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3"/>
  </p:notesMasterIdLst>
  <p:sldIdLst>
    <p:sldId id="256" r:id="rId2"/>
    <p:sldId id="258" r:id="rId3"/>
    <p:sldId id="259" r:id="rId4"/>
    <p:sldId id="271" r:id="rId5"/>
    <p:sldId id="260" r:id="rId6"/>
    <p:sldId id="267" r:id="rId7"/>
    <p:sldId id="269" r:id="rId8"/>
    <p:sldId id="263" r:id="rId9"/>
    <p:sldId id="262" r:id="rId10"/>
    <p:sldId id="270" r:id="rId11"/>
    <p:sldId id="25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22"/>
    <p:restoredTop sz="95588"/>
  </p:normalViewPr>
  <p:slideViewPr>
    <p:cSldViewPr snapToGrid="0" snapToObjects="1">
      <p:cViewPr varScale="1">
        <p:scale>
          <a:sx n="100" d="100"/>
          <a:sy n="100" d="100"/>
        </p:scale>
        <p:origin x="72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26F936-4BA7-1349-8D67-BB3A73F4FB6D}" type="datetimeFigureOut">
              <a:rPr lang="en-US" smtClean="0"/>
              <a:t>2/27/21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8B080C-4A11-D549-9591-E2647535EBAC}" type="slidenum">
              <a:rPr lang="en-US" smtClean="0"/>
              <a:t>‹#›</a:t>
            </a:fld>
            <a:endParaRPr lang="en-US"/>
          </a:p>
        </p:txBody>
      </p:sp>
    </p:spTree>
    <p:extLst>
      <p:ext uri="{BB962C8B-B14F-4D97-AF65-F5344CB8AC3E}">
        <p14:creationId xmlns:p14="http://schemas.microsoft.com/office/powerpoint/2010/main" val="1807827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even when controlling for socioeconomic factors, previous studies have found unequal outcomes for minority individuals, thought to be due to larger social inequalities within societies, of which SES is only one part.</a:t>
            </a:r>
          </a:p>
          <a:p>
            <a:endParaRPr lang="en-US" dirty="0"/>
          </a:p>
        </p:txBody>
      </p:sp>
      <p:sp>
        <p:nvSpPr>
          <p:cNvPr id="4" name="Slide Number Placeholder 3"/>
          <p:cNvSpPr>
            <a:spLocks noGrp="1"/>
          </p:cNvSpPr>
          <p:nvPr>
            <p:ph type="sldNum" sz="quarter" idx="5"/>
          </p:nvPr>
        </p:nvSpPr>
        <p:spPr/>
        <p:txBody>
          <a:bodyPr/>
          <a:lstStyle/>
          <a:p>
            <a:fld id="{D98B080C-4A11-D549-9591-E2647535EBAC}" type="slidenum">
              <a:rPr lang="en-US" smtClean="0"/>
              <a:t>8</a:t>
            </a:fld>
            <a:endParaRPr lang="en-US"/>
          </a:p>
        </p:txBody>
      </p:sp>
    </p:spTree>
    <p:extLst>
      <p:ext uri="{BB962C8B-B14F-4D97-AF65-F5344CB8AC3E}">
        <p14:creationId xmlns:p14="http://schemas.microsoft.com/office/powerpoint/2010/main" val="3145451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5376C0-2FB8-9940-BA14-C65886E81BD9}" type="datetimeFigureOut">
              <a:rPr lang="en-US" smtClean="0"/>
              <a:t>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51E44023-B5E2-E748-8944-A4E99701E902}"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686238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5376C0-2FB8-9940-BA14-C65886E81BD9}" type="datetimeFigureOut">
              <a:rPr lang="en-US" smtClean="0"/>
              <a:t>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44023-B5E2-E748-8944-A4E99701E902}"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86616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5376C0-2FB8-9940-BA14-C65886E81BD9}" type="datetimeFigureOut">
              <a:rPr lang="en-US" smtClean="0"/>
              <a:t>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44023-B5E2-E748-8944-A4E99701E902}" type="slidenum">
              <a:rPr lang="en-US" smtClean="0"/>
              <a:t>‹#›</a:t>
            </a:fld>
            <a:endParaRPr lang="en-US"/>
          </a:p>
        </p:txBody>
      </p:sp>
    </p:spTree>
    <p:extLst>
      <p:ext uri="{BB962C8B-B14F-4D97-AF65-F5344CB8AC3E}">
        <p14:creationId xmlns:p14="http://schemas.microsoft.com/office/powerpoint/2010/main" val="132118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5376C0-2FB8-9940-BA14-C65886E81BD9}" type="datetimeFigureOut">
              <a:rPr lang="en-US" smtClean="0"/>
              <a:t>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44023-B5E2-E748-8944-A4E99701E902}"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745518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5376C0-2FB8-9940-BA14-C65886E81BD9}" type="datetimeFigureOut">
              <a:rPr lang="en-US" smtClean="0"/>
              <a:t>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E44023-B5E2-E748-8944-A4E99701E902}" type="slidenum">
              <a:rPr lang="en-US" smtClean="0"/>
              <a:t>‹#›</a:t>
            </a:fld>
            <a:endParaRPr lang="en-US"/>
          </a:p>
        </p:txBody>
      </p:sp>
    </p:spTree>
    <p:extLst>
      <p:ext uri="{BB962C8B-B14F-4D97-AF65-F5344CB8AC3E}">
        <p14:creationId xmlns:p14="http://schemas.microsoft.com/office/powerpoint/2010/main" val="3725211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5376C0-2FB8-9940-BA14-C65886E81BD9}" type="datetimeFigureOut">
              <a:rPr lang="en-US" smtClean="0"/>
              <a:t>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E44023-B5E2-E748-8944-A4E99701E902}"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892605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515376C0-2FB8-9940-BA14-C65886E81BD9}" type="datetimeFigureOut">
              <a:rPr lang="en-US" smtClean="0"/>
              <a:t>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E44023-B5E2-E748-8944-A4E99701E902}" type="slidenum">
              <a:rPr lang="en-US" smtClean="0"/>
              <a:t>‹#›</a:t>
            </a:fld>
            <a:endParaRPr lang="en-US"/>
          </a:p>
        </p:txBody>
      </p:sp>
    </p:spTree>
    <p:extLst>
      <p:ext uri="{BB962C8B-B14F-4D97-AF65-F5344CB8AC3E}">
        <p14:creationId xmlns:p14="http://schemas.microsoft.com/office/powerpoint/2010/main" val="3701117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5376C0-2FB8-9940-BA14-C65886E81BD9}" type="datetimeFigureOut">
              <a:rPr lang="en-US" smtClean="0"/>
              <a:t>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44023-B5E2-E748-8944-A4E99701E902}" type="slidenum">
              <a:rPr lang="en-US" smtClean="0"/>
              <a:t>‹#›</a:t>
            </a:fld>
            <a:endParaRPr lang="en-US"/>
          </a:p>
        </p:txBody>
      </p:sp>
    </p:spTree>
    <p:extLst>
      <p:ext uri="{BB962C8B-B14F-4D97-AF65-F5344CB8AC3E}">
        <p14:creationId xmlns:p14="http://schemas.microsoft.com/office/powerpoint/2010/main" val="1266079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5376C0-2FB8-9940-BA14-C65886E81BD9}" type="datetimeFigureOut">
              <a:rPr lang="en-US" smtClean="0"/>
              <a:t>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44023-B5E2-E748-8944-A4E99701E902}" type="slidenum">
              <a:rPr lang="en-US" smtClean="0"/>
              <a:t>‹#›</a:t>
            </a:fld>
            <a:endParaRPr lang="en-US"/>
          </a:p>
        </p:txBody>
      </p:sp>
    </p:spTree>
    <p:extLst>
      <p:ext uri="{BB962C8B-B14F-4D97-AF65-F5344CB8AC3E}">
        <p14:creationId xmlns:p14="http://schemas.microsoft.com/office/powerpoint/2010/main" val="2952685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5376C0-2FB8-9940-BA14-C65886E81BD9}" type="datetimeFigureOut">
              <a:rPr lang="en-US" smtClean="0"/>
              <a:t>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44023-B5E2-E748-8944-A4E99701E902}" type="slidenum">
              <a:rPr lang="en-US" smtClean="0"/>
              <a:t>‹#›</a:t>
            </a:fld>
            <a:endParaRPr lang="en-US"/>
          </a:p>
        </p:txBody>
      </p:sp>
    </p:spTree>
    <p:extLst>
      <p:ext uri="{BB962C8B-B14F-4D97-AF65-F5344CB8AC3E}">
        <p14:creationId xmlns:p14="http://schemas.microsoft.com/office/powerpoint/2010/main" val="2466392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5376C0-2FB8-9940-BA14-C65886E81BD9}" type="datetimeFigureOut">
              <a:rPr lang="en-US" smtClean="0"/>
              <a:t>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44023-B5E2-E748-8944-A4E99701E902}" type="slidenum">
              <a:rPr lang="en-US" smtClean="0"/>
              <a:t>‹#›</a:t>
            </a:fld>
            <a:endParaRPr lang="en-US"/>
          </a:p>
        </p:txBody>
      </p:sp>
    </p:spTree>
    <p:extLst>
      <p:ext uri="{BB962C8B-B14F-4D97-AF65-F5344CB8AC3E}">
        <p14:creationId xmlns:p14="http://schemas.microsoft.com/office/powerpoint/2010/main" val="268682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515376C0-2FB8-9940-BA14-C65886E81BD9}" type="datetimeFigureOut">
              <a:rPr lang="en-US" smtClean="0"/>
              <a:t>2/27/21</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51E44023-B5E2-E748-8944-A4E99701E902}" type="slidenum">
              <a:rPr lang="en-US" smtClean="0"/>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8947968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File:Magnifying_glass_icon_mgx2.svg"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62C4-33EA-7043-80FB-1B765371716B}"/>
              </a:ext>
            </a:extLst>
          </p:cNvPr>
          <p:cNvSpPr>
            <a:spLocks noGrp="1"/>
          </p:cNvSpPr>
          <p:nvPr>
            <p:ph type="ctrTitle"/>
          </p:nvPr>
        </p:nvSpPr>
        <p:spPr>
          <a:xfrm>
            <a:off x="930270" y="3848100"/>
            <a:ext cx="7831548" cy="2268559"/>
          </a:xfrm>
        </p:spPr>
        <p:txBody>
          <a:bodyPr>
            <a:noAutofit/>
          </a:bodyPr>
          <a:lstStyle/>
          <a:p>
            <a:r>
              <a:rPr lang="en-US" sz="4800" dirty="0"/>
              <a:t>Asthma Disparities During the COVID-19 Pandemic: A Survey of Patients and Physicians </a:t>
            </a:r>
            <a:br>
              <a:rPr lang="en-US" sz="4800" dirty="0"/>
            </a:br>
            <a:endParaRPr lang="en-US" sz="4800" dirty="0"/>
          </a:p>
        </p:txBody>
      </p:sp>
      <p:sp>
        <p:nvSpPr>
          <p:cNvPr id="3" name="Subtitle 2">
            <a:extLst>
              <a:ext uri="{FF2B5EF4-FFF2-40B4-BE49-F238E27FC236}">
                <a16:creationId xmlns:a16="http://schemas.microsoft.com/office/drawing/2014/main" id="{1C794536-56AE-F54C-97FD-410BE0E50803}"/>
              </a:ext>
            </a:extLst>
          </p:cNvPr>
          <p:cNvSpPr>
            <a:spLocks noGrp="1"/>
          </p:cNvSpPr>
          <p:nvPr>
            <p:ph type="subTitle" idx="1"/>
          </p:nvPr>
        </p:nvSpPr>
        <p:spPr>
          <a:xfrm>
            <a:off x="8545918" y="6312384"/>
            <a:ext cx="3468282" cy="545616"/>
          </a:xfrm>
        </p:spPr>
        <p:txBody>
          <a:bodyPr/>
          <a:lstStyle/>
          <a:p>
            <a:r>
              <a:rPr lang="en-US" dirty="0">
                <a:solidFill>
                  <a:schemeClr val="bg1"/>
                </a:solidFill>
              </a:rPr>
              <a:t>CFI By Desmond Lowe</a:t>
            </a:r>
          </a:p>
        </p:txBody>
      </p:sp>
      <p:sp>
        <p:nvSpPr>
          <p:cNvPr id="4" name="TextBox 3">
            <a:extLst>
              <a:ext uri="{FF2B5EF4-FFF2-40B4-BE49-F238E27FC236}">
                <a16:creationId xmlns:a16="http://schemas.microsoft.com/office/drawing/2014/main" id="{E49F2B6F-3D37-3740-B492-6A18856302E6}"/>
              </a:ext>
            </a:extLst>
          </p:cNvPr>
          <p:cNvSpPr txBox="1"/>
          <p:nvPr/>
        </p:nvSpPr>
        <p:spPr>
          <a:xfrm>
            <a:off x="1130300" y="741341"/>
            <a:ext cx="6341801" cy="861774"/>
          </a:xfrm>
          <a:prstGeom prst="rect">
            <a:avLst/>
          </a:prstGeom>
          <a:noFill/>
        </p:spPr>
        <p:txBody>
          <a:bodyPr wrap="none" rtlCol="0">
            <a:spAutoFit/>
          </a:bodyPr>
          <a:lstStyle/>
          <a:p>
            <a:r>
              <a:rPr lang="en-US" sz="5000" dirty="0">
                <a:solidFill>
                  <a:srgbClr val="FFFF00"/>
                </a:solidFill>
              </a:rPr>
              <a:t>Capstone For Impact:</a:t>
            </a:r>
          </a:p>
        </p:txBody>
      </p:sp>
    </p:spTree>
    <p:extLst>
      <p:ext uri="{BB962C8B-B14F-4D97-AF65-F5344CB8AC3E}">
        <p14:creationId xmlns:p14="http://schemas.microsoft.com/office/powerpoint/2010/main" val="4020218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5570E-27EB-B347-8925-8C1679B33135}"/>
              </a:ext>
            </a:extLst>
          </p:cNvPr>
          <p:cNvSpPr>
            <a:spLocks noGrp="1"/>
          </p:cNvSpPr>
          <p:nvPr>
            <p:ph type="title"/>
          </p:nvPr>
        </p:nvSpPr>
        <p:spPr/>
        <p:txBody>
          <a:bodyPr/>
          <a:lstStyle/>
          <a:p>
            <a:r>
              <a:rPr lang="en-US" dirty="0"/>
              <a:t>Background &amp; Objective</a:t>
            </a:r>
          </a:p>
        </p:txBody>
      </p:sp>
      <p:sp>
        <p:nvSpPr>
          <p:cNvPr id="3" name="Content Placeholder 2">
            <a:extLst>
              <a:ext uri="{FF2B5EF4-FFF2-40B4-BE49-F238E27FC236}">
                <a16:creationId xmlns:a16="http://schemas.microsoft.com/office/drawing/2014/main" id="{1E37969F-D944-E44F-9D95-60466429B75A}"/>
              </a:ext>
            </a:extLst>
          </p:cNvPr>
          <p:cNvSpPr>
            <a:spLocks noGrp="1"/>
          </p:cNvSpPr>
          <p:nvPr>
            <p:ph idx="1"/>
          </p:nvPr>
        </p:nvSpPr>
        <p:spPr>
          <a:xfrm>
            <a:off x="2611808" y="2052116"/>
            <a:ext cx="7796540" cy="3997828"/>
          </a:xfrm>
        </p:spPr>
        <p:txBody>
          <a:bodyPr/>
          <a:lstStyle/>
          <a:p>
            <a:r>
              <a:rPr lang="en-US" dirty="0"/>
              <a:t>The COVID-19 pandemic has demonstrated significantly worse outcomes for minority (Black and Hispanic) individuals compared to White individuals.</a:t>
            </a:r>
          </a:p>
          <a:p>
            <a:r>
              <a:rPr lang="en-US" dirty="0"/>
              <a:t>Understanding the reasons for COVID-19 related disparities among patients with asthma has important public health implications. </a:t>
            </a:r>
          </a:p>
          <a:p>
            <a:r>
              <a:rPr lang="en-US" dirty="0">
                <a:solidFill>
                  <a:srgbClr val="FFFF00"/>
                </a:solidFill>
              </a:rPr>
              <a:t>To determine factors contributing to health disparities in those with asthma during the COVID-19 pandemic.</a:t>
            </a:r>
          </a:p>
          <a:p>
            <a:endParaRPr lang="en-US" dirty="0"/>
          </a:p>
        </p:txBody>
      </p:sp>
    </p:spTree>
    <p:extLst>
      <p:ext uri="{BB962C8B-B14F-4D97-AF65-F5344CB8AC3E}">
        <p14:creationId xmlns:p14="http://schemas.microsoft.com/office/powerpoint/2010/main" val="3165297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04FBD-EB06-7444-A52F-25F190141C2D}"/>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39EE9D40-C4CD-DE42-926F-A941514A49B0}"/>
              </a:ext>
            </a:extLst>
          </p:cNvPr>
          <p:cNvSpPr>
            <a:spLocks noGrp="1"/>
          </p:cNvSpPr>
          <p:nvPr>
            <p:ph idx="1"/>
          </p:nvPr>
        </p:nvSpPr>
        <p:spPr>
          <a:xfrm>
            <a:off x="2773598" y="2052116"/>
            <a:ext cx="8262701" cy="3997828"/>
          </a:xfrm>
        </p:spPr>
        <p:txBody>
          <a:bodyPr>
            <a:normAutofit/>
          </a:bodyPr>
          <a:lstStyle/>
          <a:p>
            <a:r>
              <a:rPr lang="en-US" dirty="0"/>
              <a:t>Two anonymous surveys were distributed via social media to: </a:t>
            </a:r>
          </a:p>
          <a:p>
            <a:pPr lvl="1"/>
            <a:r>
              <a:rPr lang="en-US" dirty="0"/>
              <a:t>Patients with asthma</a:t>
            </a:r>
          </a:p>
          <a:p>
            <a:pPr lvl="1"/>
            <a:r>
              <a:rPr lang="en-US" dirty="0"/>
              <a:t>Physicians who provide asthma care </a:t>
            </a:r>
          </a:p>
          <a:p>
            <a:r>
              <a:rPr lang="en-US" dirty="0"/>
              <a:t>The surveys addressed demographic information including socioeconomic status, asthma control, and attitudes/health behaviors during COVID-19. </a:t>
            </a:r>
          </a:p>
          <a:p>
            <a:pPr marL="0" indent="0">
              <a:buNone/>
            </a:pPr>
            <a:endParaRPr lang="en-US" dirty="0"/>
          </a:p>
          <a:p>
            <a:pPr marL="0" indent="0">
              <a:buNone/>
            </a:pPr>
            <a:r>
              <a:rPr lang="en-US" sz="1500" dirty="0">
                <a:solidFill>
                  <a:srgbClr val="FFFF00"/>
                </a:solidFill>
              </a:rPr>
              <a:t>*We received total ~1100 patient responses (10% minority) and ~225 physician responses</a:t>
            </a:r>
          </a:p>
        </p:txBody>
      </p:sp>
    </p:spTree>
    <p:extLst>
      <p:ext uri="{BB962C8B-B14F-4D97-AF65-F5344CB8AC3E}">
        <p14:creationId xmlns:p14="http://schemas.microsoft.com/office/powerpoint/2010/main" val="2012254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C0D8E-6F56-5346-92F0-18B4EF2EFCC3}"/>
              </a:ext>
            </a:extLst>
          </p:cNvPr>
          <p:cNvSpPr>
            <a:spLocks noGrp="1"/>
          </p:cNvSpPr>
          <p:nvPr>
            <p:ph type="title"/>
          </p:nvPr>
        </p:nvSpPr>
        <p:spPr/>
        <p:txBody>
          <a:bodyPr/>
          <a:lstStyle/>
          <a:p>
            <a:r>
              <a:rPr lang="en-US" dirty="0"/>
              <a:t>Results (Physician Survey)</a:t>
            </a:r>
          </a:p>
        </p:txBody>
      </p:sp>
      <p:sp>
        <p:nvSpPr>
          <p:cNvPr id="3" name="Content Placeholder 2">
            <a:extLst>
              <a:ext uri="{FF2B5EF4-FFF2-40B4-BE49-F238E27FC236}">
                <a16:creationId xmlns:a16="http://schemas.microsoft.com/office/drawing/2014/main" id="{81978F29-2ED1-3E45-AEC8-BD91184C66EF}"/>
              </a:ext>
            </a:extLst>
          </p:cNvPr>
          <p:cNvSpPr>
            <a:spLocks noGrp="1"/>
          </p:cNvSpPr>
          <p:nvPr>
            <p:ph idx="1"/>
          </p:nvPr>
        </p:nvSpPr>
        <p:spPr>
          <a:xfrm>
            <a:off x="1266691" y="2102916"/>
            <a:ext cx="6061209" cy="4056584"/>
          </a:xfrm>
        </p:spPr>
        <p:txBody>
          <a:bodyPr>
            <a:normAutofit fontScale="85000" lnSpcReduction="20000"/>
          </a:bodyPr>
          <a:lstStyle/>
          <a:p>
            <a:r>
              <a:rPr lang="en-US" dirty="0">
                <a:solidFill>
                  <a:srgbClr val="FF0000"/>
                </a:solidFill>
              </a:rPr>
              <a:t>~ 80% </a:t>
            </a:r>
            <a:r>
              <a:rPr lang="en-US" dirty="0"/>
              <a:t>of physicians believed minorities with asthma were more likely to die during the pandemic</a:t>
            </a:r>
          </a:p>
          <a:p>
            <a:r>
              <a:rPr lang="en-US" dirty="0">
                <a:solidFill>
                  <a:srgbClr val="FF0000"/>
                </a:solidFill>
              </a:rPr>
              <a:t>~ 30% </a:t>
            </a:r>
            <a:r>
              <a:rPr lang="en-US" dirty="0"/>
              <a:t>of physicians noted they encountered more obstacles when providing asthma care for black patients than for white patients</a:t>
            </a:r>
          </a:p>
          <a:p>
            <a:r>
              <a:rPr lang="en-US" dirty="0">
                <a:solidFill>
                  <a:srgbClr val="FF0000"/>
                </a:solidFill>
              </a:rPr>
              <a:t>~ 25% </a:t>
            </a:r>
            <a:r>
              <a:rPr lang="en-US" dirty="0"/>
              <a:t>of physicians believed it would be more challenging to care for black patients during COVID-19 than white patients </a:t>
            </a:r>
            <a:r>
              <a:rPr lang="en-US" dirty="0">
                <a:solidFill>
                  <a:srgbClr val="FFFF00"/>
                </a:solidFill>
              </a:rPr>
              <a:t>regardless of education, income level, or other SES factors </a:t>
            </a:r>
          </a:p>
          <a:p>
            <a:r>
              <a:rPr lang="en-US" dirty="0">
                <a:solidFill>
                  <a:srgbClr val="FF0000"/>
                </a:solidFill>
              </a:rPr>
              <a:t>&lt; 5% </a:t>
            </a:r>
            <a:r>
              <a:rPr lang="en-US" dirty="0"/>
              <a:t>believed that minority patients would be less likely to adhere to their asthma medications during the pandemic</a:t>
            </a:r>
          </a:p>
          <a:p>
            <a:endParaRPr lang="en-US" dirty="0"/>
          </a:p>
        </p:txBody>
      </p:sp>
      <p:pic>
        <p:nvPicPr>
          <p:cNvPr id="8" name="Picture 7">
            <a:extLst>
              <a:ext uri="{FF2B5EF4-FFF2-40B4-BE49-F238E27FC236}">
                <a16:creationId xmlns:a16="http://schemas.microsoft.com/office/drawing/2014/main" id="{0E71059F-8DD2-454F-B373-8DA7D88742DD}"/>
              </a:ext>
            </a:extLst>
          </p:cNvPr>
          <p:cNvPicPr>
            <a:picLocks noChangeAspect="1"/>
          </p:cNvPicPr>
          <p:nvPr/>
        </p:nvPicPr>
        <p:blipFill>
          <a:blip r:embed="rId2"/>
          <a:stretch>
            <a:fillRect/>
          </a:stretch>
        </p:blipFill>
        <p:spPr>
          <a:xfrm>
            <a:off x="7452540" y="2075794"/>
            <a:ext cx="3710113" cy="3710113"/>
          </a:xfrm>
          <a:prstGeom prst="rect">
            <a:avLst/>
          </a:prstGeom>
        </p:spPr>
      </p:pic>
    </p:spTree>
    <p:extLst>
      <p:ext uri="{BB962C8B-B14F-4D97-AF65-F5344CB8AC3E}">
        <p14:creationId xmlns:p14="http://schemas.microsoft.com/office/powerpoint/2010/main" val="1399267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94A34-F4A5-E549-A3F1-AC5CE57CE4D5}"/>
              </a:ext>
            </a:extLst>
          </p:cNvPr>
          <p:cNvSpPr>
            <a:spLocks noGrp="1"/>
          </p:cNvSpPr>
          <p:nvPr>
            <p:ph type="title"/>
          </p:nvPr>
        </p:nvSpPr>
        <p:spPr/>
        <p:txBody>
          <a:bodyPr/>
          <a:lstStyle/>
          <a:p>
            <a:r>
              <a:rPr lang="en-US" dirty="0"/>
              <a:t>Results (Patient Survey)</a:t>
            </a:r>
          </a:p>
        </p:txBody>
      </p:sp>
      <p:sp>
        <p:nvSpPr>
          <p:cNvPr id="3" name="Content Placeholder 2">
            <a:extLst>
              <a:ext uri="{FF2B5EF4-FFF2-40B4-BE49-F238E27FC236}">
                <a16:creationId xmlns:a16="http://schemas.microsoft.com/office/drawing/2014/main" id="{CAE12295-69F6-0A41-B183-048B4E6C6856}"/>
              </a:ext>
            </a:extLst>
          </p:cNvPr>
          <p:cNvSpPr>
            <a:spLocks noGrp="1"/>
          </p:cNvSpPr>
          <p:nvPr>
            <p:ph idx="1"/>
          </p:nvPr>
        </p:nvSpPr>
        <p:spPr>
          <a:xfrm>
            <a:off x="1058204" y="2176102"/>
            <a:ext cx="6566162" cy="3997828"/>
          </a:xfrm>
        </p:spPr>
        <p:txBody>
          <a:bodyPr>
            <a:normAutofit fontScale="92500" lnSpcReduction="10000"/>
          </a:bodyPr>
          <a:lstStyle/>
          <a:p>
            <a:pPr lvl="1"/>
            <a:r>
              <a:rPr lang="en-US" sz="1700" dirty="0"/>
              <a:t>Minorities were more likely to have been affected by COVID</a:t>
            </a:r>
          </a:p>
          <a:p>
            <a:pPr lvl="2"/>
            <a:r>
              <a:rPr lang="en-US" dirty="0"/>
              <a:t>Become unemployed</a:t>
            </a:r>
          </a:p>
          <a:p>
            <a:pPr lvl="2"/>
            <a:r>
              <a:rPr lang="en-US" dirty="0"/>
              <a:t>Live in a community with high COVID-19 cases</a:t>
            </a:r>
          </a:p>
          <a:p>
            <a:pPr lvl="2"/>
            <a:r>
              <a:rPr lang="en-US" dirty="0"/>
              <a:t>More difficulty affording asthma medications</a:t>
            </a:r>
          </a:p>
          <a:p>
            <a:pPr lvl="1"/>
            <a:r>
              <a:rPr lang="en-US" dirty="0"/>
              <a:t>Minorities were more likely to have worse asthma control </a:t>
            </a:r>
          </a:p>
          <a:p>
            <a:pPr lvl="2"/>
            <a:r>
              <a:rPr lang="en-US" dirty="0"/>
              <a:t>Lower Asthma Control Test score </a:t>
            </a:r>
          </a:p>
          <a:p>
            <a:pPr lvl="2"/>
            <a:r>
              <a:rPr lang="en-US" dirty="0"/>
              <a:t>Increased Emergency Room visits for asthma</a:t>
            </a:r>
          </a:p>
          <a:p>
            <a:pPr lvl="1"/>
            <a:r>
              <a:rPr lang="en-US" dirty="0"/>
              <a:t>Minorities were less likely to have a PCP</a:t>
            </a:r>
          </a:p>
          <a:p>
            <a:pPr lvl="1"/>
            <a:r>
              <a:rPr lang="en-US" dirty="0"/>
              <a:t>Minorities were more likely to believe the state or federal government response to COVID-19 was insufficient</a:t>
            </a:r>
          </a:p>
          <a:p>
            <a:pPr marL="0" indent="0">
              <a:buNone/>
            </a:pPr>
            <a:endParaRPr lang="en-US" dirty="0"/>
          </a:p>
        </p:txBody>
      </p:sp>
      <p:pic>
        <p:nvPicPr>
          <p:cNvPr id="9" name="Picture 8" descr="A picture containing logo&#10;&#10;Description automatically generated">
            <a:extLst>
              <a:ext uri="{FF2B5EF4-FFF2-40B4-BE49-F238E27FC236}">
                <a16:creationId xmlns:a16="http://schemas.microsoft.com/office/drawing/2014/main" id="{97D6BE64-702E-1741-9B0C-B384C8867AD9}"/>
              </a:ext>
            </a:extLst>
          </p:cNvPr>
          <p:cNvPicPr>
            <a:picLocks noChangeAspect="1"/>
          </p:cNvPicPr>
          <p:nvPr/>
        </p:nvPicPr>
        <p:blipFill>
          <a:blip r:embed="rId2"/>
          <a:stretch>
            <a:fillRect/>
          </a:stretch>
        </p:blipFill>
        <p:spPr>
          <a:xfrm>
            <a:off x="7774431" y="2751692"/>
            <a:ext cx="3359365" cy="2499993"/>
          </a:xfrm>
          <a:prstGeom prst="rect">
            <a:avLst/>
          </a:prstGeom>
        </p:spPr>
      </p:pic>
    </p:spTree>
    <p:extLst>
      <p:ext uri="{BB962C8B-B14F-4D97-AF65-F5344CB8AC3E}">
        <p14:creationId xmlns:p14="http://schemas.microsoft.com/office/powerpoint/2010/main" val="1873344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443C-AAA2-9345-9C22-65547EB326D9}"/>
              </a:ext>
            </a:extLst>
          </p:cNvPr>
          <p:cNvSpPr>
            <a:spLocks noGrp="1"/>
          </p:cNvSpPr>
          <p:nvPr>
            <p:ph type="title"/>
          </p:nvPr>
        </p:nvSpPr>
        <p:spPr/>
        <p:txBody>
          <a:bodyPr/>
          <a:lstStyle/>
          <a:p>
            <a:r>
              <a:rPr lang="en-US" dirty="0"/>
              <a:t>Figure of Patient Survey Results</a:t>
            </a:r>
          </a:p>
        </p:txBody>
      </p:sp>
      <p:pic>
        <p:nvPicPr>
          <p:cNvPr id="5" name="Content Placeholder 4">
            <a:extLst>
              <a:ext uri="{FF2B5EF4-FFF2-40B4-BE49-F238E27FC236}">
                <a16:creationId xmlns:a16="http://schemas.microsoft.com/office/drawing/2014/main" id="{98928F17-281C-B443-8B83-443F2164CAB9}"/>
              </a:ext>
            </a:extLst>
          </p:cNvPr>
          <p:cNvPicPr>
            <a:picLocks noGrp="1" noChangeAspect="1"/>
          </p:cNvPicPr>
          <p:nvPr>
            <p:ph idx="1"/>
          </p:nvPr>
        </p:nvPicPr>
        <p:blipFill>
          <a:blip r:embed="rId2"/>
          <a:stretch>
            <a:fillRect/>
          </a:stretch>
        </p:blipFill>
        <p:spPr>
          <a:xfrm>
            <a:off x="1181100" y="1776462"/>
            <a:ext cx="10007600" cy="2743200"/>
          </a:xfrm>
        </p:spPr>
      </p:pic>
      <p:sp>
        <p:nvSpPr>
          <p:cNvPr id="6" name="Rectangle 5">
            <a:extLst>
              <a:ext uri="{FF2B5EF4-FFF2-40B4-BE49-F238E27FC236}">
                <a16:creationId xmlns:a16="http://schemas.microsoft.com/office/drawing/2014/main" id="{F063ABF2-B800-4240-91A9-34FA05698405}"/>
              </a:ext>
            </a:extLst>
          </p:cNvPr>
          <p:cNvSpPr/>
          <p:nvPr/>
        </p:nvSpPr>
        <p:spPr>
          <a:xfrm>
            <a:off x="3314563" y="4701495"/>
            <a:ext cx="5740674" cy="369332"/>
          </a:xfrm>
          <a:prstGeom prst="rect">
            <a:avLst/>
          </a:prstGeom>
        </p:spPr>
        <p:txBody>
          <a:bodyPr wrap="none">
            <a:spAutoFit/>
          </a:bodyPr>
          <a:lstStyle/>
          <a:p>
            <a:r>
              <a:rPr lang="en-US" dirty="0">
                <a:solidFill>
                  <a:schemeClr val="tx1">
                    <a:lumMod val="50000"/>
                  </a:schemeClr>
                </a:solidFill>
                <a:latin typeface="AdvTT08771266"/>
              </a:rPr>
              <a:t>Challenges faced by patients with asthma during COVID-19 </a:t>
            </a:r>
            <a:endParaRPr lang="en-US" dirty="0">
              <a:solidFill>
                <a:schemeClr val="tx1">
                  <a:lumMod val="50000"/>
                </a:schemeClr>
              </a:solidFill>
            </a:endParaRPr>
          </a:p>
        </p:txBody>
      </p:sp>
      <p:sp>
        <p:nvSpPr>
          <p:cNvPr id="4" name="TextBox 3">
            <a:extLst>
              <a:ext uri="{FF2B5EF4-FFF2-40B4-BE49-F238E27FC236}">
                <a16:creationId xmlns:a16="http://schemas.microsoft.com/office/drawing/2014/main" id="{92255F28-28D5-894E-A479-25A2BA2B16E4}"/>
              </a:ext>
            </a:extLst>
          </p:cNvPr>
          <p:cNvSpPr txBox="1"/>
          <p:nvPr/>
        </p:nvSpPr>
        <p:spPr>
          <a:xfrm>
            <a:off x="1181100" y="2362200"/>
            <a:ext cx="9829800" cy="685800"/>
          </a:xfrm>
          <a:prstGeom prst="rect">
            <a:avLst/>
          </a:prstGeom>
          <a:noFill/>
          <a:ln w="34925">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310413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16831-3B84-6540-A51F-63285E1C4B55}"/>
              </a:ext>
            </a:extLst>
          </p:cNvPr>
          <p:cNvSpPr>
            <a:spLocks noGrp="1"/>
          </p:cNvSpPr>
          <p:nvPr>
            <p:ph type="title"/>
          </p:nvPr>
        </p:nvSpPr>
        <p:spPr/>
        <p:txBody>
          <a:bodyPr/>
          <a:lstStyle/>
          <a:p>
            <a:r>
              <a:rPr lang="en-US" dirty="0"/>
              <a:t>Other Factors Considered</a:t>
            </a:r>
          </a:p>
        </p:txBody>
      </p:sp>
      <p:sp>
        <p:nvSpPr>
          <p:cNvPr id="3" name="Content Placeholder 2">
            <a:extLst>
              <a:ext uri="{FF2B5EF4-FFF2-40B4-BE49-F238E27FC236}">
                <a16:creationId xmlns:a16="http://schemas.microsoft.com/office/drawing/2014/main" id="{074011B5-B5EA-E246-9FC2-B4F91532869E}"/>
              </a:ext>
            </a:extLst>
          </p:cNvPr>
          <p:cNvSpPr>
            <a:spLocks noGrp="1"/>
          </p:cNvSpPr>
          <p:nvPr>
            <p:ph idx="1"/>
          </p:nvPr>
        </p:nvSpPr>
        <p:spPr>
          <a:xfrm>
            <a:off x="5404333" y="1964944"/>
            <a:ext cx="5641678" cy="3997828"/>
          </a:xfrm>
        </p:spPr>
        <p:txBody>
          <a:bodyPr/>
          <a:lstStyle/>
          <a:p>
            <a:r>
              <a:rPr lang="en-US" dirty="0"/>
              <a:t>Analyzed for differences between:</a:t>
            </a:r>
          </a:p>
          <a:p>
            <a:pPr lvl="1"/>
            <a:r>
              <a:rPr lang="en-US" dirty="0"/>
              <a:t>Sources of patient information</a:t>
            </a:r>
          </a:p>
          <a:p>
            <a:pPr lvl="1"/>
            <a:r>
              <a:rPr lang="en-US" dirty="0"/>
              <a:t>Cultural factors</a:t>
            </a:r>
          </a:p>
          <a:p>
            <a:pPr lvl="1"/>
            <a:r>
              <a:rPr lang="en-US" dirty="0"/>
              <a:t>Social distancing practices</a:t>
            </a:r>
          </a:p>
          <a:p>
            <a:pPr lvl="1"/>
            <a:r>
              <a:rPr lang="en-US" dirty="0"/>
              <a:t>Understanding of severity of COVID-19</a:t>
            </a:r>
          </a:p>
          <a:p>
            <a:pPr lvl="1"/>
            <a:r>
              <a:rPr lang="en-US" dirty="0"/>
              <a:t>Health seeking behaviors</a:t>
            </a:r>
          </a:p>
          <a:p>
            <a:pPr lvl="1"/>
            <a:endParaRPr lang="en-US" dirty="0"/>
          </a:p>
        </p:txBody>
      </p:sp>
      <p:pic>
        <p:nvPicPr>
          <p:cNvPr id="5" name="Picture 4" descr="A picture containing tableware&#10;&#10;Description automatically generated">
            <a:extLst>
              <a:ext uri="{FF2B5EF4-FFF2-40B4-BE49-F238E27FC236}">
                <a16:creationId xmlns:a16="http://schemas.microsoft.com/office/drawing/2014/main" id="{BA1BDFA8-A747-8B47-A7CD-50718A2891A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677126" y="1964944"/>
            <a:ext cx="3727207" cy="3651142"/>
          </a:xfrm>
          <a:prstGeom prst="rect">
            <a:avLst/>
          </a:prstGeom>
        </p:spPr>
      </p:pic>
      <p:sp>
        <p:nvSpPr>
          <p:cNvPr id="4" name="TextBox 3">
            <a:extLst>
              <a:ext uri="{FF2B5EF4-FFF2-40B4-BE49-F238E27FC236}">
                <a16:creationId xmlns:a16="http://schemas.microsoft.com/office/drawing/2014/main" id="{A2CB2E13-1856-2C46-835F-EECA43C5CB8F}"/>
              </a:ext>
            </a:extLst>
          </p:cNvPr>
          <p:cNvSpPr txBox="1"/>
          <p:nvPr/>
        </p:nvSpPr>
        <p:spPr>
          <a:xfrm>
            <a:off x="2824786" y="5812950"/>
            <a:ext cx="8221225" cy="646331"/>
          </a:xfrm>
          <a:prstGeom prst="rect">
            <a:avLst/>
          </a:prstGeom>
          <a:noFill/>
        </p:spPr>
        <p:txBody>
          <a:bodyPr wrap="none" rtlCol="0">
            <a:spAutoFit/>
          </a:bodyPr>
          <a:lstStyle/>
          <a:p>
            <a:r>
              <a:rPr lang="en-US" dirty="0">
                <a:solidFill>
                  <a:srgbClr val="FFFF00"/>
                </a:solidFill>
              </a:rPr>
              <a:t>*However, after controlling for SES factors, there was no significant difference</a:t>
            </a:r>
          </a:p>
          <a:p>
            <a:r>
              <a:rPr lang="en-US" dirty="0">
                <a:solidFill>
                  <a:srgbClr val="FFFF00"/>
                </a:solidFill>
              </a:rPr>
              <a:t>between minorities and non-minorities in the above categories</a:t>
            </a:r>
          </a:p>
        </p:txBody>
      </p:sp>
    </p:spTree>
    <p:extLst>
      <p:ext uri="{BB962C8B-B14F-4D97-AF65-F5344CB8AC3E}">
        <p14:creationId xmlns:p14="http://schemas.microsoft.com/office/powerpoint/2010/main" val="4280419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63E3F-D4E9-7846-9F9B-6EAE6699A5C3}"/>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E6D7FAD9-9CED-1E40-AC84-D37C6D39819F}"/>
              </a:ext>
            </a:extLst>
          </p:cNvPr>
          <p:cNvSpPr>
            <a:spLocks noGrp="1"/>
          </p:cNvSpPr>
          <p:nvPr>
            <p:ph idx="1"/>
          </p:nvPr>
        </p:nvSpPr>
        <p:spPr/>
        <p:txBody>
          <a:bodyPr>
            <a:normAutofit fontScale="77500" lnSpcReduction="20000"/>
          </a:bodyPr>
          <a:lstStyle/>
          <a:p>
            <a:r>
              <a:rPr lang="en-US" dirty="0"/>
              <a:t>The finding that minorities have similar health-seeking behaviors and practices as white individuals has important public health implications</a:t>
            </a:r>
          </a:p>
          <a:p>
            <a:r>
              <a:rPr lang="en-US" dirty="0"/>
              <a:t>The sources of information related to COVID-19 are the same in both groups </a:t>
            </a:r>
          </a:p>
          <a:p>
            <a:pPr lvl="1"/>
            <a:r>
              <a:rPr lang="en-US" sz="1700" dirty="0"/>
              <a:t>A “minority-specific” campaign to distribute info related to COVID-19 may not be effective </a:t>
            </a:r>
          </a:p>
          <a:p>
            <a:r>
              <a:rPr lang="en-US" dirty="0"/>
              <a:t>Does institutional racism play a role?</a:t>
            </a:r>
          </a:p>
          <a:p>
            <a:pPr lvl="1"/>
            <a:r>
              <a:rPr lang="en-US" dirty="0"/>
              <a:t>Our findings showed there were more difficulties affording medications, establishing a PCP, maintaining insurance, and ability to attend doctor’s visits amongst minorities</a:t>
            </a:r>
          </a:p>
          <a:p>
            <a:r>
              <a:rPr lang="en-US" dirty="0"/>
              <a:t>Does physician implicit bias play a role?  </a:t>
            </a:r>
          </a:p>
          <a:p>
            <a:pPr lvl="1"/>
            <a:r>
              <a:rPr lang="en-US" dirty="0"/>
              <a:t>Biases such as believing minorities are more difficult to care for based solely on race, or that minorities are more likely to die of COVID can have significant impact on the care we as providers are giving patients.</a:t>
            </a:r>
          </a:p>
        </p:txBody>
      </p:sp>
    </p:spTree>
    <p:extLst>
      <p:ext uri="{BB962C8B-B14F-4D97-AF65-F5344CB8AC3E}">
        <p14:creationId xmlns:p14="http://schemas.microsoft.com/office/powerpoint/2010/main" val="2096042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6390E-53DD-7F46-AEDF-2B5BFC155C89}"/>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7A153AA4-C5CB-7A4F-AEB6-28CF1B3169D5}"/>
              </a:ext>
            </a:extLst>
          </p:cNvPr>
          <p:cNvSpPr>
            <a:spLocks noGrp="1"/>
          </p:cNvSpPr>
          <p:nvPr>
            <p:ph idx="1"/>
          </p:nvPr>
        </p:nvSpPr>
        <p:spPr/>
        <p:txBody>
          <a:bodyPr/>
          <a:lstStyle/>
          <a:p>
            <a:r>
              <a:rPr lang="en-US" dirty="0"/>
              <a:t>Differences in socioeconomic status and the effects of institutional racism, but not health behaviors, sources of information, or attitudes, are playing a role in disparities seen for patients with asthma during COVID-19. </a:t>
            </a:r>
          </a:p>
          <a:p>
            <a:endParaRPr lang="en-US" dirty="0"/>
          </a:p>
        </p:txBody>
      </p:sp>
    </p:spTree>
    <p:extLst>
      <p:ext uri="{BB962C8B-B14F-4D97-AF65-F5344CB8AC3E}">
        <p14:creationId xmlns:p14="http://schemas.microsoft.com/office/powerpoint/2010/main" val="2375925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03783-F56E-1748-B81C-9A4F96661D68}"/>
              </a:ext>
            </a:extLst>
          </p:cNvPr>
          <p:cNvSpPr>
            <a:spLocks noGrp="1"/>
          </p:cNvSpPr>
          <p:nvPr>
            <p:ph type="title"/>
          </p:nvPr>
        </p:nvSpPr>
        <p:spPr/>
        <p:txBody>
          <a:bodyPr/>
          <a:lstStyle/>
          <a:p>
            <a:r>
              <a:rPr lang="en-US" dirty="0"/>
              <a:t>So What Can We Do…?</a:t>
            </a:r>
          </a:p>
        </p:txBody>
      </p:sp>
      <p:sp>
        <p:nvSpPr>
          <p:cNvPr id="3" name="Content Placeholder 2">
            <a:extLst>
              <a:ext uri="{FF2B5EF4-FFF2-40B4-BE49-F238E27FC236}">
                <a16:creationId xmlns:a16="http://schemas.microsoft.com/office/drawing/2014/main" id="{1826EC71-3693-A049-8A88-FFFBBEC3FE6A}"/>
              </a:ext>
            </a:extLst>
          </p:cNvPr>
          <p:cNvSpPr>
            <a:spLocks noGrp="1"/>
          </p:cNvSpPr>
          <p:nvPr>
            <p:ph idx="1"/>
          </p:nvPr>
        </p:nvSpPr>
        <p:spPr>
          <a:xfrm>
            <a:off x="2773599" y="2153716"/>
            <a:ext cx="7796540" cy="3997828"/>
          </a:xfrm>
        </p:spPr>
        <p:txBody>
          <a:bodyPr>
            <a:normAutofit fontScale="92500" lnSpcReduction="20000"/>
          </a:bodyPr>
          <a:lstStyle/>
          <a:p>
            <a:r>
              <a:rPr lang="en-US" sz="1800" dirty="0"/>
              <a:t>Implicit Bias training workshops</a:t>
            </a:r>
          </a:p>
          <a:p>
            <a:r>
              <a:rPr lang="en-US" sz="1800" dirty="0"/>
              <a:t>Recognize our biases and actively work to eliminate/overcome them</a:t>
            </a:r>
          </a:p>
          <a:p>
            <a:r>
              <a:rPr lang="en-US" sz="1800" dirty="0"/>
              <a:t>Ask ourselves why are these disparities happening and what role do we as providers play in perpetuating them</a:t>
            </a:r>
          </a:p>
          <a:p>
            <a:r>
              <a:rPr lang="en-US" sz="1800" dirty="0"/>
              <a:t>Take the time to communicate with our patients rather than make assumptions</a:t>
            </a:r>
          </a:p>
          <a:p>
            <a:r>
              <a:rPr lang="en-US" sz="1800" dirty="0"/>
              <a:t>Meet our patient’s needs where they need us to meet them most</a:t>
            </a:r>
          </a:p>
          <a:p>
            <a:r>
              <a:rPr lang="en-US" sz="1800" dirty="0"/>
              <a:t>Remember if YOU are finding it difficult to care for a patient, that patient is likely having an even harder time accessing the minimal care that they are receiving</a:t>
            </a:r>
          </a:p>
          <a:p>
            <a:endParaRPr lang="en-US" sz="1800" dirty="0"/>
          </a:p>
          <a:p>
            <a:endParaRPr lang="en-US" sz="1800" dirty="0"/>
          </a:p>
        </p:txBody>
      </p:sp>
    </p:spTree>
    <p:extLst>
      <p:ext uri="{BB962C8B-B14F-4D97-AF65-F5344CB8AC3E}">
        <p14:creationId xmlns:p14="http://schemas.microsoft.com/office/powerpoint/2010/main" val="2550463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010CD-6E29-BF44-9262-B286F940ED3B}"/>
              </a:ext>
            </a:extLst>
          </p:cNvPr>
          <p:cNvSpPr>
            <a:spLocks noGrp="1"/>
          </p:cNvSpPr>
          <p:nvPr>
            <p:ph type="title"/>
          </p:nvPr>
        </p:nvSpPr>
        <p:spPr>
          <a:xfrm>
            <a:off x="2611808" y="808056"/>
            <a:ext cx="8391989" cy="1021317"/>
          </a:xfrm>
        </p:spPr>
        <p:txBody>
          <a:bodyPr/>
          <a:lstStyle/>
          <a:p>
            <a:r>
              <a:rPr lang="en-US" dirty="0"/>
              <a:t>Thank You!!</a:t>
            </a:r>
          </a:p>
        </p:txBody>
      </p:sp>
      <p:sp>
        <p:nvSpPr>
          <p:cNvPr id="3" name="Content Placeholder 2">
            <a:extLst>
              <a:ext uri="{FF2B5EF4-FFF2-40B4-BE49-F238E27FC236}">
                <a16:creationId xmlns:a16="http://schemas.microsoft.com/office/drawing/2014/main" id="{4A605406-7E2D-7142-A36B-2D69B0C5B9C1}"/>
              </a:ext>
            </a:extLst>
          </p:cNvPr>
          <p:cNvSpPr>
            <a:spLocks noGrp="1"/>
          </p:cNvSpPr>
          <p:nvPr>
            <p:ph idx="1"/>
          </p:nvPr>
        </p:nvSpPr>
        <p:spPr>
          <a:xfrm>
            <a:off x="3625085" y="4770620"/>
            <a:ext cx="5441010" cy="2087380"/>
          </a:xfrm>
        </p:spPr>
        <p:txBody>
          <a:bodyPr>
            <a:normAutofit fontScale="92500" lnSpcReduction="20000"/>
          </a:bodyPr>
          <a:lstStyle/>
          <a:p>
            <a:r>
              <a:rPr lang="en-US" dirty="0"/>
              <a:t>Special thanks to: </a:t>
            </a:r>
          </a:p>
          <a:p>
            <a:pPr marL="457200" lvl="1" indent="0">
              <a:buNone/>
            </a:pPr>
            <a:r>
              <a:rPr lang="en-US" dirty="0"/>
              <a:t>	Dr. Alan Baptist	 </a:t>
            </a:r>
            <a:r>
              <a:rPr lang="en-US" dirty="0" err="1"/>
              <a:t>Sanaz</a:t>
            </a:r>
            <a:r>
              <a:rPr lang="en-US" dirty="0"/>
              <a:t> </a:t>
            </a:r>
            <a:r>
              <a:rPr lang="en-US" dirty="0" err="1"/>
              <a:t>Eftekhari</a:t>
            </a:r>
            <a:br>
              <a:rPr lang="en-US" dirty="0"/>
            </a:br>
            <a:r>
              <a:rPr lang="en-US" dirty="0"/>
              <a:t>	</a:t>
            </a:r>
            <a:r>
              <a:rPr lang="en-US" dirty="0" err="1"/>
              <a:t>Nadeen</a:t>
            </a:r>
            <a:r>
              <a:rPr lang="en-US" dirty="0"/>
              <a:t> </a:t>
            </a:r>
            <a:r>
              <a:rPr lang="en-US" dirty="0" err="1"/>
              <a:t>Sarsour</a:t>
            </a:r>
            <a:r>
              <a:rPr lang="en-US" dirty="0"/>
              <a:t>	 Laurie Carpenter</a:t>
            </a:r>
            <a:br>
              <a:rPr lang="en-US" dirty="0"/>
            </a:br>
            <a:r>
              <a:rPr lang="en-US" dirty="0"/>
              <a:t>	Hannah Jaffee	 Priya Bansal</a:t>
            </a:r>
          </a:p>
          <a:p>
            <a:pPr marL="457200" lvl="1" indent="0">
              <a:buNone/>
            </a:pPr>
            <a:br>
              <a:rPr lang="en-US" dirty="0"/>
            </a:br>
            <a:endParaRPr lang="en-US" dirty="0"/>
          </a:p>
        </p:txBody>
      </p:sp>
      <p:pic>
        <p:nvPicPr>
          <p:cNvPr id="1026" name="Picture 2" descr="Strategies for Reducing Health Disparities 2016 - Minority Health - CDC">
            <a:extLst>
              <a:ext uri="{FF2B5EF4-FFF2-40B4-BE49-F238E27FC236}">
                <a16:creationId xmlns:a16="http://schemas.microsoft.com/office/drawing/2014/main" id="{C349F515-B885-074F-85BF-614679E01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8874" y="1829373"/>
            <a:ext cx="3254251" cy="2873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10574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2C2D1F"/>
      </a:dk2>
      <a:lt2>
        <a:srgbClr val="FAF2C5"/>
      </a:lt2>
      <a:accent1>
        <a:srgbClr val="EA9736"/>
      </a:accent1>
      <a:accent2>
        <a:srgbClr val="EACF56"/>
      </a:accent2>
      <a:accent3>
        <a:srgbClr val="77D4D6"/>
      </a:accent3>
      <a:accent4>
        <a:srgbClr val="54AFDC"/>
      </a:accent4>
      <a:accent5>
        <a:srgbClr val="88C363"/>
      </a:accent5>
      <a:accent6>
        <a:srgbClr val="D9D899"/>
      </a:accent6>
      <a:hlink>
        <a:srgbClr val="A7A574"/>
      </a:hlink>
      <a:folHlink>
        <a:srgbClr val="8B887A"/>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9B359FC9-1E88-4883-B31D-CCECAE2A7B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{C6D6A79E-581D-B249-92A5-131B9C53A42C}tf16401378</Template>
  <TotalTime>3302</TotalTime>
  <Words>695</Words>
  <Application>Microsoft Macintosh PowerPoint</Application>
  <PresentationFormat>Widescreen</PresentationFormat>
  <Paragraphs>63</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AdvTT08771266</vt:lpstr>
      <vt:lpstr>Arial</vt:lpstr>
      <vt:lpstr>Calibri</vt:lpstr>
      <vt:lpstr>MS Shell Dlg 2</vt:lpstr>
      <vt:lpstr>Wingdings</vt:lpstr>
      <vt:lpstr>Wingdings 3</vt:lpstr>
      <vt:lpstr>Madison</vt:lpstr>
      <vt:lpstr>Asthma Disparities During the COVID-19 Pandemic: A Survey of Patients and Physicians  </vt:lpstr>
      <vt:lpstr>Background &amp; Objective</vt:lpstr>
      <vt:lpstr>Methods</vt:lpstr>
      <vt:lpstr>Results (Physician Survey)</vt:lpstr>
      <vt:lpstr>Results (Patient Survey)</vt:lpstr>
      <vt:lpstr>Figure of Patient Survey Results</vt:lpstr>
      <vt:lpstr>Other Factors Considered</vt:lpstr>
      <vt:lpstr>Discussion</vt:lpstr>
      <vt:lpstr>Conclusion</vt:lpstr>
      <vt:lpstr>So What Can We Do…?</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Asthma Disparities During the COVID-19 Pandemic: A Survey of Patients and Physicians  </dc:title>
  <dc:creator>Lowe, Desmond</dc:creator>
  <cp:lastModifiedBy>Lowe, Desmond</cp:lastModifiedBy>
  <cp:revision>39</cp:revision>
  <dcterms:created xsi:type="dcterms:W3CDTF">2021-02-14T21:05:43Z</dcterms:created>
  <dcterms:modified xsi:type="dcterms:W3CDTF">2021-02-27T20:05:44Z</dcterms:modified>
</cp:coreProperties>
</file>