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45720000" cy="27432000"/>
  <p:notesSz cx="7004050" cy="9290050"/>
  <p:defaultTextStyle>
    <a:defPPr>
      <a:defRPr lang="en-US"/>
    </a:defPPr>
    <a:lvl1pPr marL="0" algn="l" defTabSz="3133838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1pPr>
    <a:lvl2pPr marL="1566921" algn="l" defTabSz="3133838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2pPr>
    <a:lvl3pPr marL="3133838" algn="l" defTabSz="3133838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3pPr>
    <a:lvl4pPr marL="4700760" algn="l" defTabSz="3133838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4pPr>
    <a:lvl5pPr marL="6267679" algn="l" defTabSz="3133838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5pPr>
    <a:lvl6pPr marL="7834598" algn="l" defTabSz="3133838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6pPr>
    <a:lvl7pPr marL="9401516" algn="l" defTabSz="3133838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7pPr>
    <a:lvl8pPr marL="10968437" algn="l" defTabSz="3133838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8pPr>
    <a:lvl9pPr marL="12535358" algn="l" defTabSz="3133838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640">
          <p15:clr>
            <a:srgbClr val="A4A3A4"/>
          </p15:clr>
        </p15:guide>
        <p15:guide id="2" pos="1440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alley, Thomas" initials="VT" lastIdx="13" clrIdx="0">
    <p:extLst>
      <p:ext uri="{19B8F6BF-5375-455C-9EA6-DF929625EA0E}">
        <p15:presenceInfo xmlns:p15="http://schemas.microsoft.com/office/powerpoint/2012/main" userId="Valley, Thomas" providerId="None"/>
      </p:ext>
    </p:extLst>
  </p:cmAuthor>
  <p:cmAuthor id="2" name="Valley, Thomas (Tom)" initials="VT(" lastIdx="7" clrIdx="1">
    <p:extLst>
      <p:ext uri="{19B8F6BF-5375-455C-9EA6-DF929625EA0E}">
        <p15:presenceInfo xmlns:p15="http://schemas.microsoft.com/office/powerpoint/2012/main" userId="S::valleyt@med.umich.edu::e712c0d6-4593-4208-b797-a7e347f7c35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854" autoAdjust="0"/>
    <p:restoredTop sz="86395" autoAdjust="0"/>
  </p:normalViewPr>
  <p:slideViewPr>
    <p:cSldViewPr>
      <p:cViewPr>
        <p:scale>
          <a:sx n="40" d="100"/>
          <a:sy n="40" d="100"/>
        </p:scale>
        <p:origin x="144" y="-1800"/>
      </p:cViewPr>
      <p:guideLst>
        <p:guide orient="horz" pos="8640"/>
        <p:guide pos="1440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3952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3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7163" y="0"/>
            <a:ext cx="30353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059704-7E71-9043-8C9E-24A6F61129BA}" type="datetimeFigureOut">
              <a:rPr lang="en-US" smtClean="0"/>
              <a:t>12/18/20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89000" y="1162050"/>
            <a:ext cx="5226050" cy="31353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088" y="4470400"/>
            <a:ext cx="5603875" cy="36591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4913"/>
            <a:ext cx="3035300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7163" y="8824913"/>
            <a:ext cx="3035300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015480-79B0-144B-A41E-8AD484CE2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775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015480-79B0-144B-A41E-8AD484CE242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960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44985214" y="0"/>
            <a:ext cx="734786" cy="27432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88" tIns="32645" rIns="65288" bIns="32645"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0"/>
            <a:ext cx="734786" cy="27432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88" tIns="32645" rIns="65288" bIns="32645"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0"/>
            <a:ext cx="45720000" cy="3429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88" tIns="32645" rIns="65288" bIns="32645"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0" y="24003000"/>
            <a:ext cx="45720000" cy="3429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88" tIns="32645" rIns="65288" bIns="32645" rtlCol="0" anchor="ctr"/>
          <a:lstStyle/>
          <a:p>
            <a:pPr algn="ctr"/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3600" y="27127200"/>
            <a:ext cx="5297435" cy="185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944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6BDF-9D0E-4E2B-85B8-D8F4790360C9}" type="datetimeFigureOut">
              <a:rPr lang="en-US" smtClean="0"/>
              <a:t>12/18/20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75EA-769C-4ECD-B48E-D6FCDC24F8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665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0" y="1098552"/>
            <a:ext cx="41148000" cy="4572000"/>
          </a:xfrm>
          <a:prstGeom prst="rect">
            <a:avLst/>
          </a:prstGeom>
        </p:spPr>
        <p:txBody>
          <a:bodyPr vert="horz" lIns="313384" tIns="156693" rIns="313384" bIns="156693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6400804"/>
            <a:ext cx="41148000" cy="18103853"/>
          </a:xfrm>
          <a:prstGeom prst="rect">
            <a:avLst/>
          </a:prstGeom>
        </p:spPr>
        <p:txBody>
          <a:bodyPr vert="horz" lIns="313384" tIns="156693" rIns="313384" bIns="156693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0" y="25425403"/>
            <a:ext cx="10668000" cy="1460500"/>
          </a:xfrm>
          <a:prstGeom prst="rect">
            <a:avLst/>
          </a:prstGeom>
        </p:spPr>
        <p:txBody>
          <a:bodyPr vert="horz" lIns="313384" tIns="156693" rIns="313384" bIns="156693" rtlCol="0" anchor="ctr"/>
          <a:lstStyle>
            <a:lvl1pPr algn="l">
              <a:defRPr sz="4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5D6BDF-9D0E-4E2B-85B8-D8F4790360C9}" type="datetimeFigureOut">
              <a:rPr lang="en-US" smtClean="0"/>
              <a:t>12/18/20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621000" y="25425403"/>
            <a:ext cx="14478000" cy="1460500"/>
          </a:xfrm>
          <a:prstGeom prst="rect">
            <a:avLst/>
          </a:prstGeom>
        </p:spPr>
        <p:txBody>
          <a:bodyPr vert="horz" lIns="313384" tIns="156693" rIns="313384" bIns="156693" rtlCol="0" anchor="ctr"/>
          <a:lstStyle>
            <a:lvl1pPr algn="ctr">
              <a:defRPr sz="4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766000" y="25425403"/>
            <a:ext cx="10668000" cy="1460500"/>
          </a:xfrm>
          <a:prstGeom prst="rect">
            <a:avLst/>
          </a:prstGeom>
        </p:spPr>
        <p:txBody>
          <a:bodyPr vert="horz" lIns="313384" tIns="156693" rIns="313384" bIns="156693" rtlCol="0" anchor="ctr"/>
          <a:lstStyle>
            <a:lvl1pPr algn="r">
              <a:defRPr sz="4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B075EA-769C-4ECD-B48E-D6FCDC24F8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22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3133838" rtl="0" eaLnBrk="1" latinLnBrk="0" hangingPunct="1">
        <a:spcBef>
          <a:spcPct val="0"/>
        </a:spcBef>
        <a:buNone/>
        <a:defRPr sz="5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6442" indent="-326442" algn="l" defTabSz="3133838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52882" indent="-326442" algn="l" defTabSz="3133838" rtl="0" eaLnBrk="1" latinLnBrk="0" hangingPunct="1">
        <a:spcBef>
          <a:spcPct val="20000"/>
        </a:spcBef>
        <a:buFont typeface="Arial" pitchFamily="34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979326" indent="-326442" algn="l" defTabSz="3133838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305766" indent="-326442" algn="l" defTabSz="3133838" rtl="0" eaLnBrk="1" latinLnBrk="0" hangingPunct="1">
        <a:spcBef>
          <a:spcPct val="20000"/>
        </a:spcBef>
        <a:buFont typeface="Arial" pitchFamily="34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209" indent="-326442" algn="l" defTabSz="3133838" rtl="0" eaLnBrk="1" latinLnBrk="0" hangingPunct="1">
        <a:spcBef>
          <a:spcPct val="20000"/>
        </a:spcBef>
        <a:buFont typeface="Arial" pitchFamily="34" charset="0"/>
        <a:buChar char="»"/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8618058" indent="-783460" algn="l" defTabSz="3133838" rtl="0" eaLnBrk="1" latinLnBrk="0" hangingPunct="1">
        <a:spcBef>
          <a:spcPct val="20000"/>
        </a:spcBef>
        <a:buFont typeface="Arial" pitchFamily="34" charset="0"/>
        <a:buChar char="•"/>
        <a:defRPr sz="7000" kern="1200">
          <a:solidFill>
            <a:schemeClr val="tx1"/>
          </a:solidFill>
          <a:latin typeface="+mn-lt"/>
          <a:ea typeface="+mn-ea"/>
          <a:cs typeface="+mn-cs"/>
        </a:defRPr>
      </a:lvl6pPr>
      <a:lvl7pPr marL="10184977" indent="-783460" algn="l" defTabSz="3133838" rtl="0" eaLnBrk="1" latinLnBrk="0" hangingPunct="1">
        <a:spcBef>
          <a:spcPct val="20000"/>
        </a:spcBef>
        <a:buFont typeface="Arial" pitchFamily="34" charset="0"/>
        <a:buChar char="•"/>
        <a:defRPr sz="7000" kern="1200">
          <a:solidFill>
            <a:schemeClr val="tx1"/>
          </a:solidFill>
          <a:latin typeface="+mn-lt"/>
          <a:ea typeface="+mn-ea"/>
          <a:cs typeface="+mn-cs"/>
        </a:defRPr>
      </a:lvl7pPr>
      <a:lvl8pPr marL="11751898" indent="-783460" algn="l" defTabSz="3133838" rtl="0" eaLnBrk="1" latinLnBrk="0" hangingPunct="1">
        <a:spcBef>
          <a:spcPct val="20000"/>
        </a:spcBef>
        <a:buFont typeface="Arial" pitchFamily="34" charset="0"/>
        <a:buChar char="•"/>
        <a:defRPr sz="7000" kern="1200">
          <a:solidFill>
            <a:schemeClr val="tx1"/>
          </a:solidFill>
          <a:latin typeface="+mn-lt"/>
          <a:ea typeface="+mn-ea"/>
          <a:cs typeface="+mn-cs"/>
        </a:defRPr>
      </a:lvl8pPr>
      <a:lvl9pPr marL="13318816" indent="-783460" algn="l" defTabSz="3133838" rtl="0" eaLnBrk="1" latinLnBrk="0" hangingPunct="1">
        <a:spcBef>
          <a:spcPct val="20000"/>
        </a:spcBef>
        <a:buFont typeface="Arial" pitchFamily="34" charset="0"/>
        <a:buChar char="•"/>
        <a:defRPr sz="7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133838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1pPr>
      <a:lvl2pPr marL="1566921" algn="l" defTabSz="3133838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2pPr>
      <a:lvl3pPr marL="3133838" algn="l" defTabSz="3133838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3pPr>
      <a:lvl4pPr marL="4700760" algn="l" defTabSz="3133838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4pPr>
      <a:lvl5pPr marL="6267679" algn="l" defTabSz="3133838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5pPr>
      <a:lvl6pPr marL="7834598" algn="l" defTabSz="3133838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6pPr>
      <a:lvl7pPr marL="9401516" algn="l" defTabSz="3133838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7pPr>
      <a:lvl8pPr marL="10968437" algn="l" defTabSz="3133838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8pPr>
      <a:lvl9pPr marL="12535358" algn="l" defTabSz="3133838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A1C39AD7-7D9D-384F-901E-4D1BE0B172F6}"/>
              </a:ext>
            </a:extLst>
          </p:cNvPr>
          <p:cNvGrpSpPr/>
          <p:nvPr/>
        </p:nvGrpSpPr>
        <p:grpSpPr>
          <a:xfrm>
            <a:off x="12272535" y="13976822"/>
            <a:ext cx="20608629" cy="9866359"/>
            <a:chOff x="12272535" y="13976822"/>
            <a:chExt cx="20608629" cy="9866359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07084068-8CD9-1B4F-8EFE-F8D701FC23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537914" y="14882061"/>
              <a:ext cx="20343250" cy="8961120"/>
            </a:xfrm>
            <a:prstGeom prst="rect">
              <a:avLst/>
            </a:prstGeom>
          </p:spPr>
        </p:pic>
        <p:sp>
          <p:nvSpPr>
            <p:cNvPr id="37" name="Text Box 180"/>
            <p:cNvSpPr txBox="1">
              <a:spLocks noChangeArrowheads="1"/>
            </p:cNvSpPr>
            <p:nvPr/>
          </p:nvSpPr>
          <p:spPr bwMode="auto">
            <a:xfrm>
              <a:off x="12272535" y="13976822"/>
              <a:ext cx="10207610" cy="10508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65288" tIns="32645" rIns="65288" bIns="32645">
              <a:spAutoFit/>
            </a:bodyPr>
            <a:lstStyle>
              <a:lvl1pPr defTabSz="4389438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389438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389438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389438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389438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389438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389438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389438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389438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3200" b="1" dirty="0">
                  <a:latin typeface="Calibri" pitchFamily="34" charset="0"/>
                </a:rPr>
                <a:t>Figure 2.</a:t>
              </a:r>
              <a:r>
                <a:rPr lang="en-US" sz="3200" dirty="0">
                  <a:latin typeface="Calibri" pitchFamily="34" charset="0"/>
                </a:rPr>
                <a:t> Responses from the Google Form evaluation for the October 2020 session.</a:t>
              </a:r>
            </a:p>
          </p:txBody>
        </p:sp>
      </p:grpSp>
      <p:sp>
        <p:nvSpPr>
          <p:cNvPr id="4" name="Text Box 122"/>
          <p:cNvSpPr txBox="1">
            <a:spLocks noChangeArrowheads="1"/>
          </p:cNvSpPr>
          <p:nvPr/>
        </p:nvSpPr>
        <p:spPr bwMode="auto">
          <a:xfrm>
            <a:off x="5715000" y="76200"/>
            <a:ext cx="34290000" cy="1674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0576" tIns="326442" rIns="130576" bIns="326442" anchor="ctr" anchorCtr="0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66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Evaluating the Effectiveness of Virtual Schwartz Rounds</a:t>
            </a:r>
          </a:p>
        </p:txBody>
      </p:sp>
      <p:sp>
        <p:nvSpPr>
          <p:cNvPr id="5" name="Text Box 123"/>
          <p:cNvSpPr txBox="1">
            <a:spLocks noChangeArrowheads="1"/>
          </p:cNvSpPr>
          <p:nvPr/>
        </p:nvSpPr>
        <p:spPr bwMode="auto">
          <a:xfrm>
            <a:off x="5715000" y="2000252"/>
            <a:ext cx="342900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0576" tIns="130576" rIns="130576" bIns="130576" anchor="ctr" anchorCtr="0"/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4000" dirty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Devin Shen, MS</a:t>
            </a:r>
            <a:r>
              <a:rPr lang="en-US" sz="4000" baseline="30000" dirty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1</a:t>
            </a:r>
            <a:r>
              <a:rPr lang="en-US" sz="4000" dirty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; Thomas Valley MD, MSc</a:t>
            </a:r>
            <a:r>
              <a:rPr lang="en-US" sz="4000" baseline="30000" dirty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2</a:t>
            </a:r>
          </a:p>
          <a:p>
            <a:pPr algn="ctr" eaLnBrk="1" hangingPunct="1"/>
            <a:r>
              <a:rPr lang="en-US" sz="4000" baseline="30000" dirty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1</a:t>
            </a:r>
            <a:r>
              <a:rPr lang="en-US" sz="4000" dirty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University of Michigan Medical School, </a:t>
            </a:r>
            <a:r>
              <a:rPr lang="en-US" sz="4000" baseline="30000" dirty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2</a:t>
            </a:r>
            <a:r>
              <a:rPr lang="en-US" sz="4000" dirty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Michigan Medicine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778004" y="25031702"/>
            <a:ext cx="6188959" cy="6199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65288" tIns="32645" rIns="65288" bIns="32645" rtlCol="0">
            <a:spAutoFit/>
          </a:bodyPr>
          <a:lstStyle/>
          <a:p>
            <a:r>
              <a:rPr lang="en-US" sz="3600" dirty="0"/>
              <a:t>Email: </a:t>
            </a:r>
            <a:r>
              <a:rPr lang="en-US" sz="3600" dirty="0" err="1"/>
              <a:t>shdevin@med.umich.edu</a:t>
            </a:r>
            <a:endParaRPr lang="en-US" sz="3600" dirty="0"/>
          </a:p>
        </p:txBody>
      </p:sp>
      <p:sp>
        <p:nvSpPr>
          <p:cNvPr id="26" name="TextBox 25"/>
          <p:cNvSpPr txBox="1"/>
          <p:nvPr/>
        </p:nvSpPr>
        <p:spPr>
          <a:xfrm>
            <a:off x="17602200" y="25031699"/>
            <a:ext cx="27813000" cy="1828800"/>
          </a:xfrm>
          <a:prstGeom prst="rect">
            <a:avLst/>
          </a:prstGeom>
          <a:noFill/>
        </p:spPr>
        <p:txBody>
          <a:bodyPr wrap="square" lIns="65288" tIns="65288" rIns="65288" bIns="65288" numCol="1" spcCol="326442" rtlCol="0">
            <a:noAutofit/>
          </a:bodyPr>
          <a:lstStyle/>
          <a:p>
            <a:pPr lvl="0"/>
            <a:r>
              <a:rPr lang="en-US" sz="3600" dirty="0">
                <a:solidFill>
                  <a:prstClr val="black"/>
                </a:solidFill>
                <a:latin typeface="Calibri" pitchFamily="34" charset="0"/>
              </a:rPr>
              <a:t>Huge thank you to </a:t>
            </a:r>
            <a:r>
              <a:rPr lang="en-US" sz="3600" b="1" dirty="0">
                <a:solidFill>
                  <a:prstClr val="black"/>
                </a:solidFill>
                <a:latin typeface="Calibri" pitchFamily="34" charset="0"/>
              </a:rPr>
              <a:t>Dr. Daniel Cronin</a:t>
            </a:r>
            <a:r>
              <a:rPr lang="en-US" sz="3600" dirty="0">
                <a:solidFill>
                  <a:prstClr val="black"/>
                </a:solidFill>
                <a:latin typeface="Calibri" pitchFamily="34" charset="0"/>
              </a:rPr>
              <a:t> and the </a:t>
            </a:r>
            <a:r>
              <a:rPr lang="en-US" sz="3600" u="sng" dirty="0">
                <a:solidFill>
                  <a:prstClr val="black"/>
                </a:solidFill>
                <a:latin typeface="Calibri" pitchFamily="34" charset="0"/>
              </a:rPr>
              <a:t>Scholarship of Learning and Teaching Path of Excellence</a:t>
            </a:r>
            <a:r>
              <a:rPr lang="en-US" sz="3600" dirty="0">
                <a:solidFill>
                  <a:prstClr val="black"/>
                </a:solidFill>
                <a:latin typeface="Calibri" pitchFamily="34" charset="0"/>
              </a:rPr>
              <a:t> for guidance and feedback during the project.</a:t>
            </a:r>
          </a:p>
          <a:p>
            <a:r>
              <a:rPr lang="en-US" sz="1200" dirty="0"/>
              <a:t>  </a:t>
            </a:r>
          </a:p>
          <a:p>
            <a:pPr marL="326442" indent="-326442">
              <a:buFont typeface="+mj-lt"/>
              <a:buAutoNum type="arabicPeriod"/>
            </a:pPr>
            <a:endParaRPr lang="en-US" sz="120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65BA98F-A997-9A4E-81B2-BFAA63217039}"/>
              </a:ext>
            </a:extLst>
          </p:cNvPr>
          <p:cNvGrpSpPr/>
          <p:nvPr/>
        </p:nvGrpSpPr>
        <p:grpSpPr>
          <a:xfrm>
            <a:off x="1430383" y="4000500"/>
            <a:ext cx="10149840" cy="8696802"/>
            <a:chOff x="1463040" y="4000500"/>
            <a:chExt cx="10149840" cy="8696802"/>
          </a:xfrm>
        </p:grpSpPr>
        <p:sp>
          <p:nvSpPr>
            <p:cNvPr id="10" name="Text Box 189"/>
            <p:cNvSpPr txBox="1">
              <a:spLocks noChangeArrowheads="1"/>
            </p:cNvSpPr>
            <p:nvPr/>
          </p:nvSpPr>
          <p:spPr bwMode="auto">
            <a:xfrm>
              <a:off x="1463040" y="4572001"/>
              <a:ext cx="10149840" cy="812530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accent1">
                  <a:lumMod val="75000"/>
                </a:schemeClr>
              </a:solidFill>
            </a:ln>
            <a:effectLst/>
          </p:spPr>
          <p:txBody>
            <a:bodyPr wrap="square" lIns="182880" tIns="182880" rIns="182880" bIns="182880">
              <a:spAutoFit/>
            </a:bodyPr>
            <a:lstStyle>
              <a:lvl1pPr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571500" indent="-571500" eaLnBrk="1" hangingPunct="1">
                <a:buFont typeface="Arial" panose="020B0604020202020204" pitchFamily="34" charset="0"/>
                <a:buChar char="•"/>
              </a:pPr>
              <a:r>
                <a:rPr lang="en-US" sz="3600" dirty="0">
                  <a:latin typeface="Calibri" pitchFamily="34" charset="0"/>
                </a:rPr>
                <a:t>Schwartz Rounds (SR) is a monthly conference where an interdisciplinary group of panelists openly discuss topics related to providing compassionate patient care.</a:t>
              </a:r>
            </a:p>
            <a:p>
              <a:pPr marL="571500" indent="-571500" eaLnBrk="1" hangingPunct="1">
                <a:buFont typeface="Arial" panose="020B0604020202020204" pitchFamily="34" charset="0"/>
                <a:buChar char="•"/>
              </a:pPr>
              <a:r>
                <a:rPr lang="en-US" sz="3600" dirty="0">
                  <a:latin typeface="Calibri" pitchFamily="34" charset="0"/>
                </a:rPr>
                <a:t>Three panelists share experiences for 15 minutes, followed by 45 minutes of facilitated dialogue.</a:t>
              </a:r>
            </a:p>
            <a:p>
              <a:pPr marL="571500" indent="-571500" eaLnBrk="1" hangingPunct="1">
                <a:buFont typeface="Arial" panose="020B0604020202020204" pitchFamily="34" charset="0"/>
                <a:buChar char="•"/>
              </a:pPr>
              <a:r>
                <a:rPr lang="en-US" sz="3600" dirty="0">
                  <a:latin typeface="Calibri" pitchFamily="34" charset="0"/>
                </a:rPr>
                <a:t>Audience participation includes a microphone passed around the auditorium. </a:t>
              </a:r>
            </a:p>
            <a:p>
              <a:pPr marL="571500" indent="-571500" eaLnBrk="1" hangingPunct="1">
                <a:buFont typeface="Arial" panose="020B0604020202020204" pitchFamily="34" charset="0"/>
                <a:buChar char="•"/>
              </a:pPr>
              <a:r>
                <a:rPr lang="en-US" sz="3600" dirty="0">
                  <a:latin typeface="Calibri" pitchFamily="34" charset="0"/>
                </a:rPr>
                <a:t>The aim of the capstone project was to transition SR from in-person to virtual as a result of the COVID-19 pandemic.</a:t>
              </a:r>
            </a:p>
            <a:p>
              <a:pPr marL="571500" indent="-571500" eaLnBrk="1" hangingPunct="1">
                <a:buFont typeface="Arial" panose="020B0604020202020204" pitchFamily="34" charset="0"/>
                <a:buChar char="•"/>
              </a:pPr>
              <a:r>
                <a:rPr lang="en-US" sz="3600" dirty="0">
                  <a:latin typeface="Calibri" pitchFamily="34" charset="0"/>
                </a:rPr>
                <a:t>The virtual platform is Zoom Webinar, augmented with a new registration form, polling questions, and Q&amp;A feature.</a:t>
              </a: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463040" y="4000500"/>
              <a:ext cx="10149840" cy="5715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288" tIns="32645" rIns="65288" bIns="32645" rtlCol="0" anchor="ctr"/>
            <a:lstStyle/>
            <a:p>
              <a:pPr algn="ctr"/>
              <a:r>
                <a:rPr lang="en-US" sz="4000" b="1" dirty="0">
                  <a:solidFill>
                    <a:schemeClr val="accent3">
                      <a:lumMod val="20000"/>
                      <a:lumOff val="80000"/>
                    </a:schemeClr>
                  </a:solidFill>
                </a:rPr>
                <a:t>Background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00BAE33-CD67-6647-A6ED-8C4B006356EB}"/>
              </a:ext>
            </a:extLst>
          </p:cNvPr>
          <p:cNvGrpSpPr/>
          <p:nvPr/>
        </p:nvGrpSpPr>
        <p:grpSpPr>
          <a:xfrm>
            <a:off x="1372615" y="17487184"/>
            <a:ext cx="10207608" cy="5372815"/>
            <a:chOff x="12344400" y="4000500"/>
            <a:chExt cx="10149840" cy="5372815"/>
          </a:xfrm>
        </p:grpSpPr>
        <p:sp>
          <p:nvSpPr>
            <p:cNvPr id="13" name="Text Box 192"/>
            <p:cNvSpPr txBox="1">
              <a:spLocks noChangeArrowheads="1"/>
            </p:cNvSpPr>
            <p:nvPr/>
          </p:nvSpPr>
          <p:spPr bwMode="auto">
            <a:xfrm>
              <a:off x="12344400" y="4572001"/>
              <a:ext cx="10149840" cy="480131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accent1">
                  <a:lumMod val="75000"/>
                </a:schemeClr>
              </a:solidFill>
            </a:ln>
            <a:effectLst/>
          </p:spPr>
          <p:txBody>
            <a:bodyPr lIns="182880" tIns="182880" rIns="182880" bIns="182880">
              <a:spAutoFit/>
            </a:bodyPr>
            <a:lstStyle>
              <a:lvl1pPr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3600" dirty="0">
                  <a:latin typeface="+mn-lt"/>
                </a:rPr>
                <a:t>SR’s evaluation form was on paper. We transitioned to a Google Form and added 9 items to the survey. Figure 2 lists 6 example questions. For each session, the evaluation form is distributed through:</a:t>
              </a:r>
            </a:p>
            <a:p>
              <a:pPr marL="342900" lvl="0" indent="-342900">
                <a:buFont typeface="Arial" panose="020B0604020202020204" pitchFamily="34" charset="0"/>
                <a:buChar char="•"/>
              </a:pPr>
              <a:r>
                <a:rPr lang="en-US" sz="3600" dirty="0">
                  <a:latin typeface="+mn-lt"/>
                </a:rPr>
                <a:t>Intro slides at the start of the webinar.</a:t>
              </a:r>
            </a:p>
            <a:p>
              <a:pPr marL="342900" lvl="0" indent="-342900">
                <a:buFont typeface="Arial" panose="020B0604020202020204" pitchFamily="34" charset="0"/>
                <a:buChar char="•"/>
              </a:pPr>
              <a:r>
                <a:rPr lang="en-US" sz="3600" dirty="0">
                  <a:latin typeface="+mn-lt"/>
                </a:rPr>
                <a:t>Chat box during the webinar.</a:t>
              </a:r>
            </a:p>
            <a:p>
              <a:pPr marL="342900" lvl="0" indent="-342900">
                <a:buFont typeface="Arial" panose="020B0604020202020204" pitchFamily="34" charset="0"/>
                <a:buChar char="•"/>
              </a:pPr>
              <a:r>
                <a:rPr lang="en-US" sz="3600" dirty="0">
                  <a:latin typeface="+mn-lt"/>
                </a:rPr>
                <a:t>Post-attendance URL after the webinar.</a:t>
              </a:r>
            </a:p>
            <a:p>
              <a:pPr marL="342900" lvl="0" indent="-342900">
                <a:buFont typeface="Arial" panose="020B0604020202020204" pitchFamily="34" charset="0"/>
                <a:buChar char="•"/>
              </a:pPr>
              <a:r>
                <a:rPr lang="en-US" sz="3600" dirty="0">
                  <a:latin typeface="+mn-lt"/>
                </a:rPr>
                <a:t>Post-attendance email one day after the webinar.</a:t>
              </a: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2344400" y="4000500"/>
              <a:ext cx="10149840" cy="5715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288" tIns="32645" rIns="65288" bIns="32645" rtlCol="0" anchor="ctr"/>
            <a:lstStyle/>
            <a:p>
              <a:pPr algn="ctr"/>
              <a:r>
                <a:rPr lang="en-US" sz="4000" b="1" dirty="0">
                  <a:solidFill>
                    <a:schemeClr val="accent3">
                      <a:lumMod val="20000"/>
                      <a:lumOff val="80000"/>
                    </a:schemeClr>
                  </a:solidFill>
                </a:rPr>
                <a:t>Evaluation Methodology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D4AD6FE-A870-5443-9AE9-D12EB28D2409}"/>
              </a:ext>
            </a:extLst>
          </p:cNvPr>
          <p:cNvGrpSpPr/>
          <p:nvPr/>
        </p:nvGrpSpPr>
        <p:grpSpPr>
          <a:xfrm>
            <a:off x="34100579" y="3988556"/>
            <a:ext cx="10583120" cy="5926813"/>
            <a:chOff x="34107120" y="4000500"/>
            <a:chExt cx="10149840" cy="5926813"/>
          </a:xfrm>
        </p:grpSpPr>
        <p:sp>
          <p:nvSpPr>
            <p:cNvPr id="12" name="Text Box 191"/>
            <p:cNvSpPr txBox="1">
              <a:spLocks noChangeArrowheads="1"/>
            </p:cNvSpPr>
            <p:nvPr/>
          </p:nvSpPr>
          <p:spPr bwMode="auto">
            <a:xfrm>
              <a:off x="34107120" y="4572001"/>
              <a:ext cx="10149840" cy="535531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accent1">
                  <a:lumMod val="75000"/>
                </a:schemeClr>
              </a:solidFill>
            </a:ln>
            <a:effectLst/>
          </p:spPr>
          <p:txBody>
            <a:bodyPr lIns="182880" tIns="182880" rIns="182880" bIns="182880">
              <a:spAutoFit/>
            </a:bodyPr>
            <a:lstStyle>
              <a:lvl1pPr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3600" dirty="0">
                  <a:latin typeface="+mn-lt"/>
                </a:rPr>
                <a:t>From October results, the virtual platform improved access to SR during the pandemic.</a:t>
              </a:r>
            </a:p>
            <a:p>
              <a:pPr marL="571500" indent="-571500" eaLnBrk="1" hangingPunct="1">
                <a:buFont typeface="Arial" panose="020B0604020202020204" pitchFamily="34" charset="0"/>
                <a:buChar char="•"/>
              </a:pPr>
              <a:r>
                <a:rPr lang="en-US" sz="3600" dirty="0">
                  <a:latin typeface="+mn-lt"/>
                </a:rPr>
                <a:t>68% of respondents reported only being able to attend Schwartz Rounds because it was virtual.</a:t>
              </a:r>
            </a:p>
            <a:p>
              <a:pPr marL="571500" indent="-571500" eaLnBrk="1" hangingPunct="1">
                <a:buFont typeface="Arial" panose="020B0604020202020204" pitchFamily="34" charset="0"/>
                <a:buChar char="•"/>
              </a:pPr>
              <a:r>
                <a:rPr lang="en-US" sz="3600" dirty="0">
                  <a:latin typeface="+mn-lt"/>
                </a:rPr>
                <a:t>If given the choice, 63% would rather attend a virtual conference than an in-person conference.</a:t>
              </a:r>
            </a:p>
            <a:p>
              <a:pPr marL="571500" indent="-571500" eaLnBrk="1" hangingPunct="1">
                <a:buFont typeface="Arial" panose="020B0604020202020204" pitchFamily="34" charset="0"/>
                <a:buChar char="•"/>
              </a:pPr>
              <a:r>
                <a:rPr lang="en-US" sz="3600" dirty="0">
                  <a:latin typeface="+mn-lt"/>
                </a:rPr>
                <a:t>94% did not find it more difficult to connect emotionally to panelists in a virtual platform.</a:t>
              </a:r>
            </a:p>
            <a:p>
              <a:pPr marL="571500" indent="-571500" eaLnBrk="1" hangingPunct="1">
                <a:buFont typeface="Arial" panose="020B0604020202020204" pitchFamily="34" charset="0"/>
                <a:buChar char="•"/>
              </a:pPr>
              <a:r>
                <a:rPr lang="en-US" sz="3600" dirty="0">
                  <a:latin typeface="+mn-lt"/>
                </a:rPr>
                <a:t>69% did not find it difficult to stay engaged virtually.</a:t>
              </a: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34107120" y="4000500"/>
              <a:ext cx="10149840" cy="5715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288" tIns="32645" rIns="65288" bIns="32645" rtlCol="0" anchor="ctr"/>
            <a:lstStyle/>
            <a:p>
              <a:pPr algn="ctr"/>
              <a:r>
                <a:rPr lang="en-US" sz="4000" b="1" dirty="0">
                  <a:solidFill>
                    <a:schemeClr val="accent3">
                      <a:lumMod val="20000"/>
                      <a:lumOff val="80000"/>
                    </a:schemeClr>
                  </a:solidFill>
                </a:rPr>
                <a:t>Discussion</a:t>
              </a:r>
            </a:p>
          </p:txBody>
        </p:sp>
      </p:grpSp>
      <p:sp>
        <p:nvSpPr>
          <p:cNvPr id="45" name="Rectangle 44"/>
          <p:cNvSpPr/>
          <p:nvPr/>
        </p:nvSpPr>
        <p:spPr>
          <a:xfrm>
            <a:off x="12180104" y="4027352"/>
            <a:ext cx="21214080" cy="57150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88" tIns="32645" rIns="65288" bIns="32645" rtlCol="0" anchor="ctr"/>
          <a:lstStyle/>
          <a:p>
            <a:pPr algn="ctr"/>
            <a:r>
              <a:rPr lang="en-US" sz="40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Results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AAA574-B55F-DB47-85F3-8BEC424CEA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3040" y="359222"/>
            <a:ext cx="3844353" cy="26648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BDE845-A280-6B4E-A8DF-B0DAFA3B55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30196" y="429318"/>
            <a:ext cx="2526764" cy="2526764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D619DF74-3060-4E49-A118-312A5F80BEDE}"/>
              </a:ext>
            </a:extLst>
          </p:cNvPr>
          <p:cNvGrpSpPr/>
          <p:nvPr/>
        </p:nvGrpSpPr>
        <p:grpSpPr>
          <a:xfrm>
            <a:off x="34089693" y="10449661"/>
            <a:ext cx="10594006" cy="7588807"/>
            <a:chOff x="34107120" y="4000500"/>
            <a:chExt cx="10149840" cy="7588807"/>
          </a:xfrm>
        </p:grpSpPr>
        <p:sp>
          <p:nvSpPr>
            <p:cNvPr id="42" name="Text Box 191">
              <a:extLst>
                <a:ext uri="{FF2B5EF4-FFF2-40B4-BE49-F238E27FC236}">
                  <a16:creationId xmlns:a16="http://schemas.microsoft.com/office/drawing/2014/main" id="{17E3E072-029A-2341-9B76-4C9E450ECA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107120" y="4572001"/>
              <a:ext cx="10149840" cy="701730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accent1">
                  <a:lumMod val="75000"/>
                </a:schemeClr>
              </a:solidFill>
            </a:ln>
            <a:effectLst/>
          </p:spPr>
          <p:txBody>
            <a:bodyPr lIns="182880" tIns="182880" rIns="182880" bIns="182880">
              <a:spAutoFit/>
            </a:bodyPr>
            <a:lstStyle>
              <a:lvl1pPr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3600" dirty="0">
                  <a:latin typeface="+mn-lt"/>
                </a:rPr>
                <a:t>We learned that the virtual platform maintains the emotional connection between panelists and audience, improves access, and maintains social distancing. </a:t>
              </a:r>
            </a:p>
            <a:p>
              <a:pPr eaLnBrk="1" hangingPunct="1"/>
              <a:r>
                <a:rPr lang="en-US" sz="3600" dirty="0">
                  <a:latin typeface="+mn-lt"/>
                </a:rPr>
                <a:t>From feedback, the following changes were made:</a:t>
              </a:r>
            </a:p>
            <a:p>
              <a:pPr marL="457200" indent="-457200" eaLnBrk="1" hangingPunct="1">
                <a:buFont typeface="Arial" panose="020B0604020202020204" pitchFamily="34" charset="0"/>
                <a:buChar char="•"/>
              </a:pPr>
              <a:r>
                <a:rPr lang="en-US" sz="3600" dirty="0">
                  <a:latin typeface="+mn-lt"/>
                </a:rPr>
                <a:t>Decreased speakers from 6 to 4 per session to increase time for audience participation.</a:t>
              </a:r>
            </a:p>
            <a:p>
              <a:pPr marL="457200" indent="-457200" eaLnBrk="1" hangingPunct="1">
                <a:buFont typeface="Arial" panose="020B0604020202020204" pitchFamily="34" charset="0"/>
                <a:buChar char="•"/>
              </a:pPr>
              <a:r>
                <a:rPr lang="en-US" sz="3600" dirty="0">
                  <a:latin typeface="+mn-lt"/>
                </a:rPr>
                <a:t>Increased use of Zoom polling.</a:t>
              </a:r>
            </a:p>
            <a:p>
              <a:pPr marL="457200" indent="-457200" eaLnBrk="1" hangingPunct="1">
                <a:buFont typeface="Arial" panose="020B0604020202020204" pitchFamily="34" charset="0"/>
                <a:buChar char="•"/>
              </a:pPr>
              <a:r>
                <a:rPr lang="en-US" sz="3600" dirty="0">
                  <a:latin typeface="+mn-lt"/>
                </a:rPr>
                <a:t>Updated introduction slides to include instructions to "raise hands for participation."</a:t>
              </a:r>
            </a:p>
            <a:p>
              <a:pPr marL="457200" indent="-457200" eaLnBrk="1" hangingPunct="1">
                <a:buFont typeface="Arial" panose="020B0604020202020204" pitchFamily="34" charset="0"/>
                <a:buChar char="•"/>
              </a:pPr>
              <a:r>
                <a:rPr lang="en-US" sz="3600" dirty="0">
                  <a:latin typeface="+mn-lt"/>
                </a:rPr>
                <a:t>Started internal "practice session" 20 minutes before the session to troubleshoot Zoom difficulties.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32A384A3-4C0A-7040-A461-06D70898F77C}"/>
                </a:ext>
              </a:extLst>
            </p:cNvPr>
            <p:cNvSpPr/>
            <p:nvPr/>
          </p:nvSpPr>
          <p:spPr>
            <a:xfrm>
              <a:off x="34107120" y="4000500"/>
              <a:ext cx="10149840" cy="5715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288" tIns="32645" rIns="65288" bIns="32645" rtlCol="0" anchor="ctr"/>
            <a:lstStyle/>
            <a:p>
              <a:pPr algn="ctr"/>
              <a:r>
                <a:rPr lang="en-US" sz="4000" b="1" dirty="0">
                  <a:solidFill>
                    <a:schemeClr val="accent3">
                      <a:lumMod val="20000"/>
                      <a:lumOff val="80000"/>
                    </a:schemeClr>
                  </a:solidFill>
                </a:rPr>
                <a:t>Lessons Learned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DE49E76-C74D-A64C-81AB-649E9305C616}"/>
              </a:ext>
            </a:extLst>
          </p:cNvPr>
          <p:cNvGrpSpPr/>
          <p:nvPr/>
        </p:nvGrpSpPr>
        <p:grpSpPr>
          <a:xfrm>
            <a:off x="34089692" y="18644890"/>
            <a:ext cx="10594005" cy="4818818"/>
            <a:chOff x="34107120" y="4000500"/>
            <a:chExt cx="10149840" cy="4818818"/>
          </a:xfrm>
        </p:grpSpPr>
        <p:sp>
          <p:nvSpPr>
            <p:cNvPr id="46" name="Text Box 191">
              <a:extLst>
                <a:ext uri="{FF2B5EF4-FFF2-40B4-BE49-F238E27FC236}">
                  <a16:creationId xmlns:a16="http://schemas.microsoft.com/office/drawing/2014/main" id="{B61150D9-74CC-F140-BBBF-E0BD3893DD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107120" y="4572001"/>
              <a:ext cx="10149840" cy="424731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accent1">
                  <a:lumMod val="75000"/>
                </a:schemeClr>
              </a:solidFill>
            </a:ln>
            <a:effectLst/>
          </p:spPr>
          <p:txBody>
            <a:bodyPr lIns="182880" tIns="182880" rIns="182880" bIns="182880">
              <a:spAutoFit/>
            </a:bodyPr>
            <a:lstStyle>
              <a:lvl1pPr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514350" indent="-514350" eaLnBrk="1" hangingPunct="1">
                <a:buAutoNum type="arabicParenR"/>
              </a:pPr>
              <a:r>
                <a:rPr lang="en-US" sz="3600" dirty="0">
                  <a:latin typeface="+mn-lt"/>
                </a:rPr>
                <a:t>Studying the effectiveness of virtual conferences outside of SR (i.e., Grand Rounds, morning report)</a:t>
              </a:r>
            </a:p>
            <a:p>
              <a:pPr marL="514350" indent="-514350" eaLnBrk="1" hangingPunct="1">
                <a:buAutoNum type="arabicParenR"/>
              </a:pPr>
              <a:r>
                <a:rPr lang="en-US" sz="3600" dirty="0">
                  <a:latin typeface="+mn-lt"/>
                </a:rPr>
                <a:t>Will the virtual platform continue to be the mainstay after distancing measures are relaxed?</a:t>
              </a:r>
            </a:p>
            <a:p>
              <a:pPr marL="514350" indent="-514350" eaLnBrk="1" hangingPunct="1">
                <a:buAutoNum type="arabicParenR"/>
              </a:pPr>
              <a:r>
                <a:rPr lang="en-US" sz="3600" dirty="0">
                  <a:latin typeface="+mn-lt"/>
                </a:rPr>
                <a:t>If we return to an in-person/virtual hybrid model, how do we maximize participation of the audience who could only attend through Zoom?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0D267DFB-EDC9-ED4F-8A7F-8163207058E3}"/>
                </a:ext>
              </a:extLst>
            </p:cNvPr>
            <p:cNvSpPr/>
            <p:nvPr/>
          </p:nvSpPr>
          <p:spPr>
            <a:xfrm>
              <a:off x="34107120" y="4000500"/>
              <a:ext cx="10149840" cy="5715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288" tIns="32645" rIns="65288" bIns="32645" rtlCol="0" anchor="ctr"/>
            <a:lstStyle/>
            <a:p>
              <a:pPr algn="ctr"/>
              <a:r>
                <a:rPr lang="en-US" sz="4000" b="1" dirty="0">
                  <a:solidFill>
                    <a:schemeClr val="accent3">
                      <a:lumMod val="20000"/>
                      <a:lumOff val="80000"/>
                    </a:schemeClr>
                  </a:solidFill>
                </a:rPr>
                <a:t>Next Steps</a:t>
              </a:r>
            </a:p>
          </p:txBody>
        </p:sp>
      </p:grpSp>
      <p:graphicFrame>
        <p:nvGraphicFramePr>
          <p:cNvPr id="3" name="Table 18">
            <a:extLst>
              <a:ext uri="{FF2B5EF4-FFF2-40B4-BE49-F238E27FC236}">
                <a16:creationId xmlns:a16="http://schemas.microsoft.com/office/drawing/2014/main" id="{7E33639A-2CCB-3240-9707-09585A71E2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2500306"/>
              </p:ext>
            </p:extLst>
          </p:nvPr>
        </p:nvGraphicFramePr>
        <p:xfrm>
          <a:off x="22866541" y="4882253"/>
          <a:ext cx="10530840" cy="11155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30840">
                  <a:extLst>
                    <a:ext uri="{9D8B030D-6E8A-4147-A177-3AD203B41FA5}">
                      <a16:colId xmlns:a16="http://schemas.microsoft.com/office/drawing/2014/main" val="43394537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313383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dirty="0">
                          <a:solidFill>
                            <a:schemeClr val="bg1"/>
                          </a:solidFill>
                        </a:rPr>
                        <a:t>Table 1. Examples of Audience Feedback </a:t>
                      </a:r>
                      <a:r>
                        <a:rPr lang="en-US" sz="3600" dirty="0"/>
                        <a:t>from 10/2020</a:t>
                      </a:r>
                      <a:endParaRPr lang="en-US" sz="3600" dirty="0">
                        <a:latin typeface="Calibri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858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13383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dirty="0">
                          <a:solidFill>
                            <a:schemeClr val="tx1"/>
                          </a:solidFill>
                        </a:rPr>
                        <a:t>Fewer panelists </a:t>
                      </a:r>
                      <a:r>
                        <a:rPr lang="en-US" sz="3600" dirty="0"/>
                        <a:t>if you want audience participation.</a:t>
                      </a:r>
                      <a:endParaRPr lang="en-US" sz="3600" dirty="0">
                        <a:latin typeface="Calibri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441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13383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dirty="0">
                          <a:solidFill>
                            <a:schemeClr val="tx1"/>
                          </a:solidFill>
                        </a:rPr>
                        <a:t>Short bio </a:t>
                      </a:r>
                      <a:r>
                        <a:rPr lang="en-US" sz="3600" dirty="0"/>
                        <a:t>on presenters and short overview of what/who they talked about.</a:t>
                      </a:r>
                      <a:endParaRPr lang="en-US" sz="3600" dirty="0">
                        <a:latin typeface="Calibri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9960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13383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dirty="0"/>
                        <a:t>I would prefer an in-person session, but my workday can be very unpredictable, so the virtual platform does make it more accessible.</a:t>
                      </a:r>
                      <a:endParaRPr lang="en-US" sz="3600" dirty="0">
                        <a:latin typeface="Calibri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26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13383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dirty="0"/>
                        <a:t>More Q&amp;A time would have been nice. Knowing we have to do this virtually for the time being, I think this went very well!</a:t>
                      </a:r>
                      <a:endParaRPr lang="en-US" sz="3600" dirty="0">
                        <a:latin typeface="Calibri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882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13383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dirty="0"/>
                        <a:t>L</a:t>
                      </a:r>
                      <a:r>
                        <a:rPr lang="en-US" sz="3600"/>
                        <a:t>iked </a:t>
                      </a:r>
                      <a:r>
                        <a:rPr lang="en-US" sz="3600" dirty="0"/>
                        <a:t>the Q&amp;A for questions, facilitator did a good job of introducing speakers and tracking Q&amp;A.</a:t>
                      </a:r>
                      <a:endParaRPr lang="en-US" sz="3600" dirty="0">
                        <a:latin typeface="Calibri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443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13383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dirty="0"/>
                        <a:t>I cannot often leave clinic for in person programs. Virtual allows me to at least participate a bit.</a:t>
                      </a:r>
                      <a:endParaRPr lang="en-US" sz="3600" dirty="0">
                        <a:latin typeface="Calibri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847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13383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dirty="0"/>
                        <a:t>While we had a lot of people there, we couldn't see who was there, there was no back channel conversation permitted, and no way to privately or directly contact the speakers. I liked the presentations very much, but I felt isolated from the community.</a:t>
                      </a:r>
                      <a:endParaRPr lang="en-US" sz="3600" dirty="0">
                        <a:latin typeface="Calibri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67881"/>
                  </a:ext>
                </a:extLst>
              </a:tr>
            </a:tbl>
          </a:graphicData>
        </a:graphic>
      </p:graphicFrame>
      <p:grpSp>
        <p:nvGrpSpPr>
          <p:cNvPr id="40" name="Group 39">
            <a:extLst>
              <a:ext uri="{FF2B5EF4-FFF2-40B4-BE49-F238E27FC236}">
                <a16:creationId xmlns:a16="http://schemas.microsoft.com/office/drawing/2014/main" id="{CA73DCA8-48D5-6F44-BCFE-3BD5E502839B}"/>
              </a:ext>
            </a:extLst>
          </p:cNvPr>
          <p:cNvGrpSpPr/>
          <p:nvPr/>
        </p:nvGrpSpPr>
        <p:grpSpPr>
          <a:xfrm>
            <a:off x="1372614" y="13128853"/>
            <a:ext cx="10207609" cy="3710822"/>
            <a:chOff x="12344400" y="4000500"/>
            <a:chExt cx="10149840" cy="3710822"/>
          </a:xfrm>
        </p:grpSpPr>
        <p:sp>
          <p:nvSpPr>
            <p:cNvPr id="41" name="Text Box 192">
              <a:extLst>
                <a:ext uri="{FF2B5EF4-FFF2-40B4-BE49-F238E27FC236}">
                  <a16:creationId xmlns:a16="http://schemas.microsoft.com/office/drawing/2014/main" id="{7CC49D23-1B17-134B-A5DA-9304234530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44400" y="4572001"/>
              <a:ext cx="10149840" cy="313932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accent1">
                  <a:lumMod val="75000"/>
                </a:schemeClr>
              </a:solidFill>
            </a:ln>
            <a:effectLst/>
          </p:spPr>
          <p:txBody>
            <a:bodyPr lIns="182880" tIns="182880" rIns="182880" bIns="182880">
              <a:spAutoFit/>
            </a:bodyPr>
            <a:lstStyle>
              <a:lvl1pPr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571500" indent="-571500" eaLnBrk="1" hangingPunct="1">
                <a:buFont typeface="Arial" panose="020B0604020202020204" pitchFamily="34" charset="0"/>
                <a:buChar char="•"/>
              </a:pPr>
              <a:r>
                <a:rPr lang="en-US" sz="3600" dirty="0">
                  <a:latin typeface="Calibri" pitchFamily="34" charset="0"/>
                </a:rPr>
                <a:t>Assess whether the virtual platform improves access to SR.</a:t>
              </a:r>
            </a:p>
            <a:p>
              <a:pPr marL="571500" indent="-571500" eaLnBrk="1" hangingPunct="1">
                <a:buFont typeface="Arial" panose="020B0604020202020204" pitchFamily="34" charset="0"/>
                <a:buChar char="•"/>
              </a:pPr>
              <a:r>
                <a:rPr lang="en-US" sz="3600" dirty="0">
                  <a:latin typeface="Calibri" pitchFamily="34" charset="0"/>
                </a:rPr>
                <a:t>Assess whether the audience can establish an emotional connection with panelists over a virtual platform.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9757B16A-256B-7243-950F-75F8204623DC}"/>
                </a:ext>
              </a:extLst>
            </p:cNvPr>
            <p:cNvSpPr/>
            <p:nvPr/>
          </p:nvSpPr>
          <p:spPr>
            <a:xfrm>
              <a:off x="12344400" y="4000500"/>
              <a:ext cx="10149840" cy="5715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288" tIns="32645" rIns="65288" bIns="32645" rtlCol="0" anchor="ctr"/>
            <a:lstStyle/>
            <a:p>
              <a:pPr algn="ctr"/>
              <a:r>
                <a:rPr lang="en-US" sz="4000" b="1" dirty="0">
                  <a:solidFill>
                    <a:schemeClr val="accent3">
                      <a:lumMod val="20000"/>
                      <a:lumOff val="80000"/>
                    </a:schemeClr>
                  </a:solidFill>
                </a:rPr>
                <a:t>Objectives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E1612B6-2C1B-A146-8F08-9B72AA2BBA82}"/>
              </a:ext>
            </a:extLst>
          </p:cNvPr>
          <p:cNvGrpSpPr/>
          <p:nvPr/>
        </p:nvGrpSpPr>
        <p:grpSpPr>
          <a:xfrm>
            <a:off x="11766304" y="5171273"/>
            <a:ext cx="10962092" cy="7459967"/>
            <a:chOff x="11766304" y="5171273"/>
            <a:chExt cx="10962092" cy="7459967"/>
          </a:xfrm>
        </p:grpSpPr>
        <p:sp>
          <p:nvSpPr>
            <p:cNvPr id="53" name="Text Box 180"/>
            <p:cNvSpPr txBox="1">
              <a:spLocks noChangeArrowheads="1"/>
            </p:cNvSpPr>
            <p:nvPr/>
          </p:nvSpPr>
          <p:spPr bwMode="auto">
            <a:xfrm>
              <a:off x="12180104" y="5171273"/>
              <a:ext cx="10548292" cy="5583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5288" tIns="32645" rIns="65288" bIns="32645">
              <a:spAutoFit/>
            </a:bodyPr>
            <a:lstStyle>
              <a:lvl1pPr defTabSz="4389438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389438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389438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389438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389438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389438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389438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389438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389438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3200" b="1" dirty="0">
                  <a:latin typeface="Calibri" pitchFamily="34" charset="0"/>
                </a:rPr>
                <a:t>Figure 1.</a:t>
              </a:r>
              <a:r>
                <a:rPr lang="en-US" sz="3200" dirty="0">
                  <a:latin typeface="Calibri" pitchFamily="34" charset="0"/>
                </a:rPr>
                <a:t> Attendee professions from the October 2020 session.</a:t>
              </a:r>
            </a:p>
          </p:txBody>
        </p:sp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BC7BA907-0037-BC41-9A0C-923A4C1B20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66304" y="5864680"/>
              <a:ext cx="10943235" cy="67665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512518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4226</TotalTime>
  <Words>689</Words>
  <Application>Microsoft Macintosh PowerPoint</Application>
  <PresentationFormat>Custom</PresentationFormat>
  <Paragraphs>50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Genigraphics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Genigraphics Research Poster Template 36x60</dc:title>
  <dc:creator>Jay Larson</dc:creator>
  <dc:description>Quality poster printing
www.genigraphics.com
1-800-790-4001</dc:description>
  <cp:lastModifiedBy>Shen, Devin</cp:lastModifiedBy>
  <cp:revision>134</cp:revision>
  <cp:lastPrinted>2013-02-12T02:21:55Z</cp:lastPrinted>
  <dcterms:created xsi:type="dcterms:W3CDTF">2013-02-10T21:14:48Z</dcterms:created>
  <dcterms:modified xsi:type="dcterms:W3CDTF">2020-12-18T21:52:12Z</dcterms:modified>
</cp:coreProperties>
</file>