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varScale="1">
        <p:scale>
          <a:sx n="32" d="100"/>
          <a:sy n="32" d="100"/>
        </p:scale>
        <p:origin x="1568" y="240"/>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DBED59-9604-7A48-8A28-65FCD7ADCF06}"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56A7D368-EC97-2E41-A6F5-F19AD3904BC1}">
      <dgm:prSet phldrT="[Text]" custT="1"/>
      <dgm:spPr/>
      <dgm:t>
        <a:bodyPr/>
        <a:lstStyle/>
        <a:p>
          <a:pPr algn="ctr"/>
          <a:r>
            <a:rPr lang="en-US" sz="2200" dirty="0"/>
            <a:t>Occupational</a:t>
          </a:r>
        </a:p>
      </dgm:t>
    </dgm:pt>
    <dgm:pt modelId="{86A566BD-3C52-D449-ADB0-ADD7929EC0E1}" type="parTrans" cxnId="{BFB91271-9C8E-404C-9C14-8A69E33BA814}">
      <dgm:prSet/>
      <dgm:spPr/>
      <dgm:t>
        <a:bodyPr/>
        <a:lstStyle/>
        <a:p>
          <a:endParaRPr lang="en-US"/>
        </a:p>
      </dgm:t>
    </dgm:pt>
    <dgm:pt modelId="{AAE54517-5D0E-8045-8F0C-9A38346E9989}" type="sibTrans" cxnId="{BFB91271-9C8E-404C-9C14-8A69E33BA814}">
      <dgm:prSet/>
      <dgm:spPr/>
      <dgm:t>
        <a:bodyPr/>
        <a:lstStyle/>
        <a:p>
          <a:endParaRPr lang="en-US"/>
        </a:p>
      </dgm:t>
    </dgm:pt>
    <dgm:pt modelId="{9B4E7CB3-7FA1-5648-AFF4-261347948A3A}">
      <dgm:prSet phldrT="[Text]" custT="1"/>
      <dgm:spPr/>
      <dgm:t>
        <a:bodyPr/>
        <a:lstStyle/>
        <a:p>
          <a:pPr algn="ctr"/>
          <a:r>
            <a:rPr lang="en-US" sz="2200" dirty="0"/>
            <a:t>Intellectual</a:t>
          </a:r>
        </a:p>
      </dgm:t>
    </dgm:pt>
    <dgm:pt modelId="{386A9F9A-E326-9D4E-90C2-B836F81C28EF}" type="parTrans" cxnId="{D6A488EF-1AFF-7143-A55E-5CF02CB96F0A}">
      <dgm:prSet/>
      <dgm:spPr/>
      <dgm:t>
        <a:bodyPr/>
        <a:lstStyle/>
        <a:p>
          <a:endParaRPr lang="en-US"/>
        </a:p>
      </dgm:t>
    </dgm:pt>
    <dgm:pt modelId="{A66572B3-2B6B-094F-A1FF-30737362485E}" type="sibTrans" cxnId="{D6A488EF-1AFF-7143-A55E-5CF02CB96F0A}">
      <dgm:prSet/>
      <dgm:spPr/>
      <dgm:t>
        <a:bodyPr/>
        <a:lstStyle/>
        <a:p>
          <a:endParaRPr lang="en-US"/>
        </a:p>
      </dgm:t>
    </dgm:pt>
    <dgm:pt modelId="{9D7567A2-CA5E-274E-861F-385B6DDC0F4F}">
      <dgm:prSet phldrT="[Text]" custT="1"/>
      <dgm:spPr/>
      <dgm:t>
        <a:bodyPr/>
        <a:lstStyle/>
        <a:p>
          <a:pPr algn="ctr"/>
          <a:r>
            <a:rPr lang="en-US" sz="2200" dirty="0"/>
            <a:t>Social</a:t>
          </a:r>
        </a:p>
      </dgm:t>
    </dgm:pt>
    <dgm:pt modelId="{703E450C-F48B-BE45-B82F-E156E7825AF0}" type="parTrans" cxnId="{28435D93-4107-B94F-A9FC-AB316F1D5FA4}">
      <dgm:prSet/>
      <dgm:spPr/>
      <dgm:t>
        <a:bodyPr/>
        <a:lstStyle/>
        <a:p>
          <a:endParaRPr lang="en-US"/>
        </a:p>
      </dgm:t>
    </dgm:pt>
    <dgm:pt modelId="{EB29E5F1-C8AE-0145-BF06-00C1F3685631}" type="sibTrans" cxnId="{28435D93-4107-B94F-A9FC-AB316F1D5FA4}">
      <dgm:prSet/>
      <dgm:spPr/>
      <dgm:t>
        <a:bodyPr/>
        <a:lstStyle/>
        <a:p>
          <a:endParaRPr lang="en-US"/>
        </a:p>
      </dgm:t>
    </dgm:pt>
    <dgm:pt modelId="{1139A7FC-9A38-6B48-992D-C7DA77EBC06B}">
      <dgm:prSet phldrT="[Text]" custT="1"/>
      <dgm:spPr/>
      <dgm:t>
        <a:bodyPr/>
        <a:lstStyle/>
        <a:p>
          <a:pPr algn="ctr"/>
          <a:r>
            <a:rPr lang="en-US" sz="2200" dirty="0"/>
            <a:t>Spiritual</a:t>
          </a:r>
        </a:p>
      </dgm:t>
    </dgm:pt>
    <dgm:pt modelId="{9001FCDA-9782-8849-9101-3877295B079B}" type="parTrans" cxnId="{6BF462A9-0326-AC4A-89A2-813B4663A709}">
      <dgm:prSet/>
      <dgm:spPr/>
      <dgm:t>
        <a:bodyPr/>
        <a:lstStyle/>
        <a:p>
          <a:endParaRPr lang="en-US"/>
        </a:p>
      </dgm:t>
    </dgm:pt>
    <dgm:pt modelId="{EC8694A9-9AD5-B34C-B47E-6398A276FA27}" type="sibTrans" cxnId="{6BF462A9-0326-AC4A-89A2-813B4663A709}">
      <dgm:prSet/>
      <dgm:spPr/>
      <dgm:t>
        <a:bodyPr/>
        <a:lstStyle/>
        <a:p>
          <a:endParaRPr lang="en-US"/>
        </a:p>
      </dgm:t>
    </dgm:pt>
    <dgm:pt modelId="{D9F718D3-046C-FE40-A086-37459F4A4F6C}">
      <dgm:prSet phldrT="[Text]" custT="1"/>
      <dgm:spPr/>
      <dgm:t>
        <a:bodyPr/>
        <a:lstStyle/>
        <a:p>
          <a:pPr algn="ctr"/>
          <a:r>
            <a:rPr lang="en-US" sz="2200" dirty="0"/>
            <a:t>Emotional</a:t>
          </a:r>
        </a:p>
      </dgm:t>
    </dgm:pt>
    <dgm:pt modelId="{F0D6D31D-2932-194F-9FA7-61E1592A3FFD}" type="parTrans" cxnId="{AB3A51B1-81AB-5343-95B5-DBE4C2A16D48}">
      <dgm:prSet/>
      <dgm:spPr/>
      <dgm:t>
        <a:bodyPr/>
        <a:lstStyle/>
        <a:p>
          <a:endParaRPr lang="en-US"/>
        </a:p>
      </dgm:t>
    </dgm:pt>
    <dgm:pt modelId="{A58D3DBD-DF4A-A14B-BD39-EC793C4AD792}" type="sibTrans" cxnId="{AB3A51B1-81AB-5343-95B5-DBE4C2A16D48}">
      <dgm:prSet/>
      <dgm:spPr/>
      <dgm:t>
        <a:bodyPr/>
        <a:lstStyle/>
        <a:p>
          <a:endParaRPr lang="en-US"/>
        </a:p>
      </dgm:t>
    </dgm:pt>
    <dgm:pt modelId="{C63CC3B7-613D-5D44-A91C-C8A0054C28D6}">
      <dgm:prSet phldrT="[Text]" custT="1"/>
      <dgm:spPr/>
      <dgm:t>
        <a:bodyPr/>
        <a:lstStyle/>
        <a:p>
          <a:pPr algn="ctr"/>
          <a:r>
            <a:rPr lang="en-US" sz="2200" dirty="0"/>
            <a:t>Physical</a:t>
          </a:r>
        </a:p>
      </dgm:t>
    </dgm:pt>
    <dgm:pt modelId="{1BEE28C9-6439-3C4B-B7C6-853D3ECAD027}" type="parTrans" cxnId="{C601987E-8C25-2A4D-B44F-8C6FCC2E6784}">
      <dgm:prSet/>
      <dgm:spPr/>
      <dgm:t>
        <a:bodyPr/>
        <a:lstStyle/>
        <a:p>
          <a:endParaRPr lang="en-US"/>
        </a:p>
      </dgm:t>
    </dgm:pt>
    <dgm:pt modelId="{918E413A-AD26-F74E-9C6D-D1B860BE002B}" type="sibTrans" cxnId="{C601987E-8C25-2A4D-B44F-8C6FCC2E6784}">
      <dgm:prSet/>
      <dgm:spPr/>
      <dgm:t>
        <a:bodyPr/>
        <a:lstStyle/>
        <a:p>
          <a:endParaRPr lang="en-US"/>
        </a:p>
      </dgm:t>
    </dgm:pt>
    <dgm:pt modelId="{4531E1F6-82A0-A142-83D8-DE9829E5F112}">
      <dgm:prSet phldrT="[Text]" custT="1"/>
      <dgm:spPr/>
      <dgm:t>
        <a:bodyPr/>
        <a:lstStyle/>
        <a:p>
          <a:pPr algn="ctr"/>
          <a:r>
            <a:rPr lang="en-US" sz="2200" dirty="0"/>
            <a:t>Financial</a:t>
          </a:r>
        </a:p>
      </dgm:t>
    </dgm:pt>
    <dgm:pt modelId="{7A0F8D29-1428-AF4A-8E5A-2C5CF1244273}" type="parTrans" cxnId="{0F543D35-3ECF-A344-9593-5684F38A5972}">
      <dgm:prSet/>
      <dgm:spPr/>
      <dgm:t>
        <a:bodyPr/>
        <a:lstStyle/>
        <a:p>
          <a:endParaRPr lang="en-US"/>
        </a:p>
      </dgm:t>
    </dgm:pt>
    <dgm:pt modelId="{FE88388E-FC99-5540-8F02-8EC66BCF7FA9}" type="sibTrans" cxnId="{0F543D35-3ECF-A344-9593-5684F38A5972}">
      <dgm:prSet/>
      <dgm:spPr/>
      <dgm:t>
        <a:bodyPr/>
        <a:lstStyle/>
        <a:p>
          <a:endParaRPr lang="en-US"/>
        </a:p>
      </dgm:t>
    </dgm:pt>
    <dgm:pt modelId="{A27EF911-324E-0647-A294-A4850CE8E95D}">
      <dgm:prSet phldrT="[Text]" custT="1"/>
      <dgm:spPr/>
      <dgm:t>
        <a:bodyPr/>
        <a:lstStyle/>
        <a:p>
          <a:pPr algn="l"/>
          <a:r>
            <a:rPr lang="en-US" sz="1300" dirty="0"/>
            <a:t>Mortality &amp; Morbidity conferences</a:t>
          </a:r>
        </a:p>
      </dgm:t>
    </dgm:pt>
    <dgm:pt modelId="{D3A6A4D3-62F0-EE47-A7BA-7F802A32D069}" type="parTrans" cxnId="{88AB0A77-EEC9-F54B-BE50-43B9BCA335BD}">
      <dgm:prSet/>
      <dgm:spPr/>
      <dgm:t>
        <a:bodyPr/>
        <a:lstStyle/>
        <a:p>
          <a:endParaRPr lang="en-US"/>
        </a:p>
      </dgm:t>
    </dgm:pt>
    <dgm:pt modelId="{FC2C8036-A7BB-2E4B-8207-F82646702F18}" type="sibTrans" cxnId="{88AB0A77-EEC9-F54B-BE50-43B9BCA335BD}">
      <dgm:prSet/>
      <dgm:spPr/>
      <dgm:t>
        <a:bodyPr/>
        <a:lstStyle/>
        <a:p>
          <a:endParaRPr lang="en-US"/>
        </a:p>
      </dgm:t>
    </dgm:pt>
    <dgm:pt modelId="{E12996AD-DD06-1149-B551-FFAEC979BE89}">
      <dgm:prSet phldrT="[Text]" custT="1"/>
      <dgm:spPr/>
      <dgm:t>
        <a:bodyPr/>
        <a:lstStyle/>
        <a:p>
          <a:pPr algn="l"/>
          <a:r>
            <a:rPr lang="en-US" sz="1400" dirty="0"/>
            <a:t>On-site child care</a:t>
          </a:r>
        </a:p>
      </dgm:t>
    </dgm:pt>
    <dgm:pt modelId="{AA5307D2-A12C-4942-8EDA-AD7FC16F47F6}" type="parTrans" cxnId="{F476754D-289A-2147-9513-1782EE64BA22}">
      <dgm:prSet/>
      <dgm:spPr/>
      <dgm:t>
        <a:bodyPr/>
        <a:lstStyle/>
        <a:p>
          <a:endParaRPr lang="en-US"/>
        </a:p>
      </dgm:t>
    </dgm:pt>
    <dgm:pt modelId="{952B6C5E-6D6C-504E-9144-8FE874E0CC2C}" type="sibTrans" cxnId="{F476754D-289A-2147-9513-1782EE64BA22}">
      <dgm:prSet/>
      <dgm:spPr/>
      <dgm:t>
        <a:bodyPr/>
        <a:lstStyle/>
        <a:p>
          <a:endParaRPr lang="en-US"/>
        </a:p>
      </dgm:t>
    </dgm:pt>
    <dgm:pt modelId="{C87F177C-F5E4-A74D-B87F-23F727DABDCF}">
      <dgm:prSet phldrT="[Text]" custT="1"/>
      <dgm:spPr/>
      <dgm:t>
        <a:bodyPr/>
        <a:lstStyle/>
        <a:p>
          <a:pPr algn="l"/>
          <a:r>
            <a:rPr lang="en-US" sz="1400" dirty="0"/>
            <a:t>Mid-Level Support (i.e. physician assistants)</a:t>
          </a:r>
        </a:p>
      </dgm:t>
    </dgm:pt>
    <dgm:pt modelId="{DB0221BA-6BC5-CC46-BA5D-D2F0385855C3}" type="parTrans" cxnId="{9BA56634-2BF6-CF46-B50C-1A95CB7C35D6}">
      <dgm:prSet/>
      <dgm:spPr/>
      <dgm:t>
        <a:bodyPr/>
        <a:lstStyle/>
        <a:p>
          <a:endParaRPr lang="en-US"/>
        </a:p>
      </dgm:t>
    </dgm:pt>
    <dgm:pt modelId="{1551E5CD-038C-7D46-96FC-DC3D520D16CA}" type="sibTrans" cxnId="{9BA56634-2BF6-CF46-B50C-1A95CB7C35D6}">
      <dgm:prSet/>
      <dgm:spPr/>
      <dgm:t>
        <a:bodyPr/>
        <a:lstStyle/>
        <a:p>
          <a:endParaRPr lang="en-US"/>
        </a:p>
      </dgm:t>
    </dgm:pt>
    <dgm:pt modelId="{10CF5072-315C-BB42-8BD9-1BF9B87D9B91}">
      <dgm:prSet phldrT="[Text]" custT="1"/>
      <dgm:spPr/>
      <dgm:t>
        <a:bodyPr/>
        <a:lstStyle/>
        <a:p>
          <a:pPr algn="l"/>
          <a:r>
            <a:rPr lang="en-US" sz="1400" dirty="0"/>
            <a:t>Structured mentorship programs</a:t>
          </a:r>
        </a:p>
      </dgm:t>
    </dgm:pt>
    <dgm:pt modelId="{F64DFB39-269A-1346-8FA1-71472D59F9CB}" type="parTrans" cxnId="{1CB69FC5-BEDA-9C48-9853-404C547A153D}">
      <dgm:prSet/>
      <dgm:spPr/>
      <dgm:t>
        <a:bodyPr/>
        <a:lstStyle/>
        <a:p>
          <a:endParaRPr lang="en-US"/>
        </a:p>
      </dgm:t>
    </dgm:pt>
    <dgm:pt modelId="{A93C36B7-0982-F642-AAC9-FFE6E6F523E7}" type="sibTrans" cxnId="{1CB69FC5-BEDA-9C48-9853-404C547A153D}">
      <dgm:prSet/>
      <dgm:spPr/>
      <dgm:t>
        <a:bodyPr/>
        <a:lstStyle/>
        <a:p>
          <a:endParaRPr lang="en-US"/>
        </a:p>
      </dgm:t>
    </dgm:pt>
    <dgm:pt modelId="{099FA989-585B-9B4C-B4DA-9888A5E2DF65}">
      <dgm:prSet phldrT="[Text]" custT="1"/>
      <dgm:spPr/>
      <dgm:t>
        <a:bodyPr/>
        <a:lstStyle/>
        <a:p>
          <a:pPr algn="l"/>
          <a:r>
            <a:rPr lang="en-US" sz="1400" dirty="0"/>
            <a:t>Protected time for research </a:t>
          </a:r>
        </a:p>
      </dgm:t>
    </dgm:pt>
    <dgm:pt modelId="{05EB4839-55CB-CE49-BE0F-8472C3E785D9}" type="parTrans" cxnId="{04B4220F-3BF3-1248-866A-14F56C1D131E}">
      <dgm:prSet/>
      <dgm:spPr/>
      <dgm:t>
        <a:bodyPr/>
        <a:lstStyle/>
        <a:p>
          <a:endParaRPr lang="en-US"/>
        </a:p>
      </dgm:t>
    </dgm:pt>
    <dgm:pt modelId="{665D1726-BD4E-174F-B04A-A7B79CE9511A}" type="sibTrans" cxnId="{04B4220F-3BF3-1248-866A-14F56C1D131E}">
      <dgm:prSet/>
      <dgm:spPr/>
      <dgm:t>
        <a:bodyPr/>
        <a:lstStyle/>
        <a:p>
          <a:endParaRPr lang="en-US"/>
        </a:p>
      </dgm:t>
    </dgm:pt>
    <dgm:pt modelId="{67A7F827-F3BF-1644-A889-CB985FFED985}">
      <dgm:prSet phldrT="[Text]" custT="1"/>
      <dgm:spPr/>
      <dgm:t>
        <a:bodyPr/>
        <a:lstStyle/>
        <a:p>
          <a:pPr algn="l"/>
          <a:r>
            <a:rPr lang="en-US" sz="1400" dirty="0"/>
            <a:t>Programming activities to promote stronger collegial support</a:t>
          </a:r>
        </a:p>
      </dgm:t>
    </dgm:pt>
    <dgm:pt modelId="{43D7BDFA-6433-EE44-BDE1-22D96AE601DA}" type="parTrans" cxnId="{880F770F-BF0E-B044-A3E6-B32CC4F515BB}">
      <dgm:prSet/>
      <dgm:spPr/>
      <dgm:t>
        <a:bodyPr/>
        <a:lstStyle/>
        <a:p>
          <a:endParaRPr lang="en-US"/>
        </a:p>
      </dgm:t>
    </dgm:pt>
    <dgm:pt modelId="{C1BB58CC-ED6F-F640-912F-148B99888984}" type="sibTrans" cxnId="{880F770F-BF0E-B044-A3E6-B32CC4F515BB}">
      <dgm:prSet/>
      <dgm:spPr/>
      <dgm:t>
        <a:bodyPr/>
        <a:lstStyle/>
        <a:p>
          <a:endParaRPr lang="en-US"/>
        </a:p>
      </dgm:t>
    </dgm:pt>
    <dgm:pt modelId="{C829508F-4695-224A-B5A5-073EEA5FDAC7}">
      <dgm:prSet phldrT="[Text]" custT="1"/>
      <dgm:spPr/>
      <dgm:t>
        <a:bodyPr/>
        <a:lstStyle/>
        <a:p>
          <a:pPr algn="l"/>
          <a:r>
            <a:rPr lang="en-US" sz="1400" dirty="0"/>
            <a:t>Peer-to-Peer Debriefs</a:t>
          </a:r>
        </a:p>
      </dgm:t>
    </dgm:pt>
    <dgm:pt modelId="{A520CDD3-8E51-E244-82AC-FF2D9E3BDE9F}" type="parTrans" cxnId="{4A416E82-B732-4348-8952-36B4788347D9}">
      <dgm:prSet/>
      <dgm:spPr/>
      <dgm:t>
        <a:bodyPr/>
        <a:lstStyle/>
        <a:p>
          <a:endParaRPr lang="en-US"/>
        </a:p>
      </dgm:t>
    </dgm:pt>
    <dgm:pt modelId="{78A80EB9-9AFA-2247-BD7E-C906AE8C4446}" type="sibTrans" cxnId="{4A416E82-B732-4348-8952-36B4788347D9}">
      <dgm:prSet/>
      <dgm:spPr/>
      <dgm:t>
        <a:bodyPr/>
        <a:lstStyle/>
        <a:p>
          <a:endParaRPr lang="en-US"/>
        </a:p>
      </dgm:t>
    </dgm:pt>
    <dgm:pt modelId="{5AC9B095-126B-4A47-9D78-0125A4399960}">
      <dgm:prSet phldrT="[Text]" custT="1"/>
      <dgm:spPr/>
      <dgm:t>
        <a:bodyPr/>
        <a:lstStyle/>
        <a:p>
          <a:pPr algn="l"/>
          <a:r>
            <a:rPr lang="en-US" sz="1400" dirty="0"/>
            <a:t>Access to fitness equipment</a:t>
          </a:r>
        </a:p>
      </dgm:t>
    </dgm:pt>
    <dgm:pt modelId="{795920A9-F919-1946-8903-C7FD69455D45}" type="parTrans" cxnId="{1A33DC56-65D5-4541-8A8C-3788EB972599}">
      <dgm:prSet/>
      <dgm:spPr/>
      <dgm:t>
        <a:bodyPr/>
        <a:lstStyle/>
        <a:p>
          <a:endParaRPr lang="en-US"/>
        </a:p>
      </dgm:t>
    </dgm:pt>
    <dgm:pt modelId="{C47E6B81-0712-504B-8853-1166E597B8E2}" type="sibTrans" cxnId="{1A33DC56-65D5-4541-8A8C-3788EB972599}">
      <dgm:prSet/>
      <dgm:spPr/>
      <dgm:t>
        <a:bodyPr/>
        <a:lstStyle/>
        <a:p>
          <a:endParaRPr lang="en-US"/>
        </a:p>
      </dgm:t>
    </dgm:pt>
    <dgm:pt modelId="{6ACF9967-51B5-C940-BDB8-BD14335FC0AB}">
      <dgm:prSet phldrT="[Text]" custT="1"/>
      <dgm:spPr/>
      <dgm:t>
        <a:bodyPr/>
        <a:lstStyle/>
        <a:p>
          <a:pPr algn="l"/>
          <a:r>
            <a:rPr lang="en-US" sz="1400" dirty="0"/>
            <a:t>Practical duty hour regulations</a:t>
          </a:r>
        </a:p>
      </dgm:t>
    </dgm:pt>
    <dgm:pt modelId="{56F59F2E-417C-FB49-B9B8-B9276ABFD806}" type="parTrans" cxnId="{556F01EF-CF3A-9E4C-ACA7-DA6EA261811C}">
      <dgm:prSet/>
      <dgm:spPr/>
      <dgm:t>
        <a:bodyPr/>
        <a:lstStyle/>
        <a:p>
          <a:endParaRPr lang="en-US"/>
        </a:p>
      </dgm:t>
    </dgm:pt>
    <dgm:pt modelId="{B46A7045-F122-F04E-AC08-6F339920E557}" type="sibTrans" cxnId="{556F01EF-CF3A-9E4C-ACA7-DA6EA261811C}">
      <dgm:prSet/>
      <dgm:spPr/>
      <dgm:t>
        <a:bodyPr/>
        <a:lstStyle/>
        <a:p>
          <a:endParaRPr lang="en-US"/>
        </a:p>
      </dgm:t>
    </dgm:pt>
    <dgm:pt modelId="{4A59CA22-CD4C-CE43-B37F-ACF7BFA1967D}">
      <dgm:prSet phldrT="[Text]" custT="1"/>
      <dgm:spPr/>
      <dgm:t>
        <a:bodyPr/>
        <a:lstStyle/>
        <a:p>
          <a:pPr algn="l"/>
          <a:r>
            <a:rPr lang="en-US" sz="1400" dirty="0"/>
            <a:t>Greater access to loan forgiveness and repayment options</a:t>
          </a:r>
        </a:p>
      </dgm:t>
    </dgm:pt>
    <dgm:pt modelId="{BF3702DA-1306-244D-9715-0AB9DAA6070B}" type="parTrans" cxnId="{D3AEE36B-BDE5-FB44-8A74-95D9EE3A97CE}">
      <dgm:prSet/>
      <dgm:spPr/>
      <dgm:t>
        <a:bodyPr/>
        <a:lstStyle/>
        <a:p>
          <a:endParaRPr lang="en-US"/>
        </a:p>
      </dgm:t>
    </dgm:pt>
    <dgm:pt modelId="{ADA266A1-58FA-6B4D-A78A-244E75CCE12E}" type="sibTrans" cxnId="{D3AEE36B-BDE5-FB44-8A74-95D9EE3A97CE}">
      <dgm:prSet/>
      <dgm:spPr/>
      <dgm:t>
        <a:bodyPr/>
        <a:lstStyle/>
        <a:p>
          <a:endParaRPr lang="en-US"/>
        </a:p>
      </dgm:t>
    </dgm:pt>
    <dgm:pt modelId="{66A6E9EB-5658-6948-9CCE-D317A690CCA3}">
      <dgm:prSet phldrT="[Text]" custT="1"/>
      <dgm:spPr/>
      <dgm:t>
        <a:bodyPr/>
        <a:lstStyle/>
        <a:p>
          <a:pPr algn="l"/>
          <a:r>
            <a:rPr lang="en-US" sz="1400" dirty="0"/>
            <a:t>Support to navigate financial matters</a:t>
          </a:r>
        </a:p>
      </dgm:t>
    </dgm:pt>
    <dgm:pt modelId="{75C6BDFE-56E1-4B48-ACEF-AC2F4767F53D}" type="parTrans" cxnId="{CF06F9B2-0CD0-E94F-8E94-780E5C82E4C1}">
      <dgm:prSet/>
      <dgm:spPr/>
      <dgm:t>
        <a:bodyPr/>
        <a:lstStyle/>
        <a:p>
          <a:endParaRPr lang="en-US"/>
        </a:p>
      </dgm:t>
    </dgm:pt>
    <dgm:pt modelId="{D2C54443-80BF-1140-8809-490DE7516D48}" type="sibTrans" cxnId="{CF06F9B2-0CD0-E94F-8E94-780E5C82E4C1}">
      <dgm:prSet/>
      <dgm:spPr/>
      <dgm:t>
        <a:bodyPr/>
        <a:lstStyle/>
        <a:p>
          <a:endParaRPr lang="en-US"/>
        </a:p>
      </dgm:t>
    </dgm:pt>
    <dgm:pt modelId="{8F61D836-255A-4846-815F-2D2D324A8DFA}">
      <dgm:prSet phldrT="[Text]" custT="1"/>
      <dgm:spPr/>
      <dgm:t>
        <a:bodyPr/>
        <a:lstStyle/>
        <a:p>
          <a:pPr algn="l"/>
          <a:r>
            <a:rPr lang="en-US" sz="1400" dirty="0"/>
            <a:t>Stress-management training</a:t>
          </a:r>
        </a:p>
      </dgm:t>
    </dgm:pt>
    <dgm:pt modelId="{19763C90-A183-9D4B-9B75-D720B47C3780}" type="parTrans" cxnId="{B5ABC2FA-75F4-5F45-892D-91E0DF258254}">
      <dgm:prSet/>
      <dgm:spPr/>
      <dgm:t>
        <a:bodyPr/>
        <a:lstStyle/>
        <a:p>
          <a:endParaRPr lang="en-US"/>
        </a:p>
      </dgm:t>
    </dgm:pt>
    <dgm:pt modelId="{FD223569-2D3C-3F43-82E0-5C14B2B3EC0C}" type="sibTrans" cxnId="{B5ABC2FA-75F4-5F45-892D-91E0DF258254}">
      <dgm:prSet/>
      <dgm:spPr/>
      <dgm:t>
        <a:bodyPr/>
        <a:lstStyle/>
        <a:p>
          <a:endParaRPr lang="en-US"/>
        </a:p>
      </dgm:t>
    </dgm:pt>
    <dgm:pt modelId="{67D03A0E-9148-8441-B6CC-653710F99F0B}">
      <dgm:prSet phldrT="[Text]" custT="1"/>
      <dgm:spPr/>
      <dgm:t>
        <a:bodyPr/>
        <a:lstStyle/>
        <a:p>
          <a:pPr algn="l"/>
          <a:r>
            <a:rPr lang="en-US" sz="1400" dirty="0"/>
            <a:t>Mindfulness programs</a:t>
          </a:r>
        </a:p>
      </dgm:t>
    </dgm:pt>
    <dgm:pt modelId="{A801DD80-CDA7-1248-8512-C393B402D12E}" type="parTrans" cxnId="{FE47818E-39B6-2147-B3F8-A3D64D0ED32D}">
      <dgm:prSet/>
      <dgm:spPr/>
      <dgm:t>
        <a:bodyPr/>
        <a:lstStyle/>
        <a:p>
          <a:endParaRPr lang="en-US"/>
        </a:p>
      </dgm:t>
    </dgm:pt>
    <dgm:pt modelId="{B84BACBF-F5A4-F743-8B72-CEE666181D62}" type="sibTrans" cxnId="{FE47818E-39B6-2147-B3F8-A3D64D0ED32D}">
      <dgm:prSet/>
      <dgm:spPr/>
      <dgm:t>
        <a:bodyPr/>
        <a:lstStyle/>
        <a:p>
          <a:endParaRPr lang="en-US"/>
        </a:p>
      </dgm:t>
    </dgm:pt>
    <dgm:pt modelId="{87B9FBF5-DD84-EA48-A09D-3C93FEB1A323}">
      <dgm:prSet phldrT="[Text]" custT="1"/>
      <dgm:spPr/>
      <dgm:t>
        <a:bodyPr/>
        <a:lstStyle/>
        <a:p>
          <a:pPr algn="l"/>
          <a:r>
            <a:rPr lang="en-US" sz="1400" dirty="0"/>
            <a:t>Access to healthy food</a:t>
          </a:r>
        </a:p>
      </dgm:t>
    </dgm:pt>
    <dgm:pt modelId="{1432FE1A-CAF5-DB4F-8948-C57B31A463FE}" type="parTrans" cxnId="{5BFA15B3-FD78-EB41-8899-64DAC2794A4C}">
      <dgm:prSet/>
      <dgm:spPr/>
      <dgm:t>
        <a:bodyPr/>
        <a:lstStyle/>
        <a:p>
          <a:endParaRPr lang="en-US"/>
        </a:p>
      </dgm:t>
    </dgm:pt>
    <dgm:pt modelId="{EE20A0A3-25D8-204F-8D39-F33E1A86115F}" type="sibTrans" cxnId="{5BFA15B3-FD78-EB41-8899-64DAC2794A4C}">
      <dgm:prSet/>
      <dgm:spPr/>
      <dgm:t>
        <a:bodyPr/>
        <a:lstStyle/>
        <a:p>
          <a:endParaRPr lang="en-US"/>
        </a:p>
      </dgm:t>
    </dgm:pt>
    <dgm:pt modelId="{CEB9F6CA-7BB5-D445-8D7D-13689B7703E2}">
      <dgm:prSet phldrT="[Text]" custT="1"/>
      <dgm:spPr/>
      <dgm:t>
        <a:bodyPr/>
        <a:lstStyle/>
        <a:p>
          <a:pPr algn="l"/>
          <a:r>
            <a:rPr lang="en-US" sz="1300" dirty="0"/>
            <a:t>Inpatient psychiatrist available for the team</a:t>
          </a:r>
        </a:p>
      </dgm:t>
    </dgm:pt>
    <dgm:pt modelId="{D5B11C0B-A420-3540-84D0-3DDFA82368E6}" type="parTrans" cxnId="{67E8F4D3-DABD-FF43-B226-17CC64EA9A3A}">
      <dgm:prSet/>
      <dgm:spPr/>
      <dgm:t>
        <a:bodyPr/>
        <a:lstStyle/>
        <a:p>
          <a:endParaRPr lang="en-US"/>
        </a:p>
      </dgm:t>
    </dgm:pt>
    <dgm:pt modelId="{237A14C2-4791-A44B-A2FA-A7E202509043}" type="sibTrans" cxnId="{67E8F4D3-DABD-FF43-B226-17CC64EA9A3A}">
      <dgm:prSet/>
      <dgm:spPr/>
      <dgm:t>
        <a:bodyPr/>
        <a:lstStyle/>
        <a:p>
          <a:endParaRPr lang="en-US"/>
        </a:p>
      </dgm:t>
    </dgm:pt>
    <dgm:pt modelId="{056F0F3D-9B44-D64F-9A89-EAAA363F30B5}" type="pres">
      <dgm:prSet presAssocID="{2DDBED59-9604-7A48-8A28-65FCD7ADCF06}" presName="cycle" presStyleCnt="0">
        <dgm:presLayoutVars>
          <dgm:dir/>
          <dgm:resizeHandles val="exact"/>
        </dgm:presLayoutVars>
      </dgm:prSet>
      <dgm:spPr/>
    </dgm:pt>
    <dgm:pt modelId="{A451B40A-0755-0D43-9432-8573E67F95BB}" type="pres">
      <dgm:prSet presAssocID="{56A7D368-EC97-2E41-A6F5-F19AD3904BC1}" presName="node" presStyleLbl="node1" presStyleIdx="0" presStyleCnt="7">
        <dgm:presLayoutVars>
          <dgm:bulletEnabled val="1"/>
        </dgm:presLayoutVars>
      </dgm:prSet>
      <dgm:spPr/>
    </dgm:pt>
    <dgm:pt modelId="{B0A77B5B-12C0-C649-9626-D9DC714CBDB8}" type="pres">
      <dgm:prSet presAssocID="{AAE54517-5D0E-8045-8F0C-9A38346E9989}" presName="sibTrans" presStyleLbl="sibTrans2D1" presStyleIdx="0" presStyleCnt="7"/>
      <dgm:spPr/>
    </dgm:pt>
    <dgm:pt modelId="{9A34CD6C-AB63-4C4A-B0FD-5E5520831D69}" type="pres">
      <dgm:prSet presAssocID="{AAE54517-5D0E-8045-8F0C-9A38346E9989}" presName="connectorText" presStyleLbl="sibTrans2D1" presStyleIdx="0" presStyleCnt="7"/>
      <dgm:spPr/>
    </dgm:pt>
    <dgm:pt modelId="{9FB3BCE9-46FD-9047-BAD0-343C952A147A}" type="pres">
      <dgm:prSet presAssocID="{9B4E7CB3-7FA1-5648-AFF4-261347948A3A}" presName="node" presStyleLbl="node1" presStyleIdx="1" presStyleCnt="7">
        <dgm:presLayoutVars>
          <dgm:bulletEnabled val="1"/>
        </dgm:presLayoutVars>
      </dgm:prSet>
      <dgm:spPr/>
    </dgm:pt>
    <dgm:pt modelId="{B67F0866-4E7C-8B43-B865-F0183ABDE251}" type="pres">
      <dgm:prSet presAssocID="{A66572B3-2B6B-094F-A1FF-30737362485E}" presName="sibTrans" presStyleLbl="sibTrans2D1" presStyleIdx="1" presStyleCnt="7"/>
      <dgm:spPr/>
    </dgm:pt>
    <dgm:pt modelId="{7458F246-DED8-2B41-B321-F57F7C49ED78}" type="pres">
      <dgm:prSet presAssocID="{A66572B3-2B6B-094F-A1FF-30737362485E}" presName="connectorText" presStyleLbl="sibTrans2D1" presStyleIdx="1" presStyleCnt="7"/>
      <dgm:spPr/>
    </dgm:pt>
    <dgm:pt modelId="{B65C7119-BB34-A042-A7AB-946173BC7F34}" type="pres">
      <dgm:prSet presAssocID="{9D7567A2-CA5E-274E-861F-385B6DDC0F4F}" presName="node" presStyleLbl="node1" presStyleIdx="2" presStyleCnt="7">
        <dgm:presLayoutVars>
          <dgm:bulletEnabled val="1"/>
        </dgm:presLayoutVars>
      </dgm:prSet>
      <dgm:spPr/>
    </dgm:pt>
    <dgm:pt modelId="{C7495C7A-440F-2A45-9FBA-6AD5CE55A477}" type="pres">
      <dgm:prSet presAssocID="{EB29E5F1-C8AE-0145-BF06-00C1F3685631}" presName="sibTrans" presStyleLbl="sibTrans2D1" presStyleIdx="2" presStyleCnt="7"/>
      <dgm:spPr/>
    </dgm:pt>
    <dgm:pt modelId="{19633B38-0C3E-5B42-9991-F3F10E20D52E}" type="pres">
      <dgm:prSet presAssocID="{EB29E5F1-C8AE-0145-BF06-00C1F3685631}" presName="connectorText" presStyleLbl="sibTrans2D1" presStyleIdx="2" presStyleCnt="7"/>
      <dgm:spPr/>
    </dgm:pt>
    <dgm:pt modelId="{A7A32768-8747-EC49-921A-88B2E29469EB}" type="pres">
      <dgm:prSet presAssocID="{1139A7FC-9A38-6B48-992D-C7DA77EBC06B}" presName="node" presStyleLbl="node1" presStyleIdx="3" presStyleCnt="7">
        <dgm:presLayoutVars>
          <dgm:bulletEnabled val="1"/>
        </dgm:presLayoutVars>
      </dgm:prSet>
      <dgm:spPr/>
    </dgm:pt>
    <dgm:pt modelId="{E3E5780D-D1F6-F04D-BFED-998183216785}" type="pres">
      <dgm:prSet presAssocID="{EC8694A9-9AD5-B34C-B47E-6398A276FA27}" presName="sibTrans" presStyleLbl="sibTrans2D1" presStyleIdx="3" presStyleCnt="7"/>
      <dgm:spPr/>
    </dgm:pt>
    <dgm:pt modelId="{9A7E930A-371F-3344-A3F6-ED2C50B002D9}" type="pres">
      <dgm:prSet presAssocID="{EC8694A9-9AD5-B34C-B47E-6398A276FA27}" presName="connectorText" presStyleLbl="sibTrans2D1" presStyleIdx="3" presStyleCnt="7"/>
      <dgm:spPr/>
    </dgm:pt>
    <dgm:pt modelId="{10BB56BD-D2F0-9540-B9BE-B635096C2D17}" type="pres">
      <dgm:prSet presAssocID="{D9F718D3-046C-FE40-A086-37459F4A4F6C}" presName="node" presStyleLbl="node1" presStyleIdx="4" presStyleCnt="7">
        <dgm:presLayoutVars>
          <dgm:bulletEnabled val="1"/>
        </dgm:presLayoutVars>
      </dgm:prSet>
      <dgm:spPr/>
    </dgm:pt>
    <dgm:pt modelId="{2FF6ACC0-A4C9-7743-BB3F-2739FFF33E98}" type="pres">
      <dgm:prSet presAssocID="{A58D3DBD-DF4A-A14B-BD39-EC793C4AD792}" presName="sibTrans" presStyleLbl="sibTrans2D1" presStyleIdx="4" presStyleCnt="7"/>
      <dgm:spPr/>
    </dgm:pt>
    <dgm:pt modelId="{7E5FAF9E-A75C-F84C-9562-36DBB6A0956E}" type="pres">
      <dgm:prSet presAssocID="{A58D3DBD-DF4A-A14B-BD39-EC793C4AD792}" presName="connectorText" presStyleLbl="sibTrans2D1" presStyleIdx="4" presStyleCnt="7"/>
      <dgm:spPr/>
    </dgm:pt>
    <dgm:pt modelId="{9D3C4FDA-5CD0-F043-9C00-3CC910202D01}" type="pres">
      <dgm:prSet presAssocID="{C63CC3B7-613D-5D44-A91C-C8A0054C28D6}" presName="node" presStyleLbl="node1" presStyleIdx="5" presStyleCnt="7">
        <dgm:presLayoutVars>
          <dgm:bulletEnabled val="1"/>
        </dgm:presLayoutVars>
      </dgm:prSet>
      <dgm:spPr/>
    </dgm:pt>
    <dgm:pt modelId="{81704806-8674-564F-8FF4-084FF6995112}" type="pres">
      <dgm:prSet presAssocID="{918E413A-AD26-F74E-9C6D-D1B860BE002B}" presName="sibTrans" presStyleLbl="sibTrans2D1" presStyleIdx="5" presStyleCnt="7"/>
      <dgm:spPr/>
    </dgm:pt>
    <dgm:pt modelId="{C75EE00F-6FC6-234B-8380-C92FB89C11AE}" type="pres">
      <dgm:prSet presAssocID="{918E413A-AD26-F74E-9C6D-D1B860BE002B}" presName="connectorText" presStyleLbl="sibTrans2D1" presStyleIdx="5" presStyleCnt="7"/>
      <dgm:spPr/>
    </dgm:pt>
    <dgm:pt modelId="{98AC359D-13D4-3943-8279-3A014266D463}" type="pres">
      <dgm:prSet presAssocID="{4531E1F6-82A0-A142-83D8-DE9829E5F112}" presName="node" presStyleLbl="node1" presStyleIdx="6" presStyleCnt="7">
        <dgm:presLayoutVars>
          <dgm:bulletEnabled val="1"/>
        </dgm:presLayoutVars>
      </dgm:prSet>
      <dgm:spPr/>
    </dgm:pt>
    <dgm:pt modelId="{C17CEB42-330B-D74E-A041-98A189ACFBD5}" type="pres">
      <dgm:prSet presAssocID="{FE88388E-FC99-5540-8F02-8EC66BCF7FA9}" presName="sibTrans" presStyleLbl="sibTrans2D1" presStyleIdx="6" presStyleCnt="7"/>
      <dgm:spPr/>
    </dgm:pt>
    <dgm:pt modelId="{88784DFA-BD15-2548-A167-98F302035FF8}" type="pres">
      <dgm:prSet presAssocID="{FE88388E-FC99-5540-8F02-8EC66BCF7FA9}" presName="connectorText" presStyleLbl="sibTrans2D1" presStyleIdx="6" presStyleCnt="7"/>
      <dgm:spPr/>
    </dgm:pt>
  </dgm:ptLst>
  <dgm:cxnLst>
    <dgm:cxn modelId="{61364E08-8BE6-DC41-A1D3-29C502BA3D72}" type="presOf" srcId="{EB29E5F1-C8AE-0145-BF06-00C1F3685631}" destId="{C7495C7A-440F-2A45-9FBA-6AD5CE55A477}" srcOrd="0" destOrd="0" presId="urn:microsoft.com/office/officeart/2005/8/layout/cycle2"/>
    <dgm:cxn modelId="{B11E300C-F7ED-D840-92EC-BF086B8D3873}" type="presOf" srcId="{66A6E9EB-5658-6948-9CCE-D317A690CCA3}" destId="{98AC359D-13D4-3943-8279-3A014266D463}" srcOrd="0" destOrd="2" presId="urn:microsoft.com/office/officeart/2005/8/layout/cycle2"/>
    <dgm:cxn modelId="{04B4220F-3BF3-1248-866A-14F56C1D131E}" srcId="{9B4E7CB3-7FA1-5648-AFF4-261347948A3A}" destId="{099FA989-585B-9B4C-B4DA-9888A5E2DF65}" srcOrd="1" destOrd="0" parTransId="{05EB4839-55CB-CE49-BE0F-8472C3E785D9}" sibTransId="{665D1726-BD4E-174F-B04A-A7B79CE9511A}"/>
    <dgm:cxn modelId="{880F770F-BF0E-B044-A3E6-B32CC4F515BB}" srcId="{9D7567A2-CA5E-274E-861F-385B6DDC0F4F}" destId="{67A7F827-F3BF-1644-A889-CB985FFED985}" srcOrd="0" destOrd="0" parTransId="{43D7BDFA-6433-EE44-BDE1-22D96AE601DA}" sibTransId="{C1BB58CC-ED6F-F640-912F-148B99888984}"/>
    <dgm:cxn modelId="{64433310-B4F7-AD4A-A4B7-A657ADFAA149}" type="presOf" srcId="{A27EF911-324E-0647-A294-A4850CE8E95D}" destId="{10BB56BD-D2F0-9540-B9BE-B635096C2D17}" srcOrd="0" destOrd="1" presId="urn:microsoft.com/office/officeart/2005/8/layout/cycle2"/>
    <dgm:cxn modelId="{DAD54712-FAF0-F14B-A4C0-247EFE60E1A8}" type="presOf" srcId="{5AC9B095-126B-4A47-9D78-0125A4399960}" destId="{9D3C4FDA-5CD0-F043-9C00-3CC910202D01}" srcOrd="0" destOrd="1" presId="urn:microsoft.com/office/officeart/2005/8/layout/cycle2"/>
    <dgm:cxn modelId="{7F4CC115-7705-8E41-BE19-28F83F448DC2}" type="presOf" srcId="{67A7F827-F3BF-1644-A889-CB985FFED985}" destId="{B65C7119-BB34-A042-A7AB-946173BC7F34}" srcOrd="0" destOrd="1" presId="urn:microsoft.com/office/officeart/2005/8/layout/cycle2"/>
    <dgm:cxn modelId="{66982116-4C0A-B24C-9063-6D81E7585C80}" type="presOf" srcId="{10CF5072-315C-BB42-8BD9-1BF9B87D9B91}" destId="{9FB3BCE9-46FD-9047-BAD0-343C952A147A}" srcOrd="0" destOrd="1" presId="urn:microsoft.com/office/officeart/2005/8/layout/cycle2"/>
    <dgm:cxn modelId="{C8C6DB1B-F97A-974D-9634-682D7E3FF5A5}" type="presOf" srcId="{8F61D836-255A-4846-815F-2D2D324A8DFA}" destId="{A7A32768-8747-EC49-921A-88B2E29469EB}" srcOrd="0" destOrd="1" presId="urn:microsoft.com/office/officeart/2005/8/layout/cycle2"/>
    <dgm:cxn modelId="{BF9EA51C-FC2F-7F46-B6E3-963C384AB509}" type="presOf" srcId="{A66572B3-2B6B-094F-A1FF-30737362485E}" destId="{7458F246-DED8-2B41-B321-F57F7C49ED78}" srcOrd="1" destOrd="0" presId="urn:microsoft.com/office/officeart/2005/8/layout/cycle2"/>
    <dgm:cxn modelId="{70A91D1F-3B71-194A-B973-D20AD39D0B45}" type="presOf" srcId="{EB29E5F1-C8AE-0145-BF06-00C1F3685631}" destId="{19633B38-0C3E-5B42-9991-F3F10E20D52E}" srcOrd="1" destOrd="0" presId="urn:microsoft.com/office/officeart/2005/8/layout/cycle2"/>
    <dgm:cxn modelId="{4AD2BB28-3337-8A48-ABB8-E6FB6C135613}" type="presOf" srcId="{9B4E7CB3-7FA1-5648-AFF4-261347948A3A}" destId="{9FB3BCE9-46FD-9047-BAD0-343C952A147A}" srcOrd="0" destOrd="0" presId="urn:microsoft.com/office/officeart/2005/8/layout/cycle2"/>
    <dgm:cxn modelId="{C00CBC2B-35E0-8941-9E3C-518BB16A308A}" type="presOf" srcId="{4531E1F6-82A0-A142-83D8-DE9829E5F112}" destId="{98AC359D-13D4-3943-8279-3A014266D463}" srcOrd="0" destOrd="0" presId="urn:microsoft.com/office/officeart/2005/8/layout/cycle2"/>
    <dgm:cxn modelId="{53E4DF2C-1A9A-E146-ABFC-887A336CC1DB}" type="presOf" srcId="{C63CC3B7-613D-5D44-A91C-C8A0054C28D6}" destId="{9D3C4FDA-5CD0-F043-9C00-3CC910202D01}" srcOrd="0" destOrd="0" presId="urn:microsoft.com/office/officeart/2005/8/layout/cycle2"/>
    <dgm:cxn modelId="{BCDFF62D-4CE2-3E4B-82C9-98A25B5A96FC}" type="presOf" srcId="{FE88388E-FC99-5540-8F02-8EC66BCF7FA9}" destId="{C17CEB42-330B-D74E-A041-98A189ACFBD5}" srcOrd="0" destOrd="0" presId="urn:microsoft.com/office/officeart/2005/8/layout/cycle2"/>
    <dgm:cxn modelId="{024B8230-3818-6B4B-BE6D-6283AD35EB81}" type="presOf" srcId="{C87F177C-F5E4-A74D-B87F-23F727DABDCF}" destId="{A451B40A-0755-0D43-9432-8573E67F95BB}" srcOrd="0" destOrd="2" presId="urn:microsoft.com/office/officeart/2005/8/layout/cycle2"/>
    <dgm:cxn modelId="{46215C31-D9DD-1444-821F-9E6E2DC6238F}" type="presOf" srcId="{C829508F-4695-224A-B5A5-073EEA5FDAC7}" destId="{B65C7119-BB34-A042-A7AB-946173BC7F34}" srcOrd="0" destOrd="2" presId="urn:microsoft.com/office/officeart/2005/8/layout/cycle2"/>
    <dgm:cxn modelId="{9BA56634-2BF6-CF46-B50C-1A95CB7C35D6}" srcId="{56A7D368-EC97-2E41-A6F5-F19AD3904BC1}" destId="{C87F177C-F5E4-A74D-B87F-23F727DABDCF}" srcOrd="1" destOrd="0" parTransId="{DB0221BA-6BC5-CC46-BA5D-D2F0385855C3}" sibTransId="{1551E5CD-038C-7D46-96FC-DC3D520D16CA}"/>
    <dgm:cxn modelId="{0F543D35-3ECF-A344-9593-5684F38A5972}" srcId="{2DDBED59-9604-7A48-8A28-65FCD7ADCF06}" destId="{4531E1F6-82A0-A142-83D8-DE9829E5F112}" srcOrd="6" destOrd="0" parTransId="{7A0F8D29-1428-AF4A-8E5A-2C5CF1244273}" sibTransId="{FE88388E-FC99-5540-8F02-8EC66BCF7FA9}"/>
    <dgm:cxn modelId="{27A59B38-D6E6-8149-A202-7B16FF61DC1C}" type="presOf" srcId="{AAE54517-5D0E-8045-8F0C-9A38346E9989}" destId="{9A34CD6C-AB63-4C4A-B0FD-5E5520831D69}" srcOrd="1" destOrd="0" presId="urn:microsoft.com/office/officeart/2005/8/layout/cycle2"/>
    <dgm:cxn modelId="{953D8C49-369E-4541-9316-82BA7943C340}" type="presOf" srcId="{A58D3DBD-DF4A-A14B-BD39-EC793C4AD792}" destId="{7E5FAF9E-A75C-F84C-9562-36DBB6A0956E}" srcOrd="1" destOrd="0" presId="urn:microsoft.com/office/officeart/2005/8/layout/cycle2"/>
    <dgm:cxn modelId="{F476754D-289A-2147-9513-1782EE64BA22}" srcId="{56A7D368-EC97-2E41-A6F5-F19AD3904BC1}" destId="{E12996AD-DD06-1149-B551-FFAEC979BE89}" srcOrd="0" destOrd="0" parTransId="{AA5307D2-A12C-4942-8EDA-AD7FC16F47F6}" sibTransId="{952B6C5E-6D6C-504E-9144-8FE874E0CC2C}"/>
    <dgm:cxn modelId="{03C6904F-5713-4640-8982-935731767D53}" type="presOf" srcId="{FE88388E-FC99-5540-8F02-8EC66BCF7FA9}" destId="{88784DFA-BD15-2548-A167-98F302035FF8}" srcOrd="1" destOrd="0" presId="urn:microsoft.com/office/officeart/2005/8/layout/cycle2"/>
    <dgm:cxn modelId="{C74ADA50-849E-2840-975D-C33E1AD27276}" type="presOf" srcId="{EC8694A9-9AD5-B34C-B47E-6398A276FA27}" destId="{E3E5780D-D1F6-F04D-BFED-998183216785}" srcOrd="0" destOrd="0" presId="urn:microsoft.com/office/officeart/2005/8/layout/cycle2"/>
    <dgm:cxn modelId="{DBD6A852-1FEF-F44C-B1B8-46AA7F68D2D3}" type="presOf" srcId="{A66572B3-2B6B-094F-A1FF-30737362485E}" destId="{B67F0866-4E7C-8B43-B865-F0183ABDE251}" srcOrd="0" destOrd="0" presId="urn:microsoft.com/office/officeart/2005/8/layout/cycle2"/>
    <dgm:cxn modelId="{1A33DC56-65D5-4541-8A8C-3788EB972599}" srcId="{C63CC3B7-613D-5D44-A91C-C8A0054C28D6}" destId="{5AC9B095-126B-4A47-9D78-0125A4399960}" srcOrd="0" destOrd="0" parTransId="{795920A9-F919-1946-8903-C7FD69455D45}" sibTransId="{C47E6B81-0712-504B-8853-1166E597B8E2}"/>
    <dgm:cxn modelId="{D3AEE36B-BDE5-FB44-8A74-95D9EE3A97CE}" srcId="{4531E1F6-82A0-A142-83D8-DE9829E5F112}" destId="{4A59CA22-CD4C-CE43-B37F-ACF7BFA1967D}" srcOrd="0" destOrd="0" parTransId="{BF3702DA-1306-244D-9715-0AB9DAA6070B}" sibTransId="{ADA266A1-58FA-6B4D-A78A-244E75CCE12E}"/>
    <dgm:cxn modelId="{BFB91271-9C8E-404C-9C14-8A69E33BA814}" srcId="{2DDBED59-9604-7A48-8A28-65FCD7ADCF06}" destId="{56A7D368-EC97-2E41-A6F5-F19AD3904BC1}" srcOrd="0" destOrd="0" parTransId="{86A566BD-3C52-D449-ADB0-ADD7929EC0E1}" sibTransId="{AAE54517-5D0E-8045-8F0C-9A38346E9989}"/>
    <dgm:cxn modelId="{88AB0A77-EEC9-F54B-BE50-43B9BCA335BD}" srcId="{D9F718D3-046C-FE40-A086-37459F4A4F6C}" destId="{A27EF911-324E-0647-A294-A4850CE8E95D}" srcOrd="0" destOrd="0" parTransId="{D3A6A4D3-62F0-EE47-A7BA-7F802A32D069}" sibTransId="{FC2C8036-A7BB-2E4B-8207-F82646702F18}"/>
    <dgm:cxn modelId="{CD235C7C-FD58-994C-8653-24273947926D}" type="presOf" srcId="{2DDBED59-9604-7A48-8A28-65FCD7ADCF06}" destId="{056F0F3D-9B44-D64F-9A89-EAAA363F30B5}" srcOrd="0" destOrd="0" presId="urn:microsoft.com/office/officeart/2005/8/layout/cycle2"/>
    <dgm:cxn modelId="{23FC707E-8809-1747-8BD9-E9BD869DC09B}" type="presOf" srcId="{D9F718D3-046C-FE40-A086-37459F4A4F6C}" destId="{10BB56BD-D2F0-9540-B9BE-B635096C2D17}" srcOrd="0" destOrd="0" presId="urn:microsoft.com/office/officeart/2005/8/layout/cycle2"/>
    <dgm:cxn modelId="{C601987E-8C25-2A4D-B44F-8C6FCC2E6784}" srcId="{2DDBED59-9604-7A48-8A28-65FCD7ADCF06}" destId="{C63CC3B7-613D-5D44-A91C-C8A0054C28D6}" srcOrd="5" destOrd="0" parTransId="{1BEE28C9-6439-3C4B-B7C6-853D3ECAD027}" sibTransId="{918E413A-AD26-F74E-9C6D-D1B860BE002B}"/>
    <dgm:cxn modelId="{4A416E82-B732-4348-8952-36B4788347D9}" srcId="{9D7567A2-CA5E-274E-861F-385B6DDC0F4F}" destId="{C829508F-4695-224A-B5A5-073EEA5FDAC7}" srcOrd="1" destOrd="0" parTransId="{A520CDD3-8E51-E244-82AC-FF2D9E3BDE9F}" sibTransId="{78A80EB9-9AFA-2247-BD7E-C906AE8C4446}"/>
    <dgm:cxn modelId="{6A26558A-CBFF-E54A-AB30-6687F09AC2E7}" type="presOf" srcId="{099FA989-585B-9B4C-B4DA-9888A5E2DF65}" destId="{9FB3BCE9-46FD-9047-BAD0-343C952A147A}" srcOrd="0" destOrd="2" presId="urn:microsoft.com/office/officeart/2005/8/layout/cycle2"/>
    <dgm:cxn modelId="{FE47818E-39B6-2147-B3F8-A3D64D0ED32D}" srcId="{1139A7FC-9A38-6B48-992D-C7DA77EBC06B}" destId="{67D03A0E-9148-8441-B6CC-653710F99F0B}" srcOrd="1" destOrd="0" parTransId="{A801DD80-CDA7-1248-8512-C393B402D12E}" sibTransId="{B84BACBF-F5A4-F743-8B72-CEE666181D62}"/>
    <dgm:cxn modelId="{28435D93-4107-B94F-A9FC-AB316F1D5FA4}" srcId="{2DDBED59-9604-7A48-8A28-65FCD7ADCF06}" destId="{9D7567A2-CA5E-274E-861F-385B6DDC0F4F}" srcOrd="2" destOrd="0" parTransId="{703E450C-F48B-BE45-B82F-E156E7825AF0}" sibTransId="{EB29E5F1-C8AE-0145-BF06-00C1F3685631}"/>
    <dgm:cxn modelId="{6BF462A9-0326-AC4A-89A2-813B4663A709}" srcId="{2DDBED59-9604-7A48-8A28-65FCD7ADCF06}" destId="{1139A7FC-9A38-6B48-992D-C7DA77EBC06B}" srcOrd="3" destOrd="0" parTransId="{9001FCDA-9782-8849-9101-3877295B079B}" sibTransId="{EC8694A9-9AD5-B34C-B47E-6398A276FA27}"/>
    <dgm:cxn modelId="{AB3A51B1-81AB-5343-95B5-DBE4C2A16D48}" srcId="{2DDBED59-9604-7A48-8A28-65FCD7ADCF06}" destId="{D9F718D3-046C-FE40-A086-37459F4A4F6C}" srcOrd="4" destOrd="0" parTransId="{F0D6D31D-2932-194F-9FA7-61E1592A3FFD}" sibTransId="{A58D3DBD-DF4A-A14B-BD39-EC793C4AD792}"/>
    <dgm:cxn modelId="{CF06F9B2-0CD0-E94F-8E94-780E5C82E4C1}" srcId="{4531E1F6-82A0-A142-83D8-DE9829E5F112}" destId="{66A6E9EB-5658-6948-9CCE-D317A690CCA3}" srcOrd="1" destOrd="0" parTransId="{75C6BDFE-56E1-4B48-ACEF-AC2F4767F53D}" sibTransId="{D2C54443-80BF-1140-8809-490DE7516D48}"/>
    <dgm:cxn modelId="{5BFA15B3-FD78-EB41-8899-64DAC2794A4C}" srcId="{C63CC3B7-613D-5D44-A91C-C8A0054C28D6}" destId="{87B9FBF5-DD84-EA48-A09D-3C93FEB1A323}" srcOrd="2" destOrd="0" parTransId="{1432FE1A-CAF5-DB4F-8948-C57B31A463FE}" sibTransId="{EE20A0A3-25D8-204F-8D39-F33E1A86115F}"/>
    <dgm:cxn modelId="{3C4A4EB4-32C7-8646-9FCD-FA1B3B38FE94}" type="presOf" srcId="{E12996AD-DD06-1149-B551-FFAEC979BE89}" destId="{A451B40A-0755-0D43-9432-8573E67F95BB}" srcOrd="0" destOrd="1" presId="urn:microsoft.com/office/officeart/2005/8/layout/cycle2"/>
    <dgm:cxn modelId="{66810EB9-424D-0F49-A1FD-AD041DB08B80}" type="presOf" srcId="{918E413A-AD26-F74E-9C6D-D1B860BE002B}" destId="{C75EE00F-6FC6-234B-8380-C92FB89C11AE}" srcOrd="1" destOrd="0" presId="urn:microsoft.com/office/officeart/2005/8/layout/cycle2"/>
    <dgm:cxn modelId="{027900BB-9B85-4B44-BEB5-BB919129FFB6}" type="presOf" srcId="{87B9FBF5-DD84-EA48-A09D-3C93FEB1A323}" destId="{9D3C4FDA-5CD0-F043-9C00-3CC910202D01}" srcOrd="0" destOrd="3" presId="urn:microsoft.com/office/officeart/2005/8/layout/cycle2"/>
    <dgm:cxn modelId="{1CB69FC5-BEDA-9C48-9853-404C547A153D}" srcId="{9B4E7CB3-7FA1-5648-AFF4-261347948A3A}" destId="{10CF5072-315C-BB42-8BD9-1BF9B87D9B91}" srcOrd="0" destOrd="0" parTransId="{F64DFB39-269A-1346-8FA1-71472D59F9CB}" sibTransId="{A93C36B7-0982-F642-AAC9-FFE6E6F523E7}"/>
    <dgm:cxn modelId="{B554ECC8-B453-F749-928A-036E62510C1E}" type="presOf" srcId="{67D03A0E-9148-8441-B6CC-653710F99F0B}" destId="{A7A32768-8747-EC49-921A-88B2E29469EB}" srcOrd="0" destOrd="2" presId="urn:microsoft.com/office/officeart/2005/8/layout/cycle2"/>
    <dgm:cxn modelId="{92C280D0-CAB7-5348-8155-27482145E369}" type="presOf" srcId="{A58D3DBD-DF4A-A14B-BD39-EC793C4AD792}" destId="{2FF6ACC0-A4C9-7743-BB3F-2739FFF33E98}" srcOrd="0" destOrd="0" presId="urn:microsoft.com/office/officeart/2005/8/layout/cycle2"/>
    <dgm:cxn modelId="{67E8F4D3-DABD-FF43-B226-17CC64EA9A3A}" srcId="{D9F718D3-046C-FE40-A086-37459F4A4F6C}" destId="{CEB9F6CA-7BB5-D445-8D7D-13689B7703E2}" srcOrd="1" destOrd="0" parTransId="{D5B11C0B-A420-3540-84D0-3DDFA82368E6}" sibTransId="{237A14C2-4791-A44B-A2FA-A7E202509043}"/>
    <dgm:cxn modelId="{B76BD5D4-CE6E-104D-8D9E-C3AEB58FE39F}" type="presOf" srcId="{EC8694A9-9AD5-B34C-B47E-6398A276FA27}" destId="{9A7E930A-371F-3344-A3F6-ED2C50B002D9}" srcOrd="1" destOrd="0" presId="urn:microsoft.com/office/officeart/2005/8/layout/cycle2"/>
    <dgm:cxn modelId="{A76041DF-8FCC-B445-816A-31A774AD3BA5}" type="presOf" srcId="{CEB9F6CA-7BB5-D445-8D7D-13689B7703E2}" destId="{10BB56BD-D2F0-9540-B9BE-B635096C2D17}" srcOrd="0" destOrd="2" presId="urn:microsoft.com/office/officeart/2005/8/layout/cycle2"/>
    <dgm:cxn modelId="{902608E8-8D4D-6F48-AF91-C52F2C51545C}" type="presOf" srcId="{918E413A-AD26-F74E-9C6D-D1B860BE002B}" destId="{81704806-8674-564F-8FF4-084FF6995112}" srcOrd="0" destOrd="0" presId="urn:microsoft.com/office/officeart/2005/8/layout/cycle2"/>
    <dgm:cxn modelId="{98C3B3EC-82EF-9E45-97DA-857AB47FA8DB}" type="presOf" srcId="{AAE54517-5D0E-8045-8F0C-9A38346E9989}" destId="{B0A77B5B-12C0-C649-9626-D9DC714CBDB8}" srcOrd="0" destOrd="0" presId="urn:microsoft.com/office/officeart/2005/8/layout/cycle2"/>
    <dgm:cxn modelId="{234E02ED-CE6B-EA49-8139-57AA431FB64F}" type="presOf" srcId="{56A7D368-EC97-2E41-A6F5-F19AD3904BC1}" destId="{A451B40A-0755-0D43-9432-8573E67F95BB}" srcOrd="0" destOrd="0" presId="urn:microsoft.com/office/officeart/2005/8/layout/cycle2"/>
    <dgm:cxn modelId="{FA347FED-8985-5748-A96B-0E3F0A675A55}" type="presOf" srcId="{4A59CA22-CD4C-CE43-B37F-ACF7BFA1967D}" destId="{98AC359D-13D4-3943-8279-3A014266D463}" srcOrd="0" destOrd="1" presId="urn:microsoft.com/office/officeart/2005/8/layout/cycle2"/>
    <dgm:cxn modelId="{556F01EF-CF3A-9E4C-ACA7-DA6EA261811C}" srcId="{C63CC3B7-613D-5D44-A91C-C8A0054C28D6}" destId="{6ACF9967-51B5-C940-BDB8-BD14335FC0AB}" srcOrd="1" destOrd="0" parTransId="{56F59F2E-417C-FB49-B9B8-B9276ABFD806}" sibTransId="{B46A7045-F122-F04E-AC08-6F339920E557}"/>
    <dgm:cxn modelId="{D6A488EF-1AFF-7143-A55E-5CF02CB96F0A}" srcId="{2DDBED59-9604-7A48-8A28-65FCD7ADCF06}" destId="{9B4E7CB3-7FA1-5648-AFF4-261347948A3A}" srcOrd="1" destOrd="0" parTransId="{386A9F9A-E326-9D4E-90C2-B836F81C28EF}" sibTransId="{A66572B3-2B6B-094F-A1FF-30737362485E}"/>
    <dgm:cxn modelId="{09E899F0-B2A8-2145-BE04-67D9F9A21729}" type="presOf" srcId="{9D7567A2-CA5E-274E-861F-385B6DDC0F4F}" destId="{B65C7119-BB34-A042-A7AB-946173BC7F34}" srcOrd="0" destOrd="0" presId="urn:microsoft.com/office/officeart/2005/8/layout/cycle2"/>
    <dgm:cxn modelId="{0972ABF4-798C-3F42-B07A-493818AD990A}" type="presOf" srcId="{1139A7FC-9A38-6B48-992D-C7DA77EBC06B}" destId="{A7A32768-8747-EC49-921A-88B2E29469EB}" srcOrd="0" destOrd="0" presId="urn:microsoft.com/office/officeart/2005/8/layout/cycle2"/>
    <dgm:cxn modelId="{B5ABC2FA-75F4-5F45-892D-91E0DF258254}" srcId="{1139A7FC-9A38-6B48-992D-C7DA77EBC06B}" destId="{8F61D836-255A-4846-815F-2D2D324A8DFA}" srcOrd="0" destOrd="0" parTransId="{19763C90-A183-9D4B-9B75-D720B47C3780}" sibTransId="{FD223569-2D3C-3F43-82E0-5C14B2B3EC0C}"/>
    <dgm:cxn modelId="{E9FA61FF-1098-594A-826D-14CEAB218017}" type="presOf" srcId="{6ACF9967-51B5-C940-BDB8-BD14335FC0AB}" destId="{9D3C4FDA-5CD0-F043-9C00-3CC910202D01}" srcOrd="0" destOrd="2" presId="urn:microsoft.com/office/officeart/2005/8/layout/cycle2"/>
    <dgm:cxn modelId="{033BD7A1-7CC3-254A-8CED-ADA3D439BAD7}" type="presParOf" srcId="{056F0F3D-9B44-D64F-9A89-EAAA363F30B5}" destId="{A451B40A-0755-0D43-9432-8573E67F95BB}" srcOrd="0" destOrd="0" presId="urn:microsoft.com/office/officeart/2005/8/layout/cycle2"/>
    <dgm:cxn modelId="{2FE88DB0-A259-6C4A-B03F-08015CDF2F28}" type="presParOf" srcId="{056F0F3D-9B44-D64F-9A89-EAAA363F30B5}" destId="{B0A77B5B-12C0-C649-9626-D9DC714CBDB8}" srcOrd="1" destOrd="0" presId="urn:microsoft.com/office/officeart/2005/8/layout/cycle2"/>
    <dgm:cxn modelId="{226944C3-D752-764E-93E9-2164616F69F9}" type="presParOf" srcId="{B0A77B5B-12C0-C649-9626-D9DC714CBDB8}" destId="{9A34CD6C-AB63-4C4A-B0FD-5E5520831D69}" srcOrd="0" destOrd="0" presId="urn:microsoft.com/office/officeart/2005/8/layout/cycle2"/>
    <dgm:cxn modelId="{CF677238-E636-604B-BDA4-38429BA985B3}" type="presParOf" srcId="{056F0F3D-9B44-D64F-9A89-EAAA363F30B5}" destId="{9FB3BCE9-46FD-9047-BAD0-343C952A147A}" srcOrd="2" destOrd="0" presId="urn:microsoft.com/office/officeart/2005/8/layout/cycle2"/>
    <dgm:cxn modelId="{FF958ADC-7A7A-8F46-94D9-B2F851B77630}" type="presParOf" srcId="{056F0F3D-9B44-D64F-9A89-EAAA363F30B5}" destId="{B67F0866-4E7C-8B43-B865-F0183ABDE251}" srcOrd="3" destOrd="0" presId="urn:microsoft.com/office/officeart/2005/8/layout/cycle2"/>
    <dgm:cxn modelId="{DAD30A44-3128-944F-A4F2-C97F9F245E9B}" type="presParOf" srcId="{B67F0866-4E7C-8B43-B865-F0183ABDE251}" destId="{7458F246-DED8-2B41-B321-F57F7C49ED78}" srcOrd="0" destOrd="0" presId="urn:microsoft.com/office/officeart/2005/8/layout/cycle2"/>
    <dgm:cxn modelId="{DBD02626-5A63-3B45-9B92-6E54672A4283}" type="presParOf" srcId="{056F0F3D-9B44-D64F-9A89-EAAA363F30B5}" destId="{B65C7119-BB34-A042-A7AB-946173BC7F34}" srcOrd="4" destOrd="0" presId="urn:microsoft.com/office/officeart/2005/8/layout/cycle2"/>
    <dgm:cxn modelId="{4ABD5EBD-C271-0745-89FC-980F12D33543}" type="presParOf" srcId="{056F0F3D-9B44-D64F-9A89-EAAA363F30B5}" destId="{C7495C7A-440F-2A45-9FBA-6AD5CE55A477}" srcOrd="5" destOrd="0" presId="urn:microsoft.com/office/officeart/2005/8/layout/cycle2"/>
    <dgm:cxn modelId="{EF25426D-56A4-144B-9941-5C463D8202DB}" type="presParOf" srcId="{C7495C7A-440F-2A45-9FBA-6AD5CE55A477}" destId="{19633B38-0C3E-5B42-9991-F3F10E20D52E}" srcOrd="0" destOrd="0" presId="urn:microsoft.com/office/officeart/2005/8/layout/cycle2"/>
    <dgm:cxn modelId="{7DDD999C-BE6D-5942-A190-759D4FAB5549}" type="presParOf" srcId="{056F0F3D-9B44-D64F-9A89-EAAA363F30B5}" destId="{A7A32768-8747-EC49-921A-88B2E29469EB}" srcOrd="6" destOrd="0" presId="urn:microsoft.com/office/officeart/2005/8/layout/cycle2"/>
    <dgm:cxn modelId="{430A7279-A087-6F48-A874-18A878A73CEF}" type="presParOf" srcId="{056F0F3D-9B44-D64F-9A89-EAAA363F30B5}" destId="{E3E5780D-D1F6-F04D-BFED-998183216785}" srcOrd="7" destOrd="0" presId="urn:microsoft.com/office/officeart/2005/8/layout/cycle2"/>
    <dgm:cxn modelId="{871E90BC-D74B-464F-8630-AFE4DBEEC8CE}" type="presParOf" srcId="{E3E5780D-D1F6-F04D-BFED-998183216785}" destId="{9A7E930A-371F-3344-A3F6-ED2C50B002D9}" srcOrd="0" destOrd="0" presId="urn:microsoft.com/office/officeart/2005/8/layout/cycle2"/>
    <dgm:cxn modelId="{1F0994B0-2B0F-B24F-8940-E0ED7BB33A8C}" type="presParOf" srcId="{056F0F3D-9B44-D64F-9A89-EAAA363F30B5}" destId="{10BB56BD-D2F0-9540-B9BE-B635096C2D17}" srcOrd="8" destOrd="0" presId="urn:microsoft.com/office/officeart/2005/8/layout/cycle2"/>
    <dgm:cxn modelId="{07EF85D6-84EE-4B45-A588-B743A2DB1000}" type="presParOf" srcId="{056F0F3D-9B44-D64F-9A89-EAAA363F30B5}" destId="{2FF6ACC0-A4C9-7743-BB3F-2739FFF33E98}" srcOrd="9" destOrd="0" presId="urn:microsoft.com/office/officeart/2005/8/layout/cycle2"/>
    <dgm:cxn modelId="{CB36026C-4E87-E241-9FF9-83DFBA1C969B}" type="presParOf" srcId="{2FF6ACC0-A4C9-7743-BB3F-2739FFF33E98}" destId="{7E5FAF9E-A75C-F84C-9562-36DBB6A0956E}" srcOrd="0" destOrd="0" presId="urn:microsoft.com/office/officeart/2005/8/layout/cycle2"/>
    <dgm:cxn modelId="{04E0DD7C-7E3D-8944-92E3-5AF7E8446132}" type="presParOf" srcId="{056F0F3D-9B44-D64F-9A89-EAAA363F30B5}" destId="{9D3C4FDA-5CD0-F043-9C00-3CC910202D01}" srcOrd="10" destOrd="0" presId="urn:microsoft.com/office/officeart/2005/8/layout/cycle2"/>
    <dgm:cxn modelId="{9D4E5C03-F031-3046-910E-E58261DB31A5}" type="presParOf" srcId="{056F0F3D-9B44-D64F-9A89-EAAA363F30B5}" destId="{81704806-8674-564F-8FF4-084FF6995112}" srcOrd="11" destOrd="0" presId="urn:microsoft.com/office/officeart/2005/8/layout/cycle2"/>
    <dgm:cxn modelId="{41ECE37E-42F5-1F42-B835-8B12EBC05B84}" type="presParOf" srcId="{81704806-8674-564F-8FF4-084FF6995112}" destId="{C75EE00F-6FC6-234B-8380-C92FB89C11AE}" srcOrd="0" destOrd="0" presId="urn:microsoft.com/office/officeart/2005/8/layout/cycle2"/>
    <dgm:cxn modelId="{B431C523-16FC-7E47-ADBA-8024E3E0322A}" type="presParOf" srcId="{056F0F3D-9B44-D64F-9A89-EAAA363F30B5}" destId="{98AC359D-13D4-3943-8279-3A014266D463}" srcOrd="12" destOrd="0" presId="urn:microsoft.com/office/officeart/2005/8/layout/cycle2"/>
    <dgm:cxn modelId="{4402F24A-5929-9E45-8A05-D0F45AABB27F}" type="presParOf" srcId="{056F0F3D-9B44-D64F-9A89-EAAA363F30B5}" destId="{C17CEB42-330B-D74E-A041-98A189ACFBD5}" srcOrd="13" destOrd="0" presId="urn:microsoft.com/office/officeart/2005/8/layout/cycle2"/>
    <dgm:cxn modelId="{A5CE90A7-F84E-4242-9519-F8769B2373CD}" type="presParOf" srcId="{C17CEB42-330B-D74E-A041-98A189ACFBD5}" destId="{88784DFA-BD15-2548-A167-98F302035FF8}"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51B40A-0755-0D43-9432-8573E67F95BB}">
      <dsp:nvSpPr>
        <dsp:cNvPr id="0" name=""/>
        <dsp:cNvSpPr/>
      </dsp:nvSpPr>
      <dsp:spPr>
        <a:xfrm>
          <a:off x="3949913" y="946"/>
          <a:ext cx="2250013" cy="225001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Occupational</a:t>
          </a:r>
        </a:p>
        <a:p>
          <a:pPr marL="114300" lvl="1" indent="-114300" algn="l" defTabSz="622300">
            <a:lnSpc>
              <a:spcPct val="90000"/>
            </a:lnSpc>
            <a:spcBef>
              <a:spcPct val="0"/>
            </a:spcBef>
            <a:spcAft>
              <a:spcPct val="15000"/>
            </a:spcAft>
            <a:buChar char="•"/>
          </a:pPr>
          <a:r>
            <a:rPr lang="en-US" sz="1400" kern="1200" dirty="0"/>
            <a:t>On-site child care</a:t>
          </a:r>
        </a:p>
        <a:p>
          <a:pPr marL="114300" lvl="1" indent="-114300" algn="l" defTabSz="622300">
            <a:lnSpc>
              <a:spcPct val="90000"/>
            </a:lnSpc>
            <a:spcBef>
              <a:spcPct val="0"/>
            </a:spcBef>
            <a:spcAft>
              <a:spcPct val="15000"/>
            </a:spcAft>
            <a:buChar char="•"/>
          </a:pPr>
          <a:r>
            <a:rPr lang="en-US" sz="1400" kern="1200" dirty="0"/>
            <a:t>Mid-Level Support (i.e. physician assistants)</a:t>
          </a:r>
        </a:p>
      </dsp:txBody>
      <dsp:txXfrm>
        <a:off x="4279420" y="330453"/>
        <a:ext cx="1590999" cy="1590999"/>
      </dsp:txXfrm>
    </dsp:sp>
    <dsp:sp modelId="{B0A77B5B-12C0-C649-9626-D9DC714CBDB8}">
      <dsp:nvSpPr>
        <dsp:cNvPr id="0" name=""/>
        <dsp:cNvSpPr/>
      </dsp:nvSpPr>
      <dsp:spPr>
        <a:xfrm rot="1542857">
          <a:off x="6282502" y="1471759"/>
          <a:ext cx="597853" cy="75937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6291383" y="1584725"/>
        <a:ext cx="418497" cy="455627"/>
      </dsp:txXfrm>
    </dsp:sp>
    <dsp:sp modelId="{9FB3BCE9-46FD-9047-BAD0-343C952A147A}">
      <dsp:nvSpPr>
        <dsp:cNvPr id="0" name=""/>
        <dsp:cNvSpPr/>
      </dsp:nvSpPr>
      <dsp:spPr>
        <a:xfrm>
          <a:off x="6993420" y="1466622"/>
          <a:ext cx="2250013" cy="225001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Intellectual</a:t>
          </a:r>
        </a:p>
        <a:p>
          <a:pPr marL="114300" lvl="1" indent="-114300" algn="l" defTabSz="622300">
            <a:lnSpc>
              <a:spcPct val="90000"/>
            </a:lnSpc>
            <a:spcBef>
              <a:spcPct val="0"/>
            </a:spcBef>
            <a:spcAft>
              <a:spcPct val="15000"/>
            </a:spcAft>
            <a:buChar char="•"/>
          </a:pPr>
          <a:r>
            <a:rPr lang="en-US" sz="1400" kern="1200" dirty="0"/>
            <a:t>Structured mentorship programs</a:t>
          </a:r>
        </a:p>
        <a:p>
          <a:pPr marL="114300" lvl="1" indent="-114300" algn="l" defTabSz="622300">
            <a:lnSpc>
              <a:spcPct val="90000"/>
            </a:lnSpc>
            <a:spcBef>
              <a:spcPct val="0"/>
            </a:spcBef>
            <a:spcAft>
              <a:spcPct val="15000"/>
            </a:spcAft>
            <a:buChar char="•"/>
          </a:pPr>
          <a:r>
            <a:rPr lang="en-US" sz="1400" kern="1200" dirty="0"/>
            <a:t>Protected time for research </a:t>
          </a:r>
        </a:p>
      </dsp:txBody>
      <dsp:txXfrm>
        <a:off x="7322927" y="1796129"/>
        <a:ext cx="1590999" cy="1590999"/>
      </dsp:txXfrm>
    </dsp:sp>
    <dsp:sp modelId="{B67F0866-4E7C-8B43-B865-F0183ABDE251}">
      <dsp:nvSpPr>
        <dsp:cNvPr id="0" name=""/>
        <dsp:cNvSpPr/>
      </dsp:nvSpPr>
      <dsp:spPr>
        <a:xfrm rot="4628571">
          <a:off x="8191578" y="3842114"/>
          <a:ext cx="597853" cy="75937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261301" y="3906560"/>
        <a:ext cx="418497" cy="455627"/>
      </dsp:txXfrm>
    </dsp:sp>
    <dsp:sp modelId="{B65C7119-BB34-A042-A7AB-946173BC7F34}">
      <dsp:nvSpPr>
        <dsp:cNvPr id="0" name=""/>
        <dsp:cNvSpPr/>
      </dsp:nvSpPr>
      <dsp:spPr>
        <a:xfrm>
          <a:off x="7745105" y="4759965"/>
          <a:ext cx="2250013" cy="225001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Social</a:t>
          </a:r>
        </a:p>
        <a:p>
          <a:pPr marL="114300" lvl="1" indent="-114300" algn="l" defTabSz="622300">
            <a:lnSpc>
              <a:spcPct val="90000"/>
            </a:lnSpc>
            <a:spcBef>
              <a:spcPct val="0"/>
            </a:spcBef>
            <a:spcAft>
              <a:spcPct val="15000"/>
            </a:spcAft>
            <a:buChar char="•"/>
          </a:pPr>
          <a:r>
            <a:rPr lang="en-US" sz="1400" kern="1200" dirty="0"/>
            <a:t>Programming activities to promote stronger collegial support</a:t>
          </a:r>
        </a:p>
        <a:p>
          <a:pPr marL="114300" lvl="1" indent="-114300" algn="l" defTabSz="622300">
            <a:lnSpc>
              <a:spcPct val="90000"/>
            </a:lnSpc>
            <a:spcBef>
              <a:spcPct val="0"/>
            </a:spcBef>
            <a:spcAft>
              <a:spcPct val="15000"/>
            </a:spcAft>
            <a:buChar char="•"/>
          </a:pPr>
          <a:r>
            <a:rPr lang="en-US" sz="1400" kern="1200" dirty="0"/>
            <a:t>Peer-to-Peer Debriefs</a:t>
          </a:r>
        </a:p>
      </dsp:txBody>
      <dsp:txXfrm>
        <a:off x="8074612" y="5089472"/>
        <a:ext cx="1590999" cy="1590999"/>
      </dsp:txXfrm>
    </dsp:sp>
    <dsp:sp modelId="{C7495C7A-440F-2A45-9FBA-6AD5CE55A477}">
      <dsp:nvSpPr>
        <dsp:cNvPr id="0" name=""/>
        <dsp:cNvSpPr/>
      </dsp:nvSpPr>
      <dsp:spPr>
        <a:xfrm rot="7714286">
          <a:off x="7528648" y="6812582"/>
          <a:ext cx="597853" cy="75937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rot="10800000">
        <a:off x="7674239" y="6894345"/>
        <a:ext cx="418497" cy="455627"/>
      </dsp:txXfrm>
    </dsp:sp>
    <dsp:sp modelId="{A7A32768-8747-EC49-921A-88B2E29469EB}">
      <dsp:nvSpPr>
        <dsp:cNvPr id="0" name=""/>
        <dsp:cNvSpPr/>
      </dsp:nvSpPr>
      <dsp:spPr>
        <a:xfrm>
          <a:off x="5638932" y="7401022"/>
          <a:ext cx="2250013" cy="225001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Spiritual</a:t>
          </a:r>
        </a:p>
        <a:p>
          <a:pPr marL="114300" lvl="1" indent="-114300" algn="l" defTabSz="622300">
            <a:lnSpc>
              <a:spcPct val="90000"/>
            </a:lnSpc>
            <a:spcBef>
              <a:spcPct val="0"/>
            </a:spcBef>
            <a:spcAft>
              <a:spcPct val="15000"/>
            </a:spcAft>
            <a:buChar char="•"/>
          </a:pPr>
          <a:r>
            <a:rPr lang="en-US" sz="1400" kern="1200" dirty="0"/>
            <a:t>Stress-management training</a:t>
          </a:r>
        </a:p>
        <a:p>
          <a:pPr marL="114300" lvl="1" indent="-114300" algn="l" defTabSz="622300">
            <a:lnSpc>
              <a:spcPct val="90000"/>
            </a:lnSpc>
            <a:spcBef>
              <a:spcPct val="0"/>
            </a:spcBef>
            <a:spcAft>
              <a:spcPct val="15000"/>
            </a:spcAft>
            <a:buChar char="•"/>
          </a:pPr>
          <a:r>
            <a:rPr lang="en-US" sz="1400" kern="1200" dirty="0"/>
            <a:t>Mindfulness programs</a:t>
          </a:r>
        </a:p>
      </dsp:txBody>
      <dsp:txXfrm>
        <a:off x="5968439" y="7730529"/>
        <a:ext cx="1590999" cy="1590999"/>
      </dsp:txXfrm>
    </dsp:sp>
    <dsp:sp modelId="{E3E5780D-D1F6-F04D-BFED-998183216785}">
      <dsp:nvSpPr>
        <dsp:cNvPr id="0" name=""/>
        <dsp:cNvSpPr/>
      </dsp:nvSpPr>
      <dsp:spPr>
        <a:xfrm rot="10800000">
          <a:off x="4792914" y="8146339"/>
          <a:ext cx="597853" cy="75937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rot="10800000">
        <a:off x="4972270" y="8298215"/>
        <a:ext cx="418497" cy="455627"/>
      </dsp:txXfrm>
    </dsp:sp>
    <dsp:sp modelId="{10BB56BD-D2F0-9540-B9BE-B635096C2D17}">
      <dsp:nvSpPr>
        <dsp:cNvPr id="0" name=""/>
        <dsp:cNvSpPr/>
      </dsp:nvSpPr>
      <dsp:spPr>
        <a:xfrm>
          <a:off x="2260894" y="7401022"/>
          <a:ext cx="2250013" cy="225001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Emotional</a:t>
          </a:r>
        </a:p>
        <a:p>
          <a:pPr marL="114300" lvl="1" indent="-114300" algn="l" defTabSz="577850">
            <a:lnSpc>
              <a:spcPct val="90000"/>
            </a:lnSpc>
            <a:spcBef>
              <a:spcPct val="0"/>
            </a:spcBef>
            <a:spcAft>
              <a:spcPct val="15000"/>
            </a:spcAft>
            <a:buChar char="•"/>
          </a:pPr>
          <a:r>
            <a:rPr lang="en-US" sz="1300" kern="1200" dirty="0"/>
            <a:t>Mortality &amp; Morbidity conferences</a:t>
          </a:r>
        </a:p>
        <a:p>
          <a:pPr marL="114300" lvl="1" indent="-114300" algn="l" defTabSz="577850">
            <a:lnSpc>
              <a:spcPct val="90000"/>
            </a:lnSpc>
            <a:spcBef>
              <a:spcPct val="0"/>
            </a:spcBef>
            <a:spcAft>
              <a:spcPct val="15000"/>
            </a:spcAft>
            <a:buChar char="•"/>
          </a:pPr>
          <a:r>
            <a:rPr lang="en-US" sz="1300" kern="1200" dirty="0"/>
            <a:t>Inpatient psychiatrist available for the team</a:t>
          </a:r>
        </a:p>
      </dsp:txBody>
      <dsp:txXfrm>
        <a:off x="2590401" y="7730529"/>
        <a:ext cx="1590999" cy="1590999"/>
      </dsp:txXfrm>
    </dsp:sp>
    <dsp:sp modelId="{2FF6ACC0-A4C9-7743-BB3F-2739FFF33E98}">
      <dsp:nvSpPr>
        <dsp:cNvPr id="0" name=""/>
        <dsp:cNvSpPr/>
      </dsp:nvSpPr>
      <dsp:spPr>
        <a:xfrm rot="13885714">
          <a:off x="2044438" y="6839039"/>
          <a:ext cx="597853" cy="75937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rot="10800000">
        <a:off x="2190029" y="7061028"/>
        <a:ext cx="418497" cy="455627"/>
      </dsp:txXfrm>
    </dsp:sp>
    <dsp:sp modelId="{9D3C4FDA-5CD0-F043-9C00-3CC910202D01}">
      <dsp:nvSpPr>
        <dsp:cNvPr id="0" name=""/>
        <dsp:cNvSpPr/>
      </dsp:nvSpPr>
      <dsp:spPr>
        <a:xfrm>
          <a:off x="154722" y="4759965"/>
          <a:ext cx="2250013" cy="225001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Physical</a:t>
          </a:r>
        </a:p>
        <a:p>
          <a:pPr marL="114300" lvl="1" indent="-114300" algn="l" defTabSz="622300">
            <a:lnSpc>
              <a:spcPct val="90000"/>
            </a:lnSpc>
            <a:spcBef>
              <a:spcPct val="0"/>
            </a:spcBef>
            <a:spcAft>
              <a:spcPct val="15000"/>
            </a:spcAft>
            <a:buChar char="•"/>
          </a:pPr>
          <a:r>
            <a:rPr lang="en-US" sz="1400" kern="1200" dirty="0"/>
            <a:t>Access to fitness equipment</a:t>
          </a:r>
        </a:p>
        <a:p>
          <a:pPr marL="114300" lvl="1" indent="-114300" algn="l" defTabSz="622300">
            <a:lnSpc>
              <a:spcPct val="90000"/>
            </a:lnSpc>
            <a:spcBef>
              <a:spcPct val="0"/>
            </a:spcBef>
            <a:spcAft>
              <a:spcPct val="15000"/>
            </a:spcAft>
            <a:buChar char="•"/>
          </a:pPr>
          <a:r>
            <a:rPr lang="en-US" sz="1400" kern="1200" dirty="0"/>
            <a:t>Practical duty hour regulations</a:t>
          </a:r>
        </a:p>
        <a:p>
          <a:pPr marL="114300" lvl="1" indent="-114300" algn="l" defTabSz="622300">
            <a:lnSpc>
              <a:spcPct val="90000"/>
            </a:lnSpc>
            <a:spcBef>
              <a:spcPct val="0"/>
            </a:spcBef>
            <a:spcAft>
              <a:spcPct val="15000"/>
            </a:spcAft>
            <a:buChar char="•"/>
          </a:pPr>
          <a:r>
            <a:rPr lang="en-US" sz="1400" kern="1200" dirty="0"/>
            <a:t>Access to healthy food</a:t>
          </a:r>
        </a:p>
      </dsp:txBody>
      <dsp:txXfrm>
        <a:off x="484229" y="5089472"/>
        <a:ext cx="1590999" cy="1590999"/>
      </dsp:txXfrm>
    </dsp:sp>
    <dsp:sp modelId="{81704806-8674-564F-8FF4-084FF6995112}">
      <dsp:nvSpPr>
        <dsp:cNvPr id="0" name=""/>
        <dsp:cNvSpPr/>
      </dsp:nvSpPr>
      <dsp:spPr>
        <a:xfrm rot="16971429">
          <a:off x="1352879" y="3875106"/>
          <a:ext cx="597853" cy="75937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1422602" y="4114412"/>
        <a:ext cx="418497" cy="455627"/>
      </dsp:txXfrm>
    </dsp:sp>
    <dsp:sp modelId="{98AC359D-13D4-3943-8279-3A014266D463}">
      <dsp:nvSpPr>
        <dsp:cNvPr id="0" name=""/>
        <dsp:cNvSpPr/>
      </dsp:nvSpPr>
      <dsp:spPr>
        <a:xfrm>
          <a:off x="906406" y="1466622"/>
          <a:ext cx="2250013" cy="225001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Financial</a:t>
          </a:r>
        </a:p>
        <a:p>
          <a:pPr marL="114300" lvl="1" indent="-114300" algn="l" defTabSz="622300">
            <a:lnSpc>
              <a:spcPct val="90000"/>
            </a:lnSpc>
            <a:spcBef>
              <a:spcPct val="0"/>
            </a:spcBef>
            <a:spcAft>
              <a:spcPct val="15000"/>
            </a:spcAft>
            <a:buChar char="•"/>
          </a:pPr>
          <a:r>
            <a:rPr lang="en-US" sz="1400" kern="1200" dirty="0"/>
            <a:t>Greater access to loan forgiveness and repayment options</a:t>
          </a:r>
        </a:p>
        <a:p>
          <a:pPr marL="114300" lvl="1" indent="-114300" algn="l" defTabSz="622300">
            <a:lnSpc>
              <a:spcPct val="90000"/>
            </a:lnSpc>
            <a:spcBef>
              <a:spcPct val="0"/>
            </a:spcBef>
            <a:spcAft>
              <a:spcPct val="15000"/>
            </a:spcAft>
            <a:buChar char="•"/>
          </a:pPr>
          <a:r>
            <a:rPr lang="en-US" sz="1400" kern="1200" dirty="0"/>
            <a:t>Support to navigate financial matters</a:t>
          </a:r>
        </a:p>
      </dsp:txBody>
      <dsp:txXfrm>
        <a:off x="1235913" y="1796129"/>
        <a:ext cx="1590999" cy="1590999"/>
      </dsp:txXfrm>
    </dsp:sp>
    <dsp:sp modelId="{C17CEB42-330B-D74E-A041-98A189ACFBD5}">
      <dsp:nvSpPr>
        <dsp:cNvPr id="0" name=""/>
        <dsp:cNvSpPr/>
      </dsp:nvSpPr>
      <dsp:spPr>
        <a:xfrm rot="20057143">
          <a:off x="3238995" y="1486442"/>
          <a:ext cx="597853" cy="75937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3247876" y="1677228"/>
        <a:ext cx="418497" cy="455627"/>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3/1/21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3/1/21</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2981" y="-105941"/>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Characterizing Surgeon Well-Being: A Systematic Review and Mixed-Methods Meta-Synthesis</a:t>
            </a:r>
          </a:p>
        </p:txBody>
      </p:sp>
      <p:sp>
        <p:nvSpPr>
          <p:cNvPr id="5" name="Text Box 123"/>
          <p:cNvSpPr txBox="1">
            <a:spLocks noChangeArrowheads="1"/>
          </p:cNvSpPr>
          <p:nvPr/>
        </p:nvSpPr>
        <p:spPr bwMode="auto">
          <a:xfrm>
            <a:off x="5715000" y="1444169"/>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endParaRPr lang="en-US" sz="4000" dirty="0">
              <a:solidFill>
                <a:schemeClr val="accent3">
                  <a:lumMod val="20000"/>
                  <a:lumOff val="80000"/>
                </a:schemeClr>
              </a:solidFill>
              <a:latin typeface="+mn-lt"/>
            </a:endParaRPr>
          </a:p>
          <a:p>
            <a:pPr algn="ctr" eaLnBrk="1" hangingPunct="1"/>
            <a:r>
              <a:rPr lang="en-US" sz="4000" dirty="0">
                <a:solidFill>
                  <a:schemeClr val="accent3">
                    <a:lumMod val="20000"/>
                    <a:lumOff val="80000"/>
                  </a:schemeClr>
                </a:solidFill>
                <a:latin typeface="+mn-lt"/>
              </a:rPr>
              <a:t>Duyhoang Q. Dinh, BS</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 C. Ann </a:t>
            </a:r>
            <a:r>
              <a:rPr lang="en-US" sz="4000" dirty="0" err="1">
                <a:solidFill>
                  <a:schemeClr val="accent3">
                    <a:lumMod val="20000"/>
                    <a:lumOff val="80000"/>
                  </a:schemeClr>
                </a:solidFill>
                <a:latin typeface="+mn-lt"/>
              </a:rPr>
              <a:t>Vitous</a:t>
            </a:r>
            <a:r>
              <a:rPr lang="en-US" sz="4000" dirty="0">
                <a:solidFill>
                  <a:schemeClr val="accent3">
                    <a:lumMod val="20000"/>
                    <a:lumOff val="80000"/>
                  </a:schemeClr>
                </a:solidFill>
                <a:latin typeface="+mn-lt"/>
              </a:rPr>
              <a:t>, MA, MPH</a:t>
            </a:r>
            <a:r>
              <a:rPr lang="en-US" sz="4000" baseline="30000" dirty="0">
                <a:solidFill>
                  <a:schemeClr val="accent3">
                    <a:lumMod val="20000"/>
                    <a:lumOff val="80000"/>
                  </a:schemeClr>
                </a:solidFill>
                <a:latin typeface="+mn-lt"/>
              </a:rPr>
              <a:t>2</a:t>
            </a:r>
            <a:r>
              <a:rPr lang="en-US" sz="4000" dirty="0">
                <a:solidFill>
                  <a:schemeClr val="accent3">
                    <a:lumMod val="20000"/>
                    <a:lumOff val="80000"/>
                  </a:schemeClr>
                </a:solidFill>
                <a:latin typeface="+mn-lt"/>
              </a:rPr>
              <a:t>; Sara M. Jafri, BS</a:t>
            </a:r>
            <a:r>
              <a:rPr lang="en-US" sz="4000" baseline="30000" dirty="0">
                <a:solidFill>
                  <a:schemeClr val="accent3">
                    <a:lumMod val="20000"/>
                    <a:lumOff val="80000"/>
                  </a:schemeClr>
                </a:solidFill>
                <a:latin typeface="+mn-lt"/>
              </a:rPr>
              <a:t>3</a:t>
            </a:r>
            <a:r>
              <a:rPr lang="en-US" sz="4000" dirty="0">
                <a:solidFill>
                  <a:schemeClr val="accent3">
                    <a:lumMod val="20000"/>
                    <a:lumOff val="80000"/>
                  </a:schemeClr>
                </a:solidFill>
                <a:latin typeface="+mn-lt"/>
              </a:rPr>
              <a:t>; Olivia Bennett, BS</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 </a:t>
            </a:r>
            <a:r>
              <a:rPr lang="en-US" sz="4000" dirty="0" err="1">
                <a:solidFill>
                  <a:schemeClr val="accent3">
                    <a:lumMod val="20000"/>
                    <a:lumOff val="80000"/>
                  </a:schemeClr>
                </a:solidFill>
                <a:latin typeface="+mn-lt"/>
              </a:rPr>
              <a:t>Elayna</a:t>
            </a:r>
            <a:r>
              <a:rPr lang="en-US" sz="4000" dirty="0">
                <a:solidFill>
                  <a:schemeClr val="accent3">
                    <a:lumMod val="20000"/>
                    <a:lumOff val="80000"/>
                  </a:schemeClr>
                </a:solidFill>
                <a:latin typeface="+mn-lt"/>
              </a:rPr>
              <a:t> </a:t>
            </a:r>
            <a:r>
              <a:rPr lang="en-US" sz="4000" dirty="0" err="1">
                <a:solidFill>
                  <a:schemeClr val="accent3">
                    <a:lumMod val="20000"/>
                    <a:lumOff val="80000"/>
                  </a:schemeClr>
                </a:solidFill>
                <a:latin typeface="+mn-lt"/>
              </a:rPr>
              <a:t>Sabelhaus</a:t>
            </a:r>
            <a:r>
              <a:rPr lang="en-US" sz="4000" dirty="0">
                <a:solidFill>
                  <a:schemeClr val="accent3">
                    <a:lumMod val="20000"/>
                    <a:lumOff val="80000"/>
                  </a:schemeClr>
                </a:solidFill>
                <a:latin typeface="+mn-lt"/>
              </a:rPr>
              <a:t>, BS</a:t>
            </a:r>
            <a:r>
              <a:rPr lang="en-US" sz="4000" baseline="30000" dirty="0">
                <a:solidFill>
                  <a:schemeClr val="accent3">
                    <a:lumMod val="20000"/>
                    <a:lumOff val="80000"/>
                  </a:schemeClr>
                </a:solidFill>
                <a:latin typeface="+mn-lt"/>
              </a:rPr>
              <a:t>3</a:t>
            </a:r>
            <a:r>
              <a:rPr lang="en-US" sz="4000" dirty="0">
                <a:solidFill>
                  <a:schemeClr val="accent3">
                    <a:lumMod val="20000"/>
                    <a:lumOff val="80000"/>
                  </a:schemeClr>
                </a:solidFill>
                <a:latin typeface="+mn-lt"/>
              </a:rPr>
              <a:t>; Lindsay Ma, BS</a:t>
            </a:r>
            <a:r>
              <a:rPr lang="en-US" sz="4000" baseline="30000" dirty="0">
                <a:solidFill>
                  <a:schemeClr val="accent3">
                    <a:lumMod val="20000"/>
                    <a:lumOff val="80000"/>
                  </a:schemeClr>
                </a:solidFill>
                <a:latin typeface="+mn-lt"/>
              </a:rPr>
              <a:t>3</a:t>
            </a:r>
            <a:r>
              <a:rPr lang="en-US" sz="4000" dirty="0">
                <a:solidFill>
                  <a:schemeClr val="accent3">
                    <a:lumMod val="20000"/>
                    <a:lumOff val="80000"/>
                  </a:schemeClr>
                </a:solidFill>
                <a:latin typeface="+mn-lt"/>
              </a:rPr>
              <a:t>; Christopher </a:t>
            </a:r>
            <a:r>
              <a:rPr lang="en-US" sz="4000" dirty="0" err="1">
                <a:solidFill>
                  <a:schemeClr val="accent3">
                    <a:lumMod val="20000"/>
                    <a:lumOff val="80000"/>
                  </a:schemeClr>
                </a:solidFill>
                <a:latin typeface="+mn-lt"/>
              </a:rPr>
              <a:t>Varlamos</a:t>
            </a:r>
            <a:r>
              <a:rPr lang="en-US" sz="4000" dirty="0">
                <a:solidFill>
                  <a:schemeClr val="accent3">
                    <a:lumMod val="20000"/>
                    <a:lumOff val="80000"/>
                  </a:schemeClr>
                </a:solidFill>
                <a:latin typeface="+mn-lt"/>
              </a:rPr>
              <a:t>, BS</a:t>
            </a:r>
            <a:r>
              <a:rPr lang="en-US" sz="4000" baseline="30000" dirty="0">
                <a:solidFill>
                  <a:schemeClr val="accent3">
                    <a:lumMod val="20000"/>
                    <a:lumOff val="80000"/>
                  </a:schemeClr>
                </a:solidFill>
                <a:latin typeface="+mn-lt"/>
              </a:rPr>
              <a:t>3</a:t>
            </a:r>
            <a:r>
              <a:rPr lang="en-US" sz="4000" dirty="0">
                <a:solidFill>
                  <a:schemeClr val="accent3">
                    <a:lumMod val="20000"/>
                    <a:lumOff val="80000"/>
                  </a:schemeClr>
                </a:solidFill>
                <a:latin typeface="+mn-lt"/>
              </a:rPr>
              <a:t>; </a:t>
            </a:r>
            <a:r>
              <a:rPr lang="en-US" sz="4000" dirty="0" err="1">
                <a:solidFill>
                  <a:schemeClr val="accent3">
                    <a:lumMod val="20000"/>
                    <a:lumOff val="80000"/>
                  </a:schemeClr>
                </a:solidFill>
                <a:latin typeface="+mn-lt"/>
              </a:rPr>
              <a:t>Pasithorn</a:t>
            </a:r>
            <a:r>
              <a:rPr lang="en-US" sz="4000" dirty="0">
                <a:solidFill>
                  <a:schemeClr val="accent3">
                    <a:lumMod val="20000"/>
                    <a:lumOff val="80000"/>
                  </a:schemeClr>
                </a:solidFill>
                <a:latin typeface="+mn-lt"/>
              </a:rPr>
              <a:t> A. </a:t>
            </a:r>
            <a:r>
              <a:rPr lang="en-US" sz="4000" dirty="0" err="1">
                <a:solidFill>
                  <a:schemeClr val="accent3">
                    <a:lumMod val="20000"/>
                    <a:lumOff val="80000"/>
                  </a:schemeClr>
                </a:solidFill>
                <a:latin typeface="+mn-lt"/>
              </a:rPr>
              <a:t>Suwanabol</a:t>
            </a:r>
            <a:r>
              <a:rPr lang="en-US" sz="4000" dirty="0">
                <a:solidFill>
                  <a:schemeClr val="accent3">
                    <a:lumMod val="20000"/>
                    <a:lumOff val="80000"/>
                  </a:schemeClr>
                </a:solidFill>
                <a:latin typeface="+mn-lt"/>
              </a:rPr>
              <a:t>, MD, MS</a:t>
            </a:r>
            <a:r>
              <a:rPr lang="en-US" sz="4000" baseline="30000" dirty="0">
                <a:solidFill>
                  <a:schemeClr val="accent3">
                    <a:lumMod val="20000"/>
                    <a:lumOff val="80000"/>
                  </a:schemeClr>
                </a:solidFill>
                <a:latin typeface="+mn-lt"/>
              </a:rPr>
              <a:t>2</a:t>
            </a:r>
          </a:p>
          <a:p>
            <a:pPr algn="ctr" eaLnBrk="1" hangingPunct="1"/>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University of Michigan Medical School, </a:t>
            </a:r>
            <a:r>
              <a:rPr lang="en-US" sz="4000" baseline="30000" dirty="0">
                <a:solidFill>
                  <a:schemeClr val="accent3">
                    <a:lumMod val="20000"/>
                    <a:lumOff val="80000"/>
                  </a:schemeClr>
                </a:solidFill>
                <a:latin typeface="+mn-lt"/>
              </a:rPr>
              <a:t>2</a:t>
            </a:r>
            <a:r>
              <a:rPr lang="en-US" sz="4000" dirty="0">
                <a:solidFill>
                  <a:schemeClr val="accent3">
                    <a:lumMod val="20000"/>
                    <a:lumOff val="80000"/>
                  </a:schemeClr>
                </a:solidFill>
                <a:latin typeface="+mn-lt"/>
              </a:rPr>
              <a:t>Department of Surgery, University of Michigan, </a:t>
            </a:r>
            <a:r>
              <a:rPr lang="en-US" sz="4000" baseline="30000" dirty="0">
                <a:solidFill>
                  <a:schemeClr val="accent3">
                    <a:lumMod val="20000"/>
                    <a:lumOff val="80000"/>
                  </a:schemeClr>
                </a:solidFill>
                <a:latin typeface="+mn-lt"/>
              </a:rPr>
              <a:t>3</a:t>
            </a:r>
            <a:r>
              <a:rPr lang="en-US" sz="4000" dirty="0">
                <a:solidFill>
                  <a:schemeClr val="accent3">
                    <a:lumMod val="20000"/>
                    <a:lumOff val="80000"/>
                  </a:schemeClr>
                </a:solidFill>
                <a:latin typeface="+mn-lt"/>
              </a:rPr>
              <a:t>Center for Healthcare Outcomes and Policy, University of Michigan</a:t>
            </a:r>
          </a:p>
        </p:txBody>
      </p:sp>
      <p:sp>
        <p:nvSpPr>
          <p:cNvPr id="24" name="TextBox 23"/>
          <p:cNvSpPr txBox="1"/>
          <p:nvPr/>
        </p:nvSpPr>
        <p:spPr>
          <a:xfrm>
            <a:off x="1385953" y="24818658"/>
            <a:ext cx="4884242" cy="1173923"/>
          </a:xfrm>
          <a:prstGeom prst="rect">
            <a:avLst/>
          </a:prstGeom>
          <a:solidFill>
            <a:schemeClr val="accent1">
              <a:lumMod val="40000"/>
              <a:lumOff val="60000"/>
            </a:schemeClr>
          </a:solidFill>
        </p:spPr>
        <p:txBody>
          <a:bodyPr wrap="none" lIns="65288" tIns="32645" rIns="65288" bIns="32645" rtlCol="0">
            <a:spAutoFit/>
          </a:bodyPr>
          <a:lstStyle/>
          <a:p>
            <a:r>
              <a:rPr lang="en-US" sz="2400" dirty="0"/>
              <a:t>Duyhoang Dinh</a:t>
            </a:r>
          </a:p>
          <a:p>
            <a:r>
              <a:rPr lang="en-US" sz="2400" dirty="0"/>
              <a:t>University of Michigan Medical School</a:t>
            </a:r>
          </a:p>
          <a:p>
            <a:r>
              <a:rPr lang="en-US" sz="2400" dirty="0"/>
              <a:t>Email: </a:t>
            </a:r>
            <a:r>
              <a:rPr lang="en-US" sz="2400" dirty="0" err="1"/>
              <a:t>dqdinh@med.umich.edu</a:t>
            </a:r>
            <a:endParaRPr lang="en-US" sz="2400" dirty="0"/>
          </a:p>
        </p:txBody>
      </p:sp>
      <p:sp>
        <p:nvSpPr>
          <p:cNvPr id="25" name="TextBox 24"/>
          <p:cNvSpPr txBox="1"/>
          <p:nvPr/>
        </p:nvSpPr>
        <p:spPr>
          <a:xfrm>
            <a:off x="1385953" y="24083249"/>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57981" y="24764730"/>
            <a:ext cx="20320000" cy="1828800"/>
          </a:xfrm>
          <a:prstGeom prst="rect">
            <a:avLst/>
          </a:prstGeom>
          <a:noFill/>
        </p:spPr>
        <p:txBody>
          <a:bodyPr wrap="square" lIns="65288" tIns="65288" rIns="65288" bIns="65288" numCol="1" spcCol="326442" rtlCol="0">
            <a:noAutofit/>
          </a:bodyPr>
          <a:lstStyle/>
          <a:p>
            <a:pPr marL="326442" indent="-326442">
              <a:buFont typeface="+mj-lt"/>
              <a:buAutoNum type="arabicPeriod"/>
            </a:pPr>
            <a:r>
              <a:rPr lang="en-US" sz="1200" dirty="0"/>
              <a:t>Sargent MC, </a:t>
            </a:r>
            <a:r>
              <a:rPr lang="en-US" sz="1200" dirty="0" err="1"/>
              <a:t>Sotile</a:t>
            </a:r>
            <a:r>
              <a:rPr lang="en-US" sz="1200" dirty="0"/>
              <a:t> W, </a:t>
            </a:r>
            <a:r>
              <a:rPr lang="en-US" sz="1200" dirty="0" err="1"/>
              <a:t>Sotile</a:t>
            </a:r>
            <a:r>
              <a:rPr lang="en-US" sz="1200" dirty="0"/>
              <a:t> MO, et al. Quality of life during </a:t>
            </a:r>
            <a:r>
              <a:rPr lang="en-US" sz="1200" dirty="0" err="1"/>
              <a:t>orthopaedic</a:t>
            </a:r>
            <a:r>
              <a:rPr lang="en-US" sz="1200" dirty="0"/>
              <a:t> training and academic practice. Part 1: </a:t>
            </a:r>
            <a:r>
              <a:rPr lang="en-US" sz="1200" dirty="0" err="1"/>
              <a:t>orthopaedic</a:t>
            </a:r>
            <a:r>
              <a:rPr lang="en-US" sz="1200" dirty="0"/>
              <a:t> surgery residents and faculty. J Bone Joint </a:t>
            </a:r>
            <a:r>
              <a:rPr lang="en-US" sz="1200" dirty="0" err="1"/>
              <a:t>Surg</a:t>
            </a:r>
            <a:r>
              <a:rPr lang="en-US" sz="1200" dirty="0"/>
              <a:t> Am. 2009; 91:2395–2405</a:t>
            </a:r>
          </a:p>
          <a:p>
            <a:pPr marL="326442" indent="-326442">
              <a:buFont typeface="+mj-lt"/>
              <a:buAutoNum type="arabicPeriod"/>
            </a:pPr>
            <a:r>
              <a:rPr lang="en-US" sz="1200" dirty="0" err="1"/>
              <a:t>Shanafelt</a:t>
            </a:r>
            <a:r>
              <a:rPr lang="en-US" sz="1200" dirty="0"/>
              <a:t> TD, Bradley KA, Wipf JE, et al. Burnout and self-reported patient care in an internal medicine residency program. Ann Intern Med. 2002; 136:358–367 </a:t>
            </a:r>
          </a:p>
          <a:p>
            <a:pPr marL="326442" indent="-326442">
              <a:buFont typeface="+mj-lt"/>
              <a:buAutoNum type="arabicPeriod"/>
            </a:pPr>
            <a:r>
              <a:rPr lang="en-US" sz="1200" dirty="0"/>
              <a:t>Gifford E, Galante J, </a:t>
            </a:r>
            <a:r>
              <a:rPr lang="en-US" sz="1200" dirty="0" err="1"/>
              <a:t>Kaji</a:t>
            </a:r>
            <a:r>
              <a:rPr lang="en-US" sz="1200" dirty="0"/>
              <a:t> AH, et al. Factors associated with general surgery residents’ desire to leave residency programs: a multi-institutional study. JAMA Surg. 2014; 149:948–953</a:t>
            </a:r>
          </a:p>
          <a:p>
            <a:pPr marL="326442" indent="-326442">
              <a:buFont typeface="+mj-lt"/>
              <a:buAutoNum type="arabicPeriod"/>
            </a:pPr>
            <a:r>
              <a:rPr lang="en-US" sz="1200" dirty="0" err="1"/>
              <a:t>Shanafelt</a:t>
            </a:r>
            <a:r>
              <a:rPr lang="en-US" sz="1200" dirty="0"/>
              <a:t> TD, Balch CM, </a:t>
            </a:r>
            <a:r>
              <a:rPr lang="en-US" sz="1200" dirty="0" err="1"/>
              <a:t>Bechamps</a:t>
            </a:r>
            <a:r>
              <a:rPr lang="en-US" sz="1200" dirty="0"/>
              <a:t> GJ, et al. Burnout and career satisfaction among American surgeons. Ann Surg. 2009; 250:463–471</a:t>
            </a:r>
          </a:p>
          <a:p>
            <a:pPr marL="326442" indent="-326442">
              <a:buFont typeface="+mj-lt"/>
              <a:buAutoNum type="arabicPeriod"/>
            </a:pPr>
            <a:r>
              <a:rPr lang="en-US" sz="1200" dirty="0" err="1"/>
              <a:t>Siedsma</a:t>
            </a:r>
            <a:r>
              <a:rPr lang="en-US" sz="1200" dirty="0"/>
              <a:t> M, </a:t>
            </a:r>
            <a:r>
              <a:rPr lang="en-US" sz="1200" dirty="0" err="1"/>
              <a:t>Emlet</a:t>
            </a:r>
            <a:r>
              <a:rPr lang="en-US" sz="1200" dirty="0"/>
              <a:t> L. Physician burnout: can we make a difference together? </a:t>
            </a:r>
            <a:r>
              <a:rPr lang="en-US" sz="1200" dirty="0" err="1"/>
              <a:t>Crit</a:t>
            </a:r>
            <a:r>
              <a:rPr lang="en-US" sz="1200" dirty="0"/>
              <a:t> Care. 2015; 19:273</a:t>
            </a:r>
          </a:p>
          <a:p>
            <a:pPr marL="326442" indent="-326442">
              <a:buFont typeface="+mj-lt"/>
              <a:buAutoNum type="arabicPeriod"/>
            </a:pPr>
            <a:r>
              <a:rPr lang="en-US" sz="1200" dirty="0" err="1"/>
              <a:t>Liberati</a:t>
            </a:r>
            <a:r>
              <a:rPr lang="en-US" sz="1200" dirty="0"/>
              <a:t> A, Altman DG, </a:t>
            </a:r>
            <a:r>
              <a:rPr lang="en-US" sz="1200" dirty="0" err="1"/>
              <a:t>Tetzlaff</a:t>
            </a:r>
            <a:r>
              <a:rPr lang="en-US" sz="1200" dirty="0"/>
              <a:t> J, et al. The PRISMA statement for reporting systematic reviews and meta-analyses of studies that evaluate health care interventions: explanation and elaboration. J </a:t>
            </a:r>
            <a:r>
              <a:rPr lang="en-US" sz="1200" dirty="0" err="1"/>
              <a:t>Clin</a:t>
            </a:r>
            <a:r>
              <a:rPr lang="en-US" sz="1200" dirty="0"/>
              <a:t> Epidemiol. 2009; 62:e1–34</a:t>
            </a:r>
          </a:p>
          <a:p>
            <a:pPr marL="326442" indent="-326442">
              <a:buFont typeface="+mj-lt"/>
              <a:buAutoNum type="arabicPeriod"/>
            </a:pPr>
            <a:r>
              <a:rPr lang="en-US" sz="1200" dirty="0"/>
              <a:t>Manfredi RA, Huber JM. Being Well in Emergency Medicine: ACEP’s Guide to Investing in Yourself. 2017. American College of Emergency Physicians</a:t>
            </a:r>
          </a:p>
          <a:p>
            <a:pPr marL="326442" indent="-326442">
              <a:buFont typeface="+mj-lt"/>
              <a:buAutoNum type="arabicPeriod"/>
            </a:pPr>
            <a:r>
              <a:rPr lang="en-US" sz="1200" dirty="0"/>
              <a:t>Lee RT, </a:t>
            </a:r>
            <a:r>
              <a:rPr lang="en-US" sz="1200" dirty="0" err="1"/>
              <a:t>Seo</a:t>
            </a:r>
            <a:r>
              <a:rPr lang="en-US" sz="1200" dirty="0"/>
              <a:t> B, </a:t>
            </a:r>
            <a:r>
              <a:rPr lang="en-US" sz="1200" dirty="0" err="1"/>
              <a:t>Hladkyj</a:t>
            </a:r>
            <a:r>
              <a:rPr lang="en-US" sz="1200" dirty="0"/>
              <a:t> S, et al. Correlates of physician burnout across regions and specialties: a meta-analysis. Hum </a:t>
            </a:r>
            <a:r>
              <a:rPr lang="en-US" sz="1200" dirty="0" err="1"/>
              <a:t>Resour</a:t>
            </a:r>
            <a:r>
              <a:rPr lang="en-US" sz="1200" dirty="0"/>
              <a:t> Health. 2013; 11:48</a:t>
            </a:r>
          </a:p>
          <a:p>
            <a:pPr marL="326442" indent="-326442">
              <a:buFont typeface="+mj-lt"/>
              <a:buAutoNum type="arabicPeriod"/>
            </a:pPr>
            <a:r>
              <a:rPr lang="en-US" sz="1200" dirty="0"/>
              <a:t>Kant IJ, de Jong LC, van </a:t>
            </a:r>
            <a:r>
              <a:rPr lang="en-US" sz="1200" dirty="0" err="1"/>
              <a:t>Rijssen</a:t>
            </a:r>
            <a:r>
              <a:rPr lang="en-US" sz="1200" dirty="0"/>
              <a:t>-Moll M, et al. A survey of static and dynamic work postures of operating room staff. </a:t>
            </a:r>
            <a:r>
              <a:rPr lang="en-US" sz="1200" dirty="0" err="1"/>
              <a:t>Int</a:t>
            </a:r>
            <a:r>
              <a:rPr lang="en-US" sz="1200" dirty="0"/>
              <a:t> Arch </a:t>
            </a:r>
            <a:r>
              <a:rPr lang="en-US" sz="1200" dirty="0" err="1"/>
              <a:t>Occup</a:t>
            </a:r>
            <a:r>
              <a:rPr lang="en-US" sz="1200" dirty="0"/>
              <a:t> Environ Health. 1992; 63:423–428</a:t>
            </a:r>
          </a:p>
          <a:p>
            <a:pPr marL="326442" indent="-326442">
              <a:buFont typeface="+mj-lt"/>
              <a:buAutoNum type="arabicPeriod"/>
            </a:pPr>
            <a:r>
              <a:rPr lang="en-US" sz="1200" dirty="0"/>
              <a:t>Wai PY, </a:t>
            </a:r>
            <a:r>
              <a:rPr lang="en-US" sz="1200" dirty="0" err="1"/>
              <a:t>Dandar</a:t>
            </a:r>
            <a:r>
              <a:rPr lang="en-US" sz="1200" dirty="0"/>
              <a:t> V, </a:t>
            </a:r>
            <a:r>
              <a:rPr lang="en-US" sz="1200" dirty="0" err="1"/>
              <a:t>Radosevich</a:t>
            </a:r>
            <a:r>
              <a:rPr lang="en-US" sz="1200" dirty="0"/>
              <a:t> DM, et al. Engagement, workplace satisfaction, and retention of surgical specialists in academic medicine in the United States. J Am Coll Surg. 2014; 219:31–42</a:t>
            </a:r>
          </a:p>
          <a:p>
            <a:pPr marL="326442" indent="-326442">
              <a:buFont typeface="+mj-lt"/>
              <a:buAutoNum type="arabicPeriod"/>
            </a:pPr>
            <a:r>
              <a:rPr lang="en-US" sz="1200" dirty="0"/>
              <a:t>Campbell DA, Sonnad SS, </a:t>
            </a:r>
            <a:r>
              <a:rPr lang="en-US" sz="1200" dirty="0" err="1"/>
              <a:t>Eckhauser</a:t>
            </a:r>
            <a:r>
              <a:rPr lang="en-US" sz="1200" dirty="0"/>
              <a:t> FE, et al. Burnout among American surgeons. Surgery. 2001; 130:695–696</a:t>
            </a:r>
          </a:p>
          <a:p>
            <a:pPr marL="326442" indent="-326442">
              <a:buFont typeface="+mj-lt"/>
              <a:buAutoNum type="arabicPeriod"/>
            </a:pPr>
            <a:r>
              <a:rPr lang="en-US" sz="1200" dirty="0"/>
              <a:t>Jolly P. Medical school tuition and young physicians’ indebtedness. If tuition continues its rapid increase, young physicians may find it difficult to repay their medical school debts, and some students may be deterred from attempting a career in medicine. Health </a:t>
            </a:r>
            <a:r>
              <a:rPr lang="en-US" sz="1200" dirty="0" err="1"/>
              <a:t>Aff</a:t>
            </a:r>
            <a:r>
              <a:rPr lang="en-US" sz="1200" dirty="0"/>
              <a:t>. 2005; 24:527–535</a:t>
            </a:r>
          </a:p>
        </p:txBody>
      </p:sp>
      <p:sp>
        <p:nvSpPr>
          <p:cNvPr id="27" name="TextBox 26"/>
          <p:cNvSpPr txBox="1"/>
          <p:nvPr/>
        </p:nvSpPr>
        <p:spPr>
          <a:xfrm>
            <a:off x="22860000" y="24135795"/>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463040" y="4572001"/>
            <a:ext cx="10149840" cy="8125301"/>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Attention to surgeon wellness has increased significantly given persistently high rates of burnout. However, the mere absence of burnout does not fully consider the complex nature of being a surgeon. Therefore, the objectives were to define surgeon wellbeing in the literature, to examine causative factors associated with lack of wellbeing, and to make recommendations for potential opportunities to promote wellbeing. A systematic review of the literature was performed within multiple research databases from inception to May 7, 2020 in accordance with Preferred Referring Items for Systematic Reviews and Meta-Analyses guidelines. A total of 5369 abstracts were identified and screened. 184 articles fulfilled criteria for data abstraction and thematic analysis. Analysis revealed 4 emergent themes: professional, personal, work-life balance, and impacts to well-being. Overall, current literature frequently characterizes surgeon wellbeing as the absence of burnout, failing to acknowledge its multidimensional nature. To effectively improve surgeon wellbeing, efforts from multiple avenues need to be made for a truly comprehensive approach. </a:t>
            </a: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Abstract</a:t>
            </a:r>
          </a:p>
        </p:txBody>
      </p:sp>
      <p:sp>
        <p:nvSpPr>
          <p:cNvPr id="15" name="Text Box 194"/>
          <p:cNvSpPr txBox="1">
            <a:spLocks noChangeArrowheads="1"/>
          </p:cNvSpPr>
          <p:nvPr/>
        </p:nvSpPr>
        <p:spPr bwMode="auto">
          <a:xfrm>
            <a:off x="23225760" y="4572001"/>
            <a:ext cx="10149840" cy="6401753"/>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A total of 5369 abstracts were identified and screened, and 184 articles fulfilled criteria for full review (Figure 1). Among these, 172 were quantitative studies, 3 were pure qualitative studies, and 9 were mixed-methods studies. </a:t>
            </a:r>
          </a:p>
          <a:p>
            <a:pPr eaLnBrk="1" hangingPunct="1"/>
            <a:endParaRPr lang="en-US" sz="2800" dirty="0">
              <a:latin typeface="Calibri" pitchFamily="34" charset="0"/>
            </a:endParaRPr>
          </a:p>
          <a:p>
            <a:pPr eaLnBrk="1" hangingPunct="1"/>
            <a:r>
              <a:rPr lang="en-US" sz="2800" dirty="0">
                <a:latin typeface="Calibri" pitchFamily="34" charset="0"/>
              </a:rPr>
              <a:t>Four major themes across studies emerged: 1) professional; 2) personal; 3) work-life balance; and 4) impacts to well-being. Some themes were then divided into subthemes. The components of the professional theme were career satisfaction, burnout, and work-related stressors. The components of the personal theme were relationships &amp; family, emotional health, and physical health. The components of the impacts to well-being were work environment, home life, and personal factors. Work-life balance did not present with any notable subthemes. </a:t>
            </a:r>
          </a:p>
        </p:txBody>
      </p:sp>
      <p:sp>
        <p:nvSpPr>
          <p:cNvPr id="33" name="Rectangle 32"/>
          <p:cNvSpPr/>
          <p:nvPr/>
        </p:nvSpPr>
        <p:spPr>
          <a:xfrm>
            <a:off x="1463040" y="12780285"/>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2344400" y="4572001"/>
            <a:ext cx="10149840" cy="5109091"/>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We performed a systematic review of the literature focused on surgeons and well-being within Ovid Medline, Elsevier </a:t>
            </a:r>
            <a:r>
              <a:rPr lang="en-US" sz="2800" dirty="0" err="1">
                <a:latin typeface="Calibri" pitchFamily="34" charset="0"/>
              </a:rPr>
              <a:t>Embase</a:t>
            </a:r>
            <a:r>
              <a:rPr lang="en-US" sz="2800" dirty="0">
                <a:latin typeface="Calibri" pitchFamily="34" charset="0"/>
              </a:rPr>
              <a:t>, EBSCOhost CINAHL, and Clarivate Web of Science databases from inception to May 7, 2020 according to the Preferred Reporting Items for Systematic Reviews and Meta-Analyses (PRISMA) guidelines.</a:t>
            </a:r>
            <a:r>
              <a:rPr lang="en-US" sz="2800" baseline="30000" dirty="0">
                <a:latin typeface="Calibri" pitchFamily="34" charset="0"/>
              </a:rPr>
              <a:t>6</a:t>
            </a:r>
            <a:r>
              <a:rPr lang="en-US" sz="2800" dirty="0">
                <a:latin typeface="Calibri" pitchFamily="34" charset="0"/>
              </a:rPr>
              <a:t> Quantitative and qualitative studies with primary data evaluating surgeon well-being were selected for full review by at least two study team members based on predefined inclusion criteria. Data were extracted based on a predetermined instrument and compared across studies using thematic analysis in a meta-synthesis of findings.</a:t>
            </a:r>
          </a:p>
        </p:txBody>
      </p:sp>
      <p:sp>
        <p:nvSpPr>
          <p:cNvPr id="34" name="Rectangle 33"/>
          <p:cNvSpPr/>
          <p:nvPr/>
        </p:nvSpPr>
        <p:spPr>
          <a:xfrm>
            <a:off x="1234440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4107120" y="4572001"/>
            <a:ext cx="10149840" cy="12003286"/>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This extensive systematic review provides comprehensive insight into the numerous critical components that comprise surgeon wellbeing. The review also allowed for an aggregation of policies and implemented programs targeted towards addressing this systemic issue. As such, recommendations can be made regarding ”best practices” in order to optimize surgeon wellbeing.</a:t>
            </a:r>
          </a:p>
          <a:p>
            <a:pPr eaLnBrk="1" hangingPunct="1"/>
            <a:endParaRPr lang="en-US" sz="2800" dirty="0">
              <a:latin typeface="+mn-lt"/>
            </a:endParaRPr>
          </a:p>
          <a:p>
            <a:pPr eaLnBrk="1" hangingPunct="1"/>
            <a:r>
              <a:rPr lang="en-US" sz="2800" dirty="0">
                <a:latin typeface="+mn-lt"/>
              </a:rPr>
              <a:t>These “best practices” fit well within the pre-existing framework of a wellness model that was developed by the American College of Emergency Physicians. This wellness model is divided into 7 “spokes” of a wheel: intellectual, emotional, physical, social, spiritual, occupational, and financial.</a:t>
            </a:r>
            <a:r>
              <a:rPr lang="en-US" sz="2800" baseline="30000" dirty="0">
                <a:latin typeface="+mn-lt"/>
              </a:rPr>
              <a:t>7</a:t>
            </a:r>
          </a:p>
          <a:p>
            <a:pPr eaLnBrk="1" hangingPunct="1"/>
            <a:endParaRPr lang="en-US" sz="2800" dirty="0">
              <a:latin typeface="+mn-lt"/>
            </a:endParaRPr>
          </a:p>
          <a:p>
            <a:pPr eaLnBrk="1" hangingPunct="1"/>
            <a:r>
              <a:rPr lang="en-US" sz="2800" dirty="0">
                <a:latin typeface="+mn-lt"/>
              </a:rPr>
              <a:t>As it pertains to surgeon wellbeing, the intellectual component signifies surgeons’ desire to develop their own practice and the need for protected time for professional growth and learning.</a:t>
            </a:r>
            <a:r>
              <a:rPr lang="en-US" sz="2800" baseline="30000" dirty="0">
                <a:latin typeface="+mn-lt"/>
              </a:rPr>
              <a:t>4</a:t>
            </a:r>
            <a:r>
              <a:rPr lang="en-US" sz="2800" dirty="0">
                <a:latin typeface="+mn-lt"/>
              </a:rPr>
              <a:t> With the long hours inherent with the specialty, surgeons often fall victim to emotional exhaustion and physical fatigue.</a:t>
            </a:r>
            <a:r>
              <a:rPr lang="en-US" sz="2800" baseline="30000" dirty="0">
                <a:latin typeface="+mn-lt"/>
              </a:rPr>
              <a:t>8,9</a:t>
            </a:r>
            <a:r>
              <a:rPr lang="en-US" sz="2800" dirty="0">
                <a:latin typeface="+mn-lt"/>
              </a:rPr>
              <a:t> However, studies have shown that social support within and outside of the workplace can help improve wellbeing.</a:t>
            </a:r>
            <a:r>
              <a:rPr lang="en-US" sz="2800" baseline="30000" dirty="0">
                <a:latin typeface="+mn-lt"/>
              </a:rPr>
              <a:t>10</a:t>
            </a:r>
            <a:r>
              <a:rPr lang="en-US" sz="2800" dirty="0">
                <a:latin typeface="+mn-lt"/>
              </a:rPr>
              <a:t> The spiritual component entails dedicated time for reflection and introspection. Occupationally, surgeons have benefited from policies that mitigate the high demands of their work.</a:t>
            </a:r>
            <a:r>
              <a:rPr lang="en-US" sz="2800" baseline="30000" dirty="0">
                <a:latin typeface="+mn-lt"/>
              </a:rPr>
              <a:t>11</a:t>
            </a:r>
            <a:r>
              <a:rPr lang="en-US" sz="2800" dirty="0">
                <a:latin typeface="+mn-lt"/>
              </a:rPr>
              <a:t> Lastly, the continued burden of financial debt has been shown to be a significant source of stress for surgeons.</a:t>
            </a:r>
            <a:r>
              <a:rPr lang="en-US" sz="2800" baseline="30000" dirty="0">
                <a:latin typeface="+mn-lt"/>
              </a:rPr>
              <a:t>12</a:t>
            </a:r>
            <a:r>
              <a:rPr lang="en-US" sz="2800" dirty="0">
                <a:latin typeface="+mn-lt"/>
              </a:rPr>
              <a:t> Figure 2 highlights some of the many “best practices” found in the literature that have been implemented to address suboptimal surgeon wellbeing. </a:t>
            </a:r>
          </a:p>
        </p:txBody>
      </p:sp>
      <p:sp>
        <p:nvSpPr>
          <p:cNvPr id="35" name="Rectangle 34"/>
          <p:cNvSpPr/>
          <p:nvPr/>
        </p:nvSpPr>
        <p:spPr>
          <a:xfrm>
            <a:off x="3410712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34107120" y="17660500"/>
            <a:ext cx="10149840" cy="5970865"/>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Reports of surgeon well-being are inconsistent and frequently characterized as the absence of burnout, which fails to acknowledge the multidimensional nature of individuals’ physical and emotional needs. </a:t>
            </a:r>
          </a:p>
          <a:p>
            <a:pPr eaLnBrk="1" hangingPunct="1"/>
            <a:endParaRPr lang="en-US" sz="2800" dirty="0">
              <a:latin typeface="Calibri" pitchFamily="34" charset="0"/>
            </a:endParaRPr>
          </a:p>
          <a:p>
            <a:pPr eaLnBrk="1" hangingPunct="1"/>
            <a:r>
              <a:rPr lang="en-US" sz="2800" dirty="0">
                <a:latin typeface="Calibri" pitchFamily="34" charset="0"/>
              </a:rPr>
              <a:t>The pervasive themes in our extensive literature review provide opportunities and some efficacious recommendations on interventions that can improve surgeon well-being. </a:t>
            </a:r>
          </a:p>
          <a:p>
            <a:pPr eaLnBrk="1" hangingPunct="1"/>
            <a:endParaRPr lang="en-US" sz="2800" dirty="0">
              <a:latin typeface="Calibri" pitchFamily="34" charset="0"/>
            </a:endParaRPr>
          </a:p>
          <a:p>
            <a:pPr eaLnBrk="1" hangingPunct="1"/>
            <a:r>
              <a:rPr lang="en-US" sz="2800" dirty="0">
                <a:latin typeface="Calibri" pitchFamily="34" charset="0"/>
              </a:rPr>
              <a:t>Overall, to effectively support surgeon well-being, efforts should encompass all aspects of well-being, including work-life balance, quality of life, resilience, and coping.</a:t>
            </a:r>
          </a:p>
          <a:p>
            <a:pPr eaLnBrk="1" hangingPunct="1"/>
            <a:endParaRPr lang="en-US" sz="2800" dirty="0">
              <a:latin typeface="Calibri" pitchFamily="34" charset="0"/>
            </a:endParaRPr>
          </a:p>
        </p:txBody>
      </p:sp>
      <p:sp>
        <p:nvSpPr>
          <p:cNvPr id="36" name="Rectangle 35"/>
          <p:cNvSpPr/>
          <p:nvPr/>
        </p:nvSpPr>
        <p:spPr>
          <a:xfrm>
            <a:off x="34107120" y="17088191"/>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Conclusions</a:t>
            </a:r>
          </a:p>
        </p:txBody>
      </p:sp>
      <p:sp>
        <p:nvSpPr>
          <p:cNvPr id="11" name="Text Box 190"/>
          <p:cNvSpPr txBox="1">
            <a:spLocks noChangeArrowheads="1"/>
          </p:cNvSpPr>
          <p:nvPr/>
        </p:nvSpPr>
        <p:spPr bwMode="auto">
          <a:xfrm>
            <a:off x="1463040" y="13351788"/>
            <a:ext cx="10149840" cy="10279737"/>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In general, suboptimal wellbeing among physicians has been shown to have lasting impacts on many involved parties. With regard to the individual physicians, they are at increased risk for developing physical and emotional health issues.</a:t>
            </a:r>
            <a:r>
              <a:rPr lang="en-US" sz="2800" baseline="30000" dirty="0">
                <a:latin typeface="+mn-lt"/>
              </a:rPr>
              <a:t>1</a:t>
            </a:r>
            <a:r>
              <a:rPr lang="en-US" sz="2800" dirty="0">
                <a:latin typeface="+mn-lt"/>
              </a:rPr>
              <a:t> In terms of the patients, they are at risk of poorer health outcomes as well as lower satisfaction with the quality of their care.</a:t>
            </a:r>
            <a:r>
              <a:rPr lang="en-US" sz="2800" baseline="30000" dirty="0">
                <a:latin typeface="+mn-lt"/>
              </a:rPr>
              <a:t>2</a:t>
            </a:r>
            <a:r>
              <a:rPr lang="en-US" sz="2800" dirty="0">
                <a:latin typeface="+mn-lt"/>
              </a:rPr>
              <a:t> And from a societal perspective, the notion of suboptimal physician wellbeing as an accepted sacrifice of the medical field is self-perpetuating, leading to a culture that threatens the future of the physician workforce altogether.</a:t>
            </a:r>
            <a:r>
              <a:rPr lang="en-US" sz="2800" baseline="30000" dirty="0">
                <a:latin typeface="+mn-lt"/>
              </a:rPr>
              <a:t>3</a:t>
            </a:r>
          </a:p>
          <a:p>
            <a:pPr eaLnBrk="1" hangingPunct="1"/>
            <a:endParaRPr lang="en-US" sz="2800" dirty="0">
              <a:latin typeface="+mn-lt"/>
            </a:endParaRPr>
          </a:p>
          <a:p>
            <a:pPr eaLnBrk="1" hangingPunct="1"/>
            <a:r>
              <a:rPr lang="en-US" sz="2800" dirty="0">
                <a:latin typeface="+mn-lt"/>
              </a:rPr>
              <a:t>Recent attention to surgeon wellness has increased significantly given persistently high rates of burnout.</a:t>
            </a:r>
            <a:r>
              <a:rPr lang="en-US" sz="2800" baseline="30000" dirty="0">
                <a:latin typeface="+mn-lt"/>
              </a:rPr>
              <a:t>4</a:t>
            </a:r>
            <a:r>
              <a:rPr lang="en-US" sz="2800" dirty="0">
                <a:latin typeface="+mn-lt"/>
              </a:rPr>
              <a:t> Though historically the sole defining metric for physician wellbeing, the mere absence of burnout does not fully consider the complex nature of being a surgeon in a comprehensive fashion.</a:t>
            </a:r>
            <a:r>
              <a:rPr lang="en-US" sz="2800" baseline="30000" dirty="0">
                <a:latin typeface="+mn-lt"/>
              </a:rPr>
              <a:t>5</a:t>
            </a:r>
            <a:r>
              <a:rPr lang="en-US" sz="2800" dirty="0">
                <a:latin typeface="+mn-lt"/>
              </a:rPr>
              <a:t> As such, we sought to utilize a systematic review of the literature to identify the various elements that contribute to the overarching definition of surgeon wellbeing in the current literature. In addition, the process inherently revealed associated factors with lack of wellbeing that we were subsequently able to categorize into themes and subthemes. Lastly, our extensive review gave us the opportunity to make recommendations regarding potential opportunities and mechanisms to promote surgeon wellbeing. </a:t>
            </a:r>
          </a:p>
        </p:txBody>
      </p:sp>
      <p:sp>
        <p:nvSpPr>
          <p:cNvPr id="45" name="Rectangle 44"/>
          <p:cNvSpPr/>
          <p:nvPr/>
        </p:nvSpPr>
        <p:spPr>
          <a:xfrm>
            <a:off x="2322576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51" name="Text Box 180"/>
          <p:cNvSpPr txBox="1">
            <a:spLocks noChangeArrowheads="1"/>
          </p:cNvSpPr>
          <p:nvPr/>
        </p:nvSpPr>
        <p:spPr bwMode="auto">
          <a:xfrm>
            <a:off x="12344400" y="21694933"/>
            <a:ext cx="10149840" cy="927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800" b="1" dirty="0">
                <a:latin typeface="Calibri" pitchFamily="34" charset="0"/>
              </a:rPr>
              <a:t>Figure 1.</a:t>
            </a:r>
            <a:r>
              <a:rPr lang="en-US" sz="2800" dirty="0">
                <a:latin typeface="Calibri" pitchFamily="34" charset="0"/>
              </a:rPr>
              <a:t> PRISMA (Preferred Reporting Items for Systematic Reviews and Meta-Analyses) diagram.</a:t>
            </a:r>
          </a:p>
        </p:txBody>
      </p:sp>
      <p:sp>
        <p:nvSpPr>
          <p:cNvPr id="37" name="Text Box 180"/>
          <p:cNvSpPr txBox="1">
            <a:spLocks noChangeArrowheads="1"/>
          </p:cNvSpPr>
          <p:nvPr/>
        </p:nvSpPr>
        <p:spPr bwMode="auto">
          <a:xfrm>
            <a:off x="23225759" y="21694933"/>
            <a:ext cx="10149840" cy="1789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800" b="1" dirty="0">
                <a:latin typeface="Calibri" pitchFamily="34" charset="0"/>
              </a:rPr>
              <a:t>Figure 2.</a:t>
            </a:r>
            <a:r>
              <a:rPr lang="en-US" sz="2800" dirty="0">
                <a:latin typeface="Calibri" pitchFamily="34" charset="0"/>
              </a:rPr>
              <a:t> Examples of best practices to improve surgeon well-being based on the reviewed literature and framed by the 7 spokes of wellness model proposed by the American College of Emergency Physicians.</a:t>
            </a:r>
          </a:p>
        </p:txBody>
      </p:sp>
      <p:pic>
        <p:nvPicPr>
          <p:cNvPr id="16" name="Picture 15">
            <a:extLst>
              <a:ext uri="{FF2B5EF4-FFF2-40B4-BE49-F238E27FC236}">
                <a16:creationId xmlns:a16="http://schemas.microsoft.com/office/drawing/2014/main" id="{079EEF9E-861C-874F-9DD9-E772EA23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44400" y="10523429"/>
            <a:ext cx="10149840" cy="10329166"/>
          </a:xfrm>
          <a:prstGeom prst="rect">
            <a:avLst/>
          </a:prstGeom>
        </p:spPr>
      </p:pic>
      <p:graphicFrame>
        <p:nvGraphicFramePr>
          <p:cNvPr id="39" name="Diagram 38">
            <a:extLst>
              <a:ext uri="{FF2B5EF4-FFF2-40B4-BE49-F238E27FC236}">
                <a16:creationId xmlns:a16="http://schemas.microsoft.com/office/drawing/2014/main" id="{2903D56D-22D3-6C45-A288-F2FD0400FAE6}"/>
              </a:ext>
            </a:extLst>
          </p:cNvPr>
          <p:cNvGraphicFramePr/>
          <p:nvPr>
            <p:extLst>
              <p:ext uri="{D42A27DB-BD31-4B8C-83A1-F6EECF244321}">
                <p14:modId xmlns:p14="http://schemas.microsoft.com/office/powerpoint/2010/main" val="1037945629"/>
              </p:ext>
            </p:extLst>
          </p:nvPr>
        </p:nvGraphicFramePr>
        <p:xfrm>
          <a:off x="23225758" y="11508352"/>
          <a:ext cx="10149841" cy="9651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 name="Picture 19">
            <a:extLst>
              <a:ext uri="{FF2B5EF4-FFF2-40B4-BE49-F238E27FC236}">
                <a16:creationId xmlns:a16="http://schemas.microsoft.com/office/drawing/2014/main" id="{C2395FDE-81BC-F44A-B3E0-C7EED55391F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4400" y="678168"/>
            <a:ext cx="2711496" cy="1984500"/>
          </a:xfrm>
          <a:prstGeom prst="rect">
            <a:avLst/>
          </a:prstGeom>
        </p:spPr>
      </p:pic>
      <p:pic>
        <p:nvPicPr>
          <p:cNvPr id="47" name="Picture 46">
            <a:extLst>
              <a:ext uri="{FF2B5EF4-FFF2-40B4-BE49-F238E27FC236}">
                <a16:creationId xmlns:a16="http://schemas.microsoft.com/office/drawing/2014/main" id="{04627481-22CD-2743-8AAB-84BD59796D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090066" y="678168"/>
            <a:ext cx="2711496" cy="1984500"/>
          </a:xfrm>
          <a:prstGeom prst="rect">
            <a:avLst/>
          </a:prstGeom>
        </p:spPr>
      </p:pic>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2923</TotalTime>
  <Words>1628</Words>
  <Application>Microsoft Macintosh PowerPoint</Application>
  <PresentationFormat>Custom</PresentationFormat>
  <Paragraphs>69</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Duyhoang Dinh</cp:lastModifiedBy>
  <cp:revision>113</cp:revision>
  <cp:lastPrinted>2013-02-12T02:21:55Z</cp:lastPrinted>
  <dcterms:created xsi:type="dcterms:W3CDTF">2013-02-10T21:14:48Z</dcterms:created>
  <dcterms:modified xsi:type="dcterms:W3CDTF">2021-03-02T05:42:25Z</dcterms:modified>
</cp:coreProperties>
</file>