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D9"/>
    <a:srgbClr val="F5EFD0"/>
    <a:srgbClr val="B7B1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79"/>
    <p:restoredTop sz="95903"/>
  </p:normalViewPr>
  <p:slideViewPr>
    <p:cSldViewPr snapToGrid="0" snapToObjects="1">
      <p:cViewPr varScale="1">
        <p:scale>
          <a:sx n="115" d="100"/>
          <a:sy n="115" d="100"/>
        </p:scale>
        <p:origin x="13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AD1588-991D-5E42-89C0-99D29D606684}" type="datetimeFigureOut">
              <a:rPr lang="en-US" smtClean="0"/>
              <a:t>12/20/20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398DB-9BC3-B345-B194-E8FA02B51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00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398DB-9BC3-B345-B194-E8FA02B512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734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8EA2D-13A1-DD4F-B572-7110DE96B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617D47-13A7-F54C-B732-5C86E991C3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C2A2B-03EC-C345-ACE2-54B854B12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FB72-FA2B-5D43-BBA6-667465838DBB}" type="datetimeFigureOut">
              <a:rPr lang="en-US" smtClean="0"/>
              <a:t>12/20/20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D79F2-E88A-B140-86A5-8A3C55100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FE49B-E70F-A840-80C2-B3B67301D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8F79-3381-DF4F-814C-D16A0058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10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7CC7E-D6A9-D749-B7B2-2324FF00B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74EF0-D81D-CC4B-AAC9-611E8070E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955E6-B6C5-D84A-A26F-07211A382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FB72-FA2B-5D43-BBA6-667465838DBB}" type="datetimeFigureOut">
              <a:rPr lang="en-US" smtClean="0"/>
              <a:t>12/20/20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3CE3B-C763-1B4B-881A-E1C6D424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B65D6-FFB2-094B-80D6-F75498A4D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8F79-3381-DF4F-814C-D16A0058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98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8A3EE-A695-D24D-9979-0C508AE10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BB542-D2C9-5747-A847-E34E191F6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31B6B-CA8D-0F42-8FC8-4EB89AADE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FB72-FA2B-5D43-BBA6-667465838DBB}" type="datetimeFigureOut">
              <a:rPr lang="en-US" smtClean="0"/>
              <a:t>12/20/20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8AEDC-80E7-F247-8BA2-57D4998F6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14754-603C-8D4B-B9F2-159C9B3F3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8F79-3381-DF4F-814C-D16A0058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49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80275-8E46-FC4A-A4CA-8293491CD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FEDFE-157A-9746-ADEA-2A1919CCEF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B2181-BA3C-2244-B4E2-87071CA99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DB6457-89E8-D349-8DB0-35E1925F4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FB72-FA2B-5D43-BBA6-667465838DBB}" type="datetimeFigureOut">
              <a:rPr lang="en-US" smtClean="0"/>
              <a:t>12/20/20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416A0-A85C-1F4A-A5E0-5619FF8A1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26E2AD-39E2-8E45-A813-009F99973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8F79-3381-DF4F-814C-D16A0058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82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FEBAC-409E-F444-BABC-F6D8E4909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DFFEC-7B51-D24B-A26D-3663F09A5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F334E1-4E72-074F-AFAA-AD3774112D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B3717E-96F0-4945-AF25-041B80FD54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FD02FC-E06A-1A44-9216-E962DF26FF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0442BA-4152-934D-8E99-DCA2D561E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FB72-FA2B-5D43-BBA6-667465838DBB}" type="datetimeFigureOut">
              <a:rPr lang="en-US" smtClean="0"/>
              <a:t>12/20/20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5BCB47-A4A4-5C41-8FE3-72C438790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32BA03-7F2D-1C4C-8C91-828D4CD30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8F79-3381-DF4F-814C-D16A0058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0EEB5-8F8B-AF4A-9D3F-E6C028F54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45054B-836D-2B42-B16A-7FBCC0524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FB72-FA2B-5D43-BBA6-667465838DBB}" type="datetimeFigureOut">
              <a:rPr lang="en-US" smtClean="0"/>
              <a:t>12/20/20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92BBEE-A082-634F-9EED-6A1329D7D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34405E-B886-B24C-9227-4CB437BD2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8F79-3381-DF4F-814C-D16A0058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63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6BD21C-0036-ED49-99BE-865B5363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FB72-FA2B-5D43-BBA6-667465838DBB}" type="datetimeFigureOut">
              <a:rPr lang="en-US" smtClean="0"/>
              <a:t>12/20/20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15495F-609A-AE4E-904E-EE5479482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7BA2B-613E-4746-91AB-CA3BBF2B8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8F79-3381-DF4F-814C-D16A0058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01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77231-E926-7448-961D-7E6FCBC08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8E8FD-06EC-F24A-BF1A-D1CE28781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00A30-B6CA-584C-ACCE-FA28CB4D6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1950C9-8C21-7A4D-A9BB-1AAD4F1D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FB72-FA2B-5D43-BBA6-667465838DBB}" type="datetimeFigureOut">
              <a:rPr lang="en-US" smtClean="0"/>
              <a:t>12/20/20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1D183-C177-F841-ACDA-B48FEBA66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26CEF5-6E3F-BA45-BBD6-3F632AD7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8F79-3381-DF4F-814C-D16A0058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077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5D071-96F1-824F-96A1-4F8FFD429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A4F32C-C386-2340-B73C-7AAFF26B97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295EF-B051-F24E-9575-E73D3DA2D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0AC4C-57DC-7640-A509-40260806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FB72-FA2B-5D43-BBA6-667465838DBB}" type="datetimeFigureOut">
              <a:rPr lang="en-US" smtClean="0"/>
              <a:t>12/20/20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37A48-D75C-5140-97C4-C69AF5D56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6AA61F-2C11-8E44-94AF-2B7E7D1C6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8F79-3381-DF4F-814C-D16A0058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61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DCA5F-5F8C-CE44-BD1C-23205A377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F1C848-FF39-384C-8698-36D7689238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A892E-F339-084E-B03E-B27A3225D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FB72-FA2B-5D43-BBA6-667465838DBB}" type="datetimeFigureOut">
              <a:rPr lang="en-US" smtClean="0"/>
              <a:t>12/20/20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C5B6B-500F-704E-95EF-AC32452CA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311BD-510F-6E47-B031-A428E3841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8F79-3381-DF4F-814C-D16A0058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21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5AC274-16EC-004C-8E82-76A7566C6C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ABEC25-26FA-FD44-A2F5-657206213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A8D2CF-7A7F-3841-B707-CED4F952C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FB72-FA2B-5D43-BBA6-667465838DBB}" type="datetimeFigureOut">
              <a:rPr lang="en-US" smtClean="0"/>
              <a:t>12/20/20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3C2A-894A-984F-A56E-A5D80DB02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97795-16E1-9C40-8D56-64135A482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8F79-3381-DF4F-814C-D16A0058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01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535E82-B797-4040-8F27-D1A5F7D0B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11326-1AAB-CD4C-9E12-D87A20EB8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0F6CC-C21E-C642-9C3D-192D021EB2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AFB72-FA2B-5D43-BBA6-667465838DBB}" type="datetimeFigureOut">
              <a:rPr lang="en-US" smtClean="0"/>
              <a:t>12/20/20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65A90-6A98-3147-B32E-299269A46D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03DB9-21F9-E44E-B00C-A4AFACD74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F8F79-3381-DF4F-814C-D16A0058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6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26" Type="http://schemas.openxmlformats.org/officeDocument/2006/relationships/image" Target="../media/image23.png"/><Relationship Id="rId3" Type="http://schemas.openxmlformats.org/officeDocument/2006/relationships/image" Target="../media/image1.png"/><Relationship Id="rId21" Type="http://schemas.openxmlformats.org/officeDocument/2006/relationships/image" Target="../media/image19.sv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5" Type="http://schemas.openxmlformats.org/officeDocument/2006/relationships/image" Target="../media/image2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svg"/><Relationship Id="rId24" Type="http://schemas.openxmlformats.org/officeDocument/2006/relationships/image" Target="../media/image21.png"/><Relationship Id="rId5" Type="http://schemas.openxmlformats.org/officeDocument/2006/relationships/image" Target="../media/image3.svg"/><Relationship Id="rId15" Type="http://schemas.openxmlformats.org/officeDocument/2006/relationships/image" Target="../media/image13.svg"/><Relationship Id="rId23" Type="http://schemas.microsoft.com/office/2007/relationships/hdphoto" Target="../media/hdphoto1.wdp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D157AE-BC80-A140-B35B-291A042E7F2F}"/>
              </a:ext>
            </a:extLst>
          </p:cNvPr>
          <p:cNvSpPr txBox="1"/>
          <p:nvPr/>
        </p:nvSpPr>
        <p:spPr>
          <a:xfrm>
            <a:off x="0" y="-362"/>
            <a:ext cx="12191999" cy="553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venir Book" panose="02000503020000020003" pitchFamily="2" charset="0"/>
              </a:rPr>
              <a:t>Perspectives on Necessity of Home Monitoring Devices within New Telemedicine-Focused Prenatal Care Model </a:t>
            </a:r>
            <a:endParaRPr lang="en-US" sz="1200" dirty="0">
              <a:solidFill>
                <a:schemeClr val="accent1">
                  <a:lumMod val="50000"/>
                </a:schemeClr>
              </a:solidFill>
              <a:latin typeface="Avenir Book" panose="02000503020000020003" pitchFamily="2" charset="0"/>
            </a:endParaRPr>
          </a:p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venir Book" panose="02000503020000020003" pitchFamily="2" charset="0"/>
              </a:rPr>
              <a:t>Hanna Berlin, BS, Allison Powell, MSE, Alex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Avenir Book" panose="02000503020000020003" pitchFamily="2" charset="0"/>
              </a:rPr>
              <a:t>Peahl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venir Book" panose="02000503020000020003" pitchFamily="2" charset="0"/>
              </a:rPr>
              <a:t>, MD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C86F51-55A9-B04F-859F-0B8ADB7AAE27}"/>
              </a:ext>
            </a:extLst>
          </p:cNvPr>
          <p:cNvSpPr/>
          <p:nvPr/>
        </p:nvSpPr>
        <p:spPr>
          <a:xfrm>
            <a:off x="3440622" y="881451"/>
            <a:ext cx="6023052" cy="591795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0DF8A-6433-4B45-AB68-79E8D7D6B7CC}"/>
              </a:ext>
            </a:extLst>
          </p:cNvPr>
          <p:cNvSpPr/>
          <p:nvPr/>
        </p:nvSpPr>
        <p:spPr>
          <a:xfrm>
            <a:off x="9535743" y="3490281"/>
            <a:ext cx="2609391" cy="280229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D247108-6E1A-6840-B467-233E08706ADA}"/>
              </a:ext>
            </a:extLst>
          </p:cNvPr>
          <p:cNvSpPr/>
          <p:nvPr/>
        </p:nvSpPr>
        <p:spPr>
          <a:xfrm>
            <a:off x="7475586" y="1530589"/>
            <a:ext cx="1216816" cy="1197225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1">
            <a:extLst>
              <a:ext uri="{FF2B5EF4-FFF2-40B4-BE49-F238E27FC236}">
                <a16:creationId xmlns:a16="http://schemas.microsoft.com/office/drawing/2014/main" id="{35FA0B53-1AC7-4E49-AABE-0443EBBCDA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015268"/>
              </p:ext>
            </p:extLst>
          </p:nvPr>
        </p:nvGraphicFramePr>
        <p:xfrm>
          <a:off x="3497370" y="3529471"/>
          <a:ext cx="5912904" cy="3212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6855">
                  <a:extLst>
                    <a:ext uri="{9D8B030D-6E8A-4147-A177-3AD203B41FA5}">
                      <a16:colId xmlns:a16="http://schemas.microsoft.com/office/drawing/2014/main" val="409864932"/>
                    </a:ext>
                  </a:extLst>
                </a:gridCol>
                <a:gridCol w="4026049">
                  <a:extLst>
                    <a:ext uri="{9D8B030D-6E8A-4147-A177-3AD203B41FA5}">
                      <a16:colId xmlns:a16="http://schemas.microsoft.com/office/drawing/2014/main" val="276719221"/>
                    </a:ext>
                  </a:extLst>
                </a:gridCol>
              </a:tblGrid>
              <a:tr h="24496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Key Themes Regarding Importance of Prenatal Home Device Use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168853"/>
                  </a:ext>
                </a:extLst>
              </a:tr>
              <a:tr h="370220">
                <a:tc rowSpan="2">
                  <a:txBody>
                    <a:bodyPr/>
                    <a:lstStyle/>
                    <a:p>
                      <a:pPr algn="l"/>
                      <a:r>
                        <a:rPr lang="en-US" sz="1000" b="1" dirty="0"/>
                        <a:t>1. The need for reassurance that the pregnancy is progressing well</a:t>
                      </a:r>
                      <a:r>
                        <a:rPr lang="en-US" sz="1000" dirty="0"/>
                        <a:t>. 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/>
                        <a:t>Patient: “</a:t>
                      </a:r>
                      <a:r>
                        <a:rPr lang="en-US" sz="9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miss hearing the heartbeat, making sure my blood pressure is in check… to feel more comfortable that everything is on schedule.”</a:t>
                      </a:r>
                      <a:endParaRPr lang="en-US" sz="900" i="1" dirty="0"/>
                    </a:p>
                  </a:txBody>
                  <a:tcPr>
                    <a:solidFill>
                      <a:srgbClr val="FFF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131336"/>
                  </a:ext>
                </a:extLst>
              </a:tr>
              <a:tr h="52280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i="1" dirty="0"/>
                        <a:t>Provider: “[For] </a:t>
                      </a:r>
                      <a:r>
                        <a:rPr lang="en-US" sz="9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Early patients have a lot of anxiety about the status of their pregnancy, and without fetal movement, and without a fetal heart rate detected, it is not possible to provide reassurance.”</a:t>
                      </a:r>
                      <a:endParaRPr lang="en-US" sz="900" i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717860"/>
                  </a:ext>
                </a:extLst>
              </a:tr>
              <a:tr h="505242">
                <a:tc rowSpan="2">
                  <a:txBody>
                    <a:bodyPr/>
                    <a:lstStyle/>
                    <a:p>
                      <a:pPr algn="l"/>
                      <a:r>
                        <a:rPr lang="en-US" sz="1000" b="1" dirty="0"/>
                        <a:t>2. Timely detection of complications. 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/>
                        <a:t>Patient: “</a:t>
                      </a:r>
                      <a:r>
                        <a:rPr lang="en-US" sz="9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like getting to hear the heartbeat, and I think the periodic weight/blood pressure checks are important to catch any potential complications before they become a big problem.</a:t>
                      </a:r>
                      <a:r>
                        <a:rPr lang="en-US" sz="900" i="1" dirty="0">
                          <a:effectLst/>
                        </a:rPr>
                        <a:t>“</a:t>
                      </a:r>
                      <a:endParaRPr lang="en-US" sz="900" i="1" dirty="0"/>
                    </a:p>
                  </a:txBody>
                  <a:tcPr>
                    <a:solidFill>
                      <a:srgbClr val="FFF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031198"/>
                  </a:ext>
                </a:extLst>
              </a:tr>
              <a:tr h="39377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i="1" dirty="0"/>
                        <a:t>Provider: “</a:t>
                      </a:r>
                      <a:r>
                        <a:rPr lang="en-US" sz="9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Patients who develop complications, like elevated BP, without us realizing could be harmed.”</a:t>
                      </a:r>
                      <a:endParaRPr lang="en-US" sz="900" i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739188"/>
                  </a:ext>
                </a:extLst>
              </a:tr>
              <a:tr h="367449">
                <a:tc rowSpan="2">
                  <a:txBody>
                    <a:bodyPr/>
                    <a:lstStyle/>
                    <a:p>
                      <a:pPr algn="l"/>
                      <a:r>
                        <a:rPr lang="en-US" sz="1000" b="1" dirty="0"/>
                        <a:t>3. Concern that uneven access to home devices due to financial barriers could deepen disparities. 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/>
                        <a:t>Patient: “</a:t>
                      </a:r>
                      <a:r>
                        <a:rPr lang="en-US" sz="9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Many people may not be able to afford monitoring devices to have at home.”</a:t>
                      </a:r>
                      <a:endParaRPr lang="en-US" sz="900" i="1" dirty="0"/>
                    </a:p>
                  </a:txBody>
                  <a:tcPr>
                    <a:solidFill>
                      <a:srgbClr val="FFF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393574"/>
                  </a:ext>
                </a:extLst>
              </a:tr>
              <a:tr h="80796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i="1" dirty="0"/>
                        <a:t>Provider: “</a:t>
                      </a:r>
                      <a:r>
                        <a:rPr lang="en-US" sz="9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worry about creating a "two tier" health care model where those patients who are low risk (by virtue of their medical/socioeconomic background - which are often closely linked) are able to effectively avoid coming into the office safely; [patients] who have low SES and racial disparities, have to come into the office to receive necessary support</a:t>
                      </a:r>
                      <a:r>
                        <a:rPr lang="en-US" sz="900" i="1" dirty="0">
                          <a:effectLst/>
                        </a:rPr>
                        <a:t> .”</a:t>
                      </a:r>
                      <a:endParaRPr lang="en-US" sz="900" i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821258"/>
                  </a:ext>
                </a:extLst>
              </a:tr>
            </a:tbl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B0581622-4128-F143-877D-06AA2038ABFD}"/>
              </a:ext>
            </a:extLst>
          </p:cNvPr>
          <p:cNvSpPr txBox="1"/>
          <p:nvPr/>
        </p:nvSpPr>
        <p:spPr>
          <a:xfrm>
            <a:off x="9529862" y="3726885"/>
            <a:ext cx="261371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Both providers and patients believe home monitoring of blood pressure and fetal heart rate is important for virtual prenatal care.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Further data is needed on the accuracy of home monitoring devices and effect on maternal and fetal health outcomes.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Home devices are not currently covered in standard prenatal care payment bundles.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Health systems and payers should consider how patients can use these tools to ensure safety and access to new prenatal care models both during and beyond the COVID-19 pandemic.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6900D8-0725-AA42-B32F-68BF5BB548FA}"/>
              </a:ext>
            </a:extLst>
          </p:cNvPr>
          <p:cNvSpPr txBox="1"/>
          <p:nvPr/>
        </p:nvSpPr>
        <p:spPr>
          <a:xfrm>
            <a:off x="9768376" y="6313383"/>
            <a:ext cx="3276111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" dirty="0">
                <a:solidFill>
                  <a:schemeClr val="bg1"/>
                </a:solidFill>
              </a:rPr>
              <a:t>@</a:t>
            </a:r>
            <a:r>
              <a:rPr lang="en-US" sz="950" dirty="0" err="1">
                <a:solidFill>
                  <a:schemeClr val="bg1"/>
                </a:solidFill>
              </a:rPr>
              <a:t>HannaBFutureOB</a:t>
            </a:r>
            <a:r>
              <a:rPr lang="en-US" sz="950" dirty="0">
                <a:solidFill>
                  <a:schemeClr val="bg1"/>
                </a:solidFill>
              </a:rPr>
              <a:t>/</a:t>
            </a:r>
            <a:r>
              <a:rPr lang="en-US" sz="950" dirty="0" err="1">
                <a:solidFill>
                  <a:schemeClr val="bg1"/>
                </a:solidFill>
              </a:rPr>
              <a:t>hpber@med.umich.edu</a:t>
            </a:r>
            <a:endParaRPr lang="en-US" sz="950" dirty="0">
              <a:solidFill>
                <a:schemeClr val="bg1"/>
              </a:solidFill>
            </a:endParaRPr>
          </a:p>
          <a:p>
            <a:r>
              <a:rPr lang="en-US" sz="950" dirty="0">
                <a:solidFill>
                  <a:schemeClr val="bg1"/>
                </a:solidFill>
              </a:rPr>
              <a:t>@</a:t>
            </a:r>
            <a:r>
              <a:rPr lang="en-US" sz="950" dirty="0" err="1">
                <a:solidFill>
                  <a:schemeClr val="bg1"/>
                </a:solidFill>
              </a:rPr>
              <a:t>AllisonRPowell</a:t>
            </a:r>
            <a:r>
              <a:rPr lang="en-US" sz="950" dirty="0">
                <a:solidFill>
                  <a:schemeClr val="bg1"/>
                </a:solidFill>
              </a:rPr>
              <a:t>/</a:t>
            </a:r>
            <a:r>
              <a:rPr lang="en-US" sz="950" dirty="0" err="1">
                <a:solidFill>
                  <a:schemeClr val="bg1"/>
                </a:solidFill>
              </a:rPr>
              <a:t>allispow@med.umich.edu</a:t>
            </a:r>
            <a:endParaRPr lang="en-US" sz="950" dirty="0">
              <a:solidFill>
                <a:schemeClr val="bg1"/>
              </a:solidFill>
            </a:endParaRPr>
          </a:p>
          <a:p>
            <a:r>
              <a:rPr lang="en-US" sz="950" dirty="0">
                <a:solidFill>
                  <a:schemeClr val="bg1"/>
                </a:solidFill>
              </a:rPr>
              <a:t>@</a:t>
            </a:r>
            <a:r>
              <a:rPr lang="en-US" sz="950" dirty="0" err="1">
                <a:solidFill>
                  <a:schemeClr val="bg1"/>
                </a:solidFill>
              </a:rPr>
              <a:t>AFriedmanPeahl</a:t>
            </a:r>
            <a:r>
              <a:rPr lang="en-US" sz="950" dirty="0">
                <a:solidFill>
                  <a:schemeClr val="bg1"/>
                </a:solidFill>
              </a:rPr>
              <a:t>/</a:t>
            </a:r>
            <a:r>
              <a:rPr lang="en-US" sz="950" dirty="0" err="1">
                <a:solidFill>
                  <a:schemeClr val="bg1"/>
                </a:solidFill>
              </a:rPr>
              <a:t>alexfrie@med.umich.edu</a:t>
            </a:r>
            <a:endParaRPr lang="en-US" sz="950" dirty="0">
              <a:solidFill>
                <a:schemeClr val="bg1"/>
              </a:solidFill>
            </a:endParaRPr>
          </a:p>
        </p:txBody>
      </p:sp>
      <p:pic>
        <p:nvPicPr>
          <p:cNvPr id="1032" name="Picture 8" descr="Image result for twitter logo">
            <a:extLst>
              <a:ext uri="{FF2B5EF4-FFF2-40B4-BE49-F238E27FC236}">
                <a16:creationId xmlns:a16="http://schemas.microsoft.com/office/drawing/2014/main" id="{4E5AFD2B-FC98-1349-9BF5-AAF182A5E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840" y="6341347"/>
            <a:ext cx="252605" cy="22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 descr="Envelope">
            <a:extLst>
              <a:ext uri="{FF2B5EF4-FFF2-40B4-BE49-F238E27FC236}">
                <a16:creationId xmlns:a16="http://schemas.microsoft.com/office/drawing/2014/main" id="{2A7AAF78-5BEF-454C-A7E8-4D43C3DF4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1965" y="6572690"/>
            <a:ext cx="311018" cy="31101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DF9BDF3-3D4A-BD48-87EE-C83CF47231E4}"/>
              </a:ext>
            </a:extLst>
          </p:cNvPr>
          <p:cNvSpPr txBox="1"/>
          <p:nvPr/>
        </p:nvSpPr>
        <p:spPr>
          <a:xfrm>
            <a:off x="9539045" y="3421670"/>
            <a:ext cx="2598243" cy="284405"/>
          </a:xfrm>
          <a:prstGeom prst="rect">
            <a:avLst/>
          </a:prstGeom>
          <a:solidFill>
            <a:srgbClr val="002060"/>
          </a:solidFill>
          <a:ln w="1905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DCB407-956B-2B45-BDA9-6E14727D62AD}"/>
              </a:ext>
            </a:extLst>
          </p:cNvPr>
          <p:cNvSpPr/>
          <p:nvPr/>
        </p:nvSpPr>
        <p:spPr>
          <a:xfrm>
            <a:off x="9390580" y="753712"/>
            <a:ext cx="2739633" cy="25883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Table 9">
            <a:extLst>
              <a:ext uri="{FF2B5EF4-FFF2-40B4-BE49-F238E27FC236}">
                <a16:creationId xmlns:a16="http://schemas.microsoft.com/office/drawing/2014/main" id="{475C1460-743D-344F-BE4E-BA0221AAE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524853"/>
              </p:ext>
            </p:extLst>
          </p:nvPr>
        </p:nvGraphicFramePr>
        <p:xfrm>
          <a:off x="3525048" y="950919"/>
          <a:ext cx="2850475" cy="253936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13028">
                  <a:extLst>
                    <a:ext uri="{9D8B030D-6E8A-4147-A177-3AD203B41FA5}">
                      <a16:colId xmlns:a16="http://schemas.microsoft.com/office/drawing/2014/main" val="3716134791"/>
                    </a:ext>
                  </a:extLst>
                </a:gridCol>
                <a:gridCol w="1837447">
                  <a:extLst>
                    <a:ext uri="{9D8B030D-6E8A-4147-A177-3AD203B41FA5}">
                      <a16:colId xmlns:a16="http://schemas.microsoft.com/office/drawing/2014/main" val="4197294472"/>
                    </a:ext>
                  </a:extLst>
                </a:gridCol>
              </a:tblGrid>
              <a:tr h="216775"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Patient Demographics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95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838931"/>
                  </a:ext>
                </a:extLst>
              </a:tr>
              <a:tr h="216775">
                <a:tc>
                  <a:txBody>
                    <a:bodyPr/>
                    <a:lstStyle/>
                    <a:p>
                      <a:r>
                        <a:rPr lang="en-US" sz="800" b="1" dirty="0"/>
                        <a:t>Response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800" b="0" dirty="0"/>
                        <a:t>16.9% (286/1690)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944209"/>
                  </a:ext>
                </a:extLst>
              </a:tr>
              <a:tr h="960003">
                <a:tc>
                  <a:txBody>
                    <a:bodyPr/>
                    <a:lstStyle/>
                    <a:p>
                      <a:r>
                        <a:rPr lang="en-US" sz="800" b="1" dirty="0"/>
                        <a:t>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0" dirty="0"/>
                        <a:t>White: 71.1%</a:t>
                      </a:r>
                    </a:p>
                    <a:p>
                      <a:pPr algn="r"/>
                      <a:r>
                        <a:rPr lang="en-US" sz="800" b="0" dirty="0"/>
                        <a:t>Black/African-American: 5.5%</a:t>
                      </a:r>
                    </a:p>
                    <a:p>
                      <a:pPr algn="r"/>
                      <a:r>
                        <a:rPr lang="en-US" sz="800" b="0" dirty="0"/>
                        <a:t>Asian: 4.0%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Other: 2.8%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Two or more: 2.8%</a:t>
                      </a:r>
                    </a:p>
                    <a:p>
                      <a:pPr algn="r"/>
                      <a:r>
                        <a:rPr lang="en-US" sz="800" b="0" dirty="0"/>
                        <a:t>Prefer not to say: 3.6%</a:t>
                      </a:r>
                    </a:p>
                    <a:p>
                      <a:pPr algn="r"/>
                      <a:r>
                        <a:rPr lang="en-US" sz="800" b="0" dirty="0"/>
                        <a:t>Did not respond: 10.3%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660954"/>
                  </a:ext>
                </a:extLst>
              </a:tr>
              <a:tr h="588389">
                <a:tc>
                  <a:txBody>
                    <a:bodyPr/>
                    <a:lstStyle/>
                    <a:p>
                      <a:r>
                        <a:rPr lang="en-US" sz="800" b="1" dirty="0"/>
                        <a:t>Insurance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0" dirty="0"/>
                        <a:t>Private Insurance: 78.7%</a:t>
                      </a:r>
                    </a:p>
                    <a:p>
                      <a:pPr algn="r"/>
                      <a:r>
                        <a:rPr lang="en-US" sz="800" b="0" dirty="0"/>
                        <a:t>Public Insurance (i.e. Medicaid): 10.7%</a:t>
                      </a:r>
                    </a:p>
                    <a:p>
                      <a:pPr algn="r"/>
                      <a:r>
                        <a:rPr lang="en-US" sz="800" b="0" dirty="0"/>
                        <a:t>Not Insured: 9.9%</a:t>
                      </a:r>
                    </a:p>
                    <a:p>
                      <a:pPr algn="r"/>
                      <a:r>
                        <a:rPr lang="en-US" sz="800" b="0" dirty="0"/>
                        <a:t>Did not respond: 9.9%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470617"/>
                  </a:ext>
                </a:extLst>
              </a:tr>
              <a:tr h="216775">
                <a:tc>
                  <a:txBody>
                    <a:bodyPr/>
                    <a:lstStyle/>
                    <a:p>
                      <a:r>
                        <a:rPr lang="en-US" sz="800" b="1" dirty="0"/>
                        <a:t>Purchased  BP Cuff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800" b="0" dirty="0"/>
                        <a:t>33.2%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70881"/>
                  </a:ext>
                </a:extLst>
              </a:tr>
              <a:tr h="340646">
                <a:tc>
                  <a:txBody>
                    <a:bodyPr/>
                    <a:lstStyle/>
                    <a:p>
                      <a:r>
                        <a:rPr lang="en-US" sz="800" b="1" dirty="0"/>
                        <a:t>Purchased  Fetal Doppler Device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800" b="0" dirty="0"/>
                        <a:t>22.9%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257826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0862621-C5F6-4D4F-B1C6-AC10B385E9DC}"/>
              </a:ext>
            </a:extLst>
          </p:cNvPr>
          <p:cNvSpPr txBox="1"/>
          <p:nvPr/>
        </p:nvSpPr>
        <p:spPr>
          <a:xfrm>
            <a:off x="3436847" y="646051"/>
            <a:ext cx="8702711" cy="276999"/>
          </a:xfrm>
          <a:prstGeom prst="rect">
            <a:avLst/>
          </a:prstGeom>
          <a:solidFill>
            <a:srgbClr val="002060"/>
          </a:solidFill>
          <a:ln w="1905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Results</a:t>
            </a:r>
          </a:p>
        </p:txBody>
      </p:sp>
      <p:pic>
        <p:nvPicPr>
          <p:cNvPr id="15" name="Picture 2" descr="Blood Pressure Cartoon Images, Stock Photos &amp; Vectors | Shutterstock">
            <a:extLst>
              <a:ext uri="{FF2B5EF4-FFF2-40B4-BE49-F238E27FC236}">
                <a16:creationId xmlns:a16="http://schemas.microsoft.com/office/drawing/2014/main" id="{E26A4875-E009-9548-8AD0-D756790AB5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4" b="14647"/>
          <a:stretch/>
        </p:blipFill>
        <p:spPr bwMode="auto">
          <a:xfrm>
            <a:off x="9002391" y="1166633"/>
            <a:ext cx="1979014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Table 22">
            <a:extLst>
              <a:ext uri="{FF2B5EF4-FFF2-40B4-BE49-F238E27FC236}">
                <a16:creationId xmlns:a16="http://schemas.microsoft.com/office/drawing/2014/main" id="{DF81EEF7-DFFD-5843-ACF3-97B623D2E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26518"/>
              </p:ext>
            </p:extLst>
          </p:nvPr>
        </p:nvGraphicFramePr>
        <p:xfrm>
          <a:off x="6459948" y="952688"/>
          <a:ext cx="2663368" cy="2529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61333">
                  <a:extLst>
                    <a:ext uri="{9D8B030D-6E8A-4147-A177-3AD203B41FA5}">
                      <a16:colId xmlns:a16="http://schemas.microsoft.com/office/drawing/2014/main" val="1333023792"/>
                    </a:ext>
                  </a:extLst>
                </a:gridCol>
                <a:gridCol w="1602035">
                  <a:extLst>
                    <a:ext uri="{9D8B030D-6E8A-4147-A177-3AD203B41FA5}">
                      <a16:colId xmlns:a16="http://schemas.microsoft.com/office/drawing/2014/main" val="3492523193"/>
                    </a:ext>
                  </a:extLst>
                </a:gridCol>
              </a:tblGrid>
              <a:tr h="18415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Provider Demographics (N=66)</a:t>
                      </a: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929777"/>
                  </a:ext>
                </a:extLst>
              </a:tr>
              <a:tr h="184156">
                <a:tc>
                  <a:txBody>
                    <a:bodyPr/>
                    <a:lstStyle/>
                    <a:p>
                      <a:r>
                        <a:rPr lang="en-US" sz="800" b="1" dirty="0"/>
                        <a:t>Response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800" b="0" dirty="0"/>
                        <a:t>64.1% (66/103)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659342"/>
                  </a:ext>
                </a:extLst>
              </a:tr>
              <a:tr h="815550">
                <a:tc>
                  <a:txBody>
                    <a:bodyPr/>
                    <a:lstStyle/>
                    <a:p>
                      <a:r>
                        <a:rPr lang="en-US" sz="800" b="1" dirty="0"/>
                        <a:t>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dirty="0"/>
                        <a:t>White: 66.7%</a:t>
                      </a:r>
                    </a:p>
                    <a:p>
                      <a:pPr algn="r"/>
                      <a:r>
                        <a:rPr lang="en-US" sz="800" dirty="0"/>
                        <a:t>Black/African-American: 4.6%</a:t>
                      </a:r>
                    </a:p>
                    <a:p>
                      <a:pPr algn="r"/>
                      <a:r>
                        <a:rPr lang="en-US" sz="800" dirty="0"/>
                        <a:t>Asian: 6.1%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Other: 0%</a:t>
                      </a:r>
                    </a:p>
                    <a:p>
                      <a:pPr algn="r"/>
                      <a:r>
                        <a:rPr lang="en-US" sz="800" dirty="0"/>
                        <a:t>Two or more: 4.6%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Prefer not to say: 10.6%</a:t>
                      </a:r>
                    </a:p>
                    <a:p>
                      <a:pPr algn="r"/>
                      <a:r>
                        <a:rPr lang="en-US" sz="800" dirty="0"/>
                        <a:t>Did not respond: 7.6%</a:t>
                      </a:r>
                      <a:endParaRPr lang="en-U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686688"/>
                  </a:ext>
                </a:extLst>
              </a:tr>
              <a:tr h="499853">
                <a:tc>
                  <a:txBody>
                    <a:bodyPr/>
                    <a:lstStyle/>
                    <a:p>
                      <a:r>
                        <a:rPr lang="en-US" sz="800" b="1" dirty="0"/>
                        <a:t>Years Post-Residency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800" dirty="0"/>
                        <a:t>1-10: 48.5%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sz="800" dirty="0"/>
                        <a:t>11-20: 24.3%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sz="800" dirty="0"/>
                        <a:t>&gt;20: 19.7%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sz="800" dirty="0"/>
                        <a:t>Did not respond: 7.6%</a:t>
                      </a:r>
                      <a:endParaRPr lang="en-U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65544"/>
                  </a:ext>
                </a:extLst>
              </a:tr>
              <a:tr h="499853">
                <a:tc>
                  <a:txBody>
                    <a:bodyPr/>
                    <a:lstStyle/>
                    <a:p>
                      <a:r>
                        <a:rPr lang="en-US" sz="800" b="1" dirty="0"/>
                        <a:t>Division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800" b="0" dirty="0"/>
                        <a:t>OB/GYN: 42.5%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sz="800" b="0" dirty="0"/>
                        <a:t>Family Medicine: 37.8%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sz="800" b="0" dirty="0"/>
                        <a:t>Certified Nurse Midwifery: 12.1%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sz="800" b="0" dirty="0"/>
                        <a:t>Did not respond: 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219000"/>
                  </a:ext>
                </a:extLst>
              </a:tr>
            </a:tbl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id="{F2E02A5E-02D8-2243-9D5D-0E0C7A67F430}"/>
              </a:ext>
            </a:extLst>
          </p:cNvPr>
          <p:cNvSpPr txBox="1"/>
          <p:nvPr/>
        </p:nvSpPr>
        <p:spPr>
          <a:xfrm>
            <a:off x="9060258" y="1068021"/>
            <a:ext cx="1700138" cy="12618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Arial Rounded MT Bold" panose="020F0704030504030204" pitchFamily="34" charset="77"/>
              </a:rPr>
              <a:t>Patients:</a:t>
            </a:r>
          </a:p>
          <a:p>
            <a:pPr algn="ctr"/>
            <a:r>
              <a:rPr lang="en-US" spc="-150" dirty="0">
                <a:solidFill>
                  <a:srgbClr val="002060"/>
                </a:solidFill>
                <a:latin typeface="Gill Sans Ultra Bold" panose="020B0A02020104020203" pitchFamily="34" charset="77"/>
              </a:rPr>
              <a:t>92.2%</a:t>
            </a:r>
          </a:p>
          <a:p>
            <a:pPr algn="ctr"/>
            <a:endParaRPr lang="en-US" sz="800" b="1" dirty="0">
              <a:solidFill>
                <a:srgbClr val="002060"/>
              </a:solidFill>
              <a:latin typeface="Arial Rounded MT Bold" panose="020F0704030504030204" pitchFamily="34" charset="77"/>
            </a:endParaRPr>
          </a:p>
          <a:p>
            <a:pPr algn="ctr"/>
            <a:r>
              <a:rPr lang="en-US" sz="1600" b="1" dirty="0">
                <a:solidFill>
                  <a:srgbClr val="002060"/>
                </a:solidFill>
                <a:latin typeface="Arial Rounded MT Bold" panose="020F0704030504030204" pitchFamily="34" charset="77"/>
              </a:rPr>
              <a:t>Providers: </a:t>
            </a:r>
            <a:r>
              <a:rPr lang="en-US" spc="-150" dirty="0">
                <a:solidFill>
                  <a:srgbClr val="002060"/>
                </a:solidFill>
                <a:latin typeface="Gill Sans Ultra Bold" panose="020B0A02020104020203" pitchFamily="34" charset="77"/>
              </a:rPr>
              <a:t>95.5%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2E7996-1F10-8A4A-A819-E9B96646344D}"/>
              </a:ext>
            </a:extLst>
          </p:cNvPr>
          <p:cNvSpPr txBox="1"/>
          <p:nvPr/>
        </p:nvSpPr>
        <p:spPr>
          <a:xfrm>
            <a:off x="9207741" y="2486909"/>
            <a:ext cx="1345475" cy="86177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+mj-lt"/>
              </a:rPr>
              <a:t> Agreed with “I believe using a home </a:t>
            </a:r>
            <a:r>
              <a:rPr lang="en-US" sz="1000" b="1" dirty="0">
                <a:solidFill>
                  <a:srgbClr val="002060"/>
                </a:solidFill>
                <a:latin typeface="+mj-lt"/>
              </a:rPr>
              <a:t>blood pressure cuff </a:t>
            </a:r>
            <a:r>
              <a:rPr lang="en-US" sz="1000" b="1" dirty="0">
                <a:latin typeface="+mj-lt"/>
              </a:rPr>
              <a:t>is important for virtual care.”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E9BF9B4-261E-744B-8D60-0ABBBA809841}"/>
              </a:ext>
            </a:extLst>
          </p:cNvPr>
          <p:cNvSpPr txBox="1"/>
          <p:nvPr/>
        </p:nvSpPr>
        <p:spPr>
          <a:xfrm>
            <a:off x="10683231" y="2479927"/>
            <a:ext cx="1474400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+mj-lt"/>
              </a:rPr>
              <a:t>Agreed with “I believe using a home 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fetal doppler device </a:t>
            </a:r>
            <a:r>
              <a:rPr lang="en-US" sz="1000" b="1" dirty="0">
                <a:latin typeface="+mj-lt"/>
              </a:rPr>
              <a:t>is important for virtual care.”</a:t>
            </a:r>
          </a:p>
        </p:txBody>
      </p:sp>
      <p:pic>
        <p:nvPicPr>
          <p:cNvPr id="1026" name="Picture 2" descr="Our New Logo">
            <a:extLst>
              <a:ext uri="{FF2B5EF4-FFF2-40B4-BE49-F238E27FC236}">
                <a16:creationId xmlns:a16="http://schemas.microsoft.com/office/drawing/2014/main" id="{3F10DF45-C612-424D-A1DC-00C0CDFD8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9025" cy="56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AD09D7-41B6-8849-A485-DEF6E4561B9B}"/>
              </a:ext>
            </a:extLst>
          </p:cNvPr>
          <p:cNvSpPr/>
          <p:nvPr/>
        </p:nvSpPr>
        <p:spPr>
          <a:xfrm>
            <a:off x="75241" y="753712"/>
            <a:ext cx="3309818" cy="324565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5C51AD-C01C-934F-818E-1DEF31FA03E2}"/>
              </a:ext>
            </a:extLst>
          </p:cNvPr>
          <p:cNvSpPr/>
          <p:nvPr/>
        </p:nvSpPr>
        <p:spPr>
          <a:xfrm>
            <a:off x="58957" y="4067532"/>
            <a:ext cx="3315477" cy="273187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A8D6DA-0CB4-1442-A7D1-AA1E4FCD0E77}"/>
              </a:ext>
            </a:extLst>
          </p:cNvPr>
          <p:cNvSpPr txBox="1"/>
          <p:nvPr/>
        </p:nvSpPr>
        <p:spPr>
          <a:xfrm>
            <a:off x="54712" y="973007"/>
            <a:ext cx="3317614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During the COVID-19 pandemic, prenatal care rapidly integrated increased virtual care visits nationwide.</a:t>
            </a:r>
          </a:p>
          <a:p>
            <a:endParaRPr lang="en-US" sz="10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At our institution, guidelines for a new prenatal care model presented home devices (BP cuff, fetal doppler device), as an option but not a requirement for patients.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400" dirty="0"/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sz="1000" dirty="0"/>
              <a:t>BP cuffs were offered to all patients in the 3</a:t>
            </a:r>
            <a:r>
              <a:rPr lang="en-US" sz="1000" baseline="30000" dirty="0"/>
              <a:t>rd</a:t>
            </a:r>
            <a:r>
              <a:rPr lang="en-US" sz="1000" dirty="0"/>
              <a:t> trimester.</a:t>
            </a:r>
          </a:p>
          <a:p>
            <a:endParaRPr lang="en-US" sz="1000" dirty="0"/>
          </a:p>
          <a:p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endParaRPr lang="en-US" sz="1050" dirty="0"/>
          </a:p>
          <a:p>
            <a:endParaRPr lang="en-US" sz="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However, patients’ and providers’ perspectives on home device use is poorly described.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B28724-03EE-B949-84F5-4269C8E062C3}"/>
              </a:ext>
            </a:extLst>
          </p:cNvPr>
          <p:cNvSpPr txBox="1"/>
          <p:nvPr/>
        </p:nvSpPr>
        <p:spPr>
          <a:xfrm>
            <a:off x="79373" y="4429525"/>
            <a:ext cx="328515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Two months after the implementation of a new prenatal care model, an online mixed-methods survey was distributed to all prenatal patients and obstetrics providers.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The survey assessed patient home device use, as well as participants’ perspectives of device use with virtual visits.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The survey included questions adapted from the Telemedicine Usability Questionnaire as well as other questions to query home device use.</a:t>
            </a:r>
          </a:p>
          <a:p>
            <a:endParaRPr lang="en-US" sz="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Quantitative responses were tabulated using basic descriptive statistics and qualitative responses were coded by two authors for key emerging themes.</a:t>
            </a:r>
          </a:p>
        </p:txBody>
      </p:sp>
      <p:pic>
        <p:nvPicPr>
          <p:cNvPr id="16" name="Graphic 15" descr="Users">
            <a:extLst>
              <a:ext uri="{FF2B5EF4-FFF2-40B4-BE49-F238E27FC236}">
                <a16:creationId xmlns:a16="http://schemas.microsoft.com/office/drawing/2014/main" id="{95517D32-A20C-4742-887A-F46E8A218C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7008" y="1268112"/>
            <a:ext cx="810083" cy="810083"/>
          </a:xfrm>
          <a:prstGeom prst="rect">
            <a:avLst/>
          </a:prstGeom>
        </p:spPr>
      </p:pic>
      <p:pic>
        <p:nvPicPr>
          <p:cNvPr id="20" name="Graphic 19" descr="Cloud Computing">
            <a:extLst>
              <a:ext uri="{FF2B5EF4-FFF2-40B4-BE49-F238E27FC236}">
                <a16:creationId xmlns:a16="http://schemas.microsoft.com/office/drawing/2014/main" id="{BE54714D-78EC-2C48-9D8F-EB89F58A4A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233341" y="1351308"/>
            <a:ext cx="623783" cy="623783"/>
          </a:xfrm>
          <a:prstGeom prst="rect">
            <a:avLst/>
          </a:prstGeom>
        </p:spPr>
      </p:pic>
      <p:pic>
        <p:nvPicPr>
          <p:cNvPr id="22" name="Graphic 21" descr="Arrow: Slight curve">
            <a:extLst>
              <a:ext uri="{FF2B5EF4-FFF2-40B4-BE49-F238E27FC236}">
                <a16:creationId xmlns:a16="http://schemas.microsoft.com/office/drawing/2014/main" id="{EE86699B-E312-3246-8257-F610C479D5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76896" y="1351308"/>
            <a:ext cx="679600" cy="679600"/>
          </a:xfrm>
          <a:prstGeom prst="rect">
            <a:avLst/>
          </a:prstGeom>
        </p:spPr>
      </p:pic>
      <p:pic>
        <p:nvPicPr>
          <p:cNvPr id="25" name="Graphic 24" descr="Pregnant lady">
            <a:extLst>
              <a:ext uri="{FF2B5EF4-FFF2-40B4-BE49-F238E27FC236}">
                <a16:creationId xmlns:a16="http://schemas.microsoft.com/office/drawing/2014/main" id="{5C4079D9-31C9-CA40-8AC1-A41E0717C8C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0469" y="2939352"/>
            <a:ext cx="635141" cy="635141"/>
          </a:xfrm>
          <a:prstGeom prst="rect">
            <a:avLst/>
          </a:prstGeom>
        </p:spPr>
      </p:pic>
      <p:pic>
        <p:nvPicPr>
          <p:cNvPr id="37" name="Graphic 36" descr="Heart with pulse">
            <a:extLst>
              <a:ext uri="{FF2B5EF4-FFF2-40B4-BE49-F238E27FC236}">
                <a16:creationId xmlns:a16="http://schemas.microsoft.com/office/drawing/2014/main" id="{82B47C25-065D-F340-8A61-8ACF882D169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321238" y="2876261"/>
            <a:ext cx="575166" cy="575166"/>
          </a:xfrm>
          <a:prstGeom prst="rect">
            <a:avLst/>
          </a:prstGeom>
        </p:spPr>
      </p:pic>
      <p:pic>
        <p:nvPicPr>
          <p:cNvPr id="39" name="Graphic 38" descr="Stethoscope">
            <a:extLst>
              <a:ext uri="{FF2B5EF4-FFF2-40B4-BE49-F238E27FC236}">
                <a16:creationId xmlns:a16="http://schemas.microsoft.com/office/drawing/2014/main" id="{0B50C753-EAE3-E947-821B-0852122384A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35203" y="2966085"/>
            <a:ext cx="493123" cy="493123"/>
          </a:xfrm>
          <a:prstGeom prst="rect">
            <a:avLst/>
          </a:prstGeom>
        </p:spPr>
      </p:pic>
      <p:sp>
        <p:nvSpPr>
          <p:cNvPr id="42" name="Cloud 41">
            <a:extLst>
              <a:ext uri="{FF2B5EF4-FFF2-40B4-BE49-F238E27FC236}">
                <a16:creationId xmlns:a16="http://schemas.microsoft.com/office/drawing/2014/main" id="{7850C1E0-8F81-A842-94A4-17D88B8C2608}"/>
              </a:ext>
            </a:extLst>
          </p:cNvPr>
          <p:cNvSpPr/>
          <p:nvPr/>
        </p:nvSpPr>
        <p:spPr>
          <a:xfrm>
            <a:off x="1498272" y="2794605"/>
            <a:ext cx="1677337" cy="776217"/>
          </a:xfrm>
          <a:prstGeom prst="cloud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loud 45">
            <a:extLst>
              <a:ext uri="{FF2B5EF4-FFF2-40B4-BE49-F238E27FC236}">
                <a16:creationId xmlns:a16="http://schemas.microsoft.com/office/drawing/2014/main" id="{489EE379-22BF-E74E-AE85-09F03C3001A7}"/>
              </a:ext>
            </a:extLst>
          </p:cNvPr>
          <p:cNvSpPr/>
          <p:nvPr/>
        </p:nvSpPr>
        <p:spPr>
          <a:xfrm>
            <a:off x="1119212" y="3037837"/>
            <a:ext cx="297597" cy="216839"/>
          </a:xfrm>
          <a:prstGeom prst="cloud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Cloud 46">
            <a:extLst>
              <a:ext uri="{FF2B5EF4-FFF2-40B4-BE49-F238E27FC236}">
                <a16:creationId xmlns:a16="http://schemas.microsoft.com/office/drawing/2014/main" id="{EBD382C4-9813-2B47-B7D4-96330121FB28}"/>
              </a:ext>
            </a:extLst>
          </p:cNvPr>
          <p:cNvSpPr/>
          <p:nvPr/>
        </p:nvSpPr>
        <p:spPr>
          <a:xfrm>
            <a:off x="929587" y="2900103"/>
            <a:ext cx="162379" cy="169552"/>
          </a:xfrm>
          <a:prstGeom prst="cloud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Graphic 43" descr="Question Mark">
            <a:extLst>
              <a:ext uri="{FF2B5EF4-FFF2-40B4-BE49-F238E27FC236}">
                <a16:creationId xmlns:a16="http://schemas.microsoft.com/office/drawing/2014/main" id="{962F6B8D-8F96-1B46-A4A1-F640915EB7B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68045" y="2721598"/>
            <a:ext cx="365887" cy="36588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155C12B-AF7E-184D-ADA4-B419EEF857E3}"/>
              </a:ext>
            </a:extLst>
          </p:cNvPr>
          <p:cNvSpPr txBox="1"/>
          <p:nvPr/>
        </p:nvSpPr>
        <p:spPr>
          <a:xfrm>
            <a:off x="54712" y="4091511"/>
            <a:ext cx="3309818" cy="276999"/>
          </a:xfrm>
          <a:prstGeom prst="rect">
            <a:avLst/>
          </a:prstGeom>
          <a:solidFill>
            <a:srgbClr val="002060"/>
          </a:solidFill>
          <a:ln w="1905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Methods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651EF55-E274-514E-A748-49E9101B046F}"/>
              </a:ext>
            </a:extLst>
          </p:cNvPr>
          <p:cNvSpPr txBox="1"/>
          <p:nvPr/>
        </p:nvSpPr>
        <p:spPr>
          <a:xfrm>
            <a:off x="78098" y="646354"/>
            <a:ext cx="3309818" cy="276999"/>
          </a:xfrm>
          <a:prstGeom prst="rect">
            <a:avLst/>
          </a:prstGeom>
          <a:solidFill>
            <a:srgbClr val="002060"/>
          </a:solidFill>
          <a:ln w="1905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Introduction</a:t>
            </a:r>
          </a:p>
        </p:txBody>
      </p:sp>
      <p:pic>
        <p:nvPicPr>
          <p:cNvPr id="58" name="Picture 2" descr="Our New Logo">
            <a:extLst>
              <a:ext uri="{FF2B5EF4-FFF2-40B4-BE49-F238E27FC236}">
                <a16:creationId xmlns:a16="http://schemas.microsoft.com/office/drawing/2014/main" id="{C3D8DB0F-4FE0-5E48-B011-6D684D1BB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2975" y="0"/>
            <a:ext cx="569025" cy="56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Doppler, Fetal Pulse Detector – Sinai Baby Registry">
            <a:extLst>
              <a:ext uri="{FF2B5EF4-FFF2-40B4-BE49-F238E27FC236}">
                <a16:creationId xmlns:a16="http://schemas.microsoft.com/office/drawing/2014/main" id="{A3A3D9CE-28F4-4945-A694-007D763B90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alphaModFix amt="54000"/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82" t="10845" r="20209" b="12063"/>
          <a:stretch/>
        </p:blipFill>
        <p:spPr bwMode="auto">
          <a:xfrm>
            <a:off x="10842860" y="930650"/>
            <a:ext cx="1111529" cy="156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0526A07F-0CBD-5B4E-A4B9-EC14E5B88EE8}"/>
              </a:ext>
            </a:extLst>
          </p:cNvPr>
          <p:cNvSpPr txBox="1"/>
          <p:nvPr/>
        </p:nvSpPr>
        <p:spPr>
          <a:xfrm>
            <a:off x="10541744" y="1060372"/>
            <a:ext cx="1700139" cy="12618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77"/>
              </a:rPr>
              <a:t>Patients:</a:t>
            </a:r>
          </a:p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Gill Sans Ultra Bold" panose="020B0A02020104020203" pitchFamily="34" charset="77"/>
              </a:rPr>
              <a:t>84.8%</a:t>
            </a:r>
          </a:p>
          <a:p>
            <a:pPr algn="ctr"/>
            <a:endParaRPr lang="en-US" sz="800" b="1" dirty="0">
              <a:solidFill>
                <a:schemeClr val="accent4">
                  <a:lumMod val="50000"/>
                </a:schemeClr>
              </a:solidFill>
              <a:latin typeface="Arial Rounded MT Bold" panose="020F0704030504030204" pitchFamily="34" charset="77"/>
            </a:endParaRPr>
          </a:p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77"/>
              </a:rPr>
              <a:t>Providers: </a:t>
            </a:r>
            <a:r>
              <a:rPr lang="en-US" spc="-150" dirty="0">
                <a:solidFill>
                  <a:schemeClr val="accent4">
                    <a:lumMod val="50000"/>
                  </a:schemeClr>
                </a:solidFill>
                <a:latin typeface="Gill Sans Ultra Bold" panose="020B0A02020104020203" pitchFamily="34" charset="77"/>
              </a:rPr>
              <a:t>71.2%</a:t>
            </a:r>
          </a:p>
        </p:txBody>
      </p:sp>
      <p:pic>
        <p:nvPicPr>
          <p:cNvPr id="30" name="Graphic 29" descr="Line arrow: Counter-clockwise curve">
            <a:extLst>
              <a:ext uri="{FF2B5EF4-FFF2-40B4-BE49-F238E27FC236}">
                <a16:creationId xmlns:a16="http://schemas.microsoft.com/office/drawing/2014/main" id="{81CF2C9A-321B-A043-879F-31456F397DD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flipV="1">
            <a:off x="11801548" y="2102489"/>
            <a:ext cx="376883" cy="376883"/>
          </a:xfrm>
          <a:prstGeom prst="rect">
            <a:avLst/>
          </a:prstGeom>
        </p:spPr>
      </p:pic>
      <p:pic>
        <p:nvPicPr>
          <p:cNvPr id="53" name="Graphic 52" descr="Line arrow: Counter-clockwise curve">
            <a:extLst>
              <a:ext uri="{FF2B5EF4-FFF2-40B4-BE49-F238E27FC236}">
                <a16:creationId xmlns:a16="http://schemas.microsoft.com/office/drawing/2014/main" id="{6E96A43D-80E4-EB48-847C-DDBAEB27281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flipH="1" flipV="1">
            <a:off x="9142626" y="2212192"/>
            <a:ext cx="376883" cy="37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25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{F8B8AB38-C084-A04C-9DC5-C5A3E867ED8A}tf10001120</Template>
  <TotalTime>8895</TotalTime>
  <Words>804</Words>
  <Application>Microsoft Macintosh PowerPoint</Application>
  <PresentationFormat>Widescreen</PresentationFormat>
  <Paragraphs>102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 Rounded MT Bold</vt:lpstr>
      <vt:lpstr>Avenir Book</vt:lpstr>
      <vt:lpstr>Calibri</vt:lpstr>
      <vt:lpstr>Calibri Light</vt:lpstr>
      <vt:lpstr>Gill Sans Ultra Bold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Berlin, Hanna</dc:creator>
  <cp:lastModifiedBy>Berlin, Hanna</cp:lastModifiedBy>
  <cp:revision>78</cp:revision>
  <dcterms:created xsi:type="dcterms:W3CDTF">2020-09-15T20:32:07Z</dcterms:created>
  <dcterms:modified xsi:type="dcterms:W3CDTF">2020-12-20T18:19:27Z</dcterms:modified>
</cp:coreProperties>
</file>