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8" r:id="rId2"/>
  </p:sldIdLst>
  <p:sldSz cx="49377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7072" userDrawn="1">
          <p15:clr>
            <a:srgbClr val="A4A3A4"/>
          </p15:clr>
        </p15:guide>
        <p15:guide id="3" pos="6024" userDrawn="1">
          <p15:clr>
            <a:srgbClr val="A4A3A4"/>
          </p15:clr>
        </p15:guide>
        <p15:guide id="4" pos="264" userDrawn="1">
          <p15:clr>
            <a:srgbClr val="A4A3A4"/>
          </p15:clr>
        </p15:guide>
        <p15:guide id="5" pos="744" userDrawn="1">
          <p15:clr>
            <a:srgbClr val="A4A3A4"/>
          </p15:clr>
        </p15:guide>
        <p15:guide id="6" orient="horz" pos="10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FFFF00"/>
    <a:srgbClr val="FFFE00"/>
    <a:srgbClr val="FACA33"/>
    <a:srgbClr val="001A54"/>
    <a:srgbClr val="90A4AE"/>
    <a:srgbClr val="C8E6C9"/>
    <a:srgbClr val="81C784"/>
    <a:srgbClr val="252529"/>
    <a:srgbClr val="2632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56" autoAdjust="0"/>
    <p:restoredTop sz="90319" autoAdjust="0"/>
  </p:normalViewPr>
  <p:slideViewPr>
    <p:cSldViewPr snapToGrid="0" showGuides="1">
      <p:cViewPr>
        <p:scale>
          <a:sx n="20" d="100"/>
          <a:sy n="20" d="100"/>
        </p:scale>
        <p:origin x="6" y="-225"/>
      </p:cViewPr>
      <p:guideLst>
        <p:guide pos="27072"/>
        <p:guide pos="6024"/>
        <p:guide pos="264"/>
        <p:guide pos="744"/>
        <p:guide orient="horz" pos="10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1CB04D-1C75-43E0-9B64-B7DDAA42BB2C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4425" y="1143000"/>
            <a:ext cx="4629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C2670-3342-473C-969D-FDFF399F2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49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 </a:t>
            </a:r>
            <a:r>
              <a:rPr lang="en-US" dirty="0" err="1"/>
              <a:t>Powerpoint</a:t>
            </a:r>
            <a:r>
              <a:rPr lang="en-US" dirty="0"/>
              <a:t>, click View &gt; Guides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Keep text within gutter guides.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Author list: Don’t split names onto two lines (e.g., “Jimmy [break] Smith”). If that happens, use a new line, unless you need the space. </a:t>
            </a:r>
            <a:r>
              <a:rPr lang="en-US" b="1" dirty="0"/>
              <a:t>Bold the first names of anybody who’s presenting</a:t>
            </a:r>
            <a:r>
              <a:rPr lang="en-US" dirty="0"/>
              <a:t> in person.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Intro/methods/result: </a:t>
            </a:r>
            <a:r>
              <a:rPr lang="en-US" b="1" dirty="0"/>
              <a:t>Do not drop below font size 28</a:t>
            </a:r>
            <a:r>
              <a:rPr lang="en-US" dirty="0"/>
              <a:t>, but if you have extra space, jack up the font size until the space is full.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Do not use color in the sidebars except in graphs/figures. It’ll pull attention from the center and slow interpretation for passersby.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C2670-3342-473C-969D-FDFF399F205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516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03320" y="5387342"/>
            <a:ext cx="41970960" cy="11460480"/>
          </a:xfrm>
        </p:spPr>
        <p:txBody>
          <a:bodyPr anchor="b"/>
          <a:lstStyle>
            <a:lvl1pPr algn="ctr"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72200" y="17289782"/>
            <a:ext cx="37033200" cy="7947658"/>
          </a:xfrm>
        </p:spPr>
        <p:txBody>
          <a:bodyPr/>
          <a:lstStyle>
            <a:lvl1pPr marL="0" indent="0" algn="ctr">
              <a:buNone/>
              <a:defRPr sz="11520"/>
            </a:lvl1pPr>
            <a:lvl2pPr marL="2194560" indent="0" algn="ctr">
              <a:buNone/>
              <a:defRPr sz="9600"/>
            </a:lvl2pPr>
            <a:lvl3pPr marL="4389120" indent="0" algn="ctr">
              <a:buNone/>
              <a:defRPr sz="8640"/>
            </a:lvl3pPr>
            <a:lvl4pPr marL="6583680" indent="0" algn="ctr">
              <a:buNone/>
              <a:defRPr sz="7680"/>
            </a:lvl4pPr>
            <a:lvl5pPr marL="8778240" indent="0" algn="ctr">
              <a:buNone/>
              <a:defRPr sz="7680"/>
            </a:lvl5pPr>
            <a:lvl6pPr marL="10972800" indent="0" algn="ctr">
              <a:buNone/>
              <a:defRPr sz="7680"/>
            </a:lvl6pPr>
            <a:lvl7pPr marL="13167360" indent="0" algn="ctr">
              <a:buNone/>
              <a:defRPr sz="7680"/>
            </a:lvl7pPr>
            <a:lvl8pPr marL="15361920" indent="0" algn="ctr">
              <a:buNone/>
              <a:defRPr sz="7680"/>
            </a:lvl8pPr>
            <a:lvl9pPr marL="17556480" indent="0" algn="ctr">
              <a:buNone/>
              <a:defRPr sz="7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755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04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8995" y="8206749"/>
            <a:ext cx="42588180" cy="13693138"/>
          </a:xfrm>
        </p:spPr>
        <p:txBody>
          <a:bodyPr anchor="b"/>
          <a:lstStyle>
            <a:lvl1pPr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68995" y="22029429"/>
            <a:ext cx="42588180" cy="7200898"/>
          </a:xfrm>
        </p:spPr>
        <p:txBody>
          <a:bodyPr/>
          <a:lstStyle>
            <a:lvl1pPr marL="0" indent="0">
              <a:buNone/>
              <a:defRPr sz="11520">
                <a:solidFill>
                  <a:schemeClr val="tx1"/>
                </a:solidFill>
              </a:defRPr>
            </a:lvl1pPr>
            <a:lvl2pPr marL="219456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305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94710" y="8763000"/>
            <a:ext cx="20985480" cy="208864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997410" y="8763000"/>
            <a:ext cx="20985480" cy="208864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151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01141" y="1752607"/>
            <a:ext cx="425881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01147" y="8069582"/>
            <a:ext cx="20889036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01147" y="12024360"/>
            <a:ext cx="20889036" cy="176860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4997413" y="8069582"/>
            <a:ext cx="20991911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4997413" y="12024360"/>
            <a:ext cx="20991911" cy="176860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387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506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658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01142" y="2194560"/>
            <a:ext cx="15925561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91911" y="4739647"/>
            <a:ext cx="24997410" cy="23393400"/>
          </a:xfrm>
        </p:spPr>
        <p:txBody>
          <a:bodyPr/>
          <a:lstStyle>
            <a:lvl1pPr>
              <a:defRPr sz="15360"/>
            </a:lvl1pPr>
            <a:lvl2pPr>
              <a:defRPr sz="13440"/>
            </a:lvl2pPr>
            <a:lvl3pPr>
              <a:defRPr sz="1152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01142" y="9875520"/>
            <a:ext cx="15925561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394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01142" y="2194560"/>
            <a:ext cx="15925561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0991911" y="4739647"/>
            <a:ext cx="24997410" cy="23393400"/>
          </a:xfrm>
        </p:spPr>
        <p:txBody>
          <a:bodyPr anchor="t"/>
          <a:lstStyle>
            <a:lvl1pPr marL="0" indent="0">
              <a:buNone/>
              <a:defRPr sz="15360"/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01142" y="9875520"/>
            <a:ext cx="15925561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14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94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5335848" y="1752600"/>
            <a:ext cx="10647045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94713" y="1752600"/>
            <a:ext cx="31323915" cy="2789682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549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94710" y="1752607"/>
            <a:ext cx="425881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94710" y="8763000"/>
            <a:ext cx="425881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394710" y="30510487"/>
            <a:ext cx="111099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35061-2F74-46D4-9F8F-C77EF304855D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356330" y="30510487"/>
            <a:ext cx="166649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4872930" y="30510487"/>
            <a:ext cx="111099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06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389120" rtl="0" eaLnBrk="1" latinLnBrk="0" hangingPunct="1">
        <a:lnSpc>
          <a:spcPct val="90000"/>
        </a:lnSpc>
        <a:spcBef>
          <a:spcPct val="0"/>
        </a:spcBef>
        <a:buNone/>
        <a:defRPr sz="21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280" indent="-1097280" algn="l" defTabSz="4389120" rtl="0" eaLnBrk="1" latinLnBrk="0" hangingPunct="1">
        <a:lnSpc>
          <a:spcPct val="90000"/>
        </a:lnSpc>
        <a:spcBef>
          <a:spcPts val="4800"/>
        </a:spcBef>
        <a:buFont typeface="Arial" panose="020B0604020202020204" pitchFamily="34" charset="0"/>
        <a:buChar char="•"/>
        <a:defRPr sz="13440" kern="1200">
          <a:solidFill>
            <a:schemeClr val="tx1"/>
          </a:solidFill>
          <a:latin typeface="+mn-lt"/>
          <a:ea typeface="+mn-ea"/>
          <a:cs typeface="+mn-cs"/>
        </a:defRPr>
      </a:lvl1pPr>
      <a:lvl2pPr marL="32918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1152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E35B311-3C19-412C-ADE6-EB2E4158F366}"/>
              </a:ext>
            </a:extLst>
          </p:cNvPr>
          <p:cNvSpPr txBox="1"/>
          <p:nvPr/>
        </p:nvSpPr>
        <p:spPr>
          <a:xfrm>
            <a:off x="1085220" y="5523976"/>
            <a:ext cx="14411454" cy="25198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5000" b="1" dirty="0">
                <a:solidFill>
                  <a:schemeClr val="accent1">
                    <a:lumMod val="75000"/>
                  </a:schemeClr>
                </a:solidFill>
                <a:latin typeface="Lato Black" panose="020F0A02020204030203" pitchFamily="34" charset="0"/>
                <a:cs typeface="Arial" panose="020B0604020202020204" pitchFamily="34" charset="0"/>
              </a:rPr>
              <a:t>BACKGROUND</a:t>
            </a: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Lato Black" panose="020F0A02020204030203" pitchFamily="34" charset="0"/>
                <a:cs typeface="Arial" panose="020B0604020202020204" pitchFamily="34" charset="0"/>
              </a:rPr>
              <a:t>	</a:t>
            </a: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  <a:latin typeface="Lato Black" panose="020F0A02020204030203" pitchFamily="34" charset="0"/>
                <a:cs typeface="Arial" panose="020B0604020202020204" pitchFamily="34" charset="0"/>
              </a:rPr>
              <a:t>	</a:t>
            </a:r>
            <a:r>
              <a:rPr lang="en-US" sz="4800" b="1" dirty="0">
                <a:solidFill>
                  <a:schemeClr val="accent1">
                    <a:lumMod val="75000"/>
                  </a:schemeClr>
                </a:solidFill>
                <a:latin typeface="Lato Black" panose="020F0A02020204030203" pitchFamily="34" charset="0"/>
                <a:cs typeface="Arial" panose="020B0604020202020204" pitchFamily="34" charset="0"/>
              </a:rPr>
              <a:t>						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700" dirty="0">
                <a:latin typeface="Lato" panose="020F0502020204030203" pitchFamily="34" charset="0"/>
                <a:cs typeface="Arial" panose="020B0604020202020204" pitchFamily="34" charset="0"/>
              </a:rPr>
              <a:t>At the peak of the COVID-19 pandemic in Northern Italy, there were shortages of medical equipment that required resource rationing</a:t>
            </a:r>
            <a:r>
              <a:rPr lang="en-US" sz="3700" baseline="30000" dirty="0">
                <a:latin typeface="Lato" panose="020F0502020204030203" pitchFamily="34" charset="0"/>
                <a:cs typeface="Arial" panose="020B0604020202020204" pitchFamily="34" charset="0"/>
              </a:rPr>
              <a:t>1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700" dirty="0">
                <a:latin typeface="Lato" panose="020F0502020204030203" pitchFamily="34" charset="0"/>
                <a:cs typeface="Arial" panose="020B0604020202020204" pitchFamily="34" charset="0"/>
              </a:rPr>
              <a:t>During the initial wave of COVID-19 in Michigan, there were concerns that similar practices would need be necessary within the region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700" dirty="0">
                <a:latin typeface="Lato" panose="020F0502020204030203" pitchFamily="34" charset="0"/>
                <a:cs typeface="Arial" panose="020B0604020202020204" pitchFamily="34" charset="0"/>
              </a:rPr>
              <a:t>Determining the probability of disease severity in patients with COVID-19 could assist in identifying those who could safely be discharged and those that would most likely require access to ICU resources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700" dirty="0">
                <a:latin typeface="Lato" panose="020F0502020204030203" pitchFamily="34" charset="0"/>
                <a:cs typeface="Arial" panose="020B0604020202020204" pitchFamily="34" charset="0"/>
              </a:rPr>
              <a:t>Most existing COVID-19 disease models did not utilize Bayesian Logistic Regression in their design, and would not have been operational early in the pandemic</a:t>
            </a:r>
            <a:r>
              <a:rPr lang="en-US" sz="3700" baseline="30000" dirty="0">
                <a:latin typeface="Lato" panose="020F0502020204030203" pitchFamily="34" charset="0"/>
                <a:cs typeface="Arial" panose="020B0604020202020204" pitchFamily="34" charset="0"/>
              </a:rPr>
              <a:t>2,3,4</a:t>
            </a:r>
            <a:endParaRPr lang="en-US" sz="3700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700" dirty="0">
                <a:latin typeface="Lato" panose="020F0502020204030203" pitchFamily="34" charset="0"/>
                <a:cs typeface="Arial" panose="020B0604020202020204" pitchFamily="34" charset="0"/>
              </a:rPr>
              <a:t>Our group sought to generate a model that would use clinical and biometric data to dynamically predict the probability of severe disease in patients who test positive for COVID-19 during their initial Emergency Department (ED) visit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3800" b="1" dirty="0">
              <a:solidFill>
                <a:schemeClr val="bg1"/>
              </a:solidFill>
              <a:latin typeface="Lato" panose="020F0502020204030203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5000" b="1" dirty="0">
                <a:solidFill>
                  <a:schemeClr val="accent1">
                    <a:lumMod val="75000"/>
                  </a:schemeClr>
                </a:solidFill>
                <a:latin typeface="Lato Black" panose="020F0A02020204030203" pitchFamily="34" charset="0"/>
                <a:cs typeface="Arial" panose="020B0604020202020204" pitchFamily="34" charset="0"/>
              </a:rPr>
              <a:t>METHODS	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700" dirty="0">
                <a:latin typeface="Lato" panose="020F0502020204030203" pitchFamily="34" charset="0"/>
                <a:cs typeface="Arial" panose="020B0604020202020204" pitchFamily="34" charset="0"/>
              </a:rPr>
              <a:t>Initial modeling utilized a Bayesian approach with prior data based on literature from Europe and Wuhan at the time, including gender, oxygen saturation, lymphocyte count, LDH and CRP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700" dirty="0">
                <a:latin typeface="Lato" panose="020F0502020204030203" pitchFamily="34" charset="0"/>
                <a:cs typeface="Arial" panose="020B0604020202020204" pitchFamily="34" charset="0"/>
              </a:rPr>
              <a:t>After one week, modeling employed Logistic Regression using retrospective data from patients presenting to the University of Michigan, which included the prior data set in addition to: co-morbidities, vitals, MAP, ferritin, d-dimer, </a:t>
            </a:r>
            <a:r>
              <a:rPr lang="en-US" sz="3700" dirty="0" err="1">
                <a:latin typeface="Lato" panose="020F0502020204030203" pitchFamily="34" charset="0"/>
                <a:cs typeface="Arial" panose="020B0604020202020204" pitchFamily="34" charset="0"/>
              </a:rPr>
              <a:t>hs</a:t>
            </a:r>
            <a:r>
              <a:rPr lang="en-US" sz="3700" dirty="0">
                <a:latin typeface="Lato" panose="020F0502020204030203" pitchFamily="34" charset="0"/>
                <a:cs typeface="Arial" panose="020B0604020202020204" pitchFamily="34" charset="0"/>
              </a:rPr>
              <a:t>-troponin, platelets, t-bilirubin, hemoglobin, lactate, albumin and SOFA score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700" dirty="0">
                <a:latin typeface="Lato" panose="020F0502020204030203" pitchFamily="34" charset="0"/>
                <a:cs typeface="Arial" panose="020B0604020202020204" pitchFamily="34" charset="0"/>
              </a:rPr>
              <a:t>In total, data from 428 RT-PCR-confirmed COVID-19 patients who presented between March 4</a:t>
            </a:r>
            <a:r>
              <a:rPr lang="en-US" sz="3700" baseline="30000" dirty="0">
                <a:latin typeface="Lato" panose="020F0502020204030203" pitchFamily="34" charset="0"/>
                <a:cs typeface="Arial" panose="020B0604020202020204" pitchFamily="34" charset="0"/>
              </a:rPr>
              <a:t>th</a:t>
            </a:r>
            <a:r>
              <a:rPr lang="en-US" sz="3700" dirty="0">
                <a:latin typeface="Lato" panose="020F0502020204030203" pitchFamily="34" charset="0"/>
                <a:cs typeface="Arial" panose="020B0604020202020204" pitchFamily="34" charset="0"/>
              </a:rPr>
              <a:t> and May 7</a:t>
            </a:r>
            <a:r>
              <a:rPr lang="en-US" sz="3700" baseline="30000" dirty="0">
                <a:latin typeface="Lato" panose="020F0502020204030203" pitchFamily="34" charset="0"/>
                <a:cs typeface="Arial" panose="020B0604020202020204" pitchFamily="34" charset="0"/>
              </a:rPr>
              <a:t>th</a:t>
            </a:r>
            <a:r>
              <a:rPr lang="en-US" sz="3700" dirty="0">
                <a:latin typeface="Lato" panose="020F0502020204030203" pitchFamily="34" charset="0"/>
                <a:cs typeface="Arial" panose="020B0604020202020204" pitchFamily="34" charset="0"/>
              </a:rPr>
              <a:t> of 2020 was incorporated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700" dirty="0">
                <a:latin typeface="Lato" panose="020F0502020204030203" pitchFamily="34" charset="0"/>
                <a:cs typeface="Arial" panose="020B0604020202020204" pitchFamily="34" charset="0"/>
              </a:rPr>
              <a:t>Single imputation was utilized to address patients with missing data points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700" dirty="0">
                <a:latin typeface="Lato" panose="020F0502020204030203" pitchFamily="34" charset="0"/>
                <a:cs typeface="Arial" panose="020B0604020202020204" pitchFamily="34" charset="0"/>
              </a:rPr>
              <a:t>Primary outcomes were vasopressor requirement, intubation, and death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244B05-C5D7-4580-8933-5B2F47EB56B0}"/>
              </a:ext>
            </a:extLst>
          </p:cNvPr>
          <p:cNvSpPr txBox="1"/>
          <p:nvPr/>
        </p:nvSpPr>
        <p:spPr>
          <a:xfrm>
            <a:off x="1" y="-39712"/>
            <a:ext cx="49377599" cy="280076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sz="8800" b="1" dirty="0">
              <a:solidFill>
                <a:schemeClr val="bg1"/>
              </a:solidFill>
            </a:endParaRPr>
          </a:p>
          <a:p>
            <a:pPr algn="ctr"/>
            <a:r>
              <a:rPr lang="en-US" sz="8800" b="1" dirty="0">
                <a:solidFill>
                  <a:schemeClr val="bg1"/>
                </a:solidFill>
              </a:rPr>
              <a:t>A Dynamic Model to Predict Disease Severity in COVID-19 Patients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F9E57F-C64F-4827-8C49-BB9DBDC073C7}"/>
              </a:ext>
            </a:extLst>
          </p:cNvPr>
          <p:cNvSpPr txBox="1"/>
          <p:nvPr/>
        </p:nvSpPr>
        <p:spPr>
          <a:xfrm>
            <a:off x="10270302" y="3215652"/>
            <a:ext cx="266422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1750" algn="ctr"/>
            <a:r>
              <a:rPr lang="en-US" altLang="en-US" sz="4800" b="1" dirty="0">
                <a:latin typeface="Lato" panose="020F0502020204030203"/>
                <a:cs typeface="Arial" panose="020B0604020202020204" pitchFamily="34" charset="0"/>
              </a:rPr>
              <a:t>Jacob R. Nelson, Sidney J. Perkins, Adam R. Holmes, Jacob R. </a:t>
            </a:r>
            <a:r>
              <a:rPr lang="en-US" altLang="en-US" sz="4800" b="1" dirty="0" err="1">
                <a:latin typeface="Lato" panose="020F0502020204030203"/>
                <a:cs typeface="Arial" panose="020B0604020202020204" pitchFamily="34" charset="0"/>
              </a:rPr>
              <a:t>Hirschl</a:t>
            </a:r>
            <a:r>
              <a:rPr lang="en-US" altLang="en-US" sz="4800" b="1" dirty="0">
                <a:latin typeface="Lato" panose="020F0502020204030203"/>
                <a:cs typeface="Arial" panose="020B0604020202020204" pitchFamily="34" charset="0"/>
              </a:rPr>
              <a:t>, Zoey Chopra, Richard Medlin, Christopher Fung, Frederick K. </a:t>
            </a:r>
            <a:r>
              <a:rPr lang="en-US" altLang="en-US" sz="4800" b="1" dirty="0" err="1">
                <a:latin typeface="Lato" panose="020F0502020204030203"/>
                <a:cs typeface="Arial" panose="020B0604020202020204" pitchFamily="34" charset="0"/>
              </a:rPr>
              <a:t>Korley</a:t>
            </a:r>
            <a:endParaRPr lang="en-US" altLang="en-US" sz="4800" b="1" dirty="0">
              <a:latin typeface="Lato" panose="020F0502020204030203"/>
              <a:cs typeface="Arial" panose="020B0604020202020204" pitchFamily="34" charset="0"/>
            </a:endParaRPr>
          </a:p>
          <a:p>
            <a:pPr marL="31750" algn="ctr"/>
            <a:r>
              <a:rPr lang="en-US" altLang="en-US" sz="4800" dirty="0">
                <a:latin typeface="Lato" panose="020F0502020204030203"/>
                <a:cs typeface="Arial" panose="020B0604020202020204" pitchFamily="34" charset="0"/>
              </a:rPr>
              <a:t>University of Michigan, Ann Arbor, Michigan</a:t>
            </a:r>
            <a:endParaRPr lang="en-US" sz="4800" i="1" dirty="0">
              <a:latin typeface="Lato" panose="020F0502020204030203"/>
              <a:cs typeface="Lato" panose="020F050202020403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746651" y="22481576"/>
            <a:ext cx="14925289" cy="6684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5000" b="1" dirty="0">
                <a:solidFill>
                  <a:schemeClr val="accent1">
                    <a:lumMod val="75000"/>
                  </a:schemeClr>
                </a:solidFill>
                <a:latin typeface="Lato Black" panose="020F0A02020204030203" pitchFamily="34" charset="0"/>
                <a:cs typeface="Arial" panose="020B0604020202020204" pitchFamily="34" charset="0"/>
              </a:rPr>
              <a:t>CONCLUSION</a:t>
            </a: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Lato Black" panose="020F0A02020204030203" pitchFamily="34" charset="0"/>
                <a:cs typeface="Arial" panose="020B0604020202020204" pitchFamily="34" charset="0"/>
              </a:rPr>
              <a:t>		</a:t>
            </a:r>
            <a:r>
              <a:rPr lang="en-US" sz="4500" b="1" dirty="0">
                <a:solidFill>
                  <a:schemeClr val="accent1">
                    <a:lumMod val="75000"/>
                  </a:schemeClr>
                </a:solidFill>
                <a:latin typeface="Lato Black" panose="020F0A02020204030203" pitchFamily="34" charset="0"/>
                <a:cs typeface="Arial" panose="020B0604020202020204" pitchFamily="34" charset="0"/>
              </a:rPr>
              <a:t>																		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latin typeface="Lato" panose="020F0502020204030203" pitchFamily="34" charset="0"/>
                <a:cs typeface="Arial" panose="020B0604020202020204" pitchFamily="34" charset="0"/>
              </a:rPr>
              <a:t>A model predictive of vasopressor use, intubation, and death in COVID-19 positive patients was derived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latin typeface="Lato" panose="020F0502020204030203" pitchFamily="34" charset="0"/>
                <a:cs typeface="Arial" panose="020B0604020202020204" pitchFamily="34" charset="0"/>
              </a:rPr>
              <a:t>Had resource rationing needed to be implemented, this model could have been utilized early in the pandemic due to its use of Bayesian Logistic Regression and prior data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latin typeface="Lato" panose="020F0502020204030203" pitchFamily="34" charset="0"/>
                <a:cs typeface="Arial" panose="020B0604020202020204" pitchFamily="34" charset="0"/>
              </a:rPr>
              <a:t>This model could provide a framework for the development of future calculators in the event of a more severe “second wave” or the arrival of a novel infectious agent in the years to come</a:t>
            </a:r>
            <a:endParaRPr lang="en-US" sz="3600" b="1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5746659" y="5562200"/>
            <a:ext cx="14923005" cy="402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5000" b="1" dirty="0">
                <a:solidFill>
                  <a:schemeClr val="accent1">
                    <a:lumMod val="75000"/>
                  </a:schemeClr>
                </a:solidFill>
                <a:latin typeface="Lato Black" panose="020F0A02020204030203" pitchFamily="34" charset="0"/>
                <a:cs typeface="Arial" panose="020B0604020202020204" pitchFamily="34" charset="0"/>
              </a:rPr>
              <a:t>RESULTS</a:t>
            </a: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Lato Black" panose="020F0A02020204030203" pitchFamily="34" charset="0"/>
                <a:cs typeface="Arial" panose="020B0604020202020204" pitchFamily="34" charset="0"/>
              </a:rPr>
              <a:t>		</a:t>
            </a:r>
            <a:r>
              <a:rPr lang="en-US" sz="4500" b="1" dirty="0">
                <a:solidFill>
                  <a:schemeClr val="accent1">
                    <a:lumMod val="75000"/>
                  </a:schemeClr>
                </a:solidFill>
                <a:latin typeface="Lato Black" panose="020F0A02020204030203" pitchFamily="34" charset="0"/>
                <a:cs typeface="Arial" panose="020B0604020202020204" pitchFamily="34" charset="0"/>
              </a:rPr>
              <a:t>																					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latin typeface="Lato" panose="020F0502020204030203" pitchFamily="34" charset="0"/>
                <a:cs typeface="Arial" panose="020B0604020202020204" pitchFamily="34" charset="0"/>
              </a:rPr>
              <a:t>A risk calculator for vasopressor requirement, intubation, and/or death was developed with a C-statistic of 0.85 (Figure 1)</a:t>
            </a:r>
            <a:endParaRPr lang="en-US" sz="3600" b="1" dirty="0">
              <a:solidFill>
                <a:schemeClr val="bg1"/>
              </a:solidFill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latin typeface="Lato" panose="020F0502020204030203" pitchFamily="34" charset="0"/>
                <a:cs typeface="Arial" panose="020B0604020202020204" pitchFamily="34" charset="0"/>
              </a:rPr>
              <a:t>A comprehensive list of regression coefficients, their betas, and standardized betas may be seen in table 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2883503" y="21136042"/>
            <a:ext cx="14925289" cy="8986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5000" b="1" dirty="0">
                <a:solidFill>
                  <a:schemeClr val="accent1">
                    <a:lumMod val="75000"/>
                  </a:schemeClr>
                </a:solidFill>
                <a:latin typeface="Lato" panose="020F0502020204030203"/>
                <a:cs typeface="Arial" panose="020B0604020202020204" pitchFamily="34" charset="0"/>
              </a:rPr>
              <a:t>REFERENCES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dirty="0">
                <a:effectLst/>
                <a:latin typeface="Lato" panose="020F0502020204030203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US" sz="3600" i="1" dirty="0" err="1">
                <a:effectLst/>
                <a:latin typeface="Lato" panose="020F0502020204030203"/>
                <a:ea typeface="Calibri" panose="020F0502020204030204" pitchFamily="34" charset="0"/>
                <a:cs typeface="Times New Roman" panose="02020603050405020304" pitchFamily="18" charset="0"/>
              </a:rPr>
              <a:t>Craxì</a:t>
            </a:r>
            <a:r>
              <a:rPr lang="en-US" sz="3600" i="1" dirty="0">
                <a:effectLst/>
                <a:latin typeface="Lato" panose="020F0502020204030203"/>
                <a:ea typeface="Calibri" panose="020F0502020204030204" pitchFamily="34" charset="0"/>
                <a:cs typeface="Times New Roman" panose="02020603050405020304" pitchFamily="18" charset="0"/>
              </a:rPr>
              <a:t> L, </a:t>
            </a:r>
            <a:r>
              <a:rPr lang="en-US" sz="3600" i="1" dirty="0" err="1">
                <a:effectLst/>
                <a:latin typeface="Lato" panose="020F0502020204030203"/>
                <a:ea typeface="Calibri" panose="020F0502020204030204" pitchFamily="34" charset="0"/>
                <a:cs typeface="Times New Roman" panose="02020603050405020304" pitchFamily="18" charset="0"/>
              </a:rPr>
              <a:t>Vergano</a:t>
            </a:r>
            <a:r>
              <a:rPr lang="en-US" sz="3600" i="1" dirty="0">
                <a:effectLst/>
                <a:latin typeface="Lato" panose="020F0502020204030203"/>
                <a:ea typeface="Calibri" panose="020F0502020204030204" pitchFamily="34" charset="0"/>
                <a:cs typeface="Times New Roman" panose="02020603050405020304" pitchFamily="18" charset="0"/>
              </a:rPr>
              <a:t> M, Savulescu J, Wilkinson D. Rationing in a Pandemic: Lessons from Italy. Asian Bioethics Review. 2020;12. doi:10.1007/s41649-020-00127-1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dirty="0">
                <a:effectLst/>
                <a:latin typeface="Lato" panose="020F0502020204030203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US" sz="3600" i="1" dirty="0" err="1">
                <a:effectLst/>
                <a:latin typeface="Lato" panose="020F0502020204030203"/>
                <a:ea typeface="Calibri" panose="020F0502020204030204" pitchFamily="34" charset="0"/>
                <a:cs typeface="Times New Roman" panose="02020603050405020304" pitchFamily="18" charset="0"/>
              </a:rPr>
              <a:t>Schalekamp</a:t>
            </a:r>
            <a:r>
              <a:rPr lang="en-US" sz="3600" i="1" dirty="0">
                <a:effectLst/>
                <a:latin typeface="Lato" panose="020F0502020204030203"/>
                <a:ea typeface="Calibri" panose="020F0502020204030204" pitchFamily="34" charset="0"/>
                <a:cs typeface="Times New Roman" panose="02020603050405020304" pitchFamily="18" charset="0"/>
              </a:rPr>
              <a:t> S, Huisman M, van Dijk RA, et al. Model-based Prediction of Critical Illness in Hospitalized Patients with COVID-19. Radiology. August 2020:202723. doi:10.1148/radiol.2020202723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dirty="0">
                <a:effectLst/>
                <a:latin typeface="Lato" panose="020F0502020204030203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en-US" sz="3600" i="1" dirty="0">
                <a:effectLst/>
                <a:latin typeface="Lato" panose="020F0502020204030203"/>
                <a:ea typeface="Calibri" panose="020F0502020204030204" pitchFamily="34" charset="0"/>
                <a:cs typeface="Times New Roman" panose="02020603050405020304" pitchFamily="18" charset="0"/>
              </a:rPr>
              <a:t>Xu K, Zhou M, Yang D, et al. Application of ordinal logistic regression analysis to identify the determinants of illness severity of COVID-19 in China. Epidemiology &amp; Infection. 2020;148. doi:10.1017/S0950268820001533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dirty="0">
                <a:effectLst/>
                <a:latin typeface="Lato" panose="020F0502020204030203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en-US" sz="3600" i="1" dirty="0">
                <a:effectLst/>
                <a:latin typeface="Lato" panose="020F0502020204030203"/>
                <a:ea typeface="Calibri" panose="020F0502020204030204" pitchFamily="34" charset="0"/>
                <a:cs typeface="Times New Roman" panose="02020603050405020304" pitchFamily="18" charset="0"/>
              </a:rPr>
              <a:t>Dong Y, Zhou H, Li M, et al. A novel simple scoring model for predicting severity of patients with SARS‐CoV‐2 infection. Transboundary and Emerging Diseases. June 2020. doi:10.1111/tbed.13651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932" y="29838315"/>
            <a:ext cx="16312368" cy="171941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746651" y="20465268"/>
            <a:ext cx="149230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Lato Black" panose="020F0A02020204030203" pitchFamily="34" charset="0"/>
                <a:cs typeface="Arial" panose="020B0604020202020204" pitchFamily="34" charset="0"/>
              </a:rPr>
              <a:t>Figure 1: Predicted primary outcome compared to actual primary outcome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8EDEA3B-E896-4C03-B0F7-64763C86BC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4790008"/>
              </p:ext>
            </p:extLst>
          </p:nvPr>
        </p:nvGraphicFramePr>
        <p:xfrm>
          <a:off x="32883503" y="6101079"/>
          <a:ext cx="14055809" cy="130571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79038">
                  <a:extLst>
                    <a:ext uri="{9D8B030D-6E8A-4147-A177-3AD203B41FA5}">
                      <a16:colId xmlns:a16="http://schemas.microsoft.com/office/drawing/2014/main" val="337519338"/>
                    </a:ext>
                  </a:extLst>
                </a:gridCol>
                <a:gridCol w="3066066">
                  <a:extLst>
                    <a:ext uri="{9D8B030D-6E8A-4147-A177-3AD203B41FA5}">
                      <a16:colId xmlns:a16="http://schemas.microsoft.com/office/drawing/2014/main" val="1910303304"/>
                    </a:ext>
                  </a:extLst>
                </a:gridCol>
                <a:gridCol w="5410705">
                  <a:extLst>
                    <a:ext uri="{9D8B030D-6E8A-4147-A177-3AD203B41FA5}">
                      <a16:colId xmlns:a16="http://schemas.microsoft.com/office/drawing/2014/main" val="1458889069"/>
                    </a:ext>
                  </a:extLst>
                </a:gridCol>
              </a:tblGrid>
              <a:tr h="6289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Regression Coefficient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Beta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Standardized Beta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521679150"/>
                  </a:ext>
                </a:extLst>
              </a:tr>
              <a:tr h="6289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CRP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0.02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0.01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180141562"/>
                  </a:ext>
                </a:extLst>
              </a:tr>
              <a:tr h="6289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Ferritin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44283019"/>
                  </a:ext>
                </a:extLst>
              </a:tr>
              <a:tr h="6289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D-Dimer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-0.01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0.02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85915063"/>
                  </a:ext>
                </a:extLst>
              </a:tr>
              <a:tr h="6289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HS-Troponin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0.01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64823987"/>
                  </a:ext>
                </a:extLst>
              </a:tr>
              <a:tr h="6289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Lymphocytes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-0.03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0.02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622274429"/>
                  </a:ext>
                </a:extLst>
              </a:tr>
              <a:tr h="6289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Hemoglobin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-0.02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0.04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3406863"/>
                  </a:ext>
                </a:extLst>
              </a:tr>
              <a:tr h="6289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Lactate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0.02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0.05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152515749"/>
                  </a:ext>
                </a:extLst>
              </a:tr>
              <a:tr h="11079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Lactate Dehydrogenase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367353195"/>
                  </a:ext>
                </a:extLst>
              </a:tr>
              <a:tr h="6289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Albumin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0.01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0.05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107197103"/>
                  </a:ext>
                </a:extLst>
              </a:tr>
              <a:tr h="6289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Platelets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456251638"/>
                  </a:ext>
                </a:extLst>
              </a:tr>
              <a:tr h="6289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Total Bilirubin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0.05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69318856"/>
                  </a:ext>
                </a:extLst>
              </a:tr>
              <a:tr h="6289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Creatinine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-0.02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0.04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790369304"/>
                  </a:ext>
                </a:extLst>
              </a:tr>
              <a:tr h="6289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Heart Rate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0.01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0.01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192384008"/>
                  </a:ext>
                </a:extLst>
              </a:tr>
              <a:tr h="6289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Respiratory Rate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0.09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0.03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950602012"/>
                  </a:ext>
                </a:extLst>
              </a:tr>
              <a:tr h="6289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Temperature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0.04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841922388"/>
                  </a:ext>
                </a:extLst>
              </a:tr>
              <a:tr h="6289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O2 Saturation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-0.1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0.03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028710814"/>
                  </a:ext>
                </a:extLst>
              </a:tr>
              <a:tr h="6289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Age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0.03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0.01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719559126"/>
                  </a:ext>
                </a:extLst>
              </a:tr>
              <a:tr h="6289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Sex (Female)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-0.52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0.13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550238365"/>
                  </a:ext>
                </a:extLst>
              </a:tr>
              <a:tr h="6289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Comorbidity Count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0.04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700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+mn-ea"/>
                          <a:cs typeface="Arial" panose="020B0604020202020204" pitchFamily="34" charset="0"/>
                        </a:rPr>
                        <a:t>0.04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005378737"/>
                  </a:ext>
                </a:extLst>
              </a:tr>
            </a:tbl>
          </a:graphicData>
        </a:graphic>
      </p:graphicFrame>
      <p:sp>
        <p:nvSpPr>
          <p:cNvPr id="7" name="Rectangle 2">
            <a:extLst>
              <a:ext uri="{FF2B5EF4-FFF2-40B4-BE49-F238E27FC236}">
                <a16:creationId xmlns:a16="http://schemas.microsoft.com/office/drawing/2014/main" id="{BFA8874F-0E3A-4FEE-976D-3FA9629011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33013" y="17397413"/>
            <a:ext cx="4937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B4E312E5-6C5F-4284-A1E9-633EDAC77A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83503" y="19307404"/>
            <a:ext cx="14055809" cy="1251534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3700" b="1" dirty="0">
                <a:latin typeface="Lato" panose="020F0502020204030203" pitchFamily="34" charset="0"/>
                <a:cs typeface="Arial" panose="020B0604020202020204" pitchFamily="34" charset="0"/>
              </a:rPr>
              <a:t>Table 1: Derived regression coefficient betas and standardized betas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C09F244-1D2B-43BB-8777-E04F26916F4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392"/>
          <a:stretch/>
        </p:blipFill>
        <p:spPr>
          <a:xfrm>
            <a:off x="15746651" y="9427996"/>
            <a:ext cx="14923005" cy="1000127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701A2FD-6B8C-401B-891B-6F731F2F7107}"/>
              </a:ext>
            </a:extLst>
          </p:cNvPr>
          <p:cNvSpPr txBox="1"/>
          <p:nvPr/>
        </p:nvSpPr>
        <p:spPr>
          <a:xfrm>
            <a:off x="16969976" y="19755585"/>
            <a:ext cx="12476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Lato" panose="020F0502020204030203"/>
              </a:rPr>
              <a:t>Probability of Primary outcome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8F7254C-0BFE-4260-9AE3-4FD519A0EE52}"/>
              </a:ext>
            </a:extLst>
          </p:cNvPr>
          <p:cNvSpPr txBox="1"/>
          <p:nvPr/>
        </p:nvSpPr>
        <p:spPr>
          <a:xfrm rot="16200000">
            <a:off x="12579439" y="12995208"/>
            <a:ext cx="73844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Lato" panose="020F0502020204030203"/>
              </a:rPr>
              <a:t>Percent of Total Patients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C1D3880-A235-4B47-A7F2-B4490E43818F}"/>
              </a:ext>
            </a:extLst>
          </p:cNvPr>
          <p:cNvSpPr/>
          <p:nvPr/>
        </p:nvSpPr>
        <p:spPr>
          <a:xfrm>
            <a:off x="3874168" y="29702748"/>
            <a:ext cx="14028821" cy="23083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8565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9357</TotalTime>
  <Words>886</Words>
  <Application>Microsoft Office PowerPoint</Application>
  <PresentationFormat>Custom</PresentationFormat>
  <Paragraphs>100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Lato</vt:lpstr>
      <vt:lpstr>Lato Black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Morrison</dc:creator>
  <cp:lastModifiedBy>Jacob Nelson</cp:lastModifiedBy>
  <cp:revision>265</cp:revision>
  <cp:lastPrinted>2019-05-12T10:14:21Z</cp:lastPrinted>
  <dcterms:created xsi:type="dcterms:W3CDTF">2018-09-16T19:13:41Z</dcterms:created>
  <dcterms:modified xsi:type="dcterms:W3CDTF">2020-12-04T20:49:22Z</dcterms:modified>
</cp:coreProperties>
</file>