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45720000" cy="27432000"/>
  <p:notesSz cx="7004050" cy="9290050"/>
  <p:defaultTextStyle>
    <a:defPPr>
      <a:defRPr lang="en-US"/>
    </a:defPPr>
    <a:lvl1pPr marL="0" algn="l" defTabSz="3133838" rtl="0" eaLnBrk="1" latinLnBrk="0" hangingPunct="1">
      <a:defRPr sz="6200" kern="1200">
        <a:solidFill>
          <a:schemeClr val="tx1"/>
        </a:solidFill>
        <a:latin typeface="+mn-lt"/>
        <a:ea typeface="+mn-ea"/>
        <a:cs typeface="+mn-cs"/>
      </a:defRPr>
    </a:lvl1pPr>
    <a:lvl2pPr marL="1566921" algn="l" defTabSz="3133838" rtl="0" eaLnBrk="1" latinLnBrk="0" hangingPunct="1">
      <a:defRPr sz="6200" kern="1200">
        <a:solidFill>
          <a:schemeClr val="tx1"/>
        </a:solidFill>
        <a:latin typeface="+mn-lt"/>
        <a:ea typeface="+mn-ea"/>
        <a:cs typeface="+mn-cs"/>
      </a:defRPr>
    </a:lvl2pPr>
    <a:lvl3pPr marL="3133838" algn="l" defTabSz="3133838" rtl="0" eaLnBrk="1" latinLnBrk="0" hangingPunct="1">
      <a:defRPr sz="6200" kern="1200">
        <a:solidFill>
          <a:schemeClr val="tx1"/>
        </a:solidFill>
        <a:latin typeface="+mn-lt"/>
        <a:ea typeface="+mn-ea"/>
        <a:cs typeface="+mn-cs"/>
      </a:defRPr>
    </a:lvl3pPr>
    <a:lvl4pPr marL="4700760" algn="l" defTabSz="3133838" rtl="0" eaLnBrk="1" latinLnBrk="0" hangingPunct="1">
      <a:defRPr sz="6200" kern="1200">
        <a:solidFill>
          <a:schemeClr val="tx1"/>
        </a:solidFill>
        <a:latin typeface="+mn-lt"/>
        <a:ea typeface="+mn-ea"/>
        <a:cs typeface="+mn-cs"/>
      </a:defRPr>
    </a:lvl4pPr>
    <a:lvl5pPr marL="6267679" algn="l" defTabSz="3133838" rtl="0" eaLnBrk="1" latinLnBrk="0" hangingPunct="1">
      <a:defRPr sz="6200" kern="1200">
        <a:solidFill>
          <a:schemeClr val="tx1"/>
        </a:solidFill>
        <a:latin typeface="+mn-lt"/>
        <a:ea typeface="+mn-ea"/>
        <a:cs typeface="+mn-cs"/>
      </a:defRPr>
    </a:lvl5pPr>
    <a:lvl6pPr marL="7834598" algn="l" defTabSz="3133838" rtl="0" eaLnBrk="1" latinLnBrk="0" hangingPunct="1">
      <a:defRPr sz="6200" kern="1200">
        <a:solidFill>
          <a:schemeClr val="tx1"/>
        </a:solidFill>
        <a:latin typeface="+mn-lt"/>
        <a:ea typeface="+mn-ea"/>
        <a:cs typeface="+mn-cs"/>
      </a:defRPr>
    </a:lvl6pPr>
    <a:lvl7pPr marL="9401516" algn="l" defTabSz="3133838" rtl="0" eaLnBrk="1" latinLnBrk="0" hangingPunct="1">
      <a:defRPr sz="6200" kern="1200">
        <a:solidFill>
          <a:schemeClr val="tx1"/>
        </a:solidFill>
        <a:latin typeface="+mn-lt"/>
        <a:ea typeface="+mn-ea"/>
        <a:cs typeface="+mn-cs"/>
      </a:defRPr>
    </a:lvl7pPr>
    <a:lvl8pPr marL="10968437" algn="l" defTabSz="3133838" rtl="0" eaLnBrk="1" latinLnBrk="0" hangingPunct="1">
      <a:defRPr sz="6200" kern="1200">
        <a:solidFill>
          <a:schemeClr val="tx1"/>
        </a:solidFill>
        <a:latin typeface="+mn-lt"/>
        <a:ea typeface="+mn-ea"/>
        <a:cs typeface="+mn-cs"/>
      </a:defRPr>
    </a:lvl8pPr>
    <a:lvl9pPr marL="12535358" algn="l" defTabSz="3133838" rtl="0" eaLnBrk="1" latinLnBrk="0" hangingPunct="1">
      <a:defRPr sz="62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60" autoAdjust="0"/>
    <p:restoredTop sz="94676" autoAdjust="0"/>
  </p:normalViewPr>
  <p:slideViewPr>
    <p:cSldViewPr>
      <p:cViewPr>
        <p:scale>
          <a:sx n="28" d="100"/>
          <a:sy n="28" d="100"/>
        </p:scale>
        <p:origin x="-2472" y="-824"/>
      </p:cViewPr>
      <p:guideLst>
        <p:guide orient="horz" pos="8640"/>
        <p:guide pos="1440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interSettings" Target="printerSettings/printerSettings1.bin"/><Relationship Id="rId4" Type="http://schemas.openxmlformats.org/officeDocument/2006/relationships/presProps" Target="presProps.xml"/><Relationship Id="rId5" Type="http://schemas.openxmlformats.org/officeDocument/2006/relationships/viewProps" Target="viewProps.xml"/><Relationship Id="rId6" Type="http://schemas.openxmlformats.org/officeDocument/2006/relationships/theme" Target="theme/theme1.xml"/><Relationship Id="rId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A73D7B0-3ECE-824D-A8E7-690C88768DDE}" type="doc">
      <dgm:prSet loTypeId="urn:microsoft.com/office/officeart/2005/8/layout/radial4" loCatId="" qsTypeId="urn:microsoft.com/office/officeart/2005/8/quickstyle/simple4" qsCatId="simple" csTypeId="urn:microsoft.com/office/officeart/2005/8/colors/accent1_3" csCatId="accent1" phldr="1"/>
      <dgm:spPr/>
      <dgm:t>
        <a:bodyPr/>
        <a:lstStyle/>
        <a:p>
          <a:endParaRPr lang="en-US"/>
        </a:p>
      </dgm:t>
    </dgm:pt>
    <dgm:pt modelId="{0F9068F0-9AC3-4844-9CDA-0BAC19F02633}">
      <dgm:prSet phldrT="[Text]" custT="1"/>
      <dgm:spPr/>
      <dgm:t>
        <a:bodyPr/>
        <a:lstStyle/>
        <a:p>
          <a:r>
            <a:rPr lang="en-US" sz="4400" dirty="0" smtClean="0"/>
            <a:t>Food Intake</a:t>
          </a:r>
          <a:endParaRPr lang="en-US" sz="4400" dirty="0"/>
        </a:p>
      </dgm:t>
    </dgm:pt>
    <dgm:pt modelId="{A3FBFC07-AB6D-1849-ADCF-E4B40886CDEA}" type="parTrans" cxnId="{3B98120D-6922-0D40-816C-CF4880C8BAAF}">
      <dgm:prSet/>
      <dgm:spPr/>
      <dgm:t>
        <a:bodyPr/>
        <a:lstStyle/>
        <a:p>
          <a:endParaRPr lang="en-US"/>
        </a:p>
      </dgm:t>
    </dgm:pt>
    <dgm:pt modelId="{0D2109FC-6EA0-3D43-8844-A88F281C64BB}" type="sibTrans" cxnId="{3B98120D-6922-0D40-816C-CF4880C8BAAF}">
      <dgm:prSet/>
      <dgm:spPr/>
      <dgm:t>
        <a:bodyPr/>
        <a:lstStyle/>
        <a:p>
          <a:endParaRPr lang="en-US"/>
        </a:p>
      </dgm:t>
    </dgm:pt>
    <dgm:pt modelId="{DF31508F-06D3-0B41-B19B-2535A3D1C733}">
      <dgm:prSet phldrT="[Text]"/>
      <dgm:spPr/>
      <dgm:t>
        <a:bodyPr/>
        <a:lstStyle/>
        <a:p>
          <a:r>
            <a:rPr lang="en-US" dirty="0" smtClean="0"/>
            <a:t>Color Contrast</a:t>
          </a:r>
          <a:endParaRPr lang="en-US" dirty="0"/>
        </a:p>
      </dgm:t>
    </dgm:pt>
    <dgm:pt modelId="{37D08E63-43D4-F046-BB81-5A21E623C5EF}" type="parTrans" cxnId="{5762177A-7522-7B46-862D-6BC3419C7002}">
      <dgm:prSet/>
      <dgm:spPr/>
      <dgm:t>
        <a:bodyPr/>
        <a:lstStyle/>
        <a:p>
          <a:endParaRPr lang="en-US"/>
        </a:p>
      </dgm:t>
    </dgm:pt>
    <dgm:pt modelId="{CEA0491B-AAF7-934D-BBD4-B950DFA0DCE7}" type="sibTrans" cxnId="{5762177A-7522-7B46-862D-6BC3419C7002}">
      <dgm:prSet/>
      <dgm:spPr/>
      <dgm:t>
        <a:bodyPr/>
        <a:lstStyle/>
        <a:p>
          <a:endParaRPr lang="en-US"/>
        </a:p>
      </dgm:t>
    </dgm:pt>
    <dgm:pt modelId="{C18FE813-7C61-9644-BE19-9BCDE5AF6494}">
      <dgm:prSet phldrT="[Text]"/>
      <dgm:spPr/>
      <dgm:t>
        <a:bodyPr/>
        <a:lstStyle/>
        <a:p>
          <a:r>
            <a:rPr lang="en-US" dirty="0" smtClean="0"/>
            <a:t>Variety</a:t>
          </a:r>
          <a:endParaRPr lang="en-US" dirty="0"/>
        </a:p>
      </dgm:t>
    </dgm:pt>
    <dgm:pt modelId="{42A007E6-FB51-2242-9888-03F1C6384A43}" type="parTrans" cxnId="{BEF1AE4C-4FAE-F04F-B1A1-3BA2BC5112C6}">
      <dgm:prSet/>
      <dgm:spPr/>
      <dgm:t>
        <a:bodyPr/>
        <a:lstStyle/>
        <a:p>
          <a:endParaRPr lang="en-US"/>
        </a:p>
      </dgm:t>
    </dgm:pt>
    <dgm:pt modelId="{B8EAE34C-5FF7-BE44-87F1-C38B22FE8BB5}" type="sibTrans" cxnId="{BEF1AE4C-4FAE-F04F-B1A1-3BA2BC5112C6}">
      <dgm:prSet/>
      <dgm:spPr/>
      <dgm:t>
        <a:bodyPr/>
        <a:lstStyle/>
        <a:p>
          <a:endParaRPr lang="en-US"/>
        </a:p>
      </dgm:t>
    </dgm:pt>
    <dgm:pt modelId="{68F21438-1414-8447-9E71-67863C4ED912}">
      <dgm:prSet phldrT="[Text]"/>
      <dgm:spPr/>
      <dgm:t>
        <a:bodyPr/>
        <a:lstStyle/>
        <a:p>
          <a:r>
            <a:rPr lang="en-US" dirty="0" smtClean="0"/>
            <a:t>Social Context</a:t>
          </a:r>
          <a:endParaRPr lang="en-US" dirty="0"/>
        </a:p>
      </dgm:t>
    </dgm:pt>
    <dgm:pt modelId="{8D5CF329-2804-C74B-A298-DBA0CEB87786}" type="parTrans" cxnId="{11BFA357-1CD0-7941-8ADF-B5192944C39F}">
      <dgm:prSet/>
      <dgm:spPr/>
      <dgm:t>
        <a:bodyPr/>
        <a:lstStyle/>
        <a:p>
          <a:endParaRPr lang="en-US"/>
        </a:p>
      </dgm:t>
    </dgm:pt>
    <dgm:pt modelId="{044DDE9E-51A5-CC49-A96C-49A12B966162}" type="sibTrans" cxnId="{11BFA357-1CD0-7941-8ADF-B5192944C39F}">
      <dgm:prSet/>
      <dgm:spPr/>
      <dgm:t>
        <a:bodyPr/>
        <a:lstStyle/>
        <a:p>
          <a:endParaRPr lang="en-US"/>
        </a:p>
      </dgm:t>
    </dgm:pt>
    <dgm:pt modelId="{0194A16E-E52E-5146-89C0-62705109220D}">
      <dgm:prSet phldrT="[Text]"/>
      <dgm:spPr/>
      <dgm:t>
        <a:bodyPr/>
        <a:lstStyle/>
        <a:p>
          <a:r>
            <a:rPr lang="en-US" dirty="0" smtClean="0"/>
            <a:t>Perceived Portion Size</a:t>
          </a:r>
          <a:endParaRPr lang="en-US" dirty="0"/>
        </a:p>
      </dgm:t>
    </dgm:pt>
    <dgm:pt modelId="{BEAEC0BC-EC1F-2347-A100-9E2235060D73}" type="parTrans" cxnId="{CF099E48-8765-5C4D-981B-A67D2EFFEDEE}">
      <dgm:prSet/>
      <dgm:spPr/>
      <dgm:t>
        <a:bodyPr/>
        <a:lstStyle/>
        <a:p>
          <a:endParaRPr lang="en-US"/>
        </a:p>
      </dgm:t>
    </dgm:pt>
    <dgm:pt modelId="{17A45B54-282A-DC44-9E60-53241548C585}" type="sibTrans" cxnId="{CF099E48-8765-5C4D-981B-A67D2EFFEDEE}">
      <dgm:prSet/>
      <dgm:spPr/>
      <dgm:t>
        <a:bodyPr/>
        <a:lstStyle/>
        <a:p>
          <a:endParaRPr lang="en-US"/>
        </a:p>
      </dgm:t>
    </dgm:pt>
    <dgm:pt modelId="{17037FC7-AEA3-0A48-8431-FE7EEA4F7FF3}">
      <dgm:prSet phldrT="[Text]"/>
      <dgm:spPr/>
      <dgm:t>
        <a:bodyPr/>
        <a:lstStyle/>
        <a:p>
          <a:r>
            <a:rPr lang="en-US" dirty="0" smtClean="0"/>
            <a:t>Food Salience</a:t>
          </a:r>
          <a:endParaRPr lang="en-US" dirty="0"/>
        </a:p>
      </dgm:t>
    </dgm:pt>
    <dgm:pt modelId="{20BFC69F-C6D1-C349-AE51-0E877654F8FA}" type="parTrans" cxnId="{510C7A0E-61CD-5341-B249-6463AF460D8F}">
      <dgm:prSet/>
      <dgm:spPr/>
      <dgm:t>
        <a:bodyPr/>
        <a:lstStyle/>
        <a:p>
          <a:endParaRPr lang="en-US"/>
        </a:p>
      </dgm:t>
    </dgm:pt>
    <dgm:pt modelId="{4CF12B7D-0499-6F41-898B-E53AAFFA2621}" type="sibTrans" cxnId="{510C7A0E-61CD-5341-B249-6463AF460D8F}">
      <dgm:prSet/>
      <dgm:spPr/>
      <dgm:t>
        <a:bodyPr/>
        <a:lstStyle/>
        <a:p>
          <a:endParaRPr lang="en-US"/>
        </a:p>
      </dgm:t>
    </dgm:pt>
    <dgm:pt modelId="{D343E3A5-D970-A345-B0DA-E2353B0A494F}">
      <dgm:prSet phldrT="[Text]"/>
      <dgm:spPr/>
      <dgm:t>
        <a:bodyPr/>
        <a:lstStyle/>
        <a:p>
          <a:r>
            <a:rPr lang="en-US" dirty="0" smtClean="0"/>
            <a:t>Meal Service</a:t>
          </a:r>
          <a:endParaRPr lang="en-US" dirty="0"/>
        </a:p>
      </dgm:t>
    </dgm:pt>
    <dgm:pt modelId="{CA30DC86-AE58-9344-A165-E1791353BF52}" type="parTrans" cxnId="{50275755-EF22-F140-9B34-B580CB3A3969}">
      <dgm:prSet/>
      <dgm:spPr/>
      <dgm:t>
        <a:bodyPr/>
        <a:lstStyle/>
        <a:p>
          <a:endParaRPr lang="en-US"/>
        </a:p>
      </dgm:t>
    </dgm:pt>
    <dgm:pt modelId="{7FCCF238-FAEE-7246-9B65-5B69C61BBB16}" type="sibTrans" cxnId="{50275755-EF22-F140-9B34-B580CB3A3969}">
      <dgm:prSet/>
      <dgm:spPr/>
      <dgm:t>
        <a:bodyPr/>
        <a:lstStyle/>
        <a:p>
          <a:endParaRPr lang="en-US"/>
        </a:p>
      </dgm:t>
    </dgm:pt>
    <dgm:pt modelId="{1D82F52E-2A61-0449-80D4-32BFCC72DA76}">
      <dgm:prSet phldrT="[Text]"/>
      <dgm:spPr/>
      <dgm:t>
        <a:bodyPr/>
        <a:lstStyle/>
        <a:p>
          <a:r>
            <a:rPr lang="en-US" dirty="0" smtClean="0"/>
            <a:t>Physical Ability to Eat</a:t>
          </a:r>
          <a:endParaRPr lang="en-US" dirty="0"/>
        </a:p>
      </dgm:t>
    </dgm:pt>
    <dgm:pt modelId="{9ECEB6EF-76ED-DE4B-9070-E7851FB17E70}" type="parTrans" cxnId="{D85A8596-97C5-4D40-90BA-6163B47C4869}">
      <dgm:prSet/>
      <dgm:spPr/>
      <dgm:t>
        <a:bodyPr/>
        <a:lstStyle/>
        <a:p>
          <a:endParaRPr lang="en-US"/>
        </a:p>
      </dgm:t>
    </dgm:pt>
    <dgm:pt modelId="{4E9725A8-A6B6-4D42-9217-BFC88885B342}" type="sibTrans" cxnId="{D85A8596-97C5-4D40-90BA-6163B47C4869}">
      <dgm:prSet/>
      <dgm:spPr/>
      <dgm:t>
        <a:bodyPr/>
        <a:lstStyle/>
        <a:p>
          <a:endParaRPr lang="en-US"/>
        </a:p>
      </dgm:t>
    </dgm:pt>
    <dgm:pt modelId="{A93D52B8-A83B-0849-A1B9-91F45FA285B4}">
      <dgm:prSet phldrT="[Text]"/>
      <dgm:spPr/>
      <dgm:t>
        <a:bodyPr/>
        <a:lstStyle/>
        <a:p>
          <a:r>
            <a:rPr lang="en-US" dirty="0" smtClean="0"/>
            <a:t>Texture</a:t>
          </a:r>
          <a:endParaRPr lang="en-US" dirty="0"/>
        </a:p>
      </dgm:t>
    </dgm:pt>
    <dgm:pt modelId="{C254FFB2-7BEA-2044-9068-9E83E0C37DC3}" type="parTrans" cxnId="{5E6DA73E-5400-274A-AE70-701E2D0A7A73}">
      <dgm:prSet/>
      <dgm:spPr/>
      <dgm:t>
        <a:bodyPr/>
        <a:lstStyle/>
        <a:p>
          <a:endParaRPr lang="en-US"/>
        </a:p>
      </dgm:t>
    </dgm:pt>
    <dgm:pt modelId="{ED386854-D8B0-4C47-A934-6353D82C678F}" type="sibTrans" cxnId="{5E6DA73E-5400-274A-AE70-701E2D0A7A73}">
      <dgm:prSet/>
      <dgm:spPr/>
      <dgm:t>
        <a:bodyPr/>
        <a:lstStyle/>
        <a:p>
          <a:endParaRPr lang="en-US"/>
        </a:p>
      </dgm:t>
    </dgm:pt>
    <dgm:pt modelId="{7CC37C13-B91E-E945-B645-0008D5CC1D3C}" type="pres">
      <dgm:prSet presAssocID="{CA73D7B0-3ECE-824D-A8E7-690C88768DDE}" presName="cycle" presStyleCnt="0">
        <dgm:presLayoutVars>
          <dgm:chMax val="1"/>
          <dgm:dir/>
          <dgm:animLvl val="ctr"/>
          <dgm:resizeHandles val="exact"/>
        </dgm:presLayoutVars>
      </dgm:prSet>
      <dgm:spPr/>
      <dgm:t>
        <a:bodyPr/>
        <a:lstStyle/>
        <a:p>
          <a:endParaRPr lang="en-US"/>
        </a:p>
      </dgm:t>
    </dgm:pt>
    <dgm:pt modelId="{A535A1C8-B7AD-B248-89F7-A1B02E7917B0}" type="pres">
      <dgm:prSet presAssocID="{0F9068F0-9AC3-4844-9CDA-0BAC19F02633}" presName="centerShape" presStyleLbl="node0" presStyleIdx="0" presStyleCnt="1"/>
      <dgm:spPr/>
      <dgm:t>
        <a:bodyPr/>
        <a:lstStyle/>
        <a:p>
          <a:endParaRPr lang="en-US"/>
        </a:p>
      </dgm:t>
    </dgm:pt>
    <dgm:pt modelId="{FDB950B6-BE8C-834C-9D5E-7EBD9A24ECCB}" type="pres">
      <dgm:prSet presAssocID="{CA30DC86-AE58-9344-A165-E1791353BF52}" presName="parTrans" presStyleLbl="bgSibTrans2D1" presStyleIdx="0" presStyleCnt="8"/>
      <dgm:spPr/>
      <dgm:t>
        <a:bodyPr/>
        <a:lstStyle/>
        <a:p>
          <a:endParaRPr lang="en-US"/>
        </a:p>
      </dgm:t>
    </dgm:pt>
    <dgm:pt modelId="{729DFD29-84D2-424F-A842-9F2071894ECF}" type="pres">
      <dgm:prSet presAssocID="{D343E3A5-D970-A345-B0DA-E2353B0A494F}" presName="node" presStyleLbl="node1" presStyleIdx="0" presStyleCnt="8">
        <dgm:presLayoutVars>
          <dgm:bulletEnabled val="1"/>
        </dgm:presLayoutVars>
      </dgm:prSet>
      <dgm:spPr/>
      <dgm:t>
        <a:bodyPr/>
        <a:lstStyle/>
        <a:p>
          <a:endParaRPr lang="en-US"/>
        </a:p>
      </dgm:t>
    </dgm:pt>
    <dgm:pt modelId="{CAA718D4-9CBB-8840-BF1F-71C45E66BFDE}" type="pres">
      <dgm:prSet presAssocID="{9ECEB6EF-76ED-DE4B-9070-E7851FB17E70}" presName="parTrans" presStyleLbl="bgSibTrans2D1" presStyleIdx="1" presStyleCnt="8"/>
      <dgm:spPr/>
      <dgm:t>
        <a:bodyPr/>
        <a:lstStyle/>
        <a:p>
          <a:endParaRPr lang="en-US"/>
        </a:p>
      </dgm:t>
    </dgm:pt>
    <dgm:pt modelId="{EC8767F1-8CB6-F140-AB38-157EBD870798}" type="pres">
      <dgm:prSet presAssocID="{1D82F52E-2A61-0449-80D4-32BFCC72DA76}" presName="node" presStyleLbl="node1" presStyleIdx="1" presStyleCnt="8">
        <dgm:presLayoutVars>
          <dgm:bulletEnabled val="1"/>
        </dgm:presLayoutVars>
      </dgm:prSet>
      <dgm:spPr/>
      <dgm:t>
        <a:bodyPr/>
        <a:lstStyle/>
        <a:p>
          <a:endParaRPr lang="en-US"/>
        </a:p>
      </dgm:t>
    </dgm:pt>
    <dgm:pt modelId="{0DD9A040-846A-D94D-B343-B761140CEB12}" type="pres">
      <dgm:prSet presAssocID="{42A007E6-FB51-2242-9888-03F1C6384A43}" presName="parTrans" presStyleLbl="bgSibTrans2D1" presStyleIdx="2" presStyleCnt="8"/>
      <dgm:spPr/>
      <dgm:t>
        <a:bodyPr/>
        <a:lstStyle/>
        <a:p>
          <a:endParaRPr lang="en-US"/>
        </a:p>
      </dgm:t>
    </dgm:pt>
    <dgm:pt modelId="{9CE1B073-A7C4-1E4D-90CE-80A028DBDD82}" type="pres">
      <dgm:prSet presAssocID="{C18FE813-7C61-9644-BE19-9BCDE5AF6494}" presName="node" presStyleLbl="node1" presStyleIdx="2" presStyleCnt="8">
        <dgm:presLayoutVars>
          <dgm:bulletEnabled val="1"/>
        </dgm:presLayoutVars>
      </dgm:prSet>
      <dgm:spPr/>
      <dgm:t>
        <a:bodyPr/>
        <a:lstStyle/>
        <a:p>
          <a:endParaRPr lang="en-US"/>
        </a:p>
      </dgm:t>
    </dgm:pt>
    <dgm:pt modelId="{05BBCF45-F894-8E4F-951F-26EF50CE6E87}" type="pres">
      <dgm:prSet presAssocID="{37D08E63-43D4-F046-BB81-5A21E623C5EF}" presName="parTrans" presStyleLbl="bgSibTrans2D1" presStyleIdx="3" presStyleCnt="8"/>
      <dgm:spPr/>
      <dgm:t>
        <a:bodyPr/>
        <a:lstStyle/>
        <a:p>
          <a:endParaRPr lang="en-US"/>
        </a:p>
      </dgm:t>
    </dgm:pt>
    <dgm:pt modelId="{EE2A7AC0-4DA2-4F48-BA1D-8FD7D9BCFCDF}" type="pres">
      <dgm:prSet presAssocID="{DF31508F-06D3-0B41-B19B-2535A3D1C733}" presName="node" presStyleLbl="node1" presStyleIdx="3" presStyleCnt="8">
        <dgm:presLayoutVars>
          <dgm:bulletEnabled val="1"/>
        </dgm:presLayoutVars>
      </dgm:prSet>
      <dgm:spPr/>
      <dgm:t>
        <a:bodyPr/>
        <a:lstStyle/>
        <a:p>
          <a:endParaRPr lang="en-US"/>
        </a:p>
      </dgm:t>
    </dgm:pt>
    <dgm:pt modelId="{64589832-94C8-1D49-926F-85716BF4676C}" type="pres">
      <dgm:prSet presAssocID="{BEAEC0BC-EC1F-2347-A100-9E2235060D73}" presName="parTrans" presStyleLbl="bgSibTrans2D1" presStyleIdx="4" presStyleCnt="8"/>
      <dgm:spPr/>
      <dgm:t>
        <a:bodyPr/>
        <a:lstStyle/>
        <a:p>
          <a:endParaRPr lang="en-US"/>
        </a:p>
      </dgm:t>
    </dgm:pt>
    <dgm:pt modelId="{99685D97-7581-914C-B695-787499F79FA9}" type="pres">
      <dgm:prSet presAssocID="{0194A16E-E52E-5146-89C0-62705109220D}" presName="node" presStyleLbl="node1" presStyleIdx="4" presStyleCnt="8">
        <dgm:presLayoutVars>
          <dgm:bulletEnabled val="1"/>
        </dgm:presLayoutVars>
      </dgm:prSet>
      <dgm:spPr/>
      <dgm:t>
        <a:bodyPr/>
        <a:lstStyle/>
        <a:p>
          <a:endParaRPr lang="en-US"/>
        </a:p>
      </dgm:t>
    </dgm:pt>
    <dgm:pt modelId="{0FB14786-3B7D-6044-A3E1-DA0AC32B5AE2}" type="pres">
      <dgm:prSet presAssocID="{C254FFB2-7BEA-2044-9068-9E83E0C37DC3}" presName="parTrans" presStyleLbl="bgSibTrans2D1" presStyleIdx="5" presStyleCnt="8"/>
      <dgm:spPr/>
      <dgm:t>
        <a:bodyPr/>
        <a:lstStyle/>
        <a:p>
          <a:endParaRPr lang="en-US"/>
        </a:p>
      </dgm:t>
    </dgm:pt>
    <dgm:pt modelId="{797A5593-8E90-534E-8393-32C8A9E471A3}" type="pres">
      <dgm:prSet presAssocID="{A93D52B8-A83B-0849-A1B9-91F45FA285B4}" presName="node" presStyleLbl="node1" presStyleIdx="5" presStyleCnt="8">
        <dgm:presLayoutVars>
          <dgm:bulletEnabled val="1"/>
        </dgm:presLayoutVars>
      </dgm:prSet>
      <dgm:spPr/>
      <dgm:t>
        <a:bodyPr/>
        <a:lstStyle/>
        <a:p>
          <a:endParaRPr lang="en-US"/>
        </a:p>
      </dgm:t>
    </dgm:pt>
    <dgm:pt modelId="{2DEC4D50-26F1-5747-A01B-B76A69747E7E}" type="pres">
      <dgm:prSet presAssocID="{8D5CF329-2804-C74B-A298-DBA0CEB87786}" presName="parTrans" presStyleLbl="bgSibTrans2D1" presStyleIdx="6" presStyleCnt="8"/>
      <dgm:spPr/>
      <dgm:t>
        <a:bodyPr/>
        <a:lstStyle/>
        <a:p>
          <a:endParaRPr lang="en-US"/>
        </a:p>
      </dgm:t>
    </dgm:pt>
    <dgm:pt modelId="{715B7FBA-68D4-0F4C-BA7A-2D763C6C31A4}" type="pres">
      <dgm:prSet presAssocID="{68F21438-1414-8447-9E71-67863C4ED912}" presName="node" presStyleLbl="node1" presStyleIdx="6" presStyleCnt="8">
        <dgm:presLayoutVars>
          <dgm:bulletEnabled val="1"/>
        </dgm:presLayoutVars>
      </dgm:prSet>
      <dgm:spPr/>
      <dgm:t>
        <a:bodyPr/>
        <a:lstStyle/>
        <a:p>
          <a:endParaRPr lang="en-US"/>
        </a:p>
      </dgm:t>
    </dgm:pt>
    <dgm:pt modelId="{E1139052-2757-4C4F-AF73-0F4E54F1BBB4}" type="pres">
      <dgm:prSet presAssocID="{20BFC69F-C6D1-C349-AE51-0E877654F8FA}" presName="parTrans" presStyleLbl="bgSibTrans2D1" presStyleIdx="7" presStyleCnt="8"/>
      <dgm:spPr/>
      <dgm:t>
        <a:bodyPr/>
        <a:lstStyle/>
        <a:p>
          <a:endParaRPr lang="en-US"/>
        </a:p>
      </dgm:t>
    </dgm:pt>
    <dgm:pt modelId="{34BCD98F-C515-DD46-A67A-4AEF93D7F911}" type="pres">
      <dgm:prSet presAssocID="{17037FC7-AEA3-0A48-8431-FE7EEA4F7FF3}" presName="node" presStyleLbl="node1" presStyleIdx="7" presStyleCnt="8">
        <dgm:presLayoutVars>
          <dgm:bulletEnabled val="1"/>
        </dgm:presLayoutVars>
      </dgm:prSet>
      <dgm:spPr/>
      <dgm:t>
        <a:bodyPr/>
        <a:lstStyle/>
        <a:p>
          <a:endParaRPr lang="en-US"/>
        </a:p>
      </dgm:t>
    </dgm:pt>
  </dgm:ptLst>
  <dgm:cxnLst>
    <dgm:cxn modelId="{AB6F9AA9-A5B3-854C-B9A1-41E72ECA49E3}" type="presOf" srcId="{CA73D7B0-3ECE-824D-A8E7-690C88768DDE}" destId="{7CC37C13-B91E-E945-B645-0008D5CC1D3C}" srcOrd="0" destOrd="0" presId="urn:microsoft.com/office/officeart/2005/8/layout/radial4"/>
    <dgm:cxn modelId="{CDABDCDD-A52E-754B-B4C4-1E7E83F6A8F2}" type="presOf" srcId="{BEAEC0BC-EC1F-2347-A100-9E2235060D73}" destId="{64589832-94C8-1D49-926F-85716BF4676C}" srcOrd="0" destOrd="0" presId="urn:microsoft.com/office/officeart/2005/8/layout/radial4"/>
    <dgm:cxn modelId="{47742966-77E2-C64E-ABDC-ECBA983789A0}" type="presOf" srcId="{C18FE813-7C61-9644-BE19-9BCDE5AF6494}" destId="{9CE1B073-A7C4-1E4D-90CE-80A028DBDD82}" srcOrd="0" destOrd="0" presId="urn:microsoft.com/office/officeart/2005/8/layout/radial4"/>
    <dgm:cxn modelId="{CF099E48-8765-5C4D-981B-A67D2EFFEDEE}" srcId="{0F9068F0-9AC3-4844-9CDA-0BAC19F02633}" destId="{0194A16E-E52E-5146-89C0-62705109220D}" srcOrd="4" destOrd="0" parTransId="{BEAEC0BC-EC1F-2347-A100-9E2235060D73}" sibTransId="{17A45B54-282A-DC44-9E60-53241548C585}"/>
    <dgm:cxn modelId="{FEAF9F91-2BE5-6242-8FE3-A6378FF204DA}" type="presOf" srcId="{17037FC7-AEA3-0A48-8431-FE7EEA4F7FF3}" destId="{34BCD98F-C515-DD46-A67A-4AEF93D7F911}" srcOrd="0" destOrd="0" presId="urn:microsoft.com/office/officeart/2005/8/layout/radial4"/>
    <dgm:cxn modelId="{4935F430-C227-2442-973A-5FCC7FC2B952}" type="presOf" srcId="{0F9068F0-9AC3-4844-9CDA-0BAC19F02633}" destId="{A535A1C8-B7AD-B248-89F7-A1B02E7917B0}" srcOrd="0" destOrd="0" presId="urn:microsoft.com/office/officeart/2005/8/layout/radial4"/>
    <dgm:cxn modelId="{C9A63A8D-6E03-2749-BEBA-D83F2B47ADA8}" type="presOf" srcId="{DF31508F-06D3-0B41-B19B-2535A3D1C733}" destId="{EE2A7AC0-4DA2-4F48-BA1D-8FD7D9BCFCDF}" srcOrd="0" destOrd="0" presId="urn:microsoft.com/office/officeart/2005/8/layout/radial4"/>
    <dgm:cxn modelId="{AF22AF01-CF33-B746-B940-13853AC98A22}" type="presOf" srcId="{37D08E63-43D4-F046-BB81-5A21E623C5EF}" destId="{05BBCF45-F894-8E4F-951F-26EF50CE6E87}" srcOrd="0" destOrd="0" presId="urn:microsoft.com/office/officeart/2005/8/layout/radial4"/>
    <dgm:cxn modelId="{28C7609B-AA20-D342-B158-818322864197}" type="presOf" srcId="{68F21438-1414-8447-9E71-67863C4ED912}" destId="{715B7FBA-68D4-0F4C-BA7A-2D763C6C31A4}" srcOrd="0" destOrd="0" presId="urn:microsoft.com/office/officeart/2005/8/layout/radial4"/>
    <dgm:cxn modelId="{7535BB5F-D1B7-7A4B-8B99-BA1EBCF3EFED}" type="presOf" srcId="{1D82F52E-2A61-0449-80D4-32BFCC72DA76}" destId="{EC8767F1-8CB6-F140-AB38-157EBD870798}" srcOrd="0" destOrd="0" presId="urn:microsoft.com/office/officeart/2005/8/layout/radial4"/>
    <dgm:cxn modelId="{5E6DA73E-5400-274A-AE70-701E2D0A7A73}" srcId="{0F9068F0-9AC3-4844-9CDA-0BAC19F02633}" destId="{A93D52B8-A83B-0849-A1B9-91F45FA285B4}" srcOrd="5" destOrd="0" parTransId="{C254FFB2-7BEA-2044-9068-9E83E0C37DC3}" sibTransId="{ED386854-D8B0-4C47-A934-6353D82C678F}"/>
    <dgm:cxn modelId="{541B29D0-3DD6-3643-ADA8-466F144320A2}" type="presOf" srcId="{20BFC69F-C6D1-C349-AE51-0E877654F8FA}" destId="{E1139052-2757-4C4F-AF73-0F4E54F1BBB4}" srcOrd="0" destOrd="0" presId="urn:microsoft.com/office/officeart/2005/8/layout/radial4"/>
    <dgm:cxn modelId="{0D309412-D462-3D46-8273-266EE02253C9}" type="presOf" srcId="{C254FFB2-7BEA-2044-9068-9E83E0C37DC3}" destId="{0FB14786-3B7D-6044-A3E1-DA0AC32B5AE2}" srcOrd="0" destOrd="0" presId="urn:microsoft.com/office/officeart/2005/8/layout/radial4"/>
    <dgm:cxn modelId="{313E6152-E964-2641-9773-54D7C0BB0E16}" type="presOf" srcId="{9ECEB6EF-76ED-DE4B-9070-E7851FB17E70}" destId="{CAA718D4-9CBB-8840-BF1F-71C45E66BFDE}" srcOrd="0" destOrd="0" presId="urn:microsoft.com/office/officeart/2005/8/layout/radial4"/>
    <dgm:cxn modelId="{64FF5B45-88F4-2842-A3E6-4C64F31C3475}" type="presOf" srcId="{CA30DC86-AE58-9344-A165-E1791353BF52}" destId="{FDB950B6-BE8C-834C-9D5E-7EBD9A24ECCB}" srcOrd="0" destOrd="0" presId="urn:microsoft.com/office/officeart/2005/8/layout/radial4"/>
    <dgm:cxn modelId="{ABD736DF-547B-4647-81AB-B6736A9A9C2C}" type="presOf" srcId="{A93D52B8-A83B-0849-A1B9-91F45FA285B4}" destId="{797A5593-8E90-534E-8393-32C8A9E471A3}" srcOrd="0" destOrd="0" presId="urn:microsoft.com/office/officeart/2005/8/layout/radial4"/>
    <dgm:cxn modelId="{B552FD4C-6516-7140-8F6C-8E0BC6FD8F2C}" type="presOf" srcId="{0194A16E-E52E-5146-89C0-62705109220D}" destId="{99685D97-7581-914C-B695-787499F79FA9}" srcOrd="0" destOrd="0" presId="urn:microsoft.com/office/officeart/2005/8/layout/radial4"/>
    <dgm:cxn modelId="{3B98120D-6922-0D40-816C-CF4880C8BAAF}" srcId="{CA73D7B0-3ECE-824D-A8E7-690C88768DDE}" destId="{0F9068F0-9AC3-4844-9CDA-0BAC19F02633}" srcOrd="0" destOrd="0" parTransId="{A3FBFC07-AB6D-1849-ADCF-E4B40886CDEA}" sibTransId="{0D2109FC-6EA0-3D43-8844-A88F281C64BB}"/>
    <dgm:cxn modelId="{270C126A-AD4E-8F41-95D2-42CC19F62BF5}" type="presOf" srcId="{42A007E6-FB51-2242-9888-03F1C6384A43}" destId="{0DD9A040-846A-D94D-B343-B761140CEB12}" srcOrd="0" destOrd="0" presId="urn:microsoft.com/office/officeart/2005/8/layout/radial4"/>
    <dgm:cxn modelId="{510C7A0E-61CD-5341-B249-6463AF460D8F}" srcId="{0F9068F0-9AC3-4844-9CDA-0BAC19F02633}" destId="{17037FC7-AEA3-0A48-8431-FE7EEA4F7FF3}" srcOrd="7" destOrd="0" parTransId="{20BFC69F-C6D1-C349-AE51-0E877654F8FA}" sibTransId="{4CF12B7D-0499-6F41-898B-E53AAFFA2621}"/>
    <dgm:cxn modelId="{BEF1AE4C-4FAE-F04F-B1A1-3BA2BC5112C6}" srcId="{0F9068F0-9AC3-4844-9CDA-0BAC19F02633}" destId="{C18FE813-7C61-9644-BE19-9BCDE5AF6494}" srcOrd="2" destOrd="0" parTransId="{42A007E6-FB51-2242-9888-03F1C6384A43}" sibTransId="{B8EAE34C-5FF7-BE44-87F1-C38B22FE8BB5}"/>
    <dgm:cxn modelId="{5762177A-7522-7B46-862D-6BC3419C7002}" srcId="{0F9068F0-9AC3-4844-9CDA-0BAC19F02633}" destId="{DF31508F-06D3-0B41-B19B-2535A3D1C733}" srcOrd="3" destOrd="0" parTransId="{37D08E63-43D4-F046-BB81-5A21E623C5EF}" sibTransId="{CEA0491B-AAF7-934D-BBD4-B950DFA0DCE7}"/>
    <dgm:cxn modelId="{50275755-EF22-F140-9B34-B580CB3A3969}" srcId="{0F9068F0-9AC3-4844-9CDA-0BAC19F02633}" destId="{D343E3A5-D970-A345-B0DA-E2353B0A494F}" srcOrd="0" destOrd="0" parTransId="{CA30DC86-AE58-9344-A165-E1791353BF52}" sibTransId="{7FCCF238-FAEE-7246-9B65-5B69C61BBB16}"/>
    <dgm:cxn modelId="{11BFA357-1CD0-7941-8ADF-B5192944C39F}" srcId="{0F9068F0-9AC3-4844-9CDA-0BAC19F02633}" destId="{68F21438-1414-8447-9E71-67863C4ED912}" srcOrd="6" destOrd="0" parTransId="{8D5CF329-2804-C74B-A298-DBA0CEB87786}" sibTransId="{044DDE9E-51A5-CC49-A96C-49A12B966162}"/>
    <dgm:cxn modelId="{D85A8596-97C5-4D40-90BA-6163B47C4869}" srcId="{0F9068F0-9AC3-4844-9CDA-0BAC19F02633}" destId="{1D82F52E-2A61-0449-80D4-32BFCC72DA76}" srcOrd="1" destOrd="0" parTransId="{9ECEB6EF-76ED-DE4B-9070-E7851FB17E70}" sibTransId="{4E9725A8-A6B6-4D42-9217-BFC88885B342}"/>
    <dgm:cxn modelId="{9D4BE656-E396-A743-96E2-1AE9870E5109}" type="presOf" srcId="{D343E3A5-D970-A345-B0DA-E2353B0A494F}" destId="{729DFD29-84D2-424F-A842-9F2071894ECF}" srcOrd="0" destOrd="0" presId="urn:microsoft.com/office/officeart/2005/8/layout/radial4"/>
    <dgm:cxn modelId="{3ED35C78-1ADC-C44F-88BE-458A5904BE71}" type="presOf" srcId="{8D5CF329-2804-C74B-A298-DBA0CEB87786}" destId="{2DEC4D50-26F1-5747-A01B-B76A69747E7E}" srcOrd="0" destOrd="0" presId="urn:microsoft.com/office/officeart/2005/8/layout/radial4"/>
    <dgm:cxn modelId="{34E2BE9E-A987-9B45-98D7-253F7608299A}" type="presParOf" srcId="{7CC37C13-B91E-E945-B645-0008D5CC1D3C}" destId="{A535A1C8-B7AD-B248-89F7-A1B02E7917B0}" srcOrd="0" destOrd="0" presId="urn:microsoft.com/office/officeart/2005/8/layout/radial4"/>
    <dgm:cxn modelId="{35AFF027-8247-1244-A918-C9D8CA8B11F9}" type="presParOf" srcId="{7CC37C13-B91E-E945-B645-0008D5CC1D3C}" destId="{FDB950B6-BE8C-834C-9D5E-7EBD9A24ECCB}" srcOrd="1" destOrd="0" presId="urn:microsoft.com/office/officeart/2005/8/layout/radial4"/>
    <dgm:cxn modelId="{E824D1A1-5FE8-4C4B-B22B-B01A7061989C}" type="presParOf" srcId="{7CC37C13-B91E-E945-B645-0008D5CC1D3C}" destId="{729DFD29-84D2-424F-A842-9F2071894ECF}" srcOrd="2" destOrd="0" presId="urn:microsoft.com/office/officeart/2005/8/layout/radial4"/>
    <dgm:cxn modelId="{CFF00BE1-4135-4F41-A3F4-8690767643B4}" type="presParOf" srcId="{7CC37C13-B91E-E945-B645-0008D5CC1D3C}" destId="{CAA718D4-9CBB-8840-BF1F-71C45E66BFDE}" srcOrd="3" destOrd="0" presId="urn:microsoft.com/office/officeart/2005/8/layout/radial4"/>
    <dgm:cxn modelId="{938189E4-8F0E-CF44-A15C-0B030788F161}" type="presParOf" srcId="{7CC37C13-B91E-E945-B645-0008D5CC1D3C}" destId="{EC8767F1-8CB6-F140-AB38-157EBD870798}" srcOrd="4" destOrd="0" presId="urn:microsoft.com/office/officeart/2005/8/layout/radial4"/>
    <dgm:cxn modelId="{42EB9129-FE38-2A48-A15F-598C768C7E38}" type="presParOf" srcId="{7CC37C13-B91E-E945-B645-0008D5CC1D3C}" destId="{0DD9A040-846A-D94D-B343-B761140CEB12}" srcOrd="5" destOrd="0" presId="urn:microsoft.com/office/officeart/2005/8/layout/radial4"/>
    <dgm:cxn modelId="{040DD021-4826-8F48-81ED-EC1609FA7189}" type="presParOf" srcId="{7CC37C13-B91E-E945-B645-0008D5CC1D3C}" destId="{9CE1B073-A7C4-1E4D-90CE-80A028DBDD82}" srcOrd="6" destOrd="0" presId="urn:microsoft.com/office/officeart/2005/8/layout/radial4"/>
    <dgm:cxn modelId="{7DF3D47B-1A02-1348-9DF9-6449B993A880}" type="presParOf" srcId="{7CC37C13-B91E-E945-B645-0008D5CC1D3C}" destId="{05BBCF45-F894-8E4F-951F-26EF50CE6E87}" srcOrd="7" destOrd="0" presId="urn:microsoft.com/office/officeart/2005/8/layout/radial4"/>
    <dgm:cxn modelId="{00C8B4F5-1AD4-D446-97AE-0DEA2EDB880A}" type="presParOf" srcId="{7CC37C13-B91E-E945-B645-0008D5CC1D3C}" destId="{EE2A7AC0-4DA2-4F48-BA1D-8FD7D9BCFCDF}" srcOrd="8" destOrd="0" presId="urn:microsoft.com/office/officeart/2005/8/layout/radial4"/>
    <dgm:cxn modelId="{2CAABEE8-2E4C-704A-B059-D076C0DF7FC5}" type="presParOf" srcId="{7CC37C13-B91E-E945-B645-0008D5CC1D3C}" destId="{64589832-94C8-1D49-926F-85716BF4676C}" srcOrd="9" destOrd="0" presId="urn:microsoft.com/office/officeart/2005/8/layout/radial4"/>
    <dgm:cxn modelId="{2E7CFA19-E984-4349-8408-99B90F51F79B}" type="presParOf" srcId="{7CC37C13-B91E-E945-B645-0008D5CC1D3C}" destId="{99685D97-7581-914C-B695-787499F79FA9}" srcOrd="10" destOrd="0" presId="urn:microsoft.com/office/officeart/2005/8/layout/radial4"/>
    <dgm:cxn modelId="{5428AADB-337C-C049-A740-38BCBC16E073}" type="presParOf" srcId="{7CC37C13-B91E-E945-B645-0008D5CC1D3C}" destId="{0FB14786-3B7D-6044-A3E1-DA0AC32B5AE2}" srcOrd="11" destOrd="0" presId="urn:microsoft.com/office/officeart/2005/8/layout/radial4"/>
    <dgm:cxn modelId="{6EA0CA74-693F-9545-B5F3-DCCBEA6B9794}" type="presParOf" srcId="{7CC37C13-B91E-E945-B645-0008D5CC1D3C}" destId="{797A5593-8E90-534E-8393-32C8A9E471A3}" srcOrd="12" destOrd="0" presId="urn:microsoft.com/office/officeart/2005/8/layout/radial4"/>
    <dgm:cxn modelId="{1B054E9C-77CC-C344-8C06-30B176AA6989}" type="presParOf" srcId="{7CC37C13-B91E-E945-B645-0008D5CC1D3C}" destId="{2DEC4D50-26F1-5747-A01B-B76A69747E7E}" srcOrd="13" destOrd="0" presId="urn:microsoft.com/office/officeart/2005/8/layout/radial4"/>
    <dgm:cxn modelId="{4CB322F8-810D-2548-81CC-57548A3DDD07}" type="presParOf" srcId="{7CC37C13-B91E-E945-B645-0008D5CC1D3C}" destId="{715B7FBA-68D4-0F4C-BA7A-2D763C6C31A4}" srcOrd="14" destOrd="0" presId="urn:microsoft.com/office/officeart/2005/8/layout/radial4"/>
    <dgm:cxn modelId="{B48FECCE-47A3-E543-B259-BF58747F130B}" type="presParOf" srcId="{7CC37C13-B91E-E945-B645-0008D5CC1D3C}" destId="{E1139052-2757-4C4F-AF73-0F4E54F1BBB4}" srcOrd="15" destOrd="0" presId="urn:microsoft.com/office/officeart/2005/8/layout/radial4"/>
    <dgm:cxn modelId="{028F9376-FF7A-9546-9F89-68A0FDF74C79}" type="presParOf" srcId="{7CC37C13-B91E-E945-B645-0008D5CC1D3C}" destId="{34BCD98F-C515-DD46-A67A-4AEF93D7F911}" srcOrd="16" destOrd="0" presId="urn:microsoft.com/office/officeart/2005/8/layout/radial4"/>
  </dgm:cxnLst>
  <dgm:bg/>
  <dgm:whole>
    <a:ln>
      <a:solidFill>
        <a:schemeClr val="tx1"/>
      </a:solidFill>
    </a:ln>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35A1C8-B7AD-B248-89F7-A1B02E7917B0}">
      <dsp:nvSpPr>
        <dsp:cNvPr id="0" name=""/>
        <dsp:cNvSpPr/>
      </dsp:nvSpPr>
      <dsp:spPr>
        <a:xfrm>
          <a:off x="3767003" y="4455539"/>
          <a:ext cx="2143392" cy="2143392"/>
        </a:xfrm>
        <a:prstGeom prst="ellipse">
          <a:avLst/>
        </a:prstGeom>
        <a:gradFill rotWithShape="0">
          <a:gsLst>
            <a:gs pos="0">
              <a:schemeClr val="accent1">
                <a:shade val="80000"/>
                <a:hueOff val="0"/>
                <a:satOff val="0"/>
                <a:lumOff val="0"/>
                <a:alphaOff val="0"/>
                <a:shade val="51000"/>
                <a:satMod val="130000"/>
              </a:schemeClr>
            </a:gs>
            <a:gs pos="80000">
              <a:schemeClr val="accent1">
                <a:shade val="80000"/>
                <a:hueOff val="0"/>
                <a:satOff val="0"/>
                <a:lumOff val="0"/>
                <a:alphaOff val="0"/>
                <a:shade val="93000"/>
                <a:satMod val="130000"/>
              </a:schemeClr>
            </a:gs>
            <a:gs pos="100000">
              <a:schemeClr val="accent1">
                <a:shade val="8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7940" tIns="27940" rIns="27940" bIns="27940" numCol="1" spcCol="1270" anchor="ctr" anchorCtr="0">
          <a:noAutofit/>
        </a:bodyPr>
        <a:lstStyle/>
        <a:p>
          <a:pPr lvl="0" algn="ctr" defTabSz="1955800">
            <a:lnSpc>
              <a:spcPct val="90000"/>
            </a:lnSpc>
            <a:spcBef>
              <a:spcPct val="0"/>
            </a:spcBef>
            <a:spcAft>
              <a:spcPct val="35000"/>
            </a:spcAft>
          </a:pPr>
          <a:r>
            <a:rPr lang="en-US" sz="4400" kern="1200" dirty="0" smtClean="0"/>
            <a:t>Food Intake</a:t>
          </a:r>
          <a:endParaRPr lang="en-US" sz="4400" kern="1200" dirty="0"/>
        </a:p>
      </dsp:txBody>
      <dsp:txXfrm>
        <a:off x="4080895" y="4769431"/>
        <a:ext cx="1515608" cy="1515608"/>
      </dsp:txXfrm>
    </dsp:sp>
    <dsp:sp modelId="{FDB950B6-BE8C-834C-9D5E-7EBD9A24ECCB}">
      <dsp:nvSpPr>
        <dsp:cNvPr id="0" name=""/>
        <dsp:cNvSpPr/>
      </dsp:nvSpPr>
      <dsp:spPr>
        <a:xfrm rot="10800000">
          <a:off x="754071" y="5221802"/>
          <a:ext cx="2847221" cy="610866"/>
        </a:xfrm>
        <a:prstGeom prst="leftArrow">
          <a:avLst>
            <a:gd name="adj1" fmla="val 60000"/>
            <a:gd name="adj2" fmla="val 50000"/>
          </a:avLst>
        </a:prstGeom>
        <a:gradFill rotWithShape="0">
          <a:gsLst>
            <a:gs pos="0">
              <a:schemeClr val="accent1">
                <a:shade val="90000"/>
                <a:hueOff val="0"/>
                <a:satOff val="0"/>
                <a:lumOff val="0"/>
                <a:alphaOff val="0"/>
                <a:shade val="51000"/>
                <a:satMod val="130000"/>
              </a:schemeClr>
            </a:gs>
            <a:gs pos="80000">
              <a:schemeClr val="accent1">
                <a:shade val="90000"/>
                <a:hueOff val="0"/>
                <a:satOff val="0"/>
                <a:lumOff val="0"/>
                <a:alphaOff val="0"/>
                <a:shade val="93000"/>
                <a:satMod val="130000"/>
              </a:schemeClr>
            </a:gs>
            <a:gs pos="100000">
              <a:schemeClr val="accent1">
                <a:shade val="9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729DFD29-84D2-424F-A842-9F2071894ECF}">
      <dsp:nvSpPr>
        <dsp:cNvPr id="0" name=""/>
        <dsp:cNvSpPr/>
      </dsp:nvSpPr>
      <dsp:spPr>
        <a:xfrm>
          <a:off x="3883" y="4927086"/>
          <a:ext cx="1500375" cy="1200300"/>
        </a:xfrm>
        <a:prstGeom prst="roundRect">
          <a:avLst>
            <a:gd name="adj" fmla="val 10000"/>
          </a:avLst>
        </a:prstGeom>
        <a:gradFill rotWithShape="0">
          <a:gsLst>
            <a:gs pos="0">
              <a:schemeClr val="accent1">
                <a:shade val="80000"/>
                <a:hueOff val="0"/>
                <a:satOff val="0"/>
                <a:lumOff val="0"/>
                <a:alphaOff val="0"/>
                <a:shade val="51000"/>
                <a:satMod val="130000"/>
              </a:schemeClr>
            </a:gs>
            <a:gs pos="80000">
              <a:schemeClr val="accent1">
                <a:shade val="80000"/>
                <a:hueOff val="0"/>
                <a:satOff val="0"/>
                <a:lumOff val="0"/>
                <a:alphaOff val="0"/>
                <a:shade val="93000"/>
                <a:satMod val="130000"/>
              </a:schemeClr>
            </a:gs>
            <a:gs pos="100000">
              <a:schemeClr val="accent1">
                <a:shade val="8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066800">
            <a:lnSpc>
              <a:spcPct val="90000"/>
            </a:lnSpc>
            <a:spcBef>
              <a:spcPct val="0"/>
            </a:spcBef>
            <a:spcAft>
              <a:spcPct val="35000"/>
            </a:spcAft>
          </a:pPr>
          <a:r>
            <a:rPr lang="en-US" sz="2400" kern="1200" dirty="0" smtClean="0"/>
            <a:t>Meal Service</a:t>
          </a:r>
          <a:endParaRPr lang="en-US" sz="2400" kern="1200" dirty="0"/>
        </a:p>
      </dsp:txBody>
      <dsp:txXfrm>
        <a:off x="39039" y="4962242"/>
        <a:ext cx="1430063" cy="1129988"/>
      </dsp:txXfrm>
    </dsp:sp>
    <dsp:sp modelId="{CAA718D4-9CBB-8840-BF1F-71C45E66BFDE}">
      <dsp:nvSpPr>
        <dsp:cNvPr id="0" name=""/>
        <dsp:cNvSpPr/>
      </dsp:nvSpPr>
      <dsp:spPr>
        <a:xfrm rot="12342857">
          <a:off x="1017594" y="4067230"/>
          <a:ext cx="2847221" cy="610866"/>
        </a:xfrm>
        <a:prstGeom prst="leftArrow">
          <a:avLst>
            <a:gd name="adj1" fmla="val 60000"/>
            <a:gd name="adj2" fmla="val 50000"/>
          </a:avLst>
        </a:prstGeom>
        <a:gradFill rotWithShape="0">
          <a:gsLst>
            <a:gs pos="0">
              <a:schemeClr val="accent1">
                <a:shade val="90000"/>
                <a:hueOff val="43757"/>
                <a:satOff val="-608"/>
                <a:lumOff val="3279"/>
                <a:alphaOff val="0"/>
                <a:shade val="51000"/>
                <a:satMod val="130000"/>
              </a:schemeClr>
            </a:gs>
            <a:gs pos="80000">
              <a:schemeClr val="accent1">
                <a:shade val="90000"/>
                <a:hueOff val="43757"/>
                <a:satOff val="-608"/>
                <a:lumOff val="3279"/>
                <a:alphaOff val="0"/>
                <a:shade val="93000"/>
                <a:satMod val="130000"/>
              </a:schemeClr>
            </a:gs>
            <a:gs pos="100000">
              <a:schemeClr val="accent1">
                <a:shade val="90000"/>
                <a:hueOff val="43757"/>
                <a:satOff val="-608"/>
                <a:lumOff val="3279"/>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EC8767F1-8CB6-F140-AB38-157EBD870798}">
      <dsp:nvSpPr>
        <dsp:cNvPr id="0" name=""/>
        <dsp:cNvSpPr/>
      </dsp:nvSpPr>
      <dsp:spPr>
        <a:xfrm>
          <a:off x="408388" y="3154832"/>
          <a:ext cx="1500375" cy="1200300"/>
        </a:xfrm>
        <a:prstGeom prst="roundRect">
          <a:avLst>
            <a:gd name="adj" fmla="val 10000"/>
          </a:avLst>
        </a:prstGeom>
        <a:gradFill rotWithShape="0">
          <a:gsLst>
            <a:gs pos="0">
              <a:schemeClr val="accent1">
                <a:shade val="80000"/>
                <a:hueOff val="43750"/>
                <a:satOff val="-627"/>
                <a:lumOff val="3659"/>
                <a:alphaOff val="0"/>
                <a:shade val="51000"/>
                <a:satMod val="130000"/>
              </a:schemeClr>
            </a:gs>
            <a:gs pos="80000">
              <a:schemeClr val="accent1">
                <a:shade val="80000"/>
                <a:hueOff val="43750"/>
                <a:satOff val="-627"/>
                <a:lumOff val="3659"/>
                <a:alphaOff val="0"/>
                <a:shade val="93000"/>
                <a:satMod val="130000"/>
              </a:schemeClr>
            </a:gs>
            <a:gs pos="100000">
              <a:schemeClr val="accent1">
                <a:shade val="80000"/>
                <a:hueOff val="43750"/>
                <a:satOff val="-627"/>
                <a:lumOff val="3659"/>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066800">
            <a:lnSpc>
              <a:spcPct val="90000"/>
            </a:lnSpc>
            <a:spcBef>
              <a:spcPct val="0"/>
            </a:spcBef>
            <a:spcAft>
              <a:spcPct val="35000"/>
            </a:spcAft>
          </a:pPr>
          <a:r>
            <a:rPr lang="en-US" sz="2400" kern="1200" dirty="0" smtClean="0"/>
            <a:t>Physical Ability to Eat</a:t>
          </a:r>
          <a:endParaRPr lang="en-US" sz="2400" kern="1200" dirty="0"/>
        </a:p>
      </dsp:txBody>
      <dsp:txXfrm>
        <a:off x="443544" y="3189988"/>
        <a:ext cx="1430063" cy="1129988"/>
      </dsp:txXfrm>
    </dsp:sp>
    <dsp:sp modelId="{0DD9A040-846A-D94D-B343-B761140CEB12}">
      <dsp:nvSpPr>
        <dsp:cNvPr id="0" name=""/>
        <dsp:cNvSpPr/>
      </dsp:nvSpPr>
      <dsp:spPr>
        <a:xfrm rot="13885714">
          <a:off x="1755971" y="3141334"/>
          <a:ext cx="2847221" cy="610866"/>
        </a:xfrm>
        <a:prstGeom prst="leftArrow">
          <a:avLst>
            <a:gd name="adj1" fmla="val 60000"/>
            <a:gd name="adj2" fmla="val 50000"/>
          </a:avLst>
        </a:prstGeom>
        <a:gradFill rotWithShape="0">
          <a:gsLst>
            <a:gs pos="0">
              <a:schemeClr val="accent1">
                <a:shade val="90000"/>
                <a:hueOff val="87514"/>
                <a:satOff val="-1216"/>
                <a:lumOff val="6558"/>
                <a:alphaOff val="0"/>
                <a:shade val="51000"/>
                <a:satMod val="130000"/>
              </a:schemeClr>
            </a:gs>
            <a:gs pos="80000">
              <a:schemeClr val="accent1">
                <a:shade val="90000"/>
                <a:hueOff val="87514"/>
                <a:satOff val="-1216"/>
                <a:lumOff val="6558"/>
                <a:alphaOff val="0"/>
                <a:shade val="93000"/>
                <a:satMod val="130000"/>
              </a:schemeClr>
            </a:gs>
            <a:gs pos="100000">
              <a:schemeClr val="accent1">
                <a:shade val="90000"/>
                <a:hueOff val="87514"/>
                <a:satOff val="-1216"/>
                <a:lumOff val="6558"/>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9CE1B073-A7C4-1E4D-90CE-80A028DBDD82}">
      <dsp:nvSpPr>
        <dsp:cNvPr id="0" name=""/>
        <dsp:cNvSpPr/>
      </dsp:nvSpPr>
      <dsp:spPr>
        <a:xfrm>
          <a:off x="1541788" y="1733594"/>
          <a:ext cx="1500375" cy="1200300"/>
        </a:xfrm>
        <a:prstGeom prst="roundRect">
          <a:avLst>
            <a:gd name="adj" fmla="val 10000"/>
          </a:avLst>
        </a:prstGeom>
        <a:gradFill rotWithShape="0">
          <a:gsLst>
            <a:gs pos="0">
              <a:schemeClr val="accent1">
                <a:shade val="80000"/>
                <a:hueOff val="87499"/>
                <a:satOff val="-1255"/>
                <a:lumOff val="7319"/>
                <a:alphaOff val="0"/>
                <a:shade val="51000"/>
                <a:satMod val="130000"/>
              </a:schemeClr>
            </a:gs>
            <a:gs pos="80000">
              <a:schemeClr val="accent1">
                <a:shade val="80000"/>
                <a:hueOff val="87499"/>
                <a:satOff val="-1255"/>
                <a:lumOff val="7319"/>
                <a:alphaOff val="0"/>
                <a:shade val="93000"/>
                <a:satMod val="130000"/>
              </a:schemeClr>
            </a:gs>
            <a:gs pos="100000">
              <a:schemeClr val="accent1">
                <a:shade val="80000"/>
                <a:hueOff val="87499"/>
                <a:satOff val="-1255"/>
                <a:lumOff val="7319"/>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066800">
            <a:lnSpc>
              <a:spcPct val="90000"/>
            </a:lnSpc>
            <a:spcBef>
              <a:spcPct val="0"/>
            </a:spcBef>
            <a:spcAft>
              <a:spcPct val="35000"/>
            </a:spcAft>
          </a:pPr>
          <a:r>
            <a:rPr lang="en-US" sz="2400" kern="1200" dirty="0" smtClean="0"/>
            <a:t>Variety</a:t>
          </a:r>
          <a:endParaRPr lang="en-US" sz="2400" kern="1200" dirty="0"/>
        </a:p>
      </dsp:txBody>
      <dsp:txXfrm>
        <a:off x="1576944" y="1768750"/>
        <a:ext cx="1430063" cy="1129988"/>
      </dsp:txXfrm>
    </dsp:sp>
    <dsp:sp modelId="{05BBCF45-F894-8E4F-951F-26EF50CE6E87}">
      <dsp:nvSpPr>
        <dsp:cNvPr id="0" name=""/>
        <dsp:cNvSpPr/>
      </dsp:nvSpPr>
      <dsp:spPr>
        <a:xfrm rot="15428571">
          <a:off x="2822957" y="2627501"/>
          <a:ext cx="2847221" cy="610866"/>
        </a:xfrm>
        <a:prstGeom prst="leftArrow">
          <a:avLst>
            <a:gd name="adj1" fmla="val 60000"/>
            <a:gd name="adj2" fmla="val 50000"/>
          </a:avLst>
        </a:prstGeom>
        <a:gradFill rotWithShape="0">
          <a:gsLst>
            <a:gs pos="0">
              <a:schemeClr val="accent1">
                <a:shade val="90000"/>
                <a:hueOff val="131272"/>
                <a:satOff val="-1824"/>
                <a:lumOff val="9837"/>
                <a:alphaOff val="0"/>
                <a:shade val="51000"/>
                <a:satMod val="130000"/>
              </a:schemeClr>
            </a:gs>
            <a:gs pos="80000">
              <a:schemeClr val="accent1">
                <a:shade val="90000"/>
                <a:hueOff val="131272"/>
                <a:satOff val="-1824"/>
                <a:lumOff val="9837"/>
                <a:alphaOff val="0"/>
                <a:shade val="93000"/>
                <a:satMod val="130000"/>
              </a:schemeClr>
            </a:gs>
            <a:gs pos="100000">
              <a:schemeClr val="accent1">
                <a:shade val="90000"/>
                <a:hueOff val="131272"/>
                <a:satOff val="-1824"/>
                <a:lumOff val="9837"/>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EE2A7AC0-4DA2-4F48-BA1D-8FD7D9BCFCDF}">
      <dsp:nvSpPr>
        <dsp:cNvPr id="0" name=""/>
        <dsp:cNvSpPr/>
      </dsp:nvSpPr>
      <dsp:spPr>
        <a:xfrm>
          <a:off x="3179597" y="944867"/>
          <a:ext cx="1500375" cy="1200300"/>
        </a:xfrm>
        <a:prstGeom prst="roundRect">
          <a:avLst>
            <a:gd name="adj" fmla="val 10000"/>
          </a:avLst>
        </a:prstGeom>
        <a:gradFill rotWithShape="0">
          <a:gsLst>
            <a:gs pos="0">
              <a:schemeClr val="accent1">
                <a:shade val="80000"/>
                <a:hueOff val="131249"/>
                <a:satOff val="-1882"/>
                <a:lumOff val="10978"/>
                <a:alphaOff val="0"/>
                <a:shade val="51000"/>
                <a:satMod val="130000"/>
              </a:schemeClr>
            </a:gs>
            <a:gs pos="80000">
              <a:schemeClr val="accent1">
                <a:shade val="80000"/>
                <a:hueOff val="131249"/>
                <a:satOff val="-1882"/>
                <a:lumOff val="10978"/>
                <a:alphaOff val="0"/>
                <a:shade val="93000"/>
                <a:satMod val="130000"/>
              </a:schemeClr>
            </a:gs>
            <a:gs pos="100000">
              <a:schemeClr val="accent1">
                <a:shade val="80000"/>
                <a:hueOff val="131249"/>
                <a:satOff val="-1882"/>
                <a:lumOff val="10978"/>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066800">
            <a:lnSpc>
              <a:spcPct val="90000"/>
            </a:lnSpc>
            <a:spcBef>
              <a:spcPct val="0"/>
            </a:spcBef>
            <a:spcAft>
              <a:spcPct val="35000"/>
            </a:spcAft>
          </a:pPr>
          <a:r>
            <a:rPr lang="en-US" sz="2400" kern="1200" dirty="0" smtClean="0"/>
            <a:t>Color Contrast</a:t>
          </a:r>
          <a:endParaRPr lang="en-US" sz="2400" kern="1200" dirty="0"/>
        </a:p>
      </dsp:txBody>
      <dsp:txXfrm>
        <a:off x="3214753" y="980023"/>
        <a:ext cx="1430063" cy="1129988"/>
      </dsp:txXfrm>
    </dsp:sp>
    <dsp:sp modelId="{64589832-94C8-1D49-926F-85716BF4676C}">
      <dsp:nvSpPr>
        <dsp:cNvPr id="0" name=""/>
        <dsp:cNvSpPr/>
      </dsp:nvSpPr>
      <dsp:spPr>
        <a:xfrm rot="16971429">
          <a:off x="4007221" y="2627501"/>
          <a:ext cx="2847221" cy="610866"/>
        </a:xfrm>
        <a:prstGeom prst="leftArrow">
          <a:avLst>
            <a:gd name="adj1" fmla="val 60000"/>
            <a:gd name="adj2" fmla="val 50000"/>
          </a:avLst>
        </a:prstGeom>
        <a:gradFill rotWithShape="0">
          <a:gsLst>
            <a:gs pos="0">
              <a:schemeClr val="accent1">
                <a:shade val="90000"/>
                <a:hueOff val="175029"/>
                <a:satOff val="-2431"/>
                <a:lumOff val="13117"/>
                <a:alphaOff val="0"/>
                <a:shade val="51000"/>
                <a:satMod val="130000"/>
              </a:schemeClr>
            </a:gs>
            <a:gs pos="80000">
              <a:schemeClr val="accent1">
                <a:shade val="90000"/>
                <a:hueOff val="175029"/>
                <a:satOff val="-2431"/>
                <a:lumOff val="13117"/>
                <a:alphaOff val="0"/>
                <a:shade val="93000"/>
                <a:satMod val="130000"/>
              </a:schemeClr>
            </a:gs>
            <a:gs pos="100000">
              <a:schemeClr val="accent1">
                <a:shade val="90000"/>
                <a:hueOff val="175029"/>
                <a:satOff val="-2431"/>
                <a:lumOff val="13117"/>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99685D97-7581-914C-B695-787499F79FA9}">
      <dsp:nvSpPr>
        <dsp:cNvPr id="0" name=""/>
        <dsp:cNvSpPr/>
      </dsp:nvSpPr>
      <dsp:spPr>
        <a:xfrm>
          <a:off x="4997427" y="944867"/>
          <a:ext cx="1500375" cy="1200300"/>
        </a:xfrm>
        <a:prstGeom prst="roundRect">
          <a:avLst>
            <a:gd name="adj" fmla="val 10000"/>
          </a:avLst>
        </a:prstGeom>
        <a:gradFill rotWithShape="0">
          <a:gsLst>
            <a:gs pos="0">
              <a:schemeClr val="accent1">
                <a:shade val="80000"/>
                <a:hueOff val="174998"/>
                <a:satOff val="-2510"/>
                <a:lumOff val="14637"/>
                <a:alphaOff val="0"/>
                <a:shade val="51000"/>
                <a:satMod val="130000"/>
              </a:schemeClr>
            </a:gs>
            <a:gs pos="80000">
              <a:schemeClr val="accent1">
                <a:shade val="80000"/>
                <a:hueOff val="174998"/>
                <a:satOff val="-2510"/>
                <a:lumOff val="14637"/>
                <a:alphaOff val="0"/>
                <a:shade val="93000"/>
                <a:satMod val="130000"/>
              </a:schemeClr>
            </a:gs>
            <a:gs pos="100000">
              <a:schemeClr val="accent1">
                <a:shade val="80000"/>
                <a:hueOff val="174998"/>
                <a:satOff val="-2510"/>
                <a:lumOff val="14637"/>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066800">
            <a:lnSpc>
              <a:spcPct val="90000"/>
            </a:lnSpc>
            <a:spcBef>
              <a:spcPct val="0"/>
            </a:spcBef>
            <a:spcAft>
              <a:spcPct val="35000"/>
            </a:spcAft>
          </a:pPr>
          <a:r>
            <a:rPr lang="en-US" sz="2400" kern="1200" dirty="0" smtClean="0"/>
            <a:t>Perceived Portion Size</a:t>
          </a:r>
          <a:endParaRPr lang="en-US" sz="2400" kern="1200" dirty="0"/>
        </a:p>
      </dsp:txBody>
      <dsp:txXfrm>
        <a:off x="5032583" y="980023"/>
        <a:ext cx="1430063" cy="1129988"/>
      </dsp:txXfrm>
    </dsp:sp>
    <dsp:sp modelId="{0FB14786-3B7D-6044-A3E1-DA0AC32B5AE2}">
      <dsp:nvSpPr>
        <dsp:cNvPr id="0" name=""/>
        <dsp:cNvSpPr/>
      </dsp:nvSpPr>
      <dsp:spPr>
        <a:xfrm rot="18514286">
          <a:off x="5074207" y="3141334"/>
          <a:ext cx="2847221" cy="610866"/>
        </a:xfrm>
        <a:prstGeom prst="leftArrow">
          <a:avLst>
            <a:gd name="adj1" fmla="val 60000"/>
            <a:gd name="adj2" fmla="val 50000"/>
          </a:avLst>
        </a:prstGeom>
        <a:gradFill rotWithShape="0">
          <a:gsLst>
            <a:gs pos="0">
              <a:schemeClr val="accent1">
                <a:shade val="90000"/>
                <a:hueOff val="218786"/>
                <a:satOff val="-3039"/>
                <a:lumOff val="16396"/>
                <a:alphaOff val="0"/>
                <a:shade val="51000"/>
                <a:satMod val="130000"/>
              </a:schemeClr>
            </a:gs>
            <a:gs pos="80000">
              <a:schemeClr val="accent1">
                <a:shade val="90000"/>
                <a:hueOff val="218786"/>
                <a:satOff val="-3039"/>
                <a:lumOff val="16396"/>
                <a:alphaOff val="0"/>
                <a:shade val="93000"/>
                <a:satMod val="130000"/>
              </a:schemeClr>
            </a:gs>
            <a:gs pos="100000">
              <a:schemeClr val="accent1">
                <a:shade val="90000"/>
                <a:hueOff val="218786"/>
                <a:satOff val="-3039"/>
                <a:lumOff val="16396"/>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797A5593-8E90-534E-8393-32C8A9E471A3}">
      <dsp:nvSpPr>
        <dsp:cNvPr id="0" name=""/>
        <dsp:cNvSpPr/>
      </dsp:nvSpPr>
      <dsp:spPr>
        <a:xfrm>
          <a:off x="6635236" y="1733594"/>
          <a:ext cx="1500375" cy="1200300"/>
        </a:xfrm>
        <a:prstGeom prst="roundRect">
          <a:avLst>
            <a:gd name="adj" fmla="val 10000"/>
          </a:avLst>
        </a:prstGeom>
        <a:gradFill rotWithShape="0">
          <a:gsLst>
            <a:gs pos="0">
              <a:schemeClr val="accent1">
                <a:shade val="80000"/>
                <a:hueOff val="218748"/>
                <a:satOff val="-3137"/>
                <a:lumOff val="18296"/>
                <a:alphaOff val="0"/>
                <a:shade val="51000"/>
                <a:satMod val="130000"/>
              </a:schemeClr>
            </a:gs>
            <a:gs pos="80000">
              <a:schemeClr val="accent1">
                <a:shade val="80000"/>
                <a:hueOff val="218748"/>
                <a:satOff val="-3137"/>
                <a:lumOff val="18296"/>
                <a:alphaOff val="0"/>
                <a:shade val="93000"/>
                <a:satMod val="130000"/>
              </a:schemeClr>
            </a:gs>
            <a:gs pos="100000">
              <a:schemeClr val="accent1">
                <a:shade val="80000"/>
                <a:hueOff val="218748"/>
                <a:satOff val="-3137"/>
                <a:lumOff val="18296"/>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066800">
            <a:lnSpc>
              <a:spcPct val="90000"/>
            </a:lnSpc>
            <a:spcBef>
              <a:spcPct val="0"/>
            </a:spcBef>
            <a:spcAft>
              <a:spcPct val="35000"/>
            </a:spcAft>
          </a:pPr>
          <a:r>
            <a:rPr lang="en-US" sz="2400" kern="1200" dirty="0" smtClean="0"/>
            <a:t>Texture</a:t>
          </a:r>
          <a:endParaRPr lang="en-US" sz="2400" kern="1200" dirty="0"/>
        </a:p>
      </dsp:txBody>
      <dsp:txXfrm>
        <a:off x="6670392" y="1768750"/>
        <a:ext cx="1430063" cy="1129988"/>
      </dsp:txXfrm>
    </dsp:sp>
    <dsp:sp modelId="{2DEC4D50-26F1-5747-A01B-B76A69747E7E}">
      <dsp:nvSpPr>
        <dsp:cNvPr id="0" name=""/>
        <dsp:cNvSpPr/>
      </dsp:nvSpPr>
      <dsp:spPr>
        <a:xfrm rot="20057143">
          <a:off x="5812584" y="4067230"/>
          <a:ext cx="2847221" cy="610866"/>
        </a:xfrm>
        <a:prstGeom prst="leftArrow">
          <a:avLst>
            <a:gd name="adj1" fmla="val 60000"/>
            <a:gd name="adj2" fmla="val 50000"/>
          </a:avLst>
        </a:prstGeom>
        <a:gradFill rotWithShape="0">
          <a:gsLst>
            <a:gs pos="0">
              <a:schemeClr val="accent1">
                <a:shade val="90000"/>
                <a:hueOff val="262543"/>
                <a:satOff val="-3647"/>
                <a:lumOff val="19675"/>
                <a:alphaOff val="0"/>
                <a:shade val="51000"/>
                <a:satMod val="130000"/>
              </a:schemeClr>
            </a:gs>
            <a:gs pos="80000">
              <a:schemeClr val="accent1">
                <a:shade val="90000"/>
                <a:hueOff val="262543"/>
                <a:satOff val="-3647"/>
                <a:lumOff val="19675"/>
                <a:alphaOff val="0"/>
                <a:shade val="93000"/>
                <a:satMod val="130000"/>
              </a:schemeClr>
            </a:gs>
            <a:gs pos="100000">
              <a:schemeClr val="accent1">
                <a:shade val="90000"/>
                <a:hueOff val="262543"/>
                <a:satOff val="-3647"/>
                <a:lumOff val="19675"/>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715B7FBA-68D4-0F4C-BA7A-2D763C6C31A4}">
      <dsp:nvSpPr>
        <dsp:cNvPr id="0" name=""/>
        <dsp:cNvSpPr/>
      </dsp:nvSpPr>
      <dsp:spPr>
        <a:xfrm>
          <a:off x="7768635" y="3154832"/>
          <a:ext cx="1500375" cy="1200300"/>
        </a:xfrm>
        <a:prstGeom prst="roundRect">
          <a:avLst>
            <a:gd name="adj" fmla="val 10000"/>
          </a:avLst>
        </a:prstGeom>
        <a:gradFill rotWithShape="0">
          <a:gsLst>
            <a:gs pos="0">
              <a:schemeClr val="accent1">
                <a:shade val="80000"/>
                <a:hueOff val="262497"/>
                <a:satOff val="-3765"/>
                <a:lumOff val="21956"/>
                <a:alphaOff val="0"/>
                <a:shade val="51000"/>
                <a:satMod val="130000"/>
              </a:schemeClr>
            </a:gs>
            <a:gs pos="80000">
              <a:schemeClr val="accent1">
                <a:shade val="80000"/>
                <a:hueOff val="262497"/>
                <a:satOff val="-3765"/>
                <a:lumOff val="21956"/>
                <a:alphaOff val="0"/>
                <a:shade val="93000"/>
                <a:satMod val="130000"/>
              </a:schemeClr>
            </a:gs>
            <a:gs pos="100000">
              <a:schemeClr val="accent1">
                <a:shade val="80000"/>
                <a:hueOff val="262497"/>
                <a:satOff val="-3765"/>
                <a:lumOff val="21956"/>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066800">
            <a:lnSpc>
              <a:spcPct val="90000"/>
            </a:lnSpc>
            <a:spcBef>
              <a:spcPct val="0"/>
            </a:spcBef>
            <a:spcAft>
              <a:spcPct val="35000"/>
            </a:spcAft>
          </a:pPr>
          <a:r>
            <a:rPr lang="en-US" sz="2400" kern="1200" dirty="0" smtClean="0"/>
            <a:t>Social Context</a:t>
          </a:r>
          <a:endParaRPr lang="en-US" sz="2400" kern="1200" dirty="0"/>
        </a:p>
      </dsp:txBody>
      <dsp:txXfrm>
        <a:off x="7803791" y="3189988"/>
        <a:ext cx="1430063" cy="1129988"/>
      </dsp:txXfrm>
    </dsp:sp>
    <dsp:sp modelId="{E1139052-2757-4C4F-AF73-0F4E54F1BBB4}">
      <dsp:nvSpPr>
        <dsp:cNvPr id="0" name=""/>
        <dsp:cNvSpPr/>
      </dsp:nvSpPr>
      <dsp:spPr>
        <a:xfrm>
          <a:off x="6076107" y="5221802"/>
          <a:ext cx="2847221" cy="610866"/>
        </a:xfrm>
        <a:prstGeom prst="leftArrow">
          <a:avLst>
            <a:gd name="adj1" fmla="val 60000"/>
            <a:gd name="adj2" fmla="val 50000"/>
          </a:avLst>
        </a:prstGeom>
        <a:gradFill rotWithShape="0">
          <a:gsLst>
            <a:gs pos="0">
              <a:schemeClr val="accent1">
                <a:shade val="90000"/>
                <a:hueOff val="306301"/>
                <a:satOff val="-4255"/>
                <a:lumOff val="22954"/>
                <a:alphaOff val="0"/>
                <a:shade val="51000"/>
                <a:satMod val="130000"/>
              </a:schemeClr>
            </a:gs>
            <a:gs pos="80000">
              <a:schemeClr val="accent1">
                <a:shade val="90000"/>
                <a:hueOff val="306301"/>
                <a:satOff val="-4255"/>
                <a:lumOff val="22954"/>
                <a:alphaOff val="0"/>
                <a:shade val="93000"/>
                <a:satMod val="130000"/>
              </a:schemeClr>
            </a:gs>
            <a:gs pos="100000">
              <a:schemeClr val="accent1">
                <a:shade val="90000"/>
                <a:hueOff val="306301"/>
                <a:satOff val="-4255"/>
                <a:lumOff val="22954"/>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34BCD98F-C515-DD46-A67A-4AEF93D7F911}">
      <dsp:nvSpPr>
        <dsp:cNvPr id="0" name=""/>
        <dsp:cNvSpPr/>
      </dsp:nvSpPr>
      <dsp:spPr>
        <a:xfrm>
          <a:off x="8173141" y="4927086"/>
          <a:ext cx="1500375" cy="1200300"/>
        </a:xfrm>
        <a:prstGeom prst="roundRect">
          <a:avLst>
            <a:gd name="adj" fmla="val 10000"/>
          </a:avLst>
        </a:prstGeom>
        <a:gradFill rotWithShape="0">
          <a:gsLst>
            <a:gs pos="0">
              <a:schemeClr val="accent1">
                <a:shade val="80000"/>
                <a:hueOff val="306247"/>
                <a:satOff val="-4392"/>
                <a:lumOff val="25615"/>
                <a:alphaOff val="0"/>
                <a:shade val="51000"/>
                <a:satMod val="130000"/>
              </a:schemeClr>
            </a:gs>
            <a:gs pos="80000">
              <a:schemeClr val="accent1">
                <a:shade val="80000"/>
                <a:hueOff val="306247"/>
                <a:satOff val="-4392"/>
                <a:lumOff val="25615"/>
                <a:alphaOff val="0"/>
                <a:shade val="93000"/>
                <a:satMod val="130000"/>
              </a:schemeClr>
            </a:gs>
            <a:gs pos="100000">
              <a:schemeClr val="accent1">
                <a:shade val="80000"/>
                <a:hueOff val="306247"/>
                <a:satOff val="-4392"/>
                <a:lumOff val="25615"/>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066800">
            <a:lnSpc>
              <a:spcPct val="90000"/>
            </a:lnSpc>
            <a:spcBef>
              <a:spcPct val="0"/>
            </a:spcBef>
            <a:spcAft>
              <a:spcPct val="35000"/>
            </a:spcAft>
          </a:pPr>
          <a:r>
            <a:rPr lang="en-US" sz="2400" kern="1200" dirty="0" smtClean="0"/>
            <a:t>Food Salience</a:t>
          </a:r>
          <a:endParaRPr lang="en-US" sz="2400" kern="1200" dirty="0"/>
        </a:p>
      </dsp:txBody>
      <dsp:txXfrm>
        <a:off x="8208297" y="4962242"/>
        <a:ext cx="1430063" cy="1129988"/>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5" name="Rectangle 14"/>
          <p:cNvSpPr/>
          <p:nvPr userDrawn="1"/>
        </p:nvSpPr>
        <p:spPr>
          <a:xfrm>
            <a:off x="44985214" y="0"/>
            <a:ext cx="734786" cy="2743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6" name="Rectangle 15"/>
          <p:cNvSpPr/>
          <p:nvPr userDrawn="1"/>
        </p:nvSpPr>
        <p:spPr>
          <a:xfrm>
            <a:off x="0" y="0"/>
            <a:ext cx="734786" cy="2743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7" name="Rectangle 16"/>
          <p:cNvSpPr/>
          <p:nvPr userDrawn="1"/>
        </p:nvSpPr>
        <p:spPr>
          <a:xfrm>
            <a:off x="0" y="0"/>
            <a:ext cx="45720000" cy="3429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8" name="Rectangle 17"/>
          <p:cNvSpPr/>
          <p:nvPr userDrawn="1"/>
        </p:nvSpPr>
        <p:spPr>
          <a:xfrm>
            <a:off x="0" y="24003000"/>
            <a:ext cx="45720000" cy="3429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1" name="Instructions"/>
          <p:cNvSpPr/>
          <p:nvPr userDrawn="1"/>
        </p:nvSpPr>
        <p:spPr>
          <a:xfrm>
            <a:off x="-9144000" y="0"/>
            <a:ext cx="8686800" cy="27432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63222" tIns="163222" rIns="163222" bIns="163222"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715"/>
              </a:spcAft>
            </a:pPr>
            <a:r>
              <a:rPr lang="en-US" sz="6000" dirty="0" smtClean="0">
                <a:solidFill>
                  <a:srgbClr val="7F7F7F"/>
                </a:solidFill>
                <a:latin typeface="Calibri" pitchFamily="34" charset="0"/>
                <a:cs typeface="Calibri" panose="020F0502020204030204" pitchFamily="34" charset="0"/>
              </a:rPr>
              <a:t>Poster Print Size:</a:t>
            </a:r>
            <a:endParaRPr sz="6000" dirty="0">
              <a:solidFill>
                <a:srgbClr val="7F7F7F"/>
              </a:solidFill>
              <a:latin typeface="Calibri" pitchFamily="34" charset="0"/>
              <a:cs typeface="Calibri" panose="020F0502020204030204" pitchFamily="34" charset="0"/>
            </a:endParaRPr>
          </a:p>
          <a:p>
            <a:pPr lvl="0">
              <a:spcBef>
                <a:spcPts val="0"/>
              </a:spcBef>
              <a:spcAft>
                <a:spcPts val="1715"/>
              </a:spcAft>
            </a:pPr>
            <a:r>
              <a:rPr lang="en-US" sz="4000" dirty="0" smtClean="0">
                <a:solidFill>
                  <a:srgbClr val="7F7F7F"/>
                </a:solidFill>
                <a:latin typeface="Calibri" pitchFamily="34" charset="0"/>
                <a:cs typeface="Calibri" panose="020F0502020204030204" pitchFamily="34" charset="0"/>
              </a:rPr>
              <a:t>This poster template is 30” high by 50” wide and is printed at 120% for a 36” high by 60” wide poster. It can be used to print any poster with a 3:5 aspect ratio.</a:t>
            </a:r>
          </a:p>
          <a:p>
            <a:pPr lvl="0">
              <a:spcBef>
                <a:spcPts val="0"/>
              </a:spcBef>
              <a:spcAft>
                <a:spcPts val="1715"/>
              </a:spcAft>
            </a:pPr>
            <a:r>
              <a:rPr lang="en-US" sz="6000" dirty="0" smtClean="0">
                <a:solidFill>
                  <a:srgbClr val="7F7F7F"/>
                </a:solidFill>
                <a:latin typeface="Calibri" pitchFamily="34" charset="0"/>
                <a:cs typeface="Calibri" panose="020F0502020204030204" pitchFamily="34" charset="0"/>
              </a:rPr>
              <a:t>Placeholders</a:t>
            </a:r>
            <a:r>
              <a:rPr sz="6000" dirty="0" smtClean="0">
                <a:solidFill>
                  <a:srgbClr val="7F7F7F"/>
                </a:solidFill>
                <a:latin typeface="Calibri" pitchFamily="34" charset="0"/>
                <a:cs typeface="Calibri" panose="020F0502020204030204" pitchFamily="34" charset="0"/>
              </a:rPr>
              <a:t>:</a:t>
            </a:r>
            <a:endParaRPr sz="6000" dirty="0">
              <a:solidFill>
                <a:srgbClr val="7F7F7F"/>
              </a:solidFill>
              <a:latin typeface="Calibri" pitchFamily="34" charset="0"/>
              <a:cs typeface="Calibri" panose="020F0502020204030204" pitchFamily="34" charset="0"/>
            </a:endParaRPr>
          </a:p>
          <a:p>
            <a:pPr lvl="0">
              <a:spcBef>
                <a:spcPts val="0"/>
              </a:spcBef>
              <a:spcAft>
                <a:spcPts val="1715"/>
              </a:spcAft>
            </a:pPr>
            <a:r>
              <a:rPr sz="4000" dirty="0">
                <a:solidFill>
                  <a:srgbClr val="7F7F7F"/>
                </a:solidFill>
                <a:latin typeface="Calibri" pitchFamily="34" charset="0"/>
                <a:cs typeface="Calibri" panose="020F0502020204030204" pitchFamily="34" charset="0"/>
              </a:rPr>
              <a:t>The </a:t>
            </a:r>
            <a:r>
              <a:rPr lang="en-US" sz="4000" dirty="0" smtClean="0">
                <a:solidFill>
                  <a:srgbClr val="7F7F7F"/>
                </a:solidFill>
                <a:latin typeface="Calibri" pitchFamily="34" charset="0"/>
                <a:cs typeface="Calibri" panose="020F0502020204030204" pitchFamily="34" charset="0"/>
              </a:rPr>
              <a:t>various elements included</a:t>
            </a:r>
            <a:r>
              <a:rPr sz="4000" dirty="0" smtClean="0">
                <a:solidFill>
                  <a:srgbClr val="7F7F7F"/>
                </a:solidFill>
                <a:latin typeface="Calibri" pitchFamily="34" charset="0"/>
                <a:cs typeface="Calibri" panose="020F0502020204030204" pitchFamily="34" charset="0"/>
              </a:rPr>
              <a:t> </a:t>
            </a:r>
            <a:r>
              <a:rPr sz="4000" dirty="0">
                <a:solidFill>
                  <a:srgbClr val="7F7F7F"/>
                </a:solidFill>
                <a:latin typeface="Calibri" pitchFamily="34" charset="0"/>
                <a:cs typeface="Calibri" panose="020F0502020204030204" pitchFamily="34" charset="0"/>
              </a:rPr>
              <a:t>in this </a:t>
            </a:r>
            <a:r>
              <a:rPr lang="en-US" sz="4000" dirty="0" smtClean="0">
                <a:solidFill>
                  <a:srgbClr val="7F7F7F"/>
                </a:solidFill>
                <a:latin typeface="Calibri" pitchFamily="34" charset="0"/>
                <a:cs typeface="Calibri" panose="020F0502020204030204" pitchFamily="34" charset="0"/>
              </a:rPr>
              <a:t>poster are ones</a:t>
            </a:r>
            <a:r>
              <a:rPr lang="en-US" sz="4000" baseline="0" dirty="0" smtClean="0">
                <a:solidFill>
                  <a:srgbClr val="7F7F7F"/>
                </a:solidFill>
                <a:latin typeface="Calibri" pitchFamily="34" charset="0"/>
                <a:cs typeface="Calibri" panose="020F0502020204030204" pitchFamily="34" charset="0"/>
              </a:rPr>
              <a:t> we often see in medical, research, and scientific posters.</a:t>
            </a:r>
            <a:r>
              <a:rPr sz="4000" dirty="0" smtClean="0">
                <a:solidFill>
                  <a:srgbClr val="7F7F7F"/>
                </a:solidFill>
                <a:latin typeface="Calibri" pitchFamily="34" charset="0"/>
                <a:cs typeface="Calibri" panose="020F0502020204030204" pitchFamily="34" charset="0"/>
              </a:rPr>
              <a:t> </a:t>
            </a:r>
            <a:r>
              <a:rPr lang="en-US" sz="4000" dirty="0" smtClean="0">
                <a:solidFill>
                  <a:srgbClr val="7F7F7F"/>
                </a:solidFill>
                <a:latin typeface="Calibri" pitchFamily="34" charset="0"/>
                <a:cs typeface="Calibri" panose="020F0502020204030204" pitchFamily="34" charset="0"/>
              </a:rPr>
              <a:t>Feel</a:t>
            </a:r>
            <a:r>
              <a:rPr lang="en-US" sz="4000" baseline="0" dirty="0" smtClean="0">
                <a:solidFill>
                  <a:srgbClr val="7F7F7F"/>
                </a:solidFill>
                <a:latin typeface="Calibri" pitchFamily="34" charset="0"/>
                <a:cs typeface="Calibri" panose="020F0502020204030204" pitchFamily="34" charset="0"/>
              </a:rPr>
              <a:t> free to edit, move,  add, and delete items, or change the layout to suit your needs. Always check with your conference organizer for specific requirements.</a:t>
            </a:r>
          </a:p>
          <a:p>
            <a:pPr lvl="0">
              <a:spcBef>
                <a:spcPts val="0"/>
              </a:spcBef>
              <a:spcAft>
                <a:spcPts val="1715"/>
              </a:spcAft>
            </a:pPr>
            <a:r>
              <a:rPr lang="en-US" sz="6000" dirty="0" smtClean="0">
                <a:solidFill>
                  <a:srgbClr val="7F7F7F"/>
                </a:solidFill>
                <a:latin typeface="Calibri" pitchFamily="34" charset="0"/>
                <a:cs typeface="Calibri" panose="020F0502020204030204" pitchFamily="34" charset="0"/>
              </a:rPr>
              <a:t>Image</a:t>
            </a:r>
            <a:r>
              <a:rPr lang="en-US" sz="6000" baseline="0" dirty="0" smtClean="0">
                <a:solidFill>
                  <a:srgbClr val="7F7F7F"/>
                </a:solidFill>
                <a:latin typeface="Calibri" pitchFamily="34" charset="0"/>
                <a:cs typeface="Calibri" panose="020F0502020204030204" pitchFamily="34" charset="0"/>
              </a:rPr>
              <a:t> Quality</a:t>
            </a:r>
            <a:r>
              <a:rPr lang="en-US" sz="6000" dirty="0" smtClean="0">
                <a:solidFill>
                  <a:srgbClr val="7F7F7F"/>
                </a:solidFill>
                <a:latin typeface="Calibri" pitchFamily="34" charset="0"/>
                <a:cs typeface="Calibri" panose="020F0502020204030204" pitchFamily="34" charset="0"/>
              </a:rPr>
              <a:t>:</a:t>
            </a:r>
          </a:p>
          <a:p>
            <a:pPr lvl="0">
              <a:spcBef>
                <a:spcPts val="0"/>
              </a:spcBef>
              <a:spcAft>
                <a:spcPts val="1715"/>
              </a:spcAft>
            </a:pPr>
            <a:r>
              <a:rPr lang="en-US" sz="4000" dirty="0" smtClean="0">
                <a:solidFill>
                  <a:srgbClr val="7F7F7F"/>
                </a:solidFill>
                <a:latin typeface="Calibri" pitchFamily="34" charset="0"/>
                <a:cs typeface="Calibri" panose="020F0502020204030204" pitchFamily="34" charset="0"/>
              </a:rPr>
              <a:t>You can place digital photos or logo art in your poster file by selecting the </a:t>
            </a:r>
            <a:r>
              <a:rPr lang="en-US" sz="4000" b="1" dirty="0" smtClean="0">
                <a:solidFill>
                  <a:srgbClr val="7F7F7F"/>
                </a:solidFill>
                <a:latin typeface="Calibri" pitchFamily="34" charset="0"/>
                <a:cs typeface="Calibri" panose="020F0502020204030204" pitchFamily="34" charset="0"/>
              </a:rPr>
              <a:t>Insert, Picture</a:t>
            </a:r>
            <a:r>
              <a:rPr lang="en-US" sz="4000" dirty="0" smtClean="0">
                <a:solidFill>
                  <a:srgbClr val="7F7F7F"/>
                </a:solidFill>
                <a:latin typeface="Calibri" pitchFamily="34" charset="0"/>
                <a:cs typeface="Calibri" panose="020F0502020204030204" pitchFamily="34" charset="0"/>
              </a:rPr>
              <a:t> command, or by using standard copy &amp; paste. For best results, all graphic elements should be at least </a:t>
            </a:r>
            <a:r>
              <a:rPr lang="en-US" sz="4000" b="1" dirty="0" smtClean="0">
                <a:solidFill>
                  <a:srgbClr val="7F7F7F"/>
                </a:solidFill>
                <a:latin typeface="Calibri" pitchFamily="34" charset="0"/>
                <a:cs typeface="Calibri" panose="020F0502020204030204" pitchFamily="34" charset="0"/>
              </a:rPr>
              <a:t>150-200 pixels per inch in their final printed size</a:t>
            </a:r>
            <a:r>
              <a:rPr lang="en-US" sz="4000" dirty="0" smtClean="0">
                <a:solidFill>
                  <a:srgbClr val="7F7F7F"/>
                </a:solidFill>
                <a:latin typeface="Calibri" pitchFamily="34" charset="0"/>
                <a:cs typeface="Calibri" panose="020F0502020204030204" pitchFamily="34" charset="0"/>
              </a:rPr>
              <a:t>. For instance, a 1600 x 1200 pixel</a:t>
            </a:r>
            <a:r>
              <a:rPr lang="en-US" sz="4000" baseline="0" dirty="0" smtClean="0">
                <a:solidFill>
                  <a:srgbClr val="7F7F7F"/>
                </a:solidFill>
                <a:latin typeface="Calibri" pitchFamily="34" charset="0"/>
                <a:cs typeface="Calibri" panose="020F0502020204030204" pitchFamily="34" charset="0"/>
              </a:rPr>
              <a:t> photo will usually look fine up to </a:t>
            </a:r>
            <a:r>
              <a:rPr lang="en-US" sz="4000" dirty="0" smtClean="0">
                <a:solidFill>
                  <a:srgbClr val="7F7F7F"/>
                </a:solidFill>
                <a:latin typeface="Calibri" pitchFamily="34" charset="0"/>
                <a:cs typeface="Calibri" panose="020F0502020204030204" pitchFamily="34" charset="0"/>
              </a:rPr>
              <a:t>8“-10” wide on your printed poster.</a:t>
            </a:r>
          </a:p>
          <a:p>
            <a:pPr lvl="0">
              <a:spcBef>
                <a:spcPts val="0"/>
              </a:spcBef>
              <a:spcAft>
                <a:spcPts val="1715"/>
              </a:spcAft>
            </a:pPr>
            <a:r>
              <a:rPr lang="en-US" sz="4000" dirty="0" smtClean="0">
                <a:solidFill>
                  <a:srgbClr val="7F7F7F"/>
                </a:solidFill>
                <a:latin typeface="Calibri" pitchFamily="34" charset="0"/>
                <a:cs typeface="Calibri" panose="020F0502020204030204" pitchFamily="34" charset="0"/>
              </a:rPr>
              <a:t>To preview the print quality of images, select a magnification of 100% when previewing your poster. This will give you a good idea of what it will look like in print. If you are laying out a large poster and using half-scale dimensions, be sure to preview your graphics at 200% to see them at their final printed size.</a:t>
            </a:r>
          </a:p>
          <a:p>
            <a:pPr lvl="0">
              <a:spcBef>
                <a:spcPts val="0"/>
              </a:spcBef>
              <a:spcAft>
                <a:spcPts val="1715"/>
              </a:spcAft>
            </a:pPr>
            <a:r>
              <a:rPr lang="en-US" sz="4000" dirty="0" smtClean="0">
                <a:solidFill>
                  <a:srgbClr val="7F7F7F"/>
                </a:solidFill>
                <a:latin typeface="Calibri" pitchFamily="34" charset="0"/>
                <a:cs typeface="Calibri" panose="020F0502020204030204" pitchFamily="34" charset="0"/>
              </a:rPr>
              <a:t>Please note that graphics from websites (such as the logo on your hospital's or university's home page) will only be 72dpi and not suitable for printing.</a:t>
            </a:r>
          </a:p>
          <a:p>
            <a:pPr lvl="0" algn="ctr">
              <a:spcBef>
                <a:spcPts val="0"/>
              </a:spcBef>
              <a:spcAft>
                <a:spcPts val="1715"/>
              </a:spcAft>
            </a:pPr>
            <a:r>
              <a:rPr lang="en-US" sz="2800" dirty="0" smtClean="0">
                <a:solidFill>
                  <a:srgbClr val="7F7F7F"/>
                </a:solidFill>
                <a:latin typeface="Calibri" pitchFamily="34" charset="0"/>
                <a:cs typeface="Calibri" panose="020F0502020204030204" pitchFamily="34" charset="0"/>
              </a:rPr>
              <a:t/>
            </a:r>
            <a:br>
              <a:rPr lang="en-US" sz="2800" dirty="0" smtClean="0">
                <a:solidFill>
                  <a:srgbClr val="7F7F7F"/>
                </a:solidFill>
                <a:latin typeface="Calibri" pitchFamily="34" charset="0"/>
                <a:cs typeface="Calibri" panose="020F0502020204030204" pitchFamily="34" charset="0"/>
              </a:rPr>
            </a:br>
            <a:r>
              <a:rPr lang="en-US" sz="2800" dirty="0" smtClean="0">
                <a:solidFill>
                  <a:srgbClr val="7F7F7F"/>
                </a:solidFill>
                <a:latin typeface="Calibri" pitchFamily="34" charset="0"/>
                <a:cs typeface="Calibri" panose="020F0502020204030204" pitchFamily="34" charset="0"/>
              </a:rPr>
              <a:t>[This sidebar area does not print.]</a:t>
            </a:r>
          </a:p>
        </p:txBody>
      </p:sp>
      <p:grpSp>
        <p:nvGrpSpPr>
          <p:cNvPr id="12" name="Group 11"/>
          <p:cNvGrpSpPr/>
          <p:nvPr userDrawn="1"/>
        </p:nvGrpSpPr>
        <p:grpSpPr>
          <a:xfrm>
            <a:off x="46177200" y="0"/>
            <a:ext cx="8686800" cy="27432000"/>
            <a:chOff x="33832800" y="0"/>
            <a:chExt cx="12801600" cy="43891200"/>
          </a:xfrm>
        </p:grpSpPr>
        <p:sp>
          <p:nvSpPr>
            <p:cNvPr id="13" name="Instructions"/>
            <p:cNvSpPr/>
            <p:nvPr userDrawn="1"/>
          </p:nvSpPr>
          <p:spPr>
            <a:xfrm>
              <a:off x="33832800" y="0"/>
              <a:ext cx="12801600" cy="43891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28600" tIns="228600" rIns="228600" bIns="228600"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715"/>
                </a:spcAft>
              </a:pPr>
              <a:r>
                <a:rPr lang="en-US" sz="6000" dirty="0" smtClean="0">
                  <a:solidFill>
                    <a:schemeClr val="bg1">
                      <a:lumMod val="50000"/>
                    </a:schemeClr>
                  </a:solidFill>
                  <a:latin typeface="Calibri" pitchFamily="34" charset="0"/>
                  <a:cs typeface="Calibri" panose="020F0502020204030204" pitchFamily="34" charset="0"/>
                </a:rPr>
                <a:t>Change</a:t>
              </a:r>
              <a:r>
                <a:rPr lang="en-US" sz="6000" baseline="0" dirty="0" smtClean="0">
                  <a:solidFill>
                    <a:schemeClr val="bg1">
                      <a:lumMod val="50000"/>
                    </a:schemeClr>
                  </a:solidFill>
                  <a:latin typeface="Calibri" pitchFamily="34" charset="0"/>
                  <a:cs typeface="Calibri" panose="020F0502020204030204" pitchFamily="34" charset="0"/>
                </a:rPr>
                <a:t> Color Theme</a:t>
              </a:r>
              <a:r>
                <a:rPr lang="en-US" sz="6000" dirty="0" smtClean="0">
                  <a:solidFill>
                    <a:schemeClr val="bg1">
                      <a:lumMod val="50000"/>
                    </a:schemeClr>
                  </a:solidFill>
                  <a:latin typeface="Calibri" pitchFamily="34" charset="0"/>
                  <a:cs typeface="Calibri" panose="020F0502020204030204" pitchFamily="34" charset="0"/>
                </a:rPr>
                <a:t>:</a:t>
              </a:r>
              <a:endParaRPr sz="600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r>
                <a:rPr lang="en-US" sz="4000" dirty="0" smtClean="0">
                  <a:solidFill>
                    <a:schemeClr val="bg1">
                      <a:lumMod val="50000"/>
                    </a:schemeClr>
                  </a:solidFill>
                  <a:latin typeface="Calibri" pitchFamily="34" charset="0"/>
                  <a:cs typeface="Calibri" panose="020F0502020204030204" pitchFamily="34" charset="0"/>
                </a:rPr>
                <a:t>This template is designed to use the built-in color themes in</a:t>
              </a:r>
              <a:r>
                <a:rPr lang="en-US" sz="4000" baseline="0" dirty="0" smtClean="0">
                  <a:solidFill>
                    <a:schemeClr val="bg1">
                      <a:lumMod val="50000"/>
                    </a:schemeClr>
                  </a:solidFill>
                  <a:latin typeface="Calibri" pitchFamily="34" charset="0"/>
                  <a:cs typeface="Calibri" panose="020F0502020204030204" pitchFamily="34" charset="0"/>
                </a:rPr>
                <a:t> the newer versions of PowerPoint.</a:t>
              </a:r>
            </a:p>
            <a:p>
              <a:pPr lvl="0">
                <a:spcBef>
                  <a:spcPts val="0"/>
                </a:spcBef>
                <a:spcAft>
                  <a:spcPts val="1715"/>
                </a:spcAft>
              </a:pPr>
              <a:r>
                <a:rPr lang="en-US" sz="4000" baseline="0" dirty="0" smtClean="0">
                  <a:solidFill>
                    <a:schemeClr val="bg1">
                      <a:lumMod val="50000"/>
                    </a:schemeClr>
                  </a:solidFill>
                  <a:latin typeface="Calibri" pitchFamily="34" charset="0"/>
                  <a:cs typeface="Calibri" panose="020F0502020204030204" pitchFamily="34" charset="0"/>
                </a:rPr>
                <a:t>To change the color theme, select the </a:t>
              </a:r>
              <a:r>
                <a:rPr lang="en-US" sz="4000" b="1" baseline="0" dirty="0" smtClean="0">
                  <a:solidFill>
                    <a:schemeClr val="bg1">
                      <a:lumMod val="50000"/>
                    </a:schemeClr>
                  </a:solidFill>
                  <a:latin typeface="Calibri" pitchFamily="34" charset="0"/>
                  <a:cs typeface="Calibri" panose="020F0502020204030204" pitchFamily="34" charset="0"/>
                </a:rPr>
                <a:t>Design</a:t>
              </a:r>
              <a:r>
                <a:rPr lang="en-US" sz="4000" baseline="0" dirty="0" smtClean="0">
                  <a:solidFill>
                    <a:schemeClr val="bg1">
                      <a:lumMod val="50000"/>
                    </a:schemeClr>
                  </a:solidFill>
                  <a:latin typeface="Calibri" pitchFamily="34" charset="0"/>
                  <a:cs typeface="Calibri" panose="020F0502020204030204" pitchFamily="34" charset="0"/>
                </a:rPr>
                <a:t> tab, then select the </a:t>
              </a:r>
              <a:r>
                <a:rPr lang="en-US" sz="4000" b="1" baseline="0" dirty="0" smtClean="0">
                  <a:solidFill>
                    <a:schemeClr val="bg1">
                      <a:lumMod val="50000"/>
                    </a:schemeClr>
                  </a:solidFill>
                  <a:latin typeface="Calibri" pitchFamily="34" charset="0"/>
                  <a:cs typeface="Calibri" panose="020F0502020204030204" pitchFamily="34" charset="0"/>
                </a:rPr>
                <a:t>Colors</a:t>
              </a:r>
              <a:r>
                <a:rPr lang="en-US" sz="4000" baseline="0" dirty="0" smtClean="0">
                  <a:solidFill>
                    <a:schemeClr val="bg1">
                      <a:lumMod val="50000"/>
                    </a:schemeClr>
                  </a:solidFill>
                  <a:latin typeface="Calibri" pitchFamily="34" charset="0"/>
                  <a:cs typeface="Calibri" panose="020F0502020204030204" pitchFamily="34" charset="0"/>
                </a:rPr>
                <a:t> drop-down list.</a:t>
              </a:r>
            </a:p>
            <a:p>
              <a:pPr lvl="0">
                <a:spcBef>
                  <a:spcPts val="0"/>
                </a:spcBef>
                <a:spcAft>
                  <a:spcPts val="1715"/>
                </a:spcAft>
              </a:pPr>
              <a:endParaRPr lang="en-US" sz="4000" baseline="0" dirty="0" smtClean="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smtClean="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smtClean="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smtClean="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smtClean="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smtClean="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smtClean="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smtClean="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smtClean="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r>
                <a:rPr lang="en-US" sz="4000" baseline="0" dirty="0" smtClean="0">
                  <a:solidFill>
                    <a:schemeClr val="bg1">
                      <a:lumMod val="50000"/>
                    </a:schemeClr>
                  </a:solidFill>
                  <a:latin typeface="Calibri" pitchFamily="34" charset="0"/>
                  <a:cs typeface="Calibri" panose="020F0502020204030204" pitchFamily="34" charset="0"/>
                </a:rPr>
                <a:t>The default color theme for this template is “Office”, so you can always return to that after trying some of the alternatives.</a:t>
              </a:r>
            </a:p>
            <a:p>
              <a:pPr lvl="0">
                <a:spcBef>
                  <a:spcPts val="0"/>
                </a:spcBef>
                <a:spcAft>
                  <a:spcPts val="1715"/>
                </a:spcAft>
              </a:pPr>
              <a:r>
                <a:rPr lang="en-US" sz="6000" dirty="0" smtClean="0">
                  <a:solidFill>
                    <a:schemeClr val="bg1">
                      <a:lumMod val="50000"/>
                    </a:schemeClr>
                  </a:solidFill>
                  <a:latin typeface="Calibri" pitchFamily="34" charset="0"/>
                  <a:cs typeface="Calibri" panose="020F0502020204030204" pitchFamily="34" charset="0"/>
                </a:rPr>
                <a:t>Printing Your Poster:</a:t>
              </a:r>
            </a:p>
            <a:p>
              <a:pPr lvl="0">
                <a:spcBef>
                  <a:spcPts val="0"/>
                </a:spcBef>
                <a:spcAft>
                  <a:spcPts val="1715"/>
                </a:spcAft>
              </a:pPr>
              <a:r>
                <a:rPr lang="en-US" sz="4000" dirty="0" smtClean="0">
                  <a:solidFill>
                    <a:schemeClr val="bg1">
                      <a:lumMod val="50000"/>
                    </a:schemeClr>
                  </a:solidFill>
                  <a:latin typeface="Calibri" pitchFamily="34" charset="0"/>
                  <a:cs typeface="Calibri" panose="020F0502020204030204" pitchFamily="34" charset="0"/>
                </a:rPr>
                <a:t>Once your poster file is ready, visit</a:t>
              </a:r>
              <a:r>
                <a:rPr lang="en-US" sz="4000" baseline="0" dirty="0" smtClean="0">
                  <a:solidFill>
                    <a:schemeClr val="bg1">
                      <a:lumMod val="50000"/>
                    </a:schemeClr>
                  </a:solidFill>
                  <a:latin typeface="Calibri" pitchFamily="34" charset="0"/>
                  <a:cs typeface="Calibri" panose="020F0502020204030204" pitchFamily="34" charset="0"/>
                </a:rPr>
                <a:t> </a:t>
              </a:r>
              <a:r>
                <a:rPr lang="en-US" sz="4000" b="1" baseline="0" dirty="0" smtClean="0">
                  <a:solidFill>
                    <a:schemeClr val="bg1">
                      <a:lumMod val="50000"/>
                    </a:schemeClr>
                  </a:solidFill>
                  <a:latin typeface="Calibri" pitchFamily="34" charset="0"/>
                  <a:cs typeface="Calibri" panose="020F0502020204030204" pitchFamily="34" charset="0"/>
                </a:rPr>
                <a:t>www.genigraphics.com</a:t>
              </a:r>
              <a:r>
                <a:rPr lang="en-US" sz="4000" baseline="0" dirty="0" smtClean="0">
                  <a:solidFill>
                    <a:schemeClr val="bg1">
                      <a:lumMod val="50000"/>
                    </a:schemeClr>
                  </a:solidFill>
                  <a:latin typeface="Calibri" pitchFamily="34" charset="0"/>
                  <a:cs typeface="Calibri" panose="020F0502020204030204" pitchFamily="34" charset="0"/>
                </a:rPr>
                <a:t> to order a high-quality, affordable poster print. Every order receives a free design review and we can deliver as fast as next business day within the US and Canada. </a:t>
              </a:r>
            </a:p>
            <a:p>
              <a:pPr lvl="0">
                <a:spcBef>
                  <a:spcPts val="0"/>
                </a:spcBef>
                <a:spcAft>
                  <a:spcPts val="1715"/>
                </a:spcAft>
              </a:pPr>
              <a:r>
                <a:rPr lang="en-US" sz="4000" baseline="0" dirty="0" smtClean="0">
                  <a:solidFill>
                    <a:schemeClr val="bg1">
                      <a:lumMod val="50000"/>
                    </a:schemeClr>
                  </a:solidFill>
                  <a:latin typeface="Calibri" pitchFamily="34" charset="0"/>
                  <a:cs typeface="Calibri" panose="020F0502020204030204" pitchFamily="34" charset="0"/>
                </a:rPr>
                <a:t>Genigraphics® has been producing output from PowerPoint® longer than anyone in the industry; dating back to when we helped Microsoft® design the PowerPoint® software. </a:t>
              </a:r>
            </a:p>
            <a:p>
              <a:pPr lvl="0">
                <a:spcBef>
                  <a:spcPts val="0"/>
                </a:spcBef>
                <a:spcAft>
                  <a:spcPts val="0"/>
                </a:spcAft>
              </a:pPr>
              <a:endParaRPr lang="en-US" sz="4000" baseline="0" dirty="0" smtClean="0">
                <a:solidFill>
                  <a:schemeClr val="bg1">
                    <a:lumMod val="50000"/>
                  </a:schemeClr>
                </a:solidFill>
                <a:latin typeface="Calibri" pitchFamily="34" charset="0"/>
                <a:cs typeface="Calibri" panose="020F0502020204030204" pitchFamily="34" charset="0"/>
              </a:endParaRPr>
            </a:p>
            <a:p>
              <a:pPr lvl="0" algn="ctr">
                <a:spcBef>
                  <a:spcPts val="0"/>
                </a:spcBef>
                <a:spcAft>
                  <a:spcPts val="0"/>
                </a:spcAft>
              </a:pPr>
              <a:r>
                <a:rPr lang="en-US" sz="4000" baseline="0" dirty="0" smtClean="0">
                  <a:solidFill>
                    <a:schemeClr val="bg1">
                      <a:lumMod val="50000"/>
                    </a:schemeClr>
                  </a:solidFill>
                  <a:latin typeface="Calibri" pitchFamily="34" charset="0"/>
                  <a:cs typeface="Calibri" panose="020F0502020204030204" pitchFamily="34" charset="0"/>
                </a:rPr>
                <a:t>US and Canada:  1-800-790-4001</a:t>
              </a:r>
              <a:br>
                <a:rPr lang="en-US" sz="4000" baseline="0" dirty="0" smtClean="0">
                  <a:solidFill>
                    <a:schemeClr val="bg1">
                      <a:lumMod val="50000"/>
                    </a:schemeClr>
                  </a:solidFill>
                  <a:latin typeface="Calibri" pitchFamily="34" charset="0"/>
                  <a:cs typeface="Calibri" panose="020F0502020204030204" pitchFamily="34" charset="0"/>
                </a:rPr>
              </a:br>
              <a:r>
                <a:rPr lang="en-US" sz="4000" baseline="0" dirty="0" smtClean="0">
                  <a:solidFill>
                    <a:schemeClr val="bg1">
                      <a:lumMod val="50000"/>
                    </a:schemeClr>
                  </a:solidFill>
                  <a:latin typeface="Calibri" pitchFamily="34" charset="0"/>
                  <a:cs typeface="Calibri" panose="020F0502020204030204" pitchFamily="34" charset="0"/>
                </a:rPr>
                <a:t>Email: info@genigraphics.com</a:t>
              </a:r>
            </a:p>
            <a:p>
              <a:pPr lvl="0" algn="ctr">
                <a:spcBef>
                  <a:spcPts val="0"/>
                </a:spcBef>
                <a:spcAft>
                  <a:spcPts val="0"/>
                </a:spcAft>
              </a:pPr>
              <a:r>
                <a:rPr lang="en-US" sz="2800" dirty="0" smtClean="0">
                  <a:solidFill>
                    <a:schemeClr val="bg1">
                      <a:lumMod val="50000"/>
                    </a:schemeClr>
                  </a:solidFill>
                  <a:latin typeface="Calibri" pitchFamily="34" charset="0"/>
                  <a:cs typeface="Calibri" panose="020F0502020204030204" pitchFamily="34" charset="0"/>
                </a:rPr>
                <a:t/>
              </a:r>
              <a:br>
                <a:rPr lang="en-US" sz="2800" dirty="0" smtClean="0">
                  <a:solidFill>
                    <a:schemeClr val="bg1">
                      <a:lumMod val="50000"/>
                    </a:schemeClr>
                  </a:solidFill>
                  <a:latin typeface="Calibri" pitchFamily="34" charset="0"/>
                  <a:cs typeface="Calibri" panose="020F0502020204030204" pitchFamily="34" charset="0"/>
                </a:rPr>
              </a:br>
              <a:r>
                <a:rPr lang="en-US" sz="2800" dirty="0" smtClean="0">
                  <a:solidFill>
                    <a:schemeClr val="bg1">
                      <a:lumMod val="50000"/>
                    </a:schemeClr>
                  </a:solidFill>
                  <a:latin typeface="Calibri" pitchFamily="34" charset="0"/>
                  <a:cs typeface="Calibri" panose="020F0502020204030204" pitchFamily="34" charset="0"/>
                </a:rPr>
                <a:t>[This sidebar area does not print.]</a:t>
              </a: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281342" y="9626034"/>
              <a:ext cx="11904515" cy="10246926"/>
            </a:xfrm>
            <a:prstGeom prst="rect">
              <a:avLst/>
            </a:prstGeom>
          </p:spPr>
        </p:pic>
      </p:gr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233600" y="27127200"/>
            <a:ext cx="5297435" cy="185928"/>
          </a:xfrm>
          <a:prstGeom prst="rect">
            <a:avLst/>
          </a:prstGeom>
        </p:spPr>
      </p:pic>
    </p:spTree>
    <p:extLst>
      <p:ext uri="{BB962C8B-B14F-4D97-AF65-F5344CB8AC3E}">
        <p14:creationId xmlns:p14="http://schemas.microsoft.com/office/powerpoint/2010/main" val="3812944807"/>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85D6BDF-9D0E-4E2B-85B8-D8F4790360C9}" type="datetimeFigureOut">
              <a:rPr lang="en-US" smtClean="0"/>
              <a:t>2/28/21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2931665100"/>
      </p:ext>
    </p:extLst>
  </p:cSld>
  <p:clrMapOvr>
    <a:masterClrMapping/>
  </p:clrMapOvr>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0" y="1098552"/>
            <a:ext cx="41148000" cy="4572000"/>
          </a:xfrm>
          <a:prstGeom prst="rect">
            <a:avLst/>
          </a:prstGeom>
        </p:spPr>
        <p:txBody>
          <a:bodyPr vert="horz" lIns="313384" tIns="156693" rIns="313384" bIns="156693"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2286000" y="6400804"/>
            <a:ext cx="41148000" cy="18103853"/>
          </a:xfrm>
          <a:prstGeom prst="rect">
            <a:avLst/>
          </a:prstGeom>
        </p:spPr>
        <p:txBody>
          <a:bodyPr vert="horz" lIns="313384" tIns="156693" rIns="313384" bIns="156693"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2286000" y="25425403"/>
            <a:ext cx="10668000" cy="1460500"/>
          </a:xfrm>
          <a:prstGeom prst="rect">
            <a:avLst/>
          </a:prstGeom>
        </p:spPr>
        <p:txBody>
          <a:bodyPr vert="horz" lIns="313384" tIns="156693" rIns="313384" bIns="156693" rtlCol="0" anchor="ctr"/>
          <a:lstStyle>
            <a:lvl1pPr algn="l">
              <a:defRPr sz="4300">
                <a:solidFill>
                  <a:schemeClr val="tx1">
                    <a:tint val="75000"/>
                  </a:schemeClr>
                </a:solidFill>
              </a:defRPr>
            </a:lvl1pPr>
          </a:lstStyle>
          <a:p>
            <a:fld id="{985D6BDF-9D0E-4E2B-85B8-D8F4790360C9}" type="datetimeFigureOut">
              <a:rPr lang="en-US" smtClean="0"/>
              <a:t>2/28/21</a:t>
            </a:fld>
            <a:endParaRPr lang="en-US" dirty="0"/>
          </a:p>
        </p:txBody>
      </p:sp>
      <p:sp>
        <p:nvSpPr>
          <p:cNvPr id="5" name="Footer Placeholder 4"/>
          <p:cNvSpPr>
            <a:spLocks noGrp="1"/>
          </p:cNvSpPr>
          <p:nvPr>
            <p:ph type="ftr" sz="quarter" idx="3"/>
          </p:nvPr>
        </p:nvSpPr>
        <p:spPr>
          <a:xfrm>
            <a:off x="15621000" y="25425403"/>
            <a:ext cx="14478000" cy="1460500"/>
          </a:xfrm>
          <a:prstGeom prst="rect">
            <a:avLst/>
          </a:prstGeom>
        </p:spPr>
        <p:txBody>
          <a:bodyPr vert="horz" lIns="313384" tIns="156693" rIns="313384" bIns="156693" rtlCol="0" anchor="ctr"/>
          <a:lstStyle>
            <a:lvl1pPr algn="ctr">
              <a:defRPr sz="43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32766000" y="25425403"/>
            <a:ext cx="10668000" cy="1460500"/>
          </a:xfrm>
          <a:prstGeom prst="rect">
            <a:avLst/>
          </a:prstGeom>
        </p:spPr>
        <p:txBody>
          <a:bodyPr vert="horz" lIns="313384" tIns="156693" rIns="313384" bIns="156693" rtlCol="0" anchor="ctr"/>
          <a:lstStyle>
            <a:lvl1pPr algn="r">
              <a:defRPr sz="4300">
                <a:solidFill>
                  <a:schemeClr val="tx1">
                    <a:tint val="75000"/>
                  </a:schemeClr>
                </a:solidFill>
              </a:defRPr>
            </a:lvl1pPr>
          </a:lstStyle>
          <a:p>
            <a:fld id="{FBB075EA-769C-4ECD-B48E-D6FCDC24F876}" type="slidenum">
              <a:rPr lang="en-US" smtClean="0"/>
              <a:t>‹#›</a:t>
            </a:fld>
            <a:endParaRPr lang="en-US" dirty="0"/>
          </a:p>
        </p:txBody>
      </p:sp>
    </p:spTree>
    <p:extLst>
      <p:ext uri="{BB962C8B-B14F-4D97-AF65-F5344CB8AC3E}">
        <p14:creationId xmlns:p14="http://schemas.microsoft.com/office/powerpoint/2010/main" val="72322184"/>
      </p:ext>
    </p:extLst>
  </p:cSld>
  <p:clrMap bg1="lt1" tx1="dk1" bg2="lt2" tx2="dk2" accent1="accent1" accent2="accent2" accent3="accent3" accent4="accent4" accent5="accent5" accent6="accent6" hlink="hlink" folHlink="folHlink"/>
  <p:sldLayoutIdLst>
    <p:sldLayoutId id="2147483649" r:id="rId1"/>
    <p:sldLayoutId id="2147483650" r:id="rId2"/>
  </p:sldLayoutIdLst>
  <p:timing>
    <p:tnLst>
      <p:par>
        <p:cTn xmlns:p14="http://schemas.microsoft.com/office/powerpoint/2010/main" id="1" dur="indefinite" restart="never" nodeType="tmRoot"/>
      </p:par>
    </p:tnLst>
  </p:timing>
  <p:txStyles>
    <p:titleStyle>
      <a:lvl1pPr algn="ctr" defTabSz="3133838" rtl="0" eaLnBrk="1" latinLnBrk="0" hangingPunct="1">
        <a:spcBef>
          <a:spcPct val="0"/>
        </a:spcBef>
        <a:buNone/>
        <a:defRPr sz="5600" kern="1200">
          <a:solidFill>
            <a:schemeClr val="tx1"/>
          </a:solidFill>
          <a:latin typeface="+mj-lt"/>
          <a:ea typeface="+mj-ea"/>
          <a:cs typeface="+mj-cs"/>
        </a:defRPr>
      </a:lvl1pPr>
    </p:titleStyle>
    <p:bodyStyle>
      <a:lvl1pPr marL="326442"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1pPr>
      <a:lvl2pPr marL="652882"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2pPr>
      <a:lvl3pPr marL="979326"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3pPr>
      <a:lvl4pPr marL="1305766"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4pPr>
      <a:lvl5pPr marL="1632209"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5pPr>
      <a:lvl6pPr marL="8618058"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6pPr>
      <a:lvl7pPr marL="10184977"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7pPr>
      <a:lvl8pPr marL="11751898"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8pPr>
      <a:lvl9pPr marL="13318816"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9pPr>
    </p:bodyStyle>
    <p:otherStyle>
      <a:defPPr>
        <a:defRPr lang="en-US"/>
      </a:defPPr>
      <a:lvl1pPr marL="0" algn="l" defTabSz="3133838" rtl="0" eaLnBrk="1" latinLnBrk="0" hangingPunct="1">
        <a:defRPr sz="6200" kern="1200">
          <a:solidFill>
            <a:schemeClr val="tx1"/>
          </a:solidFill>
          <a:latin typeface="+mn-lt"/>
          <a:ea typeface="+mn-ea"/>
          <a:cs typeface="+mn-cs"/>
        </a:defRPr>
      </a:lvl1pPr>
      <a:lvl2pPr marL="1566921" algn="l" defTabSz="3133838" rtl="0" eaLnBrk="1" latinLnBrk="0" hangingPunct="1">
        <a:defRPr sz="6200" kern="1200">
          <a:solidFill>
            <a:schemeClr val="tx1"/>
          </a:solidFill>
          <a:latin typeface="+mn-lt"/>
          <a:ea typeface="+mn-ea"/>
          <a:cs typeface="+mn-cs"/>
        </a:defRPr>
      </a:lvl2pPr>
      <a:lvl3pPr marL="3133838" algn="l" defTabSz="3133838" rtl="0" eaLnBrk="1" latinLnBrk="0" hangingPunct="1">
        <a:defRPr sz="6200" kern="1200">
          <a:solidFill>
            <a:schemeClr val="tx1"/>
          </a:solidFill>
          <a:latin typeface="+mn-lt"/>
          <a:ea typeface="+mn-ea"/>
          <a:cs typeface="+mn-cs"/>
        </a:defRPr>
      </a:lvl3pPr>
      <a:lvl4pPr marL="4700760" algn="l" defTabSz="3133838" rtl="0" eaLnBrk="1" latinLnBrk="0" hangingPunct="1">
        <a:defRPr sz="6200" kern="1200">
          <a:solidFill>
            <a:schemeClr val="tx1"/>
          </a:solidFill>
          <a:latin typeface="+mn-lt"/>
          <a:ea typeface="+mn-ea"/>
          <a:cs typeface="+mn-cs"/>
        </a:defRPr>
      </a:lvl4pPr>
      <a:lvl5pPr marL="6267679" algn="l" defTabSz="3133838" rtl="0" eaLnBrk="1" latinLnBrk="0" hangingPunct="1">
        <a:defRPr sz="6200" kern="1200">
          <a:solidFill>
            <a:schemeClr val="tx1"/>
          </a:solidFill>
          <a:latin typeface="+mn-lt"/>
          <a:ea typeface="+mn-ea"/>
          <a:cs typeface="+mn-cs"/>
        </a:defRPr>
      </a:lvl5pPr>
      <a:lvl6pPr marL="7834598" algn="l" defTabSz="3133838" rtl="0" eaLnBrk="1" latinLnBrk="0" hangingPunct="1">
        <a:defRPr sz="6200" kern="1200">
          <a:solidFill>
            <a:schemeClr val="tx1"/>
          </a:solidFill>
          <a:latin typeface="+mn-lt"/>
          <a:ea typeface="+mn-ea"/>
          <a:cs typeface="+mn-cs"/>
        </a:defRPr>
      </a:lvl6pPr>
      <a:lvl7pPr marL="9401516" algn="l" defTabSz="3133838" rtl="0" eaLnBrk="1" latinLnBrk="0" hangingPunct="1">
        <a:defRPr sz="6200" kern="1200">
          <a:solidFill>
            <a:schemeClr val="tx1"/>
          </a:solidFill>
          <a:latin typeface="+mn-lt"/>
          <a:ea typeface="+mn-ea"/>
          <a:cs typeface="+mn-cs"/>
        </a:defRPr>
      </a:lvl7pPr>
      <a:lvl8pPr marL="10968437" algn="l" defTabSz="3133838" rtl="0" eaLnBrk="1" latinLnBrk="0" hangingPunct="1">
        <a:defRPr sz="6200" kern="1200">
          <a:solidFill>
            <a:schemeClr val="tx1"/>
          </a:solidFill>
          <a:latin typeface="+mn-lt"/>
          <a:ea typeface="+mn-ea"/>
          <a:cs typeface="+mn-cs"/>
        </a:defRPr>
      </a:lvl8pPr>
      <a:lvl9pPr marL="12535358" algn="l" defTabSz="3133838" rtl="0" eaLnBrk="1" latinLnBrk="0" hangingPunct="1">
        <a:defRPr sz="6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hyperlink" Target="https://doi.org/10.1038/ijo.2013.169" TargetMode="External"/><Relationship Id="rId12" Type="http://schemas.openxmlformats.org/officeDocument/2006/relationships/image" Target="../media/image5.png"/><Relationship Id="rId1" Type="http://schemas.openxmlformats.org/officeDocument/2006/relationships/slideLayout" Target="../slideLayouts/slideLayout1.xml"/><Relationship Id="rId2" Type="http://schemas.openxmlformats.org/officeDocument/2006/relationships/image" Target="../media/image3.png"/><Relationship Id="rId3" Type="http://schemas.openxmlformats.org/officeDocument/2006/relationships/image" Target="../media/image4.jpeg"/><Relationship Id="rId4" Type="http://schemas.openxmlformats.org/officeDocument/2006/relationships/diagramData" Target="../diagrams/data1.xml"/><Relationship Id="rId5" Type="http://schemas.openxmlformats.org/officeDocument/2006/relationships/diagramLayout" Target="../diagrams/layout1.xml"/><Relationship Id="rId6" Type="http://schemas.openxmlformats.org/officeDocument/2006/relationships/diagramQuickStyle" Target="../diagrams/quickStyle1.xml"/><Relationship Id="rId7" Type="http://schemas.openxmlformats.org/officeDocument/2006/relationships/diagramColors" Target="../diagrams/colors1.xml"/><Relationship Id="rId8" Type="http://schemas.microsoft.com/office/2007/relationships/diagramDrawing" Target="../diagrams/drawing1.xml"/><Relationship Id="rId9" Type="http://schemas.openxmlformats.org/officeDocument/2006/relationships/hyperlink" Target="https://www.eater.com/2015/10/19/9553471/what-is-neurogastronomy" TargetMode="External"/><Relationship Id="rId10" Type="http://schemas.openxmlformats.org/officeDocument/2006/relationships/hyperlink" Target="https://doi.org/10.1016/j.appet.2016.05.029"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Rectangle 106"/>
          <p:cNvSpPr/>
          <p:nvPr/>
        </p:nvSpPr>
        <p:spPr>
          <a:xfrm>
            <a:off x="0" y="3276600"/>
            <a:ext cx="45711533" cy="7620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sz="4000" b="1" dirty="0">
              <a:solidFill>
                <a:schemeClr val="accent3">
                  <a:lumMod val="20000"/>
                  <a:lumOff val="80000"/>
                </a:schemeClr>
              </a:solidFill>
            </a:endParaRPr>
          </a:p>
        </p:txBody>
      </p:sp>
      <p:pic>
        <p:nvPicPr>
          <p:cNvPr id="2" name="Picture 1"/>
          <p:cNvPicPr>
            <a:picLocks noChangeAspect="1"/>
          </p:cNvPicPr>
          <p:nvPr/>
        </p:nvPicPr>
        <p:blipFill>
          <a:blip r:embed="rId2"/>
          <a:stretch>
            <a:fillRect/>
          </a:stretch>
        </p:blipFill>
        <p:spPr>
          <a:xfrm>
            <a:off x="13335000" y="20878800"/>
            <a:ext cx="5293206" cy="2971800"/>
          </a:xfrm>
          <a:prstGeom prst="rect">
            <a:avLst/>
          </a:prstGeom>
        </p:spPr>
      </p:pic>
      <p:sp>
        <p:nvSpPr>
          <p:cNvPr id="4" name="Text Box 122"/>
          <p:cNvSpPr txBox="1">
            <a:spLocks noChangeArrowheads="1"/>
          </p:cNvSpPr>
          <p:nvPr/>
        </p:nvSpPr>
        <p:spPr bwMode="auto">
          <a:xfrm>
            <a:off x="5715000" y="76200"/>
            <a:ext cx="34290000" cy="16749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576" tIns="326442" rIns="130576" bIns="326442" anchor="ctr" anchorCtr="0">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US" sz="6600" b="1" dirty="0" smtClean="0">
                <a:solidFill>
                  <a:schemeClr val="accent3">
                    <a:lumMod val="20000"/>
                    <a:lumOff val="80000"/>
                  </a:schemeClr>
                </a:solidFill>
                <a:latin typeface="+mn-lt"/>
              </a:rPr>
              <a:t>The Role of Hospital </a:t>
            </a:r>
            <a:r>
              <a:rPr lang="en-US" sz="6600" b="1" smtClean="0">
                <a:solidFill>
                  <a:schemeClr val="accent3">
                    <a:lumMod val="20000"/>
                    <a:lumOff val="80000"/>
                  </a:schemeClr>
                </a:solidFill>
                <a:latin typeface="+mn-lt"/>
              </a:rPr>
              <a:t>Food in </a:t>
            </a:r>
            <a:r>
              <a:rPr lang="en-US" sz="6600" b="1" dirty="0" smtClean="0">
                <a:solidFill>
                  <a:schemeClr val="accent3">
                    <a:lumMod val="20000"/>
                    <a:lumOff val="80000"/>
                  </a:schemeClr>
                </a:solidFill>
                <a:latin typeface="+mn-lt"/>
              </a:rPr>
              <a:t>Food Intake</a:t>
            </a:r>
            <a:endParaRPr lang="en-US" sz="6600" b="1" dirty="0">
              <a:solidFill>
                <a:schemeClr val="accent3">
                  <a:lumMod val="20000"/>
                  <a:lumOff val="80000"/>
                </a:schemeClr>
              </a:solidFill>
              <a:latin typeface="+mn-lt"/>
            </a:endParaRPr>
          </a:p>
        </p:txBody>
      </p:sp>
      <p:sp>
        <p:nvSpPr>
          <p:cNvPr id="5" name="Text Box 123"/>
          <p:cNvSpPr txBox="1">
            <a:spLocks noChangeArrowheads="1"/>
          </p:cNvSpPr>
          <p:nvPr/>
        </p:nvSpPr>
        <p:spPr bwMode="auto">
          <a:xfrm>
            <a:off x="5715000" y="1981200"/>
            <a:ext cx="34290000" cy="142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576" tIns="130576" rIns="130576" bIns="130576" anchor="ctr" anchorCtr="0"/>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US" sz="4000" dirty="0" smtClean="0">
                <a:solidFill>
                  <a:schemeClr val="accent3">
                    <a:lumMod val="20000"/>
                    <a:lumOff val="80000"/>
                  </a:schemeClr>
                </a:solidFill>
                <a:latin typeface="+mn-lt"/>
              </a:rPr>
              <a:t>Jenny Chen</a:t>
            </a:r>
          </a:p>
          <a:p>
            <a:pPr algn="ctr" eaLnBrk="1" hangingPunct="1"/>
            <a:r>
              <a:rPr lang="en-US" sz="4000" dirty="0" smtClean="0">
                <a:solidFill>
                  <a:schemeClr val="accent3">
                    <a:lumMod val="20000"/>
                    <a:lumOff val="80000"/>
                  </a:schemeClr>
                </a:solidFill>
                <a:latin typeface="+mn-lt"/>
              </a:rPr>
              <a:t>Capstone Advisor: Jill Cherry-</a:t>
            </a:r>
            <a:r>
              <a:rPr lang="en-US" sz="4000" dirty="0" err="1" smtClean="0">
                <a:solidFill>
                  <a:schemeClr val="accent3">
                    <a:lumMod val="20000"/>
                    <a:lumOff val="80000"/>
                  </a:schemeClr>
                </a:solidFill>
                <a:latin typeface="+mn-lt"/>
              </a:rPr>
              <a:t>Bukowiec</a:t>
            </a:r>
            <a:r>
              <a:rPr lang="en-US" sz="4000" dirty="0" smtClean="0">
                <a:solidFill>
                  <a:schemeClr val="accent3">
                    <a:lumMod val="20000"/>
                    <a:lumOff val="80000"/>
                  </a:schemeClr>
                </a:solidFill>
                <a:latin typeface="+mn-lt"/>
              </a:rPr>
              <a:t>, MD</a:t>
            </a:r>
          </a:p>
          <a:p>
            <a:pPr algn="ctr" eaLnBrk="1" hangingPunct="1"/>
            <a:r>
              <a:rPr lang="en-US" sz="4000" dirty="0" smtClean="0">
                <a:solidFill>
                  <a:schemeClr val="accent3">
                    <a:lumMod val="20000"/>
                    <a:lumOff val="80000"/>
                  </a:schemeClr>
                </a:solidFill>
                <a:latin typeface="+mn-lt"/>
              </a:rPr>
              <a:t>University of Michigan Medical School</a:t>
            </a:r>
            <a:endParaRPr lang="en-US" sz="4000" dirty="0">
              <a:solidFill>
                <a:schemeClr val="accent3">
                  <a:lumMod val="20000"/>
                  <a:lumOff val="80000"/>
                </a:schemeClr>
              </a:solidFill>
              <a:latin typeface="+mn-lt"/>
            </a:endParaRPr>
          </a:p>
        </p:txBody>
      </p:sp>
      <p:sp>
        <p:nvSpPr>
          <p:cNvPr id="24" name="TextBox 23"/>
          <p:cNvSpPr txBox="1"/>
          <p:nvPr/>
        </p:nvSpPr>
        <p:spPr>
          <a:xfrm>
            <a:off x="1778004" y="25031702"/>
            <a:ext cx="4904642" cy="1173923"/>
          </a:xfrm>
          <a:prstGeom prst="rect">
            <a:avLst/>
          </a:prstGeom>
          <a:solidFill>
            <a:schemeClr val="accent1">
              <a:lumMod val="40000"/>
              <a:lumOff val="60000"/>
            </a:schemeClr>
          </a:solidFill>
        </p:spPr>
        <p:txBody>
          <a:bodyPr wrap="none" lIns="65288" tIns="32645" rIns="65288" bIns="32645" rtlCol="0">
            <a:spAutoFit/>
          </a:bodyPr>
          <a:lstStyle/>
          <a:p>
            <a:r>
              <a:rPr lang="en-US" sz="2400" dirty="0" smtClean="0"/>
              <a:t>Jenny Chen</a:t>
            </a:r>
            <a:endParaRPr lang="en-US" sz="2400" dirty="0"/>
          </a:p>
          <a:p>
            <a:r>
              <a:rPr lang="en-US" sz="2400" dirty="0" smtClean="0"/>
              <a:t>University of Michigan Medical School</a:t>
            </a:r>
            <a:endParaRPr lang="en-US" sz="2400" dirty="0"/>
          </a:p>
          <a:p>
            <a:r>
              <a:rPr lang="en-US" sz="2400" dirty="0"/>
              <a:t>Email</a:t>
            </a:r>
            <a:r>
              <a:rPr lang="en-US" sz="2400" dirty="0" smtClean="0"/>
              <a:t>: </a:t>
            </a:r>
            <a:r>
              <a:rPr lang="en-US" sz="2400" dirty="0" err="1" smtClean="0"/>
              <a:t>jennyche@umich.edu</a:t>
            </a:r>
            <a:endParaRPr lang="en-US" sz="2400" dirty="0"/>
          </a:p>
        </p:txBody>
      </p:sp>
      <p:sp>
        <p:nvSpPr>
          <p:cNvPr id="25" name="TextBox 24"/>
          <p:cNvSpPr txBox="1"/>
          <p:nvPr/>
        </p:nvSpPr>
        <p:spPr>
          <a:xfrm>
            <a:off x="1778002" y="24288752"/>
            <a:ext cx="1768389" cy="681481"/>
          </a:xfrm>
          <a:prstGeom prst="rect">
            <a:avLst/>
          </a:prstGeom>
          <a:noFill/>
        </p:spPr>
        <p:txBody>
          <a:bodyPr wrap="none" lIns="65288" tIns="32645" rIns="65288" bIns="32645" rtlCol="0">
            <a:spAutoFit/>
          </a:bodyPr>
          <a:lstStyle/>
          <a:p>
            <a:r>
              <a:rPr lang="en-US" sz="4000" b="1" dirty="0"/>
              <a:t>Contact</a:t>
            </a:r>
          </a:p>
        </p:txBody>
      </p:sp>
      <p:sp>
        <p:nvSpPr>
          <p:cNvPr id="27" name="TextBox 26"/>
          <p:cNvSpPr txBox="1"/>
          <p:nvPr/>
        </p:nvSpPr>
        <p:spPr>
          <a:xfrm>
            <a:off x="22479000" y="24003000"/>
            <a:ext cx="2466978" cy="681481"/>
          </a:xfrm>
          <a:prstGeom prst="rect">
            <a:avLst/>
          </a:prstGeom>
          <a:noFill/>
        </p:spPr>
        <p:txBody>
          <a:bodyPr wrap="none" lIns="65288" tIns="32645" rIns="65288" bIns="32645" rtlCol="0">
            <a:spAutoFit/>
          </a:bodyPr>
          <a:lstStyle/>
          <a:p>
            <a:r>
              <a:rPr lang="en-US" sz="4000" b="1" dirty="0"/>
              <a:t>References</a:t>
            </a:r>
          </a:p>
        </p:txBody>
      </p:sp>
      <p:sp>
        <p:nvSpPr>
          <p:cNvPr id="10" name="Text Box 189"/>
          <p:cNvSpPr txBox="1">
            <a:spLocks noChangeArrowheads="1"/>
          </p:cNvSpPr>
          <p:nvPr/>
        </p:nvSpPr>
        <p:spPr bwMode="auto">
          <a:xfrm>
            <a:off x="1295400" y="5105400"/>
            <a:ext cx="10134600" cy="3408625"/>
          </a:xfrm>
          <a:prstGeom prst="rect">
            <a:avLst/>
          </a:prstGeom>
          <a:solidFill>
            <a:schemeClr val="bg1"/>
          </a:solidFill>
          <a:ln w="12700">
            <a:solidFill>
              <a:schemeClr val="accent1">
                <a:lumMod val="75000"/>
              </a:schemeClr>
            </a:solidFill>
          </a:ln>
          <a:effectLst/>
        </p:spPr>
        <p:txBody>
          <a:bodyPr wrap="square"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marL="457200" indent="-457200" eaLnBrk="1" hangingPunct="1">
              <a:lnSpc>
                <a:spcPct val="110000"/>
              </a:lnSpc>
              <a:buFont typeface="Arial"/>
              <a:buChar char="•"/>
            </a:pPr>
            <a:r>
              <a:rPr lang="en-US" sz="3000" dirty="0" smtClean="0">
                <a:latin typeface="Calibri"/>
                <a:cs typeface="Calibri"/>
              </a:rPr>
              <a:t>To gain a better understanding of the aspects of the hospital meal experience that can affect food intake</a:t>
            </a:r>
          </a:p>
          <a:p>
            <a:pPr marL="457200" indent="-457200" eaLnBrk="1" hangingPunct="1">
              <a:lnSpc>
                <a:spcPct val="110000"/>
              </a:lnSpc>
              <a:buFont typeface="Arial"/>
              <a:buChar char="•"/>
            </a:pPr>
            <a:r>
              <a:rPr lang="en-US" sz="3000" dirty="0" smtClean="0">
                <a:latin typeface="Calibri"/>
                <a:cs typeface="Calibri"/>
              </a:rPr>
              <a:t>To identify ways to augment nutritional intake in malnourished patients</a:t>
            </a:r>
          </a:p>
          <a:p>
            <a:pPr marL="457200" indent="-457200" eaLnBrk="1" hangingPunct="1">
              <a:lnSpc>
                <a:spcPct val="110000"/>
              </a:lnSpc>
              <a:buFont typeface="Arial"/>
              <a:buChar char="•"/>
            </a:pPr>
            <a:r>
              <a:rPr lang="en-US" sz="3000" dirty="0" smtClean="0">
                <a:latin typeface="Calibri"/>
                <a:cs typeface="Calibri"/>
              </a:rPr>
              <a:t>To perform a literature review and draft an article outlining these findings to submit for publication</a:t>
            </a:r>
            <a:endParaRPr lang="en-US" sz="3000" dirty="0">
              <a:latin typeface="Calibri"/>
              <a:cs typeface="Calibri"/>
            </a:endParaRPr>
          </a:p>
        </p:txBody>
      </p:sp>
      <p:sp>
        <p:nvSpPr>
          <p:cNvPr id="32" name="Rectangle 31"/>
          <p:cNvSpPr/>
          <p:nvPr/>
        </p:nvSpPr>
        <p:spPr>
          <a:xfrm>
            <a:off x="1295400" y="4533899"/>
            <a:ext cx="1013460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smtClean="0">
                <a:solidFill>
                  <a:schemeClr val="accent3">
                    <a:lumMod val="20000"/>
                    <a:lumOff val="80000"/>
                  </a:schemeClr>
                </a:solidFill>
              </a:rPr>
              <a:t>Objective</a:t>
            </a:r>
            <a:endParaRPr lang="en-US" sz="4000" b="1" dirty="0">
              <a:solidFill>
                <a:schemeClr val="accent3">
                  <a:lumMod val="20000"/>
                  <a:lumOff val="80000"/>
                </a:schemeClr>
              </a:solidFill>
            </a:endParaRPr>
          </a:p>
        </p:txBody>
      </p:sp>
      <p:sp>
        <p:nvSpPr>
          <p:cNvPr id="33" name="Rectangle 32"/>
          <p:cNvSpPr/>
          <p:nvPr/>
        </p:nvSpPr>
        <p:spPr>
          <a:xfrm>
            <a:off x="1295400" y="8763000"/>
            <a:ext cx="1013460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smtClean="0">
                <a:solidFill>
                  <a:schemeClr val="accent3">
                    <a:lumMod val="20000"/>
                    <a:lumOff val="80000"/>
                  </a:schemeClr>
                </a:solidFill>
              </a:rPr>
              <a:t>Background</a:t>
            </a:r>
            <a:endParaRPr lang="en-US" sz="4000" b="1" dirty="0">
              <a:solidFill>
                <a:schemeClr val="accent3">
                  <a:lumMod val="20000"/>
                  <a:lumOff val="80000"/>
                </a:schemeClr>
              </a:solidFill>
            </a:endParaRPr>
          </a:p>
        </p:txBody>
      </p:sp>
      <p:sp>
        <p:nvSpPr>
          <p:cNvPr id="13" name="Text Box 192"/>
          <p:cNvSpPr txBox="1">
            <a:spLocks noChangeArrowheads="1"/>
          </p:cNvSpPr>
          <p:nvPr/>
        </p:nvSpPr>
        <p:spPr bwMode="auto">
          <a:xfrm>
            <a:off x="11734800" y="5181600"/>
            <a:ext cx="13182600" cy="15596573"/>
          </a:xfrm>
          <a:prstGeom prst="rect">
            <a:avLst/>
          </a:prstGeom>
          <a:solidFill>
            <a:schemeClr val="bg1"/>
          </a:solidFill>
          <a:ln w="12700">
            <a:solidFill>
              <a:schemeClr val="accent1">
                <a:lumMod val="75000"/>
              </a:schemeClr>
            </a:solidFill>
          </a:ln>
          <a:effectLst/>
        </p:spPr>
        <p:txBody>
          <a:bodyPr wrap="square"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lnSpc>
                <a:spcPct val="110000"/>
              </a:lnSpc>
            </a:pPr>
            <a:r>
              <a:rPr lang="en-US" sz="3000" b="1" i="1" u="sng" dirty="0" err="1" smtClean="0">
                <a:latin typeface="Calibri"/>
                <a:cs typeface="Calibri"/>
              </a:rPr>
              <a:t>Neurogastronomy</a:t>
            </a:r>
            <a:r>
              <a:rPr lang="en-US" sz="3000" dirty="0">
                <a:latin typeface="Calibri"/>
                <a:cs typeface="Calibri"/>
              </a:rPr>
              <a:t>: the study of the various factors that influence how the brain processes food </a:t>
            </a:r>
            <a:r>
              <a:rPr lang="en-US" sz="3000" dirty="0" smtClean="0">
                <a:latin typeface="Calibri"/>
                <a:cs typeface="Calibri"/>
              </a:rPr>
              <a:t>palatability</a:t>
            </a:r>
            <a:r>
              <a:rPr lang="en-US" sz="3000" baseline="30000" dirty="0" smtClean="0">
                <a:latin typeface="Calibri"/>
                <a:cs typeface="Calibri"/>
              </a:rPr>
              <a:t>[1]</a:t>
            </a:r>
            <a:endParaRPr lang="en-US" sz="3000" dirty="0">
              <a:latin typeface="Calibri"/>
              <a:cs typeface="Calibri"/>
            </a:endParaRPr>
          </a:p>
          <a:p>
            <a:pPr eaLnBrk="1" hangingPunct="1">
              <a:lnSpc>
                <a:spcPct val="110000"/>
              </a:lnSpc>
            </a:pPr>
            <a:endParaRPr lang="en-US" sz="3000" dirty="0">
              <a:latin typeface="Calibri"/>
              <a:cs typeface="Calibri"/>
            </a:endParaRPr>
          </a:p>
          <a:p>
            <a:pPr eaLnBrk="1" hangingPunct="1">
              <a:lnSpc>
                <a:spcPct val="110000"/>
              </a:lnSpc>
            </a:pPr>
            <a:r>
              <a:rPr lang="en-US" sz="3000" b="1" dirty="0">
                <a:latin typeface="Calibri"/>
                <a:cs typeface="Calibri"/>
              </a:rPr>
              <a:t>Variety</a:t>
            </a:r>
          </a:p>
          <a:p>
            <a:pPr marL="457200" indent="-457200" eaLnBrk="1" hangingPunct="1">
              <a:lnSpc>
                <a:spcPct val="110000"/>
              </a:lnSpc>
              <a:buFont typeface="Arial"/>
              <a:buChar char="•"/>
            </a:pPr>
            <a:r>
              <a:rPr lang="en-US" sz="3000" dirty="0">
                <a:latin typeface="Calibri"/>
                <a:cs typeface="Calibri"/>
              </a:rPr>
              <a:t>Perceived variety increased consumption, even in the absence of actual </a:t>
            </a:r>
            <a:r>
              <a:rPr lang="en-US" sz="3000" dirty="0" smtClean="0">
                <a:latin typeface="Calibri"/>
                <a:cs typeface="Calibri"/>
              </a:rPr>
              <a:t>variety</a:t>
            </a:r>
            <a:r>
              <a:rPr lang="en-US" sz="3000" baseline="30000" dirty="0" smtClean="0">
                <a:latin typeface="Calibri"/>
                <a:cs typeface="Calibri"/>
              </a:rPr>
              <a:t>[5]</a:t>
            </a:r>
            <a:r>
              <a:rPr lang="en-US" sz="3000" dirty="0" smtClean="0">
                <a:latin typeface="Calibri"/>
                <a:cs typeface="Calibri"/>
              </a:rPr>
              <a:t> </a:t>
            </a:r>
            <a:endParaRPr lang="en-US" sz="3000" dirty="0">
              <a:latin typeface="Calibri"/>
              <a:cs typeface="Calibri"/>
            </a:endParaRPr>
          </a:p>
          <a:p>
            <a:pPr marL="450850" indent="452438" eaLnBrk="1" hangingPunct="1">
              <a:lnSpc>
                <a:spcPct val="110000"/>
              </a:lnSpc>
            </a:pPr>
            <a:r>
              <a:rPr lang="en-US" sz="3000" i="1" dirty="0">
                <a:latin typeface="Calibri"/>
                <a:cs typeface="Calibri"/>
              </a:rPr>
              <a:t>Identical assortment of jelly </a:t>
            </a:r>
            <a:r>
              <a:rPr lang="en-US" sz="3000" i="1" dirty="0" smtClean="0">
                <a:latin typeface="Calibri"/>
                <a:cs typeface="Calibri"/>
              </a:rPr>
              <a:t>beans:        </a:t>
            </a:r>
            <a:r>
              <a:rPr lang="en-US" sz="3000" dirty="0" smtClean="0">
                <a:latin typeface="Calibri"/>
                <a:cs typeface="Calibri"/>
              </a:rPr>
              <a:t>Mixture </a:t>
            </a:r>
            <a:r>
              <a:rPr lang="en-US" sz="3000" dirty="0">
                <a:latin typeface="Calibri"/>
                <a:cs typeface="Calibri"/>
              </a:rPr>
              <a:t>&gt; color-sorted </a:t>
            </a:r>
          </a:p>
          <a:p>
            <a:pPr marL="450850" indent="452438" eaLnBrk="1" hangingPunct="1">
              <a:lnSpc>
                <a:spcPct val="110000"/>
              </a:lnSpc>
            </a:pPr>
            <a:r>
              <a:rPr lang="en-US" sz="3000" i="1" dirty="0">
                <a:latin typeface="Calibri"/>
                <a:cs typeface="Calibri"/>
              </a:rPr>
              <a:t>Identical number of M&amp;M’s: </a:t>
            </a:r>
            <a:r>
              <a:rPr lang="en-US" sz="3000" dirty="0">
                <a:latin typeface="Calibri"/>
                <a:cs typeface="Calibri"/>
              </a:rPr>
              <a:t>	</a:t>
            </a:r>
            <a:r>
              <a:rPr lang="en-US" sz="3000" dirty="0" smtClean="0">
                <a:latin typeface="Calibri"/>
                <a:cs typeface="Calibri"/>
              </a:rPr>
              <a:t>         10 </a:t>
            </a:r>
            <a:r>
              <a:rPr lang="en-US" sz="3000" dirty="0">
                <a:latin typeface="Calibri"/>
                <a:cs typeface="Calibri"/>
              </a:rPr>
              <a:t>colors &gt; 7 </a:t>
            </a:r>
            <a:r>
              <a:rPr lang="en-US" sz="3000" dirty="0" smtClean="0">
                <a:latin typeface="Calibri"/>
                <a:cs typeface="Calibri"/>
              </a:rPr>
              <a:t>colors</a:t>
            </a:r>
            <a:endParaRPr lang="en-US" sz="3000" dirty="0">
              <a:latin typeface="Calibri"/>
              <a:cs typeface="Calibri"/>
            </a:endParaRPr>
          </a:p>
          <a:p>
            <a:pPr marL="457200" indent="-457200" eaLnBrk="1" hangingPunct="1">
              <a:lnSpc>
                <a:spcPct val="110000"/>
              </a:lnSpc>
              <a:buFont typeface="Arial"/>
              <a:buChar char="•"/>
            </a:pPr>
            <a:r>
              <a:rPr lang="en-US" sz="3000" dirty="0">
                <a:latin typeface="Calibri"/>
                <a:cs typeface="Calibri"/>
              </a:rPr>
              <a:t>Elderly patients with poor appetite </a:t>
            </a:r>
            <a:r>
              <a:rPr lang="en-US" sz="3000" dirty="0" smtClean="0">
                <a:latin typeface="Calibri"/>
                <a:cs typeface="Calibri"/>
              </a:rPr>
              <a:t>prefer variety in food </a:t>
            </a:r>
            <a:r>
              <a:rPr lang="en-US" sz="3000" dirty="0">
                <a:latin typeface="Calibri"/>
                <a:cs typeface="Calibri"/>
              </a:rPr>
              <a:t>and color </a:t>
            </a:r>
            <a:r>
              <a:rPr lang="en-US" sz="3000" dirty="0" smtClean="0">
                <a:latin typeface="Calibri"/>
                <a:cs typeface="Calibri"/>
              </a:rPr>
              <a:t>more than those with </a:t>
            </a:r>
            <a:r>
              <a:rPr lang="en-US" sz="3000" dirty="0">
                <a:latin typeface="Calibri"/>
                <a:cs typeface="Calibri"/>
              </a:rPr>
              <a:t>good </a:t>
            </a:r>
            <a:r>
              <a:rPr lang="en-US" sz="3000" dirty="0" smtClean="0">
                <a:latin typeface="Calibri"/>
                <a:cs typeface="Calibri"/>
              </a:rPr>
              <a:t>appetite</a:t>
            </a:r>
            <a:r>
              <a:rPr lang="en-US" sz="3000" baseline="30000" dirty="0" smtClean="0">
                <a:latin typeface="Calibri"/>
                <a:cs typeface="Calibri"/>
              </a:rPr>
              <a:t>[16]</a:t>
            </a:r>
            <a:endParaRPr lang="en-US" sz="3000" dirty="0">
              <a:latin typeface="Calibri"/>
              <a:cs typeface="Calibri"/>
            </a:endParaRPr>
          </a:p>
          <a:p>
            <a:pPr marL="457200" indent="-457200" eaLnBrk="1" hangingPunct="1">
              <a:lnSpc>
                <a:spcPct val="110000"/>
              </a:lnSpc>
              <a:buFont typeface="Arial"/>
              <a:buChar char="•"/>
            </a:pPr>
            <a:endParaRPr lang="en-US" sz="3000" dirty="0">
              <a:latin typeface="Calibri"/>
              <a:cs typeface="Calibri"/>
            </a:endParaRPr>
          </a:p>
          <a:p>
            <a:pPr eaLnBrk="1" hangingPunct="1">
              <a:lnSpc>
                <a:spcPct val="110000"/>
              </a:lnSpc>
            </a:pPr>
            <a:r>
              <a:rPr lang="en-US" sz="3000" b="1" dirty="0" smtClean="0">
                <a:latin typeface="Calibri"/>
                <a:cs typeface="Calibri"/>
              </a:rPr>
              <a:t>Color Contrast</a:t>
            </a:r>
            <a:endParaRPr lang="en-US" sz="3000" b="1" dirty="0">
              <a:latin typeface="Calibri"/>
              <a:cs typeface="Calibri"/>
            </a:endParaRPr>
          </a:p>
          <a:p>
            <a:pPr marL="457200" indent="-457200" eaLnBrk="1" hangingPunct="1">
              <a:lnSpc>
                <a:spcPct val="110000"/>
              </a:lnSpc>
              <a:buFont typeface="Arial"/>
              <a:buChar char="•"/>
            </a:pPr>
            <a:r>
              <a:rPr lang="en-US" sz="3000" dirty="0">
                <a:latin typeface="Calibri"/>
                <a:cs typeface="Calibri"/>
              </a:rPr>
              <a:t>Color contrast sensitivity is decreased in patients with dementia.</a:t>
            </a:r>
          </a:p>
          <a:p>
            <a:pPr marL="457200" indent="-457200" eaLnBrk="1" hangingPunct="1">
              <a:lnSpc>
                <a:spcPct val="110000"/>
              </a:lnSpc>
              <a:buFont typeface="Arial"/>
              <a:buChar char="•"/>
            </a:pPr>
            <a:r>
              <a:rPr lang="en-US" sz="3000" dirty="0">
                <a:latin typeface="Calibri"/>
                <a:cs typeface="Calibri"/>
              </a:rPr>
              <a:t>Subjects with Alzheimer’s Disease consumed 25% more food when food was presented on high contrast red and blue plates as opposed to white or low-contrast red and blue </a:t>
            </a:r>
            <a:r>
              <a:rPr lang="en-US" sz="3000" dirty="0" smtClean="0">
                <a:latin typeface="Calibri"/>
                <a:cs typeface="Calibri"/>
              </a:rPr>
              <a:t>plates</a:t>
            </a:r>
            <a:r>
              <a:rPr lang="en-US" sz="3000" baseline="30000" dirty="0" smtClean="0">
                <a:latin typeface="Calibri"/>
                <a:cs typeface="Calibri"/>
              </a:rPr>
              <a:t>[2]</a:t>
            </a:r>
            <a:endParaRPr lang="en-US" sz="3000" dirty="0">
              <a:latin typeface="Calibri"/>
              <a:cs typeface="Calibri"/>
            </a:endParaRPr>
          </a:p>
          <a:p>
            <a:pPr marL="457200" indent="-457200" eaLnBrk="1" hangingPunct="1">
              <a:lnSpc>
                <a:spcPct val="110000"/>
              </a:lnSpc>
              <a:buFont typeface="Arial"/>
              <a:buChar char="•"/>
            </a:pPr>
            <a:endParaRPr lang="en-US" sz="3000" dirty="0">
              <a:latin typeface="Calibri"/>
              <a:cs typeface="Calibri"/>
            </a:endParaRPr>
          </a:p>
          <a:p>
            <a:pPr eaLnBrk="1" hangingPunct="1">
              <a:lnSpc>
                <a:spcPct val="110000"/>
              </a:lnSpc>
            </a:pPr>
            <a:r>
              <a:rPr lang="en-US" sz="3000" b="1" dirty="0">
                <a:latin typeface="Calibri"/>
                <a:cs typeface="Calibri"/>
              </a:rPr>
              <a:t>Portion Size</a:t>
            </a:r>
          </a:p>
          <a:p>
            <a:pPr marL="457200" indent="-457200" eaLnBrk="1" hangingPunct="1">
              <a:lnSpc>
                <a:spcPct val="110000"/>
              </a:lnSpc>
              <a:buFont typeface="Arial"/>
              <a:buChar char="•"/>
            </a:pPr>
            <a:r>
              <a:rPr lang="en-US" sz="3000" dirty="0">
                <a:latin typeface="Calibri"/>
                <a:cs typeface="Calibri"/>
              </a:rPr>
              <a:t>Demonstrated by the </a:t>
            </a:r>
            <a:r>
              <a:rPr lang="en-US" sz="3000" dirty="0" err="1">
                <a:latin typeface="Calibri"/>
                <a:cs typeface="Calibri"/>
              </a:rPr>
              <a:t>Delbouef</a:t>
            </a:r>
            <a:r>
              <a:rPr lang="en-US" sz="3000" dirty="0">
                <a:latin typeface="Calibri"/>
                <a:cs typeface="Calibri"/>
              </a:rPr>
              <a:t> </a:t>
            </a:r>
            <a:r>
              <a:rPr lang="en-US" sz="3000" dirty="0" smtClean="0">
                <a:latin typeface="Calibri"/>
                <a:cs typeface="Calibri"/>
              </a:rPr>
              <a:t>illusion [Fig. 1]</a:t>
            </a:r>
            <a:endParaRPr lang="en-US" sz="3000" dirty="0">
              <a:latin typeface="Calibri"/>
              <a:cs typeface="Calibri"/>
            </a:endParaRPr>
          </a:p>
          <a:p>
            <a:pPr marL="457200" indent="-457200" eaLnBrk="1" hangingPunct="1">
              <a:lnSpc>
                <a:spcPct val="110000"/>
              </a:lnSpc>
              <a:buFont typeface="Arial"/>
              <a:buChar char="•"/>
            </a:pPr>
            <a:r>
              <a:rPr lang="en-US" sz="3000" dirty="0">
                <a:latin typeface="Calibri"/>
                <a:cs typeface="Calibri"/>
              </a:rPr>
              <a:t>Subjects over-served themselves when using larger </a:t>
            </a:r>
            <a:r>
              <a:rPr lang="en-US" sz="3000" dirty="0" smtClean="0">
                <a:latin typeface="Calibri"/>
                <a:cs typeface="Calibri"/>
              </a:rPr>
              <a:t>plates</a:t>
            </a:r>
            <a:r>
              <a:rPr lang="en-US" sz="3000" baseline="30000" dirty="0" smtClean="0">
                <a:latin typeface="Calibri"/>
                <a:cs typeface="Calibri"/>
              </a:rPr>
              <a:t>[15]</a:t>
            </a:r>
            <a:r>
              <a:rPr lang="en-US" sz="3000" dirty="0" smtClean="0">
                <a:latin typeface="Calibri"/>
                <a:cs typeface="Calibri"/>
              </a:rPr>
              <a:t> </a:t>
            </a:r>
            <a:endParaRPr lang="en-US" sz="3000" dirty="0">
              <a:latin typeface="Calibri"/>
              <a:cs typeface="Calibri"/>
            </a:endParaRPr>
          </a:p>
          <a:p>
            <a:pPr marL="457200" indent="-457200" eaLnBrk="1" hangingPunct="1">
              <a:lnSpc>
                <a:spcPct val="110000"/>
              </a:lnSpc>
              <a:buFont typeface="Arial"/>
              <a:buChar char="•"/>
            </a:pPr>
            <a:r>
              <a:rPr lang="en-US" sz="3000" dirty="0">
                <a:latin typeface="Calibri"/>
                <a:cs typeface="Calibri"/>
              </a:rPr>
              <a:t>Subjects over-estimated food quantity on plates with wide </a:t>
            </a:r>
            <a:r>
              <a:rPr lang="en-US" sz="3000" dirty="0" smtClean="0">
                <a:latin typeface="Calibri"/>
                <a:cs typeface="Calibri"/>
              </a:rPr>
              <a:t>rims</a:t>
            </a:r>
            <a:r>
              <a:rPr lang="en-US" sz="3000" baseline="30000" dirty="0" smtClean="0">
                <a:latin typeface="Calibri"/>
                <a:cs typeface="Calibri"/>
              </a:rPr>
              <a:t>[10]</a:t>
            </a:r>
            <a:endParaRPr lang="en-US" sz="3000" dirty="0">
              <a:latin typeface="Calibri"/>
              <a:cs typeface="Calibri"/>
            </a:endParaRPr>
          </a:p>
          <a:p>
            <a:pPr marL="457200" indent="-457200" eaLnBrk="1" hangingPunct="1">
              <a:lnSpc>
                <a:spcPct val="110000"/>
              </a:lnSpc>
              <a:buFont typeface="Arial"/>
              <a:buChar char="•"/>
            </a:pPr>
            <a:r>
              <a:rPr lang="en-US" sz="3000" dirty="0">
                <a:latin typeface="Calibri"/>
                <a:cs typeface="Calibri"/>
              </a:rPr>
              <a:t>Subjects under-served themselves when the color of the dish contrasted more with the </a:t>
            </a:r>
            <a:r>
              <a:rPr lang="en-US" sz="3000" dirty="0" smtClean="0">
                <a:latin typeface="Calibri"/>
                <a:cs typeface="Calibri"/>
              </a:rPr>
              <a:t>food</a:t>
            </a:r>
            <a:r>
              <a:rPr lang="en-US" sz="3000" baseline="30000" dirty="0" smtClean="0">
                <a:latin typeface="Calibri"/>
                <a:cs typeface="Calibri"/>
              </a:rPr>
              <a:t>[17]</a:t>
            </a:r>
            <a:endParaRPr lang="en-US" sz="3000" dirty="0">
              <a:latin typeface="Calibri"/>
              <a:cs typeface="Calibri"/>
            </a:endParaRPr>
          </a:p>
          <a:p>
            <a:pPr eaLnBrk="1" hangingPunct="1">
              <a:lnSpc>
                <a:spcPct val="110000"/>
              </a:lnSpc>
            </a:pPr>
            <a:endParaRPr lang="en-US" sz="3000" dirty="0">
              <a:latin typeface="Calibri"/>
              <a:cs typeface="Calibri"/>
            </a:endParaRPr>
          </a:p>
          <a:p>
            <a:pPr eaLnBrk="1" hangingPunct="1">
              <a:lnSpc>
                <a:spcPct val="110000"/>
              </a:lnSpc>
            </a:pPr>
            <a:r>
              <a:rPr lang="en-US" sz="3000" b="1" dirty="0">
                <a:latin typeface="Calibri"/>
                <a:cs typeface="Calibri"/>
              </a:rPr>
              <a:t>Texture</a:t>
            </a:r>
          </a:p>
          <a:p>
            <a:pPr marL="457200" indent="-457200" eaLnBrk="1" hangingPunct="1">
              <a:lnSpc>
                <a:spcPct val="110000"/>
              </a:lnSpc>
              <a:buFont typeface="Arial"/>
              <a:buChar char="•"/>
            </a:pPr>
            <a:r>
              <a:rPr lang="en-US" sz="3000" dirty="0">
                <a:latin typeface="Calibri"/>
                <a:cs typeface="Calibri"/>
              </a:rPr>
              <a:t>Increased texture complexity enhances satiation and decreases food </a:t>
            </a:r>
            <a:r>
              <a:rPr lang="en-US" sz="3000" dirty="0" smtClean="0">
                <a:latin typeface="Calibri"/>
                <a:cs typeface="Calibri"/>
              </a:rPr>
              <a:t>intake</a:t>
            </a:r>
            <a:r>
              <a:rPr lang="en-US" sz="3000" baseline="30000" dirty="0" smtClean="0">
                <a:latin typeface="Calibri"/>
                <a:cs typeface="Calibri"/>
              </a:rPr>
              <a:t>[7]</a:t>
            </a:r>
            <a:endParaRPr lang="en-US" sz="3000" dirty="0">
              <a:latin typeface="Calibri"/>
              <a:cs typeface="Calibri"/>
            </a:endParaRPr>
          </a:p>
          <a:p>
            <a:pPr marL="457200" indent="-457200" eaLnBrk="1" hangingPunct="1">
              <a:lnSpc>
                <a:spcPct val="110000"/>
              </a:lnSpc>
              <a:buFont typeface="Arial"/>
              <a:buChar char="•"/>
            </a:pPr>
            <a:r>
              <a:rPr lang="en-US" sz="3000" dirty="0">
                <a:latin typeface="Calibri"/>
                <a:cs typeface="Calibri"/>
              </a:rPr>
              <a:t>Malnourished individuals and those with dysphagia would benefit from a mushy diet</a:t>
            </a:r>
          </a:p>
          <a:p>
            <a:pPr marL="457200" indent="-457200" eaLnBrk="1" hangingPunct="1">
              <a:lnSpc>
                <a:spcPct val="110000"/>
              </a:lnSpc>
              <a:buFont typeface="Arial"/>
              <a:buChar char="•"/>
            </a:pPr>
            <a:r>
              <a:rPr lang="en-US" sz="3000" dirty="0">
                <a:latin typeface="Calibri"/>
                <a:cs typeface="Calibri"/>
              </a:rPr>
              <a:t>However, elderly patients with poor appetite prefer solid foods over mashed </a:t>
            </a:r>
            <a:r>
              <a:rPr lang="en-US" sz="3000" dirty="0" smtClean="0">
                <a:latin typeface="Calibri"/>
                <a:cs typeface="Calibri"/>
              </a:rPr>
              <a:t>foods</a:t>
            </a:r>
            <a:r>
              <a:rPr lang="en-US" sz="3000" baseline="30000" dirty="0" smtClean="0">
                <a:latin typeface="Calibri"/>
                <a:cs typeface="Calibri"/>
              </a:rPr>
              <a:t>[16]</a:t>
            </a:r>
            <a:endParaRPr lang="en-US" sz="3000" dirty="0" smtClean="0">
              <a:latin typeface="Calibri"/>
              <a:cs typeface="Calibri"/>
            </a:endParaRPr>
          </a:p>
        </p:txBody>
      </p:sp>
      <p:sp>
        <p:nvSpPr>
          <p:cNvPr id="34" name="Rectangle 33"/>
          <p:cNvSpPr/>
          <p:nvPr/>
        </p:nvSpPr>
        <p:spPr>
          <a:xfrm>
            <a:off x="11734800" y="4533899"/>
            <a:ext cx="13182600" cy="647701"/>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err="1">
                <a:solidFill>
                  <a:schemeClr val="accent3">
                    <a:lumMod val="20000"/>
                    <a:lumOff val="80000"/>
                  </a:schemeClr>
                </a:solidFill>
              </a:rPr>
              <a:t>Neurogastronomy</a:t>
            </a:r>
            <a:r>
              <a:rPr lang="en-US" sz="4000" b="1" dirty="0">
                <a:solidFill>
                  <a:schemeClr val="accent3">
                    <a:lumMod val="20000"/>
                    <a:lumOff val="80000"/>
                  </a:schemeClr>
                </a:solidFill>
              </a:rPr>
              <a:t> – Food Perception</a:t>
            </a:r>
          </a:p>
        </p:txBody>
      </p:sp>
      <p:sp>
        <p:nvSpPr>
          <p:cNvPr id="12" name="Text Box 191"/>
          <p:cNvSpPr txBox="1">
            <a:spLocks noChangeArrowheads="1"/>
          </p:cNvSpPr>
          <p:nvPr/>
        </p:nvSpPr>
        <p:spPr bwMode="auto">
          <a:xfrm>
            <a:off x="35204400" y="5181600"/>
            <a:ext cx="8900160" cy="15088742"/>
          </a:xfrm>
          <a:prstGeom prst="rect">
            <a:avLst/>
          </a:prstGeom>
          <a:solidFill>
            <a:schemeClr val="bg1"/>
          </a:solidFill>
          <a:ln w="12700">
            <a:solidFill>
              <a:schemeClr val="accent1">
                <a:lumMod val="75000"/>
              </a:schemeClr>
            </a:solidFill>
          </a:ln>
          <a:effectLst/>
        </p:spPr>
        <p:txBody>
          <a:bodyPr wrap="square"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lnSpc>
                <a:spcPct val="110000"/>
              </a:lnSpc>
            </a:pPr>
            <a:r>
              <a:rPr lang="en-US" sz="3000" b="1" dirty="0" smtClean="0">
                <a:latin typeface="Calibri"/>
                <a:cs typeface="Calibri"/>
              </a:rPr>
              <a:t>Limitations</a:t>
            </a:r>
          </a:p>
          <a:p>
            <a:pPr marL="457200" indent="-457200" eaLnBrk="1" hangingPunct="1">
              <a:lnSpc>
                <a:spcPct val="110000"/>
              </a:lnSpc>
              <a:buFont typeface="Arial"/>
              <a:buChar char="•"/>
            </a:pPr>
            <a:r>
              <a:rPr lang="en-US" sz="3000" dirty="0" smtClean="0">
                <a:latin typeface="Calibri"/>
                <a:cs typeface="Calibri"/>
              </a:rPr>
              <a:t>Majority of studies examining nutritional intake aim to identify ways to reduce food intake </a:t>
            </a:r>
          </a:p>
          <a:p>
            <a:pPr marL="457200" indent="-457200" eaLnBrk="1" hangingPunct="1">
              <a:lnSpc>
                <a:spcPct val="110000"/>
              </a:lnSpc>
              <a:buFont typeface="Arial"/>
              <a:buChar char="•"/>
            </a:pPr>
            <a:r>
              <a:rPr lang="en-US" sz="3000" dirty="0" smtClean="0">
                <a:latin typeface="Calibri"/>
                <a:cs typeface="Calibri"/>
              </a:rPr>
              <a:t>Studies examining food perception often recruit healthy subjects rather than hospitalized patients</a:t>
            </a:r>
          </a:p>
          <a:p>
            <a:pPr marL="457200" indent="-457200" eaLnBrk="1" hangingPunct="1">
              <a:lnSpc>
                <a:spcPct val="110000"/>
              </a:lnSpc>
              <a:buFont typeface="Arial"/>
              <a:buChar char="•"/>
            </a:pPr>
            <a:r>
              <a:rPr lang="en-US" sz="3000" dirty="0" err="1" smtClean="0">
                <a:latin typeface="Calibri"/>
                <a:cs typeface="Calibri"/>
              </a:rPr>
              <a:t>Neurogastronomy</a:t>
            </a:r>
            <a:r>
              <a:rPr lang="en-US" sz="3000" dirty="0" smtClean="0">
                <a:latin typeface="Calibri"/>
                <a:cs typeface="Calibri"/>
              </a:rPr>
              <a:t> is a relative new field of study, so there are likely numerous factors impacting food perception that are not controlled for in current studies</a:t>
            </a:r>
          </a:p>
          <a:p>
            <a:pPr marL="457200" indent="-457200" eaLnBrk="1" hangingPunct="1">
              <a:lnSpc>
                <a:spcPct val="110000"/>
              </a:lnSpc>
              <a:buFont typeface="Arial"/>
              <a:buChar char="•"/>
            </a:pPr>
            <a:endParaRPr lang="en-US" sz="3000" dirty="0">
              <a:latin typeface="Calibri"/>
              <a:cs typeface="Calibri"/>
            </a:endParaRPr>
          </a:p>
          <a:p>
            <a:pPr eaLnBrk="1" hangingPunct="1">
              <a:lnSpc>
                <a:spcPct val="110000"/>
              </a:lnSpc>
            </a:pPr>
            <a:r>
              <a:rPr lang="en-US" sz="3000" b="1" dirty="0" smtClean="0">
                <a:latin typeface="Calibri"/>
                <a:cs typeface="Calibri"/>
              </a:rPr>
              <a:t>Applications</a:t>
            </a:r>
          </a:p>
          <a:p>
            <a:pPr marL="457200" indent="-457200" eaLnBrk="1" hangingPunct="1">
              <a:lnSpc>
                <a:spcPct val="110000"/>
              </a:lnSpc>
              <a:buFont typeface="Arial"/>
              <a:buChar char="•"/>
            </a:pPr>
            <a:r>
              <a:rPr lang="en-US" sz="3000" dirty="0" smtClean="0">
                <a:latin typeface="Calibri"/>
                <a:cs typeface="Calibri"/>
              </a:rPr>
              <a:t>Plate dishes such that foods can be contrasted with other foods and enhance the perception of variety</a:t>
            </a:r>
          </a:p>
          <a:p>
            <a:pPr marL="457200" indent="-457200" eaLnBrk="1" hangingPunct="1">
              <a:lnSpc>
                <a:spcPct val="110000"/>
              </a:lnSpc>
              <a:buFont typeface="Arial"/>
              <a:buChar char="•"/>
            </a:pPr>
            <a:r>
              <a:rPr lang="en-US" sz="3000" dirty="0" smtClean="0">
                <a:latin typeface="Calibri"/>
                <a:cs typeface="Calibri"/>
              </a:rPr>
              <a:t>Utilize bold colored plates that contrast more with the food appearance particularly for patients with dementia</a:t>
            </a:r>
          </a:p>
          <a:p>
            <a:pPr marL="457200" indent="-457200" eaLnBrk="1" hangingPunct="1">
              <a:lnSpc>
                <a:spcPct val="110000"/>
              </a:lnSpc>
              <a:buFont typeface="Arial"/>
              <a:buChar char="•"/>
            </a:pPr>
            <a:r>
              <a:rPr lang="en-US" sz="3000" dirty="0" smtClean="0">
                <a:latin typeface="Calibri"/>
                <a:cs typeface="Calibri"/>
              </a:rPr>
              <a:t>For patients with poor appetite or nausea, using larger plates with narrower rims may create the illusion of a smaller, more manageable portion size</a:t>
            </a:r>
          </a:p>
          <a:p>
            <a:pPr marL="457200" indent="-457200" eaLnBrk="1" hangingPunct="1">
              <a:lnSpc>
                <a:spcPct val="110000"/>
              </a:lnSpc>
              <a:buFont typeface="Arial"/>
              <a:buChar char="•"/>
            </a:pPr>
            <a:r>
              <a:rPr lang="en-US" sz="3000" dirty="0" smtClean="0">
                <a:latin typeface="Calibri"/>
                <a:cs typeface="Calibri"/>
              </a:rPr>
              <a:t>To counteract the unappetizing nature of mushy foods, recent efforts have aimed to utilize 3D printing as a means to transform </a:t>
            </a:r>
            <a:r>
              <a:rPr lang="en-US" sz="3000" dirty="0" err="1" smtClean="0">
                <a:latin typeface="Calibri"/>
                <a:cs typeface="Calibri"/>
              </a:rPr>
              <a:t>dysphagic</a:t>
            </a:r>
            <a:r>
              <a:rPr lang="en-US" sz="3000" dirty="0" smtClean="0">
                <a:latin typeface="Calibri"/>
                <a:cs typeface="Calibri"/>
              </a:rPr>
              <a:t> diets into visually appealing designs. This also offers customizability in adding in supplemental nutrition.</a:t>
            </a:r>
          </a:p>
          <a:p>
            <a:pPr marL="457200" indent="-457200" eaLnBrk="1" hangingPunct="1">
              <a:lnSpc>
                <a:spcPct val="110000"/>
              </a:lnSpc>
              <a:buFont typeface="Arial"/>
              <a:buChar char="•"/>
            </a:pPr>
            <a:r>
              <a:rPr lang="en-US" sz="3000" dirty="0" smtClean="0">
                <a:latin typeface="Calibri"/>
                <a:cs typeface="Calibri"/>
              </a:rPr>
              <a:t>Offer more opportunities for hospital patients to partake in communal dining</a:t>
            </a:r>
          </a:p>
          <a:p>
            <a:pPr marL="457200" indent="-457200" eaLnBrk="1" hangingPunct="1">
              <a:lnSpc>
                <a:spcPct val="110000"/>
              </a:lnSpc>
              <a:buFont typeface="Arial"/>
              <a:buChar char="•"/>
            </a:pPr>
            <a:r>
              <a:rPr lang="en-US" sz="3000" dirty="0" smtClean="0">
                <a:latin typeface="Calibri"/>
                <a:cs typeface="Calibri"/>
              </a:rPr>
              <a:t>Presence of clear snack dispensers in patient rooms can increase food salience and potentially frequent snacking</a:t>
            </a:r>
            <a:endParaRPr lang="en-US" sz="3000" dirty="0">
              <a:latin typeface="Calibri"/>
              <a:cs typeface="Calibri"/>
            </a:endParaRPr>
          </a:p>
        </p:txBody>
      </p:sp>
      <p:sp>
        <p:nvSpPr>
          <p:cNvPr id="35" name="Rectangle 34"/>
          <p:cNvSpPr/>
          <p:nvPr/>
        </p:nvSpPr>
        <p:spPr>
          <a:xfrm>
            <a:off x="35204400" y="4572000"/>
            <a:ext cx="8915400" cy="723901"/>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Discussion</a:t>
            </a:r>
          </a:p>
        </p:txBody>
      </p:sp>
      <p:sp>
        <p:nvSpPr>
          <p:cNvPr id="14" name="Text Box 193"/>
          <p:cNvSpPr txBox="1">
            <a:spLocks noChangeArrowheads="1"/>
          </p:cNvSpPr>
          <p:nvPr/>
        </p:nvSpPr>
        <p:spPr bwMode="auto">
          <a:xfrm>
            <a:off x="25146000" y="21336000"/>
            <a:ext cx="18973800" cy="2392963"/>
          </a:xfrm>
          <a:prstGeom prst="rect">
            <a:avLst/>
          </a:prstGeom>
          <a:solidFill>
            <a:schemeClr val="bg1"/>
          </a:solidFill>
          <a:ln w="12700">
            <a:solidFill>
              <a:schemeClr val="accent1">
                <a:lumMod val="75000"/>
              </a:schemeClr>
            </a:solidFill>
          </a:ln>
          <a:effectLst/>
        </p:spPr>
        <p:txBody>
          <a:bodyPr wrap="square"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lnSpc>
                <a:spcPct val="110000"/>
              </a:lnSpc>
            </a:pPr>
            <a:r>
              <a:rPr lang="en-US" sz="3000" dirty="0" smtClean="0">
                <a:latin typeface="Calibri"/>
                <a:cs typeface="Calibri"/>
              </a:rPr>
              <a:t>With malnutrition affecting a quarter of patients, identifying ways to modify factors that influence nutritional intake can have an enormous impact on patient outcomes. The current literature already provides avenues to explore such areas. However, the majority of these studies involve healthy subjects. Therefore, future studies in hospitalized patients can help elucidate the many variables that impact nutritional intake.</a:t>
            </a:r>
            <a:endParaRPr lang="en-US" sz="3000" dirty="0">
              <a:latin typeface="Calibri"/>
              <a:cs typeface="Calibri"/>
            </a:endParaRPr>
          </a:p>
        </p:txBody>
      </p:sp>
      <p:sp>
        <p:nvSpPr>
          <p:cNvPr id="36" name="Rectangle 35"/>
          <p:cNvSpPr/>
          <p:nvPr/>
        </p:nvSpPr>
        <p:spPr>
          <a:xfrm>
            <a:off x="25146000" y="20650200"/>
            <a:ext cx="18973800" cy="7620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smtClean="0">
                <a:solidFill>
                  <a:schemeClr val="accent3">
                    <a:lumMod val="20000"/>
                    <a:lumOff val="80000"/>
                  </a:schemeClr>
                </a:solidFill>
              </a:rPr>
              <a:t>Conclusion</a:t>
            </a:r>
            <a:endParaRPr lang="en-US" sz="4000" b="1" dirty="0">
              <a:solidFill>
                <a:schemeClr val="accent3">
                  <a:lumMod val="20000"/>
                  <a:lumOff val="80000"/>
                </a:schemeClr>
              </a:solidFill>
            </a:endParaRPr>
          </a:p>
        </p:txBody>
      </p:sp>
      <p:sp>
        <p:nvSpPr>
          <p:cNvPr id="11" name="Text Box 190"/>
          <p:cNvSpPr txBox="1">
            <a:spLocks noChangeArrowheads="1"/>
          </p:cNvSpPr>
          <p:nvPr/>
        </p:nvSpPr>
        <p:spPr bwMode="auto">
          <a:xfrm>
            <a:off x="1295400" y="9372600"/>
            <a:ext cx="10134600" cy="5439951"/>
          </a:xfrm>
          <a:prstGeom prst="rect">
            <a:avLst/>
          </a:prstGeom>
          <a:solidFill>
            <a:schemeClr val="bg1"/>
          </a:solidFill>
          <a:ln w="12700">
            <a:solidFill>
              <a:schemeClr val="accent1">
                <a:lumMod val="75000"/>
              </a:schemeClr>
            </a:solidFill>
          </a:ln>
          <a:effectLst/>
        </p:spPr>
        <p:txBody>
          <a:bodyPr wrap="square"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marL="457200" indent="-457200" eaLnBrk="1" hangingPunct="1">
              <a:lnSpc>
                <a:spcPct val="110000"/>
              </a:lnSpc>
              <a:buFont typeface="Arial"/>
              <a:buChar char="•"/>
            </a:pPr>
            <a:r>
              <a:rPr lang="en-US" sz="3000" dirty="0" smtClean="0">
                <a:latin typeface="Calibri"/>
                <a:cs typeface="Calibri"/>
              </a:rPr>
              <a:t>Mealtimes serve as brief moments that provide a sense of normalcy</a:t>
            </a:r>
          </a:p>
          <a:p>
            <a:pPr marL="457200" indent="-457200" eaLnBrk="1" hangingPunct="1">
              <a:lnSpc>
                <a:spcPct val="110000"/>
              </a:lnSpc>
              <a:buFont typeface="Arial"/>
              <a:buChar char="•"/>
            </a:pPr>
            <a:r>
              <a:rPr lang="en-US" sz="3000" dirty="0" smtClean="0">
                <a:latin typeface="Calibri"/>
                <a:cs typeface="Calibri"/>
              </a:rPr>
              <a:t>Patients are generally “satisfied” with their meals, but tend to have low expectations to begin with</a:t>
            </a:r>
            <a:r>
              <a:rPr lang="en-US" sz="3000" baseline="30000" dirty="0" smtClean="0">
                <a:latin typeface="Calibri"/>
                <a:cs typeface="Calibri"/>
              </a:rPr>
              <a:t>[4]</a:t>
            </a:r>
            <a:endParaRPr lang="en-US" sz="3000" dirty="0" smtClean="0">
              <a:latin typeface="Calibri"/>
              <a:cs typeface="Calibri"/>
            </a:endParaRPr>
          </a:p>
          <a:p>
            <a:pPr marL="457200" indent="-457200" eaLnBrk="1" hangingPunct="1">
              <a:lnSpc>
                <a:spcPct val="110000"/>
              </a:lnSpc>
              <a:buFont typeface="Arial"/>
              <a:buChar char="•"/>
            </a:pPr>
            <a:r>
              <a:rPr lang="en-US" sz="3000" dirty="0" smtClean="0">
                <a:latin typeface="Calibri"/>
                <a:cs typeface="Calibri"/>
              </a:rPr>
              <a:t>Malnourishment affects 25% of patients</a:t>
            </a:r>
            <a:r>
              <a:rPr lang="en-US" sz="3000" baseline="30000" dirty="0" smtClean="0">
                <a:latin typeface="Calibri"/>
                <a:cs typeface="Calibri"/>
              </a:rPr>
              <a:t>[14]</a:t>
            </a:r>
            <a:endParaRPr lang="en-US" sz="3000" dirty="0" smtClean="0">
              <a:latin typeface="Calibri"/>
              <a:cs typeface="Calibri"/>
            </a:endParaRPr>
          </a:p>
          <a:p>
            <a:pPr marL="457200" indent="-457200" eaLnBrk="1" hangingPunct="1">
              <a:lnSpc>
                <a:spcPct val="110000"/>
              </a:lnSpc>
              <a:buFont typeface="Arial"/>
              <a:buChar char="•"/>
            </a:pPr>
            <a:r>
              <a:rPr lang="en-US" sz="3000" dirty="0" smtClean="0">
                <a:latin typeface="Calibri"/>
                <a:cs typeface="Calibri"/>
              </a:rPr>
              <a:t>Decreased food intake has been associated with increased adverse events and mortality</a:t>
            </a:r>
            <a:r>
              <a:rPr lang="en-US" sz="3000" baseline="30000" dirty="0" smtClean="0">
                <a:latin typeface="Calibri"/>
                <a:cs typeface="Calibri"/>
              </a:rPr>
              <a:t>[3][20]</a:t>
            </a:r>
            <a:endParaRPr lang="en-US" sz="3000" dirty="0" smtClean="0">
              <a:latin typeface="Calibri"/>
              <a:cs typeface="Calibri"/>
            </a:endParaRPr>
          </a:p>
          <a:p>
            <a:pPr marL="457200" indent="-457200" eaLnBrk="1" hangingPunct="1">
              <a:lnSpc>
                <a:spcPct val="110000"/>
              </a:lnSpc>
              <a:buFont typeface="Arial"/>
              <a:buChar char="•"/>
            </a:pPr>
            <a:r>
              <a:rPr lang="en-US" sz="3000" dirty="0">
                <a:latin typeface="Calibri"/>
                <a:cs typeface="Calibri"/>
              </a:rPr>
              <a:t>Improved food presentation has been shown to increase food intake, reduce food waste, and decrease hospital readmission </a:t>
            </a:r>
            <a:r>
              <a:rPr lang="en-US" sz="3000" dirty="0" smtClean="0">
                <a:latin typeface="Calibri"/>
                <a:cs typeface="Calibri"/>
              </a:rPr>
              <a:t>rate</a:t>
            </a:r>
            <a:r>
              <a:rPr lang="en-US" sz="3000" baseline="30000" dirty="0" smtClean="0">
                <a:latin typeface="Calibri"/>
                <a:cs typeface="Calibri"/>
              </a:rPr>
              <a:t>[12]</a:t>
            </a:r>
            <a:r>
              <a:rPr lang="en-US" sz="3000" dirty="0" smtClean="0">
                <a:latin typeface="Calibri"/>
                <a:cs typeface="Calibri"/>
              </a:rPr>
              <a:t> </a:t>
            </a:r>
            <a:endParaRPr lang="en-US" sz="3000" dirty="0">
              <a:latin typeface="Calibri"/>
              <a:cs typeface="Calibri"/>
            </a:endParaRPr>
          </a:p>
        </p:txBody>
      </p:sp>
      <p:sp>
        <p:nvSpPr>
          <p:cNvPr id="31" name="Rectangle 265"/>
          <p:cNvSpPr>
            <a:spLocks noChangeAspect="1" noChangeArrowheads="1"/>
          </p:cNvSpPr>
          <p:nvPr/>
        </p:nvSpPr>
        <p:spPr bwMode="auto">
          <a:xfrm>
            <a:off x="914400" y="731520"/>
            <a:ext cx="2558301" cy="1920240"/>
          </a:xfrm>
          <a:prstGeom prst="rect">
            <a:avLst/>
          </a:prstGeom>
          <a:blipFill dpi="0" rotWithShape="1">
            <a:blip r:embed="rId3">
              <a:lum bright="70000" contrast="-70000"/>
            </a:blip>
            <a:srcRect/>
            <a:stretch>
              <a:fillRect r="-79"/>
            </a:stretch>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83814" tIns="41907" rIns="83814" bIns="41907" anchor="ctr"/>
          <a:lstStyle/>
          <a:p>
            <a:pPr algn="ctr" defTabSz="4022725"/>
            <a:r>
              <a:rPr lang="en-US" sz="1800" b="1" dirty="0">
                <a:latin typeface="Calibri" pitchFamily="34" charset="0"/>
              </a:rPr>
              <a:t>REPLACE THIS BOX WITH YOUR ORGANIZATION’S</a:t>
            </a:r>
          </a:p>
          <a:p>
            <a:pPr algn="ctr" defTabSz="4022725"/>
            <a:r>
              <a:rPr lang="en-US" sz="1800" b="1" dirty="0">
                <a:latin typeface="Calibri" pitchFamily="34" charset="0"/>
              </a:rPr>
              <a:t>HIGH RESOLUTION LOGO</a:t>
            </a:r>
          </a:p>
        </p:txBody>
      </p:sp>
      <p:sp>
        <p:nvSpPr>
          <p:cNvPr id="38" name="Rectangle 265"/>
          <p:cNvSpPr>
            <a:spLocks noChangeAspect="1" noChangeArrowheads="1"/>
          </p:cNvSpPr>
          <p:nvPr/>
        </p:nvSpPr>
        <p:spPr bwMode="auto">
          <a:xfrm>
            <a:off x="42245280" y="731520"/>
            <a:ext cx="2558301" cy="1920240"/>
          </a:xfrm>
          <a:prstGeom prst="rect">
            <a:avLst/>
          </a:prstGeom>
          <a:blipFill dpi="0" rotWithShape="1">
            <a:blip r:embed="rId3">
              <a:lum bright="70000" contrast="-70000"/>
            </a:blip>
            <a:srcRect/>
            <a:stretch>
              <a:fillRect r="-79"/>
            </a:stretch>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83814" tIns="41907" rIns="83814" bIns="41907" anchor="ctr"/>
          <a:lstStyle/>
          <a:p>
            <a:pPr algn="ctr" defTabSz="4022725"/>
            <a:r>
              <a:rPr lang="en-US" sz="1800" b="1" dirty="0">
                <a:latin typeface="Calibri" pitchFamily="34" charset="0"/>
              </a:rPr>
              <a:t>REPLACE THIS BOX WITH YOUR ORGANIZATION’S</a:t>
            </a:r>
          </a:p>
          <a:p>
            <a:pPr algn="ctr" defTabSz="4022725"/>
            <a:r>
              <a:rPr lang="en-US" sz="1800" b="1" dirty="0">
                <a:latin typeface="Calibri" pitchFamily="34" charset="0"/>
              </a:rPr>
              <a:t>HIGH RESOLUTION LOGO</a:t>
            </a:r>
          </a:p>
        </p:txBody>
      </p:sp>
      <p:sp>
        <p:nvSpPr>
          <p:cNvPr id="41" name="Rectangle 40"/>
          <p:cNvSpPr/>
          <p:nvPr/>
        </p:nvSpPr>
        <p:spPr>
          <a:xfrm>
            <a:off x="1295400" y="15087600"/>
            <a:ext cx="1013460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smtClean="0">
                <a:solidFill>
                  <a:schemeClr val="accent3">
                    <a:lumMod val="20000"/>
                    <a:lumOff val="80000"/>
                  </a:schemeClr>
                </a:solidFill>
              </a:rPr>
              <a:t>Access To Food</a:t>
            </a:r>
            <a:endParaRPr lang="en-US" sz="4000" b="1" dirty="0">
              <a:solidFill>
                <a:schemeClr val="accent3">
                  <a:lumMod val="20000"/>
                  <a:lumOff val="80000"/>
                </a:schemeClr>
              </a:solidFill>
            </a:endParaRPr>
          </a:p>
        </p:txBody>
      </p:sp>
      <p:sp>
        <p:nvSpPr>
          <p:cNvPr id="42" name="Text Box 190"/>
          <p:cNvSpPr txBox="1">
            <a:spLocks noChangeArrowheads="1"/>
          </p:cNvSpPr>
          <p:nvPr/>
        </p:nvSpPr>
        <p:spPr bwMode="auto">
          <a:xfrm>
            <a:off x="1295400" y="15697200"/>
            <a:ext cx="10134600" cy="7979108"/>
          </a:xfrm>
          <a:prstGeom prst="rect">
            <a:avLst/>
          </a:prstGeom>
          <a:solidFill>
            <a:schemeClr val="bg1"/>
          </a:solidFill>
          <a:ln w="12700">
            <a:solidFill>
              <a:schemeClr val="accent1">
                <a:lumMod val="75000"/>
              </a:schemeClr>
            </a:solidFill>
          </a:ln>
          <a:effectLst/>
        </p:spPr>
        <p:txBody>
          <a:bodyPr wrap="square"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lnSpc>
                <a:spcPct val="110000"/>
              </a:lnSpc>
            </a:pPr>
            <a:r>
              <a:rPr lang="en-US" sz="3000" b="1" dirty="0">
                <a:latin typeface="Calibri"/>
                <a:cs typeface="Calibri"/>
              </a:rPr>
              <a:t>Meal Service</a:t>
            </a:r>
          </a:p>
          <a:p>
            <a:pPr marL="457200" indent="-457200" eaLnBrk="1" hangingPunct="1">
              <a:lnSpc>
                <a:spcPct val="110000"/>
              </a:lnSpc>
              <a:buFont typeface="Arial"/>
              <a:buChar char="•"/>
            </a:pPr>
            <a:r>
              <a:rPr lang="en-US" sz="3000" dirty="0">
                <a:latin typeface="Calibri"/>
                <a:cs typeface="Calibri"/>
              </a:rPr>
              <a:t>Limited availability is problematic for patients with scheduled procedures, those admitted late in the evening, or those who are simply accustomed to different </a:t>
            </a:r>
            <a:r>
              <a:rPr lang="en-US" sz="3000" dirty="0" smtClean="0">
                <a:latin typeface="Calibri"/>
                <a:cs typeface="Calibri"/>
              </a:rPr>
              <a:t>mealtimes</a:t>
            </a:r>
            <a:endParaRPr lang="en-US" sz="3000" dirty="0">
              <a:latin typeface="Calibri"/>
              <a:cs typeface="Calibri"/>
            </a:endParaRPr>
          </a:p>
          <a:p>
            <a:pPr marL="457200" indent="-457200" eaLnBrk="1" hangingPunct="1">
              <a:lnSpc>
                <a:spcPct val="110000"/>
              </a:lnSpc>
              <a:buFont typeface="Arial"/>
              <a:buChar char="•"/>
            </a:pPr>
            <a:r>
              <a:rPr lang="en-US" sz="3000" dirty="0">
                <a:latin typeface="Calibri"/>
                <a:cs typeface="Calibri"/>
              </a:rPr>
              <a:t>Those with poor literacy, visual impairments, or dietary restrictions may find it difficult to identify foods compatible  with their </a:t>
            </a:r>
            <a:r>
              <a:rPr lang="en-US" sz="3000" dirty="0" smtClean="0">
                <a:latin typeface="Calibri"/>
                <a:cs typeface="Calibri"/>
              </a:rPr>
              <a:t>needs</a:t>
            </a:r>
            <a:r>
              <a:rPr lang="en-US" sz="3000" baseline="30000" dirty="0" smtClean="0">
                <a:latin typeface="Calibri"/>
                <a:cs typeface="Calibri"/>
              </a:rPr>
              <a:t>[11]</a:t>
            </a:r>
            <a:endParaRPr lang="en-US" sz="3000" dirty="0">
              <a:latin typeface="Calibri"/>
              <a:cs typeface="Calibri"/>
            </a:endParaRPr>
          </a:p>
          <a:p>
            <a:pPr eaLnBrk="1" hangingPunct="1">
              <a:lnSpc>
                <a:spcPct val="110000"/>
              </a:lnSpc>
            </a:pPr>
            <a:endParaRPr lang="en-US" sz="3000" dirty="0">
              <a:latin typeface="Calibri"/>
              <a:cs typeface="Calibri"/>
            </a:endParaRPr>
          </a:p>
          <a:p>
            <a:pPr eaLnBrk="1" hangingPunct="1">
              <a:lnSpc>
                <a:spcPct val="110000"/>
              </a:lnSpc>
            </a:pPr>
            <a:r>
              <a:rPr lang="en-US" sz="3000" b="1" dirty="0">
                <a:latin typeface="Calibri"/>
                <a:cs typeface="Calibri"/>
              </a:rPr>
              <a:t>Physical Act of Eating</a:t>
            </a:r>
          </a:p>
          <a:p>
            <a:pPr marL="457200" indent="-457200" eaLnBrk="1" hangingPunct="1">
              <a:lnSpc>
                <a:spcPct val="110000"/>
              </a:lnSpc>
              <a:buFont typeface="Arial"/>
              <a:buChar char="•"/>
            </a:pPr>
            <a:r>
              <a:rPr lang="en-US" sz="3000" dirty="0">
                <a:latin typeface="Calibri"/>
                <a:cs typeface="Calibri"/>
              </a:rPr>
              <a:t>Utensils can be difficult to use for patients with joint disease, tremor, weakness, or poor coordination</a:t>
            </a:r>
          </a:p>
          <a:p>
            <a:pPr marL="457200" indent="-457200" eaLnBrk="1" hangingPunct="1">
              <a:lnSpc>
                <a:spcPct val="110000"/>
              </a:lnSpc>
              <a:buFont typeface="Arial"/>
              <a:buChar char="•"/>
            </a:pPr>
            <a:r>
              <a:rPr lang="en-US" sz="3000" dirty="0">
                <a:latin typeface="Calibri"/>
                <a:cs typeface="Calibri"/>
              </a:rPr>
              <a:t>Meal tray location or poor patient positioning serve as additional barriers</a:t>
            </a:r>
          </a:p>
          <a:p>
            <a:pPr marL="457200" indent="-457200" eaLnBrk="1" hangingPunct="1">
              <a:lnSpc>
                <a:spcPct val="110000"/>
              </a:lnSpc>
              <a:buFont typeface="Arial"/>
              <a:buChar char="•"/>
            </a:pPr>
            <a:r>
              <a:rPr lang="en-US" sz="3000" dirty="0">
                <a:latin typeface="Calibri"/>
                <a:cs typeface="Calibri"/>
              </a:rPr>
              <a:t>Even patients who requested help, 20% ultimately did not receive sufficient </a:t>
            </a:r>
            <a:r>
              <a:rPr lang="en-US" sz="3000" dirty="0" smtClean="0">
                <a:latin typeface="Calibri"/>
                <a:cs typeface="Calibri"/>
              </a:rPr>
              <a:t>assistance</a:t>
            </a:r>
            <a:r>
              <a:rPr lang="en-US" sz="3000" baseline="30000" dirty="0" smtClean="0">
                <a:latin typeface="Calibri"/>
                <a:cs typeface="Calibri"/>
              </a:rPr>
              <a:t>[11]</a:t>
            </a:r>
            <a:endParaRPr lang="en-US" sz="3000" dirty="0">
              <a:latin typeface="Calibri"/>
              <a:cs typeface="Calibri"/>
            </a:endParaRPr>
          </a:p>
        </p:txBody>
      </p:sp>
      <p:sp>
        <p:nvSpPr>
          <p:cNvPr id="6" name="TextBox 5"/>
          <p:cNvSpPr txBox="1"/>
          <p:nvPr/>
        </p:nvSpPr>
        <p:spPr>
          <a:xfrm>
            <a:off x="19507200" y="21640800"/>
            <a:ext cx="4267200" cy="1200328"/>
          </a:xfrm>
          <a:prstGeom prst="rect">
            <a:avLst/>
          </a:prstGeom>
          <a:noFill/>
        </p:spPr>
        <p:txBody>
          <a:bodyPr wrap="square" rtlCol="0">
            <a:spAutoFit/>
          </a:bodyPr>
          <a:lstStyle/>
          <a:p>
            <a:r>
              <a:rPr lang="en-US" sz="2400" dirty="0" smtClean="0"/>
              <a:t>Fig. 1: </a:t>
            </a:r>
            <a:r>
              <a:rPr lang="en-US" sz="2400" dirty="0" err="1" smtClean="0"/>
              <a:t>Delbouef</a:t>
            </a:r>
            <a:r>
              <a:rPr lang="en-US" sz="2400" dirty="0" smtClean="0"/>
              <a:t> Illusion illustrates how plate size affects perception of portion size</a:t>
            </a:r>
            <a:endParaRPr lang="en-US" sz="2400" dirty="0"/>
          </a:p>
        </p:txBody>
      </p:sp>
      <p:sp>
        <p:nvSpPr>
          <p:cNvPr id="56" name="Text Box 194"/>
          <p:cNvSpPr txBox="1">
            <a:spLocks noChangeArrowheads="1"/>
          </p:cNvSpPr>
          <p:nvPr/>
        </p:nvSpPr>
        <p:spPr bwMode="auto">
          <a:xfrm>
            <a:off x="25146000" y="13335000"/>
            <a:ext cx="9677400" cy="6963446"/>
          </a:xfrm>
          <a:prstGeom prst="rect">
            <a:avLst/>
          </a:prstGeom>
          <a:solidFill>
            <a:schemeClr val="bg1"/>
          </a:solidFill>
          <a:ln w="12700">
            <a:solidFill>
              <a:schemeClr val="accent1">
                <a:lumMod val="75000"/>
              </a:schemeClr>
            </a:solidFill>
          </a:ln>
          <a:effectLst/>
        </p:spPr>
        <p:txBody>
          <a:bodyPr wrap="square"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lnSpc>
                <a:spcPct val="110000"/>
              </a:lnSpc>
            </a:pPr>
            <a:r>
              <a:rPr lang="en-US" sz="3000" b="1" dirty="0" smtClean="0">
                <a:latin typeface="Calibri"/>
                <a:cs typeface="Calibri"/>
              </a:rPr>
              <a:t>Social Factors</a:t>
            </a:r>
          </a:p>
          <a:p>
            <a:pPr marL="457200" indent="-457200" eaLnBrk="1" hangingPunct="1">
              <a:lnSpc>
                <a:spcPct val="110000"/>
              </a:lnSpc>
              <a:buFont typeface="Arial"/>
              <a:buChar char="•"/>
            </a:pPr>
            <a:r>
              <a:rPr lang="en-US" sz="3000" dirty="0" smtClean="0">
                <a:latin typeface="Calibri"/>
                <a:cs typeface="Calibri"/>
              </a:rPr>
              <a:t>Increasing group size promotes food intake and decreases variance of these increasing quantities</a:t>
            </a:r>
            <a:r>
              <a:rPr lang="en-US" sz="3000" baseline="30000" dirty="0" smtClean="0">
                <a:latin typeface="Calibri"/>
                <a:cs typeface="Calibri"/>
              </a:rPr>
              <a:t>[18]</a:t>
            </a:r>
            <a:endParaRPr lang="en-US" sz="3000" dirty="0" smtClean="0">
              <a:latin typeface="Calibri"/>
              <a:cs typeface="Calibri"/>
            </a:endParaRPr>
          </a:p>
          <a:p>
            <a:pPr marL="457200" indent="-457200" eaLnBrk="1" hangingPunct="1">
              <a:lnSpc>
                <a:spcPct val="110000"/>
              </a:lnSpc>
              <a:buFont typeface="Arial"/>
              <a:buChar char="•"/>
            </a:pPr>
            <a:r>
              <a:rPr lang="en-US" sz="3000" dirty="0" smtClean="0">
                <a:latin typeface="Calibri"/>
                <a:cs typeface="Calibri"/>
              </a:rPr>
              <a:t>Subjects have greater food intake when dining companions are familiar and friendly</a:t>
            </a:r>
          </a:p>
          <a:p>
            <a:pPr marL="457200" indent="-457200" eaLnBrk="1" hangingPunct="1">
              <a:lnSpc>
                <a:spcPct val="110000"/>
              </a:lnSpc>
              <a:buFont typeface="Arial"/>
              <a:buChar char="•"/>
            </a:pPr>
            <a:r>
              <a:rPr lang="en-US" sz="3000" dirty="0" smtClean="0">
                <a:latin typeface="Calibri"/>
                <a:cs typeface="Calibri"/>
              </a:rPr>
              <a:t>Hospitalized elderly patients have greater protein and energy intake when dining in a communal setting, even when patients have significant cognitive impairment</a:t>
            </a:r>
            <a:r>
              <a:rPr lang="en-US" sz="3000" baseline="30000" dirty="0" smtClean="0">
                <a:latin typeface="Calibri"/>
                <a:cs typeface="Calibri"/>
              </a:rPr>
              <a:t>[9]</a:t>
            </a:r>
            <a:endParaRPr lang="en-US" sz="3000" dirty="0" smtClean="0">
              <a:latin typeface="Calibri"/>
              <a:cs typeface="Calibri"/>
            </a:endParaRPr>
          </a:p>
          <a:p>
            <a:pPr marL="457200" indent="-457200" eaLnBrk="1" hangingPunct="1">
              <a:lnSpc>
                <a:spcPct val="110000"/>
              </a:lnSpc>
              <a:buFont typeface="Arial"/>
              <a:buChar char="•"/>
            </a:pPr>
            <a:endParaRPr lang="en-US" sz="3000" dirty="0">
              <a:latin typeface="Calibri"/>
              <a:cs typeface="Calibri"/>
            </a:endParaRPr>
          </a:p>
          <a:p>
            <a:pPr eaLnBrk="1" hangingPunct="1">
              <a:lnSpc>
                <a:spcPct val="110000"/>
              </a:lnSpc>
            </a:pPr>
            <a:r>
              <a:rPr lang="en-US" sz="3000" b="1" dirty="0" smtClean="0">
                <a:latin typeface="Calibri"/>
                <a:cs typeface="Calibri"/>
              </a:rPr>
              <a:t>Food Visibility and Salience</a:t>
            </a:r>
          </a:p>
          <a:p>
            <a:pPr marL="457200" indent="-457200" eaLnBrk="1" hangingPunct="1">
              <a:lnSpc>
                <a:spcPct val="110000"/>
              </a:lnSpc>
              <a:buFont typeface="Arial"/>
              <a:buChar char="•"/>
            </a:pPr>
            <a:r>
              <a:rPr lang="en-US" sz="3000" dirty="0" smtClean="0">
                <a:latin typeface="Calibri"/>
                <a:cs typeface="Calibri"/>
              </a:rPr>
              <a:t>Food stored in transparent containers or plastic wrap were consumed significantly faster than those in opaque packaging</a:t>
            </a:r>
            <a:r>
              <a:rPr lang="en-US" sz="3000" baseline="30000" dirty="0" smtClean="0">
                <a:latin typeface="Calibri"/>
                <a:cs typeface="Calibri"/>
              </a:rPr>
              <a:t>[19]</a:t>
            </a:r>
            <a:endParaRPr lang="en-US" sz="3000" dirty="0">
              <a:latin typeface="Calibri"/>
              <a:cs typeface="Calibri"/>
            </a:endParaRPr>
          </a:p>
        </p:txBody>
      </p:sp>
      <p:sp>
        <p:nvSpPr>
          <p:cNvPr id="57" name="Rectangle 56"/>
          <p:cNvSpPr/>
          <p:nvPr/>
        </p:nvSpPr>
        <p:spPr>
          <a:xfrm>
            <a:off x="25146000" y="12649200"/>
            <a:ext cx="9677400" cy="6858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smtClean="0">
                <a:solidFill>
                  <a:schemeClr val="accent3">
                    <a:lumMod val="20000"/>
                    <a:lumOff val="80000"/>
                  </a:schemeClr>
                </a:solidFill>
              </a:rPr>
              <a:t>Environment</a:t>
            </a:r>
            <a:endParaRPr lang="en-US" sz="4000" b="1" dirty="0">
              <a:solidFill>
                <a:schemeClr val="accent3">
                  <a:lumMod val="20000"/>
                  <a:lumOff val="80000"/>
                </a:schemeClr>
              </a:solidFill>
            </a:endParaRPr>
          </a:p>
        </p:txBody>
      </p:sp>
      <p:graphicFrame>
        <p:nvGraphicFramePr>
          <p:cNvPr id="105" name="Diagram 104"/>
          <p:cNvGraphicFramePr/>
          <p:nvPr>
            <p:extLst>
              <p:ext uri="{D42A27DB-BD31-4B8C-83A1-F6EECF244321}">
                <p14:modId xmlns:p14="http://schemas.microsoft.com/office/powerpoint/2010/main" val="2031178027"/>
              </p:ext>
            </p:extLst>
          </p:nvPr>
        </p:nvGraphicFramePr>
        <p:xfrm>
          <a:off x="25146000" y="4572000"/>
          <a:ext cx="9677400" cy="75438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9" name="Rectangle 108"/>
          <p:cNvSpPr/>
          <p:nvPr/>
        </p:nvSpPr>
        <p:spPr>
          <a:xfrm>
            <a:off x="22479000" y="24688800"/>
            <a:ext cx="23241000" cy="3170099"/>
          </a:xfrm>
          <a:prstGeom prst="rect">
            <a:avLst/>
          </a:prstGeom>
        </p:spPr>
        <p:txBody>
          <a:bodyPr wrap="square" numCol="2">
            <a:spAutoFit/>
          </a:bodyPr>
          <a:lstStyle/>
          <a:p>
            <a:pPr marL="228600" indent="-228600">
              <a:buFont typeface="Wingdings" charset="2"/>
              <a:buAutoNum type="arabicPlain"/>
            </a:pPr>
            <a:r>
              <a:rPr lang="en-US" sz="1000" dirty="0" err="1" smtClean="0"/>
              <a:t>Baral</a:t>
            </a:r>
            <a:r>
              <a:rPr lang="en-US" sz="1000" dirty="0"/>
              <a:t>, S. (2015, October 19). </a:t>
            </a:r>
            <a:r>
              <a:rPr lang="en-US" sz="1000" dirty="0" err="1"/>
              <a:t>Neurogastronomy</a:t>
            </a:r>
            <a:r>
              <a:rPr lang="en-US" sz="1000" dirty="0"/>
              <a:t> 101: The science of taste perception. Retrieved February 28, 2021, from </a:t>
            </a:r>
            <a:r>
              <a:rPr lang="en-US" sz="1000" dirty="0">
                <a:hlinkClick r:id="rId9"/>
              </a:rPr>
              <a:t>https://</a:t>
            </a:r>
            <a:r>
              <a:rPr lang="en-US" sz="1000" dirty="0" err="1">
                <a:hlinkClick r:id="rId9"/>
              </a:rPr>
              <a:t>www.eater.com</a:t>
            </a:r>
            <a:r>
              <a:rPr lang="en-US" sz="1000" dirty="0">
                <a:hlinkClick r:id="rId9"/>
              </a:rPr>
              <a:t>/2015/10/19/9553471/what-is-</a:t>
            </a:r>
            <a:r>
              <a:rPr lang="en-US" sz="1000" dirty="0" err="1">
                <a:hlinkClick r:id="rId9"/>
              </a:rPr>
              <a:t>neurogastronomy</a:t>
            </a:r>
            <a:endParaRPr lang="en-US" sz="1000" dirty="0"/>
          </a:p>
          <a:p>
            <a:pPr marL="228600" indent="-228600">
              <a:buFont typeface="Wingdings" charset="2"/>
              <a:buAutoNum type="arabicPlain"/>
            </a:pPr>
            <a:r>
              <a:rPr lang="en-US" sz="1000" dirty="0" smtClean="0"/>
              <a:t>Dunne</a:t>
            </a:r>
            <a:r>
              <a:rPr lang="en-US" sz="1000" dirty="0"/>
              <a:t>, T. E., </a:t>
            </a:r>
            <a:r>
              <a:rPr lang="en-US" sz="1000" dirty="0" err="1"/>
              <a:t>Neargarder</a:t>
            </a:r>
            <a:r>
              <a:rPr lang="en-US" sz="1000" dirty="0"/>
              <a:t>, S. A., </a:t>
            </a:r>
            <a:r>
              <a:rPr lang="en-US" sz="1000" dirty="0" err="1"/>
              <a:t>Cipolloni</a:t>
            </a:r>
            <a:r>
              <a:rPr lang="en-US" sz="1000" dirty="0"/>
              <a:t>, P., &amp; Cronin-</a:t>
            </a:r>
            <a:r>
              <a:rPr lang="en-US" sz="1000" dirty="0" err="1"/>
              <a:t>Golomb</a:t>
            </a:r>
            <a:r>
              <a:rPr lang="en-US" sz="1000" dirty="0"/>
              <a:t>, A. (2004). Visual contrast enhances food and liquid intake in advanced </a:t>
            </a:r>
            <a:r>
              <a:rPr lang="en-US" sz="1000" dirty="0" err="1"/>
              <a:t>alzheimer's</a:t>
            </a:r>
            <a:r>
              <a:rPr lang="en-US" sz="1000" dirty="0"/>
              <a:t> disease. </a:t>
            </a:r>
            <a:r>
              <a:rPr lang="en-US" sz="1000" i="1" dirty="0"/>
              <a:t>Clinical Nutrition,</a:t>
            </a:r>
            <a:r>
              <a:rPr lang="en-US" sz="1000" dirty="0"/>
              <a:t> </a:t>
            </a:r>
            <a:r>
              <a:rPr lang="en-US" sz="1000" i="1" dirty="0"/>
              <a:t>23</a:t>
            </a:r>
            <a:r>
              <a:rPr lang="en-US" sz="1000" dirty="0"/>
              <a:t>(4), 533-538. doi:10.1016/j.clnu.2003.09.015</a:t>
            </a:r>
          </a:p>
          <a:p>
            <a:pPr marL="228600" indent="-228600">
              <a:buFont typeface="Wingdings" charset="2"/>
              <a:buAutoNum type="arabicPlain"/>
            </a:pPr>
            <a:r>
              <a:rPr lang="en-US" sz="1000" dirty="0" err="1" smtClean="0"/>
              <a:t>Hiesmayr</a:t>
            </a:r>
            <a:r>
              <a:rPr lang="en-US" sz="1000" dirty="0"/>
              <a:t>, M., Schindler, K., </a:t>
            </a:r>
            <a:r>
              <a:rPr lang="en-US" sz="1000" dirty="0" err="1"/>
              <a:t>Pernicka</a:t>
            </a:r>
            <a:r>
              <a:rPr lang="en-US" sz="1000" dirty="0"/>
              <a:t>, E., </a:t>
            </a:r>
            <a:r>
              <a:rPr lang="en-US" sz="1000" dirty="0" err="1"/>
              <a:t>Schuh</a:t>
            </a:r>
            <a:r>
              <a:rPr lang="en-US" sz="1000" dirty="0"/>
              <a:t>, C., </a:t>
            </a:r>
            <a:r>
              <a:rPr lang="en-US" sz="1000" dirty="0" err="1"/>
              <a:t>Schoeniger-Hekele</a:t>
            </a:r>
            <a:r>
              <a:rPr lang="en-US" sz="1000" dirty="0"/>
              <a:t>, A., Bauer, P., . . . </a:t>
            </a:r>
            <a:r>
              <a:rPr lang="en-US" sz="1000" dirty="0" err="1"/>
              <a:t>Ljungqvist</a:t>
            </a:r>
            <a:r>
              <a:rPr lang="en-US" sz="1000" dirty="0"/>
              <a:t>, O. (2009). Decreased food intake is a risk factor for mortality in </a:t>
            </a:r>
            <a:r>
              <a:rPr lang="en-US" sz="1000" dirty="0" err="1"/>
              <a:t>hospitalised</a:t>
            </a:r>
            <a:r>
              <a:rPr lang="en-US" sz="1000" dirty="0"/>
              <a:t> patients: The </a:t>
            </a:r>
            <a:r>
              <a:rPr lang="en-US" sz="1000" dirty="0" err="1"/>
              <a:t>NutritionDay</a:t>
            </a:r>
            <a:r>
              <a:rPr lang="en-US" sz="1000" dirty="0"/>
              <a:t> SURVEY 2006. </a:t>
            </a:r>
            <a:r>
              <a:rPr lang="en-US" sz="1000" i="1" dirty="0"/>
              <a:t>Clinical Nutrition,</a:t>
            </a:r>
            <a:r>
              <a:rPr lang="en-US" sz="1000" dirty="0"/>
              <a:t> </a:t>
            </a:r>
            <a:r>
              <a:rPr lang="en-US" sz="1000" i="1" dirty="0"/>
              <a:t>28</a:t>
            </a:r>
            <a:r>
              <a:rPr lang="en-US" sz="1000" dirty="0"/>
              <a:t>(5), 484-491. doi:10.1016/j.clnu.2009.05.013</a:t>
            </a:r>
          </a:p>
          <a:p>
            <a:pPr marL="228600" indent="-228600">
              <a:buFont typeface="Wingdings" charset="2"/>
              <a:buAutoNum type="arabicPlain"/>
            </a:pPr>
            <a:r>
              <a:rPr lang="en-US" sz="1000" dirty="0"/>
              <a:t>Johns, N., Hartwell, H., &amp; Morgan, M. (2010). Improving the provision of meals in hospital. the patients’ viewpoint. </a:t>
            </a:r>
            <a:r>
              <a:rPr lang="en-US" sz="1000" i="1" dirty="0"/>
              <a:t>Appetite,</a:t>
            </a:r>
            <a:r>
              <a:rPr lang="en-US" sz="1000" dirty="0"/>
              <a:t> </a:t>
            </a:r>
            <a:r>
              <a:rPr lang="en-US" sz="1000" i="1" dirty="0"/>
              <a:t>54</a:t>
            </a:r>
            <a:r>
              <a:rPr lang="en-US" sz="1000" dirty="0"/>
              <a:t>(1), 181-185. doi:10.1016/j.appet.2009.10.005</a:t>
            </a:r>
          </a:p>
          <a:p>
            <a:pPr marL="228600" indent="-228600">
              <a:buFont typeface="Wingdings" charset="2"/>
              <a:buAutoNum type="arabicPlain"/>
            </a:pPr>
            <a:r>
              <a:rPr lang="en-US" sz="1000" dirty="0"/>
              <a:t>Kahn, B. E., &amp; </a:t>
            </a:r>
            <a:r>
              <a:rPr lang="en-US" sz="1000" dirty="0" err="1"/>
              <a:t>Wansink</a:t>
            </a:r>
            <a:r>
              <a:rPr lang="en-US" sz="1000" dirty="0"/>
              <a:t>, B. (2004). The influence of assortment structure on perceived variety and consumption quantities. </a:t>
            </a:r>
            <a:r>
              <a:rPr lang="en-US" sz="1000" i="1" dirty="0"/>
              <a:t>Journal of Consumer Research,</a:t>
            </a:r>
            <a:r>
              <a:rPr lang="en-US" sz="1000" dirty="0"/>
              <a:t> </a:t>
            </a:r>
            <a:r>
              <a:rPr lang="en-US" sz="1000" i="1" dirty="0"/>
              <a:t>30</a:t>
            </a:r>
            <a:r>
              <a:rPr lang="en-US" sz="1000" dirty="0"/>
              <a:t>(4), 519-533. doi:10.1086/380286</a:t>
            </a:r>
          </a:p>
          <a:p>
            <a:pPr marL="228600" indent="-228600">
              <a:buFont typeface="Wingdings" charset="2"/>
              <a:buAutoNum type="arabicPlain"/>
            </a:pPr>
            <a:r>
              <a:rPr lang="en-US" sz="1000" dirty="0" err="1" smtClean="0"/>
              <a:t>Krop</a:t>
            </a:r>
            <a:r>
              <a:rPr lang="en-US" sz="1000" dirty="0"/>
              <a:t>, E. M., Hetherington, M. M., </a:t>
            </a:r>
            <a:r>
              <a:rPr lang="en-US" sz="1000" dirty="0" err="1"/>
              <a:t>Nekitsing</a:t>
            </a:r>
            <a:r>
              <a:rPr lang="en-US" sz="1000" dirty="0"/>
              <a:t>, C., </a:t>
            </a:r>
            <a:r>
              <a:rPr lang="en-US" sz="1000" dirty="0" err="1"/>
              <a:t>Miquel</a:t>
            </a:r>
            <a:r>
              <a:rPr lang="en-US" sz="1000" dirty="0"/>
              <a:t>, S., </a:t>
            </a:r>
            <a:r>
              <a:rPr lang="en-US" sz="1000" dirty="0" err="1"/>
              <a:t>Postelnicu</a:t>
            </a:r>
            <a:r>
              <a:rPr lang="en-US" sz="1000" dirty="0"/>
              <a:t>, L., &amp; </a:t>
            </a:r>
            <a:r>
              <a:rPr lang="en-US" sz="1000" dirty="0" err="1"/>
              <a:t>Sarkar</a:t>
            </a:r>
            <a:r>
              <a:rPr lang="en-US" sz="1000" dirty="0"/>
              <a:t>, A. (2018). Influence of oral processing on appetite and food intake - A systematic review and meta-analysis. </a:t>
            </a:r>
            <a:r>
              <a:rPr lang="en-US" sz="1000" i="1" dirty="0"/>
              <a:t>Appetite</a:t>
            </a:r>
            <a:r>
              <a:rPr lang="en-US" sz="1000" dirty="0"/>
              <a:t>, </a:t>
            </a:r>
            <a:r>
              <a:rPr lang="en-US" sz="1000" i="1" dirty="0"/>
              <a:t>125</a:t>
            </a:r>
            <a:r>
              <a:rPr lang="en-US" sz="1000" dirty="0"/>
              <a:t>, 253–269. https://</a:t>
            </a:r>
            <a:r>
              <a:rPr lang="en-US" sz="1000" dirty="0" err="1"/>
              <a:t>doi.org</a:t>
            </a:r>
            <a:r>
              <a:rPr lang="en-US" sz="1000" dirty="0"/>
              <a:t>/10.1016/j.appet.</a:t>
            </a:r>
            <a:r>
              <a:rPr lang="en-US" sz="1000" dirty="0" smtClean="0"/>
              <a:t>2018.01.018</a:t>
            </a:r>
            <a:endParaRPr lang="en-US" sz="1000" dirty="0"/>
          </a:p>
          <a:p>
            <a:pPr marL="228600" indent="-228600">
              <a:buFont typeface="Wingdings" charset="2"/>
              <a:buAutoNum type="arabicPlain"/>
            </a:pPr>
            <a:r>
              <a:rPr lang="en-US" sz="1000" dirty="0"/>
              <a:t>Larsen, D. S., Tang, J., Ferguson, L. R., &amp; James, B. J. (2016). Increased textural complexity in food enhances satiation. </a:t>
            </a:r>
            <a:r>
              <a:rPr lang="en-US" sz="1000" i="1" dirty="0"/>
              <a:t>Appetite</a:t>
            </a:r>
            <a:r>
              <a:rPr lang="en-US" sz="1000" dirty="0"/>
              <a:t>, </a:t>
            </a:r>
            <a:r>
              <a:rPr lang="en-US" sz="1000" i="1" dirty="0"/>
              <a:t>105</a:t>
            </a:r>
            <a:r>
              <a:rPr lang="en-US" sz="1000" dirty="0"/>
              <a:t>, 189–194. </a:t>
            </a:r>
            <a:r>
              <a:rPr lang="en-US" sz="1000" dirty="0">
                <a:hlinkClick r:id="rId10"/>
              </a:rPr>
              <a:t>https://</a:t>
            </a:r>
            <a:r>
              <a:rPr lang="en-US" sz="1000" dirty="0" err="1">
                <a:hlinkClick r:id="rId10"/>
              </a:rPr>
              <a:t>doi.org</a:t>
            </a:r>
            <a:r>
              <a:rPr lang="en-US" sz="1000" dirty="0">
                <a:hlinkClick r:id="rId10"/>
              </a:rPr>
              <a:t>/10.1016/j.appet.</a:t>
            </a:r>
            <a:r>
              <a:rPr lang="en-US" sz="1000" dirty="0" smtClean="0">
                <a:hlinkClick r:id="rId10"/>
              </a:rPr>
              <a:t>2016.05.029</a:t>
            </a:r>
            <a:endParaRPr lang="en-US" sz="1000" dirty="0"/>
          </a:p>
          <a:p>
            <a:pPr marL="228600" indent="-228600">
              <a:buFont typeface="Wingdings" charset="2"/>
              <a:buAutoNum type="arabicPlain"/>
            </a:pPr>
            <a:r>
              <a:rPr lang="en-US" sz="1000" dirty="0" smtClean="0"/>
              <a:t>Loss</a:t>
            </a:r>
            <a:r>
              <a:rPr lang="en-US" sz="1000" dirty="0"/>
              <a:t>, C. (2011). Neuroscience: Scent and sensibility. </a:t>
            </a:r>
            <a:r>
              <a:rPr lang="en-US" sz="1000" i="1" dirty="0" err="1"/>
              <a:t>Neurogastronomy</a:t>
            </a:r>
            <a:r>
              <a:rPr lang="en-US" sz="1000" i="1" dirty="0"/>
              <a:t>,</a:t>
            </a:r>
            <a:r>
              <a:rPr lang="en-US" sz="1000" dirty="0"/>
              <a:t> </a:t>
            </a:r>
            <a:r>
              <a:rPr lang="en-US" sz="1000" i="1" dirty="0"/>
              <a:t>480</a:t>
            </a:r>
            <a:r>
              <a:rPr lang="en-US" sz="1000" dirty="0"/>
              <a:t>, 176-77. </a:t>
            </a:r>
            <a:r>
              <a:rPr lang="en-US" sz="1000" dirty="0" err="1"/>
              <a:t>doi:https</a:t>
            </a:r>
            <a:r>
              <a:rPr lang="en-US" sz="1000" dirty="0"/>
              <a:t>://</a:t>
            </a:r>
            <a:r>
              <a:rPr lang="en-US" sz="1000" dirty="0" err="1"/>
              <a:t>doi.org</a:t>
            </a:r>
            <a:r>
              <a:rPr lang="en-US" sz="1000" dirty="0"/>
              <a:t>/10.1038/</a:t>
            </a:r>
            <a:r>
              <a:rPr lang="en-US" sz="1000" dirty="0" smtClean="0"/>
              <a:t>480176a</a:t>
            </a:r>
          </a:p>
          <a:p>
            <a:pPr marL="228600" indent="-228600">
              <a:buFont typeface="Wingdings" charset="2"/>
              <a:buAutoNum type="arabicPlain"/>
            </a:pPr>
            <a:r>
              <a:rPr lang="en-US" sz="1000" dirty="0" err="1" smtClean="0"/>
              <a:t>Markovski</a:t>
            </a:r>
            <a:r>
              <a:rPr lang="en-US" sz="1000" dirty="0"/>
              <a:t>, K., </a:t>
            </a:r>
            <a:r>
              <a:rPr lang="en-US" sz="1000" dirty="0" err="1"/>
              <a:t>Nenov</a:t>
            </a:r>
            <a:r>
              <a:rPr lang="en-US" sz="1000" dirty="0"/>
              <a:t>, A., </a:t>
            </a:r>
            <a:r>
              <a:rPr lang="en-US" sz="1000" dirty="0" err="1"/>
              <a:t>Ottaway</a:t>
            </a:r>
            <a:r>
              <a:rPr lang="en-US" sz="1000" dirty="0"/>
              <a:t>, A., &amp; Skinner, E. (2016). Does eating environment have an impact on the protein and energy intake in the </a:t>
            </a:r>
            <a:r>
              <a:rPr lang="en-US" sz="1000" dirty="0" err="1"/>
              <a:t>hospitalised</a:t>
            </a:r>
            <a:r>
              <a:rPr lang="en-US" sz="1000" dirty="0"/>
              <a:t> elderly? </a:t>
            </a:r>
            <a:r>
              <a:rPr lang="en-US" sz="1000" i="1" dirty="0"/>
              <a:t>Nutrition &amp; Dietetics,</a:t>
            </a:r>
            <a:r>
              <a:rPr lang="en-US" sz="1000" dirty="0"/>
              <a:t> </a:t>
            </a:r>
            <a:r>
              <a:rPr lang="en-US" sz="1000" i="1" dirty="0"/>
              <a:t>74</a:t>
            </a:r>
            <a:r>
              <a:rPr lang="en-US" sz="1000" dirty="0"/>
              <a:t>(3), 224-228. doi:10.1111/1747-0080.12314</a:t>
            </a:r>
          </a:p>
          <a:p>
            <a:pPr marL="228600" indent="-228600">
              <a:buFont typeface="Wingdings" charset="2"/>
              <a:buAutoNum type="arabicPlain"/>
            </a:pPr>
            <a:r>
              <a:rPr lang="en-US" sz="1000" dirty="0"/>
              <a:t>McClain, A. D., van den </a:t>
            </a:r>
            <a:r>
              <a:rPr lang="en-US" sz="1000" dirty="0" err="1"/>
              <a:t>Bos</a:t>
            </a:r>
            <a:r>
              <a:rPr lang="en-US" sz="1000" dirty="0"/>
              <a:t>, W., Matheson, D., Desai, M., McClure, S. M., &amp; Robinson, T. N. (2014). Visual illusions and plate design: the effects of plate rim widths and rim coloring on perceived food portion size. </a:t>
            </a:r>
            <a:r>
              <a:rPr lang="en-US" sz="1000" i="1" dirty="0"/>
              <a:t>International journal of obesity (2005)</a:t>
            </a:r>
            <a:r>
              <a:rPr lang="en-US" sz="1000" dirty="0"/>
              <a:t>, </a:t>
            </a:r>
            <a:r>
              <a:rPr lang="en-US" sz="1000" i="1" dirty="0"/>
              <a:t>38</a:t>
            </a:r>
            <a:r>
              <a:rPr lang="en-US" sz="1000" dirty="0"/>
              <a:t>(5), 657–662. </a:t>
            </a:r>
            <a:r>
              <a:rPr lang="en-US" sz="1000" dirty="0">
                <a:hlinkClick r:id="rId11"/>
              </a:rPr>
              <a:t>https://doi.org/10.1038/ijo.</a:t>
            </a:r>
            <a:r>
              <a:rPr lang="en-US" sz="1000" dirty="0" smtClean="0">
                <a:hlinkClick r:id="rId11"/>
              </a:rPr>
              <a:t>2013.169</a:t>
            </a:r>
            <a:endParaRPr lang="en-US" sz="1000" dirty="0" smtClean="0"/>
          </a:p>
          <a:p>
            <a:pPr marL="228600" indent="-228600">
              <a:buFont typeface="Wingdings" charset="2"/>
              <a:buAutoNum type="arabicPlain"/>
            </a:pPr>
            <a:r>
              <a:rPr lang="en-US" sz="1000" dirty="0" err="1" smtClean="0"/>
              <a:t>Naithani</a:t>
            </a:r>
            <a:r>
              <a:rPr lang="en-US" sz="1000" dirty="0"/>
              <a:t>, S., Whelan, K., Thomas, J., </a:t>
            </a:r>
            <a:r>
              <a:rPr lang="en-US" sz="1000" dirty="0" err="1"/>
              <a:t>Gulliford</a:t>
            </a:r>
            <a:r>
              <a:rPr lang="en-US" sz="1000" dirty="0"/>
              <a:t>, M. C., &amp; Morgan, M. (2008). Hospital inpatients’ experiences of access to FOOD: A Qualitative interview and observational study. </a:t>
            </a:r>
            <a:r>
              <a:rPr lang="en-US" sz="1000" i="1" dirty="0"/>
              <a:t>Health Expectations,</a:t>
            </a:r>
            <a:r>
              <a:rPr lang="en-US" sz="1000" dirty="0"/>
              <a:t> </a:t>
            </a:r>
            <a:r>
              <a:rPr lang="en-US" sz="1000" i="1" dirty="0"/>
              <a:t>11</a:t>
            </a:r>
            <a:r>
              <a:rPr lang="en-US" sz="1000" dirty="0"/>
              <a:t>(3), 294-303. doi:10.1111/j.1369-7625.2008.00495.</a:t>
            </a:r>
            <a:r>
              <a:rPr lang="en-US" sz="1000" dirty="0" smtClean="0"/>
              <a:t>x</a:t>
            </a:r>
            <a:br>
              <a:rPr lang="en-US" sz="1000" dirty="0" smtClean="0"/>
            </a:br>
            <a:r>
              <a:rPr lang="en-US" sz="1000" dirty="0" smtClean="0"/>
              <a:t/>
            </a:r>
            <a:br>
              <a:rPr lang="en-US" sz="1000" dirty="0" smtClean="0"/>
            </a:br>
            <a:r>
              <a:rPr lang="en-US" sz="1000" dirty="0" smtClean="0"/>
              <a:t/>
            </a:r>
            <a:br>
              <a:rPr lang="en-US" sz="1000" dirty="0" smtClean="0"/>
            </a:br>
            <a:endParaRPr lang="en-US" sz="1000" dirty="0"/>
          </a:p>
          <a:p>
            <a:pPr marL="228600" indent="-228600">
              <a:buFont typeface="Wingdings" charset="2"/>
              <a:buAutoNum type="arabicPlain"/>
            </a:pPr>
            <a:r>
              <a:rPr lang="en-US" sz="1000" dirty="0"/>
              <a:t>Navarro, D., Boaz, M., Krause, I., Elis, K., </a:t>
            </a:r>
            <a:r>
              <a:rPr lang="en-US" sz="1000" dirty="0" err="1"/>
              <a:t>Chernov</a:t>
            </a:r>
            <a:r>
              <a:rPr lang="en-US" sz="1000" dirty="0"/>
              <a:t>, A., </a:t>
            </a:r>
            <a:r>
              <a:rPr lang="en-US" sz="1000" dirty="0" err="1"/>
              <a:t>Giabra</a:t>
            </a:r>
            <a:r>
              <a:rPr lang="en-US" sz="1000" dirty="0"/>
              <a:t>, M., . . . Singer, P. (2016). Improved meal presentation increases food intake and decrease readmission rate in hospitalized patients. </a:t>
            </a:r>
            <a:r>
              <a:rPr lang="en-US" sz="1000" i="1" dirty="0"/>
              <a:t>Clinical Nutrition,</a:t>
            </a:r>
            <a:r>
              <a:rPr lang="en-US" sz="1000" dirty="0"/>
              <a:t> </a:t>
            </a:r>
            <a:r>
              <a:rPr lang="en-US" sz="1000" i="1" dirty="0"/>
              <a:t>35</a:t>
            </a:r>
            <a:r>
              <a:rPr lang="en-US" sz="1000" dirty="0"/>
              <a:t>, 1153-1158. </a:t>
            </a:r>
            <a:r>
              <a:rPr lang="en-US" sz="1000" dirty="0" err="1"/>
              <a:t>doi:https</a:t>
            </a:r>
            <a:r>
              <a:rPr lang="en-US" sz="1000" dirty="0"/>
              <a:t>://</a:t>
            </a:r>
            <a:r>
              <a:rPr lang="en-US" sz="1000" dirty="0" err="1"/>
              <a:t>doi.org</a:t>
            </a:r>
            <a:r>
              <a:rPr lang="en-US" sz="1000" dirty="0"/>
              <a:t>/10.1016/j.clnu.2015.09.012</a:t>
            </a:r>
          </a:p>
          <a:p>
            <a:pPr marL="228600" indent="-228600">
              <a:buFont typeface="Wingdings" charset="2"/>
              <a:buAutoNum type="arabicPlain"/>
            </a:pPr>
            <a:r>
              <a:rPr lang="en-US" sz="1000" dirty="0"/>
              <a:t>Pant, A., Lee, A. Y., </a:t>
            </a:r>
            <a:r>
              <a:rPr lang="en-US" sz="1000" dirty="0" err="1"/>
              <a:t>Karyappa</a:t>
            </a:r>
            <a:r>
              <a:rPr lang="en-US" sz="1000" dirty="0"/>
              <a:t>, R., Lee, C. P., An, J., Hashimoto, M., Tan, U.-X., Wong, G., Chua, C. K., &amp; Zhang, Y.. (2021). 3D food printing of fresh vegetables using food hydrocolloids for </a:t>
            </a:r>
            <a:r>
              <a:rPr lang="en-US" sz="1000" dirty="0" err="1"/>
              <a:t>dysphagic</a:t>
            </a:r>
            <a:r>
              <a:rPr lang="en-US" sz="1000" dirty="0"/>
              <a:t> patients. </a:t>
            </a:r>
            <a:r>
              <a:rPr lang="en-US" sz="1000" i="1" dirty="0"/>
              <a:t>Food Hydrocolloids</a:t>
            </a:r>
            <a:r>
              <a:rPr lang="en-US" sz="1000" dirty="0"/>
              <a:t>, </a:t>
            </a:r>
            <a:r>
              <a:rPr lang="en-US" sz="1000" i="1" dirty="0"/>
              <a:t>114</a:t>
            </a:r>
            <a:r>
              <a:rPr lang="en-US" sz="1000" dirty="0"/>
              <a:t>, 106546. https://</a:t>
            </a:r>
            <a:r>
              <a:rPr lang="en-US" sz="1000" dirty="0" err="1"/>
              <a:t>doi.org</a:t>
            </a:r>
            <a:r>
              <a:rPr lang="en-US" sz="1000" dirty="0"/>
              <a:t>/10.1016/j.foodhyd.2020.106546</a:t>
            </a:r>
          </a:p>
          <a:p>
            <a:pPr marL="228600" indent="-228600">
              <a:buFont typeface="Wingdings" charset="2"/>
              <a:buAutoNum type="arabicPlain"/>
            </a:pPr>
            <a:r>
              <a:rPr lang="en-US" sz="1000" dirty="0" err="1"/>
              <a:t>Pirlich</a:t>
            </a:r>
            <a:r>
              <a:rPr lang="en-US" sz="1000" dirty="0"/>
              <a:t>, M., </a:t>
            </a:r>
            <a:r>
              <a:rPr lang="en-US" sz="1000" dirty="0" err="1"/>
              <a:t>Schütz</a:t>
            </a:r>
            <a:r>
              <a:rPr lang="en-US" sz="1000" dirty="0"/>
              <a:t>, T., Kemps, M., </a:t>
            </a:r>
            <a:r>
              <a:rPr lang="en-US" sz="1000" dirty="0" err="1"/>
              <a:t>Luhman</a:t>
            </a:r>
            <a:r>
              <a:rPr lang="en-US" sz="1000" dirty="0"/>
              <a:t>, N., </a:t>
            </a:r>
            <a:r>
              <a:rPr lang="en-US" sz="1000" dirty="0" err="1"/>
              <a:t>Burmester</a:t>
            </a:r>
            <a:r>
              <a:rPr lang="en-US" sz="1000" dirty="0"/>
              <a:t>, G., Baumann, G., . . . Lochs, H. (2003). Prevalence of malnutrition in hospitalized medical patients: Impact of underlying disease. </a:t>
            </a:r>
            <a:r>
              <a:rPr lang="en-US" sz="1000" i="1" dirty="0"/>
              <a:t>Digestive Diseases,</a:t>
            </a:r>
            <a:r>
              <a:rPr lang="en-US" sz="1000" dirty="0"/>
              <a:t> </a:t>
            </a:r>
            <a:r>
              <a:rPr lang="en-US" sz="1000" i="1" dirty="0"/>
              <a:t>21</a:t>
            </a:r>
            <a:r>
              <a:rPr lang="en-US" sz="1000" dirty="0"/>
              <a:t>(3), 245-251. doi:10.1159/000073342</a:t>
            </a:r>
          </a:p>
          <a:p>
            <a:pPr marL="228600" indent="-228600">
              <a:buFont typeface="Wingdings" charset="2"/>
              <a:buAutoNum type="arabicPlain"/>
            </a:pPr>
            <a:r>
              <a:rPr lang="en-US" sz="1000" dirty="0" err="1" smtClean="0"/>
              <a:t>Steenhuis</a:t>
            </a:r>
            <a:r>
              <a:rPr lang="en-US" sz="1000" dirty="0"/>
              <a:t>, I., &amp; </a:t>
            </a:r>
            <a:r>
              <a:rPr lang="en-US" sz="1000" dirty="0" err="1"/>
              <a:t>Poelman</a:t>
            </a:r>
            <a:r>
              <a:rPr lang="en-US" sz="1000" dirty="0"/>
              <a:t>, M. (2017). Portion Size: Latest Developments and Interventions. </a:t>
            </a:r>
            <a:r>
              <a:rPr lang="en-US" sz="1000" i="1" dirty="0"/>
              <a:t>Current obesity reports</a:t>
            </a:r>
            <a:r>
              <a:rPr lang="en-US" sz="1000" dirty="0"/>
              <a:t>, </a:t>
            </a:r>
            <a:r>
              <a:rPr lang="en-US" sz="1000" i="1" dirty="0"/>
              <a:t>6</a:t>
            </a:r>
            <a:r>
              <a:rPr lang="en-US" sz="1000" dirty="0"/>
              <a:t>(1), 10–17. https://</a:t>
            </a:r>
            <a:r>
              <a:rPr lang="en-US" sz="1000" dirty="0" err="1"/>
              <a:t>doi.org</a:t>
            </a:r>
            <a:r>
              <a:rPr lang="en-US" sz="1000" dirty="0"/>
              <a:t>/10.1007/s13679-017-0239-x</a:t>
            </a:r>
          </a:p>
          <a:p>
            <a:pPr marL="228600" indent="-228600">
              <a:buFont typeface="Wingdings" charset="2"/>
              <a:buAutoNum type="arabicPlain"/>
            </a:pPr>
            <a:r>
              <a:rPr lang="en-US" sz="1000" dirty="0"/>
              <a:t>Van der </a:t>
            </a:r>
            <a:r>
              <a:rPr lang="en-US" sz="1000" dirty="0" err="1"/>
              <a:t>Meij</a:t>
            </a:r>
            <a:r>
              <a:rPr lang="en-US" sz="1000" dirty="0"/>
              <a:t>, B. S., </a:t>
            </a:r>
            <a:r>
              <a:rPr lang="en-US" sz="1000" dirty="0" err="1"/>
              <a:t>Wijnhoven</a:t>
            </a:r>
            <a:r>
              <a:rPr lang="en-US" sz="1000" dirty="0"/>
              <a:t>, H. A., Finlayson, G. S., </a:t>
            </a:r>
            <a:r>
              <a:rPr lang="en-US" sz="1000" dirty="0" err="1"/>
              <a:t>Oosten</a:t>
            </a:r>
            <a:r>
              <a:rPr lang="en-US" sz="1000" dirty="0"/>
              <a:t>, B. S., &amp; </a:t>
            </a:r>
            <a:r>
              <a:rPr lang="en-US" sz="1000" dirty="0" err="1"/>
              <a:t>Visser</a:t>
            </a:r>
            <a:r>
              <a:rPr lang="en-US" sz="1000" dirty="0"/>
              <a:t>, M. (2015). Specific food preferences of older adults with a poor appetite. a forced-choice test conducted in various care settings. </a:t>
            </a:r>
            <a:r>
              <a:rPr lang="en-US" sz="1000" i="1" dirty="0"/>
              <a:t>Appetite,</a:t>
            </a:r>
            <a:r>
              <a:rPr lang="en-US" sz="1000" dirty="0"/>
              <a:t> </a:t>
            </a:r>
            <a:r>
              <a:rPr lang="en-US" sz="1000" i="1" dirty="0"/>
              <a:t>90</a:t>
            </a:r>
            <a:r>
              <a:rPr lang="en-US" sz="1000" dirty="0"/>
              <a:t>, 168-175. doi:10.1016/j.appet.2015.03.011</a:t>
            </a:r>
          </a:p>
          <a:p>
            <a:pPr marL="228600" indent="-228600">
              <a:buFont typeface="Wingdings" charset="2"/>
              <a:buAutoNum type="arabicPlain"/>
            </a:pPr>
            <a:r>
              <a:rPr lang="en-US" sz="1000" dirty="0"/>
              <a:t>Van </a:t>
            </a:r>
            <a:r>
              <a:rPr lang="en-US" sz="1000" dirty="0" err="1"/>
              <a:t>Ittersum</a:t>
            </a:r>
            <a:r>
              <a:rPr lang="en-US" sz="1000" dirty="0"/>
              <a:t>, K., &amp; </a:t>
            </a:r>
            <a:r>
              <a:rPr lang="en-US" sz="1000" dirty="0" err="1"/>
              <a:t>Wansink</a:t>
            </a:r>
            <a:r>
              <a:rPr lang="en-US" sz="1000" dirty="0"/>
              <a:t>, B.. (2012). Plate Size and Color Suggestibility: The </a:t>
            </a:r>
            <a:r>
              <a:rPr lang="en-US" sz="1000" dirty="0" err="1"/>
              <a:t>Delboeuf</a:t>
            </a:r>
            <a:r>
              <a:rPr lang="en-US" sz="1000" dirty="0"/>
              <a:t> Illusion’s Bias on Serving and Eating Behavior. </a:t>
            </a:r>
            <a:r>
              <a:rPr lang="en-US" sz="1000" i="1" dirty="0"/>
              <a:t>Journal of Consumer Research</a:t>
            </a:r>
            <a:r>
              <a:rPr lang="en-US" sz="1000" dirty="0"/>
              <a:t>, </a:t>
            </a:r>
            <a:r>
              <a:rPr lang="en-US" sz="1000" i="1" dirty="0"/>
              <a:t>39</a:t>
            </a:r>
            <a:r>
              <a:rPr lang="en-US" sz="1000" dirty="0"/>
              <a:t>(2), 215–228. https://</a:t>
            </a:r>
            <a:r>
              <a:rPr lang="en-US" sz="1000" dirty="0" err="1"/>
              <a:t>doi.org</a:t>
            </a:r>
            <a:r>
              <a:rPr lang="en-US" sz="1000" dirty="0"/>
              <a:t>/10.1086/</a:t>
            </a:r>
            <a:r>
              <a:rPr lang="en-US" sz="1000" dirty="0" smtClean="0"/>
              <a:t>662615</a:t>
            </a:r>
            <a:r>
              <a:rPr lang="en-US" sz="1000" dirty="0"/>
              <a:t> </a:t>
            </a:r>
          </a:p>
          <a:p>
            <a:pPr marL="228600" indent="-228600">
              <a:buFont typeface="Wingdings" charset="2"/>
              <a:buAutoNum type="arabicPlain"/>
            </a:pPr>
            <a:r>
              <a:rPr lang="en-US" sz="1000" dirty="0" err="1"/>
              <a:t>Wansink</a:t>
            </a:r>
            <a:r>
              <a:rPr lang="en-US" sz="1000" dirty="0"/>
              <a:t> B. (2004). Environmental factors that increase the food intake and consumption volume of unknowing consumers. </a:t>
            </a:r>
            <a:r>
              <a:rPr lang="en-US" sz="1000" i="1" dirty="0"/>
              <a:t>Annual review of nutrition</a:t>
            </a:r>
            <a:r>
              <a:rPr lang="en-US" sz="1000" dirty="0"/>
              <a:t>, </a:t>
            </a:r>
            <a:r>
              <a:rPr lang="en-US" sz="1000" i="1" dirty="0"/>
              <a:t>24</a:t>
            </a:r>
            <a:r>
              <a:rPr lang="en-US" sz="1000" dirty="0"/>
              <a:t>, 455–479. https://</a:t>
            </a:r>
            <a:r>
              <a:rPr lang="en-US" sz="1000" dirty="0" err="1"/>
              <a:t>doi.org</a:t>
            </a:r>
            <a:r>
              <a:rPr lang="en-US" sz="1000" dirty="0"/>
              <a:t>/10.1146/annurev.nutr.</a:t>
            </a:r>
            <a:r>
              <a:rPr lang="en-US" sz="1000" dirty="0" smtClean="0"/>
              <a:t>24.012003.132140</a:t>
            </a:r>
            <a:endParaRPr lang="en-US" sz="1000" dirty="0"/>
          </a:p>
          <a:p>
            <a:pPr marL="228600" indent="-228600">
              <a:buFont typeface="Wingdings" charset="2"/>
              <a:buAutoNum type="arabicPlain"/>
            </a:pPr>
            <a:r>
              <a:rPr lang="en-US" sz="1000" dirty="0" err="1"/>
              <a:t>Wansink</a:t>
            </a:r>
            <a:r>
              <a:rPr lang="en-US" sz="1000" dirty="0"/>
              <a:t>, B., Painter, J. &amp; Lee, YK (2006). The office candy dish: proximity's influence on estimated and actual consumption. </a:t>
            </a:r>
            <a:r>
              <a:rPr lang="en-US" sz="1000" i="1" dirty="0" err="1"/>
              <a:t>Int</a:t>
            </a:r>
            <a:r>
              <a:rPr lang="en-US" sz="1000" i="1" dirty="0"/>
              <a:t> J </a:t>
            </a:r>
            <a:r>
              <a:rPr lang="en-US" sz="1000" i="1" dirty="0" err="1"/>
              <a:t>Obes</a:t>
            </a:r>
            <a:r>
              <a:rPr lang="en-US" sz="1000" i="1" dirty="0"/>
              <a:t>,</a:t>
            </a:r>
            <a:r>
              <a:rPr lang="en-US" sz="1000" dirty="0"/>
              <a:t> </a:t>
            </a:r>
            <a:r>
              <a:rPr lang="en-US" sz="1000" i="1" dirty="0"/>
              <a:t>30, </a:t>
            </a:r>
            <a:r>
              <a:rPr lang="en-US" sz="1000" dirty="0"/>
              <a:t>871–875. https://</a:t>
            </a:r>
            <a:r>
              <a:rPr lang="en-US" sz="1000" dirty="0" err="1"/>
              <a:t>doi.org</a:t>
            </a:r>
            <a:r>
              <a:rPr lang="en-US" sz="1000" dirty="0"/>
              <a:t>/10.1038/sj.ijo.0803217</a:t>
            </a:r>
          </a:p>
          <a:p>
            <a:pPr marL="228600" indent="-228600">
              <a:buFont typeface="Wingdings" charset="2"/>
              <a:buAutoNum type="arabicPlain"/>
            </a:pPr>
            <a:r>
              <a:rPr lang="en-US" sz="1000" dirty="0"/>
              <a:t>Yoshida, T., Shoji, S., </a:t>
            </a:r>
            <a:r>
              <a:rPr lang="en-US" sz="1000" dirty="0" err="1"/>
              <a:t>Shiraishi</a:t>
            </a:r>
            <a:r>
              <a:rPr lang="en-US" sz="1000" dirty="0"/>
              <a:t>, Y., </a:t>
            </a:r>
            <a:r>
              <a:rPr lang="en-US" sz="1000" dirty="0" err="1"/>
              <a:t>Kawana</a:t>
            </a:r>
            <a:r>
              <a:rPr lang="en-US" sz="1000" dirty="0"/>
              <a:t>, M., Kohno, T., Inoue, K., . . . </a:t>
            </a:r>
            <a:r>
              <a:rPr lang="en-US" sz="1000" dirty="0" err="1"/>
              <a:t>Kohsaka</a:t>
            </a:r>
            <a:r>
              <a:rPr lang="en-US" sz="1000" dirty="0"/>
              <a:t>, S. (2020). Hospital meal intake in acute heart failure patients and its association with long-term outcomes. </a:t>
            </a:r>
            <a:r>
              <a:rPr lang="en-US" sz="1000" i="1" dirty="0"/>
              <a:t>Open Heart,</a:t>
            </a:r>
            <a:r>
              <a:rPr lang="en-US" sz="1000" dirty="0"/>
              <a:t> </a:t>
            </a:r>
            <a:r>
              <a:rPr lang="en-US" sz="1000" i="1" dirty="0"/>
              <a:t>7</a:t>
            </a:r>
            <a:r>
              <a:rPr lang="en-US" sz="1000" dirty="0"/>
              <a:t>(1). doi:10.1136/openhrt-2020-001248</a:t>
            </a:r>
          </a:p>
        </p:txBody>
      </p:sp>
      <p:pic>
        <p:nvPicPr>
          <p:cNvPr id="111" name="Picture 110"/>
          <p:cNvPicPr>
            <a:picLocks noChangeAspect="1"/>
          </p:cNvPicPr>
          <p:nvPr/>
        </p:nvPicPr>
        <p:blipFill>
          <a:blip r:embed="rId12"/>
          <a:stretch>
            <a:fillRect/>
          </a:stretch>
        </p:blipFill>
        <p:spPr>
          <a:xfrm>
            <a:off x="685800" y="457200"/>
            <a:ext cx="2857500" cy="2857500"/>
          </a:xfrm>
          <a:prstGeom prst="rect">
            <a:avLst/>
          </a:prstGeom>
        </p:spPr>
      </p:pic>
      <p:pic>
        <p:nvPicPr>
          <p:cNvPr id="112" name="Picture 111"/>
          <p:cNvPicPr>
            <a:picLocks noChangeAspect="1"/>
          </p:cNvPicPr>
          <p:nvPr/>
        </p:nvPicPr>
        <p:blipFill>
          <a:blip r:embed="rId12"/>
          <a:stretch>
            <a:fillRect/>
          </a:stretch>
        </p:blipFill>
        <p:spPr>
          <a:xfrm>
            <a:off x="42138600" y="457200"/>
            <a:ext cx="2857500" cy="2857500"/>
          </a:xfrm>
          <a:prstGeom prst="rect">
            <a:avLst/>
          </a:prstGeom>
        </p:spPr>
      </p:pic>
    </p:spTree>
    <p:extLst>
      <p:ext uri="{BB962C8B-B14F-4D97-AF65-F5344CB8AC3E}">
        <p14:creationId xmlns:p14="http://schemas.microsoft.com/office/powerpoint/2010/main" val="2251251862"/>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3215</TotalTime>
  <Words>1051</Words>
  <Application>Microsoft Macintosh PowerPoint</Application>
  <PresentationFormat>Custom</PresentationFormat>
  <Paragraphs>108</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Genigraphics LLC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Genigraphics Research Poster Template 36x60</dc:title>
  <dc:creator>Jay Larson</dc:creator>
  <dc:description>Quality poster printing
www.genigraphics.com
1-800-790-4001</dc:description>
  <cp:lastModifiedBy>Jenny Chen</cp:lastModifiedBy>
  <cp:revision>129</cp:revision>
  <cp:lastPrinted>2013-02-12T02:21:55Z</cp:lastPrinted>
  <dcterms:created xsi:type="dcterms:W3CDTF">2013-02-10T21:14:48Z</dcterms:created>
  <dcterms:modified xsi:type="dcterms:W3CDTF">2021-03-01T03:03:01Z</dcterms:modified>
</cp:coreProperties>
</file>