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0" d="100"/>
          <a:sy n="30" d="100"/>
        </p:scale>
        <p:origin x="1240" y="32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2/28/21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2/28/21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Diabetes Education in the Arab-American Population</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Julia Hammoud, MD Candidate 2021</a:t>
            </a:r>
            <a:endParaRPr lang="en-US" sz="4000" baseline="30000" dirty="0">
              <a:solidFill>
                <a:schemeClr val="accent3">
                  <a:lumMod val="20000"/>
                  <a:lumOff val="80000"/>
                </a:schemeClr>
              </a:solidFill>
              <a:latin typeface="+mn-lt"/>
            </a:endParaRP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Julia Hammoud	</a:t>
            </a:r>
          </a:p>
          <a:p>
            <a:r>
              <a:rPr lang="en-US" sz="2400" dirty="0"/>
              <a:t>University of Michigan Medical School</a:t>
            </a:r>
          </a:p>
          <a:p>
            <a:r>
              <a:rPr lang="en-US" sz="2400" dirty="0"/>
              <a:t>Email: </a:t>
            </a:r>
            <a:r>
              <a:rPr lang="en-US" sz="2400" dirty="0" err="1"/>
              <a:t>jhhammou@umich.edu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10" name="Text Box 189"/>
          <p:cNvSpPr txBox="1">
            <a:spLocks noChangeArrowheads="1"/>
          </p:cNvSpPr>
          <p:nvPr/>
        </p:nvSpPr>
        <p:spPr bwMode="auto">
          <a:xfrm>
            <a:off x="1354370" y="9829800"/>
            <a:ext cx="12437829" cy="1197250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600" dirty="0"/>
              <a:t>When discussing with several physicians in the Arab-American community, Arabic diabetes educational resources were lacking, especially those with cultural considerations. I worked with ACCESS, a non-profit organization that provides care to the Arab-American community, in creating these diabetes resources in Arabic. Originally, these resources were to be shared with a general population in clinic and in patients in a diabetes prevention program, with comparisons with pre- and post-surveys. However, due to COVID-19 interruptions, this project was no longer feasible. Therefore, the ultimate project goal included creating these resources and distributing them to patients at ACCESS. Once these resources were created, the focus of the study shifted towards understanding the barriers of creating these resources in this environment. For example, the Arabic language itself was a barrier to translation as many dialects are spoken in this environment and ensuring the correct dialect and translation was difficult. Furthermore, additional barriers related to language were translation services needed for several providers at ACCESS. This eliminated the physician’s ability to create their own translated materials. In addition, with a vast variety of pathologies treated in this culturally safe clinic, it is likely that other educational materials took precedence over diabetes education materials. Therefore, when the clinic was approached about this project, they were enthusiastic about the results. These resources were created by a medical student specifically for this patient population. Educational resources focused on diabetes care including podiatric care, dietary changes, cholesterol management, medication management, and general diabetes information. As data collection was impeded with this project, the ultimate results of the study was the ability to overcome the multiple barriers including translation services, lack of previously made similar materials, and the COVID-19 pandemic, while still creating these resources and distributing them to a culturally safe clinic in Arabic. The large impact that this made on the community was the ability to provide comprehensive diabetes education to a wide variety of patients while eliminating the language and cultural barrier. </a:t>
            </a:r>
            <a:endParaRPr lang="en-US" sz="2600" dirty="0">
              <a:latin typeface="Calibri" pitchFamily="34" charset="0"/>
            </a:endParaRPr>
          </a:p>
        </p:txBody>
      </p:sp>
      <p:sp>
        <p:nvSpPr>
          <p:cNvPr id="32" name="Rectangle 31"/>
          <p:cNvSpPr/>
          <p:nvPr/>
        </p:nvSpPr>
        <p:spPr>
          <a:xfrm>
            <a:off x="1315973" y="8898064"/>
            <a:ext cx="12476226" cy="56662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16078199" y="19695701"/>
            <a:ext cx="13406243" cy="4247317"/>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t>The initial study results were to include pre- and post-survey comparisons of the diabetes prevention program and the in-clinic education. Unfortunately, as the program was interrupted with the pandemic, the surveys were not completed and could not be used for data collection. In addition, due to the delayed distribution of the materials, and the difficulties of regulating surveys in the clinical environment, clinical evaluations were not obtained for data collection. However, as the focus of the study shifted the to the Barriers and opportunities in creating resources for health learning. As a result, multiple barriers were overcome, and these resources were created in Arabic using multiple translation services. </a:t>
            </a:r>
          </a:p>
        </p:txBody>
      </p:sp>
      <p:sp>
        <p:nvSpPr>
          <p:cNvPr id="13" name="Text Box 192"/>
          <p:cNvSpPr txBox="1">
            <a:spLocks noChangeArrowheads="1"/>
          </p:cNvSpPr>
          <p:nvPr/>
        </p:nvSpPr>
        <p:spPr bwMode="auto">
          <a:xfrm>
            <a:off x="16078201" y="5013516"/>
            <a:ext cx="13487398" cy="637097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600" dirty="0"/>
              <a:t>There were two portions of this project performed but due to an interruption with the COVID-19 pandemic, the project aim was altered. Initially, pre-surveys were created and distributed to a diabetes prevention program at ACCESS, before any diabetes education was given. The educational materials were to be given at the same time as distribution in the clinic (towards the end of the program) and post-surveys would have been distributed at that time. However, the educational materials were never distributed to this group. Therefore, the diabetes educational materials were created and distributed directly in the clinic, to at risk patients. The materials were created with input from ACCESS faculty and staff, in order to provide relevant information for this patient population. The materials were created by a University of Michigan medical student, using information from a variety of resources including UpToDate, American Heart Association, and American Diabetes Association. The materials were translated and reviewed by two translators to ensure proper translation. In addition, the documents were combined to create one pamphlet, as this will be more convenient for patients. The materials were then provided to ACCESS and distributed to patients.</a:t>
            </a:r>
          </a:p>
        </p:txBody>
      </p:sp>
      <p:sp>
        <p:nvSpPr>
          <p:cNvPr id="34" name="Rectangle 33"/>
          <p:cNvSpPr/>
          <p:nvPr/>
        </p:nvSpPr>
        <p:spPr>
          <a:xfrm>
            <a:off x="16078200" y="4000501"/>
            <a:ext cx="13487399" cy="61113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1927799" y="5013516"/>
            <a:ext cx="12329161" cy="13973056"/>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600" dirty="0"/>
              <a:t>With many difficulties being faced in creating these educational resources, overcoming these obstacles proved to be a large component of this project aim. With the COVID-19 pandemic, the original project was unable to be obtained, but the final goal of providing health education to the Arab-American community seeking care at ACCESS was attained. It was evident while creating these resources that there have been many barriers in the past to providing this to patients. For culturally appropriate information, the materials required culturally matched leaders in creating the resources. In addition, with a large variety of Arabic language dialects, it required choosing a particular language and language context to ensure that the message was clear to the vast majority of patients. Furthermore, the those who care for patients and provide diabetes education to these patients may have inherent barriers to creating the resources themselves, such as language, cultural, monetary, or time barriers. This project attempted to address these barriers and create resources that could be implemented into a culturally competent clinic and provided to Arabic speaking patients. Ultimately, these resources were created with cultural considerations and in a proper Arabic language and distributed to patients at ACCESS. For future projects that focus on health education of a minority group, there are several factors to consider. Primarily, translation services should include a review of translation or the goal standard of back-translation if available. In addition, cultural considerations should be taken into account. For example, in the Arab-American population, there are several types of cheeses and yogurts that are only made in this population and eaten commonly. It is important to address culturally relevant factors in health education materials when providing this to a certain population. Lastly, the environment of distribution must be considered before creating these resources. In this project, the materials were distributed in a culturally safe and competent clinic that was part of a non-profit organization. It is important to focus these materials on environments in which patients will most benefit and feel safe to receive and interpret the health educational materials. The ultimate goal of this study was to provide diabetes educational materials to the large population of Arab-American patients in this region who only speak Arabic and have found many barriers in receiving this education in clinic. If these materials continue to be successful in this clinic, then these materials can be provided to additional culturally safe clinics that provide care to the Arab-American population. </a:t>
            </a:r>
          </a:p>
        </p:txBody>
      </p:sp>
      <p:sp>
        <p:nvSpPr>
          <p:cNvPr id="35" name="Rectangle 34"/>
          <p:cNvSpPr/>
          <p:nvPr/>
        </p:nvSpPr>
        <p:spPr>
          <a:xfrm>
            <a:off x="31927799" y="4000499"/>
            <a:ext cx="12329161" cy="56662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Discussion/Conclusions</a:t>
            </a:r>
          </a:p>
        </p:txBody>
      </p:sp>
      <p:sp>
        <p:nvSpPr>
          <p:cNvPr id="45" name="Rectangle 44"/>
          <p:cNvSpPr/>
          <p:nvPr/>
        </p:nvSpPr>
        <p:spPr>
          <a:xfrm>
            <a:off x="16078199" y="18678808"/>
            <a:ext cx="13487397" cy="66343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40" name="Rectangle 39">
            <a:extLst>
              <a:ext uri="{FF2B5EF4-FFF2-40B4-BE49-F238E27FC236}">
                <a16:creationId xmlns:a16="http://schemas.microsoft.com/office/drawing/2014/main" id="{39DE5BC6-E3A4-524C-A766-1B51BCC4D3FF}"/>
              </a:ext>
            </a:extLst>
          </p:cNvPr>
          <p:cNvSpPr/>
          <p:nvPr/>
        </p:nvSpPr>
        <p:spPr>
          <a:xfrm>
            <a:off x="1315974" y="4005378"/>
            <a:ext cx="12476226" cy="56662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41" name="Text Box 189">
            <a:extLst>
              <a:ext uri="{FF2B5EF4-FFF2-40B4-BE49-F238E27FC236}">
                <a16:creationId xmlns:a16="http://schemas.microsoft.com/office/drawing/2014/main" id="{9FA1B5C2-F683-BD43-BF00-9579AA0696DA}"/>
              </a:ext>
            </a:extLst>
          </p:cNvPr>
          <p:cNvSpPr txBox="1">
            <a:spLocks noChangeArrowheads="1"/>
          </p:cNvSpPr>
          <p:nvPr/>
        </p:nvSpPr>
        <p:spPr bwMode="auto">
          <a:xfrm>
            <a:off x="1315974" y="5032080"/>
            <a:ext cx="12476226" cy="276998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600" dirty="0">
                <a:latin typeface="Arial" panose="020B0604020202020204" pitchFamily="34" charset="0"/>
                <a:cs typeface="Arial" panose="020B0604020202020204" pitchFamily="34" charset="0"/>
              </a:rPr>
              <a:t>As with many bilingual communities, obtaining culturally appropriate educational materials can be very difficult. This project focused on creating diabetes educational materials in Arabic for an Arab-American population. To create these resources, a medical student teamed with ACCESS, a non-profit that focuses on Arab-American health, creating resources that would be beneficial to the community. </a:t>
            </a:r>
          </a:p>
        </p:txBody>
      </p:sp>
      <p:sp>
        <p:nvSpPr>
          <p:cNvPr id="42" name="Rectangle 41">
            <a:extLst>
              <a:ext uri="{FF2B5EF4-FFF2-40B4-BE49-F238E27FC236}">
                <a16:creationId xmlns:a16="http://schemas.microsoft.com/office/drawing/2014/main" id="{97E10955-627B-7943-99A7-B1B82A407C1B}"/>
              </a:ext>
            </a:extLst>
          </p:cNvPr>
          <p:cNvSpPr/>
          <p:nvPr/>
        </p:nvSpPr>
        <p:spPr>
          <a:xfrm>
            <a:off x="16118777" y="11970250"/>
            <a:ext cx="13406243" cy="66343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Types of Educational Resources</a:t>
            </a:r>
          </a:p>
        </p:txBody>
      </p:sp>
      <p:sp>
        <p:nvSpPr>
          <p:cNvPr id="43" name="Text Box 192">
            <a:extLst>
              <a:ext uri="{FF2B5EF4-FFF2-40B4-BE49-F238E27FC236}">
                <a16:creationId xmlns:a16="http://schemas.microsoft.com/office/drawing/2014/main" id="{EB982C0F-1521-9248-9478-D2F35DE7EAE9}"/>
              </a:ext>
            </a:extLst>
          </p:cNvPr>
          <p:cNvSpPr txBox="1">
            <a:spLocks noChangeArrowheads="1"/>
          </p:cNvSpPr>
          <p:nvPr/>
        </p:nvSpPr>
        <p:spPr bwMode="auto">
          <a:xfrm>
            <a:off x="16118777" y="12948870"/>
            <a:ext cx="13406242" cy="5170646"/>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600" dirty="0"/>
              <a:t>When evaluating diabetes education in the community, it was evident that a variety of materials were required for comprehensive care. There were multiple domains that were focused on in order to enhance education. The main brochure created outline general diabetes education including information on diabetes diagnosis, diet, and management. This included information on different specialists and medication treatment, in order to best inform the patient of future management. In addition, a comprehensive diabetes diet catalog was created, outlining the importance of balance in the diet. When looking at this community, there was a strong correlation between cholesterol and diabetes, therefore in addition to the diabetic diet resources, an extensive cholesterol resource was created. This list compares foods that may elevate or improve cholesterol levels. Lastly, a foot care guide was created to aid diabetic patients in improving their podiatric care. These resources were all created in English and Arabic in order to improve patient health.</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2845</TotalTime>
  <Words>1419</Words>
  <Application>Microsoft Macintosh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Hammoud, Julia</cp:lastModifiedBy>
  <cp:revision>104</cp:revision>
  <cp:lastPrinted>2013-02-12T02:21:55Z</cp:lastPrinted>
  <dcterms:created xsi:type="dcterms:W3CDTF">2013-02-10T21:14:48Z</dcterms:created>
  <dcterms:modified xsi:type="dcterms:W3CDTF">2021-02-28T19:21:58Z</dcterms:modified>
</cp:coreProperties>
</file>