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5720000" cy="27432000"/>
  <p:notesSz cx="7004050" cy="9290050"/>
  <p:defaultText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76" autoAdjust="0"/>
  </p:normalViewPr>
  <p:slideViewPr>
    <p:cSldViewPr>
      <p:cViewPr>
        <p:scale>
          <a:sx n="24" d="100"/>
          <a:sy n="24" d="100"/>
        </p:scale>
        <p:origin x="-228" y="78"/>
      </p:cViewPr>
      <p:guideLst>
        <p:guide orient="horz" pos="8640"/>
        <p:guide pos="1440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4985214"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6" name="Rectangle 15"/>
          <p:cNvSpPr/>
          <p:nvPr userDrawn="1"/>
        </p:nvSpPr>
        <p:spPr>
          <a:xfrm>
            <a:off x="0" y="0"/>
            <a:ext cx="734786" cy="27432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7" name="Rectangle 16"/>
          <p:cNvSpPr/>
          <p:nvPr userDrawn="1"/>
        </p:nvSpPr>
        <p:spPr>
          <a:xfrm>
            <a:off x="0" y="0"/>
            <a:ext cx="45720000" cy="3429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8" name="Rectangle 17"/>
          <p:cNvSpPr/>
          <p:nvPr userDrawn="1"/>
        </p:nvSpPr>
        <p:spPr>
          <a:xfrm>
            <a:off x="0" y="24003000"/>
            <a:ext cx="45720000" cy="3429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endParaRPr lang="en-US" dirty="0"/>
          </a:p>
        </p:txBody>
      </p:sp>
      <p:sp>
        <p:nvSpPr>
          <p:cNvPr id="11" name="Instructions"/>
          <p:cNvSpPr/>
          <p:nvPr userDrawn="1"/>
        </p:nvSpPr>
        <p:spPr>
          <a:xfrm>
            <a:off x="-9144000" y="0"/>
            <a:ext cx="8686800" cy="274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3222" tIns="163222" rIns="163222" bIns="163222"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rgbClr val="7F7F7F"/>
                </a:solidFill>
                <a:latin typeface="Calibri" pitchFamily="34" charset="0"/>
                <a:cs typeface="Calibri" panose="020F0502020204030204" pitchFamily="34" charset="0"/>
              </a:rPr>
              <a:t>Poster Print Size:</a:t>
            </a:r>
            <a:endParaRPr sz="6000" dirty="0">
              <a:solidFill>
                <a:srgbClr val="7F7F7F"/>
              </a:solidFill>
              <a:latin typeface="Calibri" pitchFamily="34" charset="0"/>
              <a:cs typeface="Calibri" panose="020F0502020204030204" pitchFamily="34" charset="0"/>
            </a:endParaRP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This poster template is 30” high by 50” wide and is printed at 120% for a 36” high by 60” wide poster. It can be used to print any poster with a 3:5 aspect ratio.</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Placeholders</a:t>
            </a:r>
            <a:r>
              <a:rPr sz="6000" dirty="0">
                <a:solidFill>
                  <a:srgbClr val="7F7F7F"/>
                </a:solidFill>
                <a:latin typeface="Calibri" pitchFamily="34" charset="0"/>
                <a:cs typeface="Calibri" panose="020F0502020204030204" pitchFamily="34" charset="0"/>
              </a:rPr>
              <a:t>:</a:t>
            </a:r>
          </a:p>
          <a:p>
            <a:pPr lvl="0">
              <a:spcBef>
                <a:spcPts val="0"/>
              </a:spcBef>
              <a:spcAft>
                <a:spcPts val="1715"/>
              </a:spcAft>
            </a:pPr>
            <a:r>
              <a:rPr sz="4000" dirty="0">
                <a:solidFill>
                  <a:srgbClr val="7F7F7F"/>
                </a:solidFill>
                <a:latin typeface="Calibri" pitchFamily="34" charset="0"/>
                <a:cs typeface="Calibri" panose="020F0502020204030204" pitchFamily="34" charset="0"/>
              </a:rPr>
              <a:t>The </a:t>
            </a:r>
            <a:r>
              <a:rPr lang="en-US" sz="4000" dirty="0">
                <a:solidFill>
                  <a:srgbClr val="7F7F7F"/>
                </a:solidFill>
                <a:latin typeface="Calibri" pitchFamily="34" charset="0"/>
                <a:cs typeface="Calibri" panose="020F0502020204030204" pitchFamily="34" charset="0"/>
              </a:rPr>
              <a:t>various elements included</a:t>
            </a:r>
            <a:r>
              <a:rPr sz="4000" dirty="0">
                <a:solidFill>
                  <a:srgbClr val="7F7F7F"/>
                </a:solidFill>
                <a:latin typeface="Calibri" pitchFamily="34" charset="0"/>
                <a:cs typeface="Calibri" panose="020F0502020204030204" pitchFamily="34" charset="0"/>
              </a:rPr>
              <a:t> in this </a:t>
            </a:r>
            <a:r>
              <a:rPr lang="en-US" sz="4000" dirty="0">
                <a:solidFill>
                  <a:srgbClr val="7F7F7F"/>
                </a:solidFill>
                <a:latin typeface="Calibri" pitchFamily="34" charset="0"/>
                <a:cs typeface="Calibri" panose="020F0502020204030204" pitchFamily="34" charset="0"/>
              </a:rPr>
              <a:t>poster are ones</a:t>
            </a:r>
            <a:r>
              <a:rPr lang="en-US" sz="4000" baseline="0" dirty="0">
                <a:solidFill>
                  <a:srgbClr val="7F7F7F"/>
                </a:solidFill>
                <a:latin typeface="Calibri" pitchFamily="34" charset="0"/>
                <a:cs typeface="Calibri" panose="020F0502020204030204" pitchFamily="34" charset="0"/>
              </a:rPr>
              <a:t> we often see in medical, research, and scientific posters.</a:t>
            </a:r>
            <a:r>
              <a:rPr sz="4000" dirty="0">
                <a:solidFill>
                  <a:srgbClr val="7F7F7F"/>
                </a:solidFill>
                <a:latin typeface="Calibri" pitchFamily="34" charset="0"/>
                <a:cs typeface="Calibri" panose="020F0502020204030204" pitchFamily="34" charset="0"/>
              </a:rPr>
              <a:t> </a:t>
            </a:r>
            <a:r>
              <a:rPr lang="en-US" sz="4000" dirty="0">
                <a:solidFill>
                  <a:srgbClr val="7F7F7F"/>
                </a:solidFill>
                <a:latin typeface="Calibri" pitchFamily="34" charset="0"/>
                <a:cs typeface="Calibri" panose="020F0502020204030204" pitchFamily="34" charset="0"/>
              </a:rPr>
              <a:t>Feel</a:t>
            </a:r>
            <a:r>
              <a:rPr lang="en-US" sz="4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715"/>
              </a:spcAft>
            </a:pPr>
            <a:r>
              <a:rPr lang="en-US" sz="6000" dirty="0">
                <a:solidFill>
                  <a:srgbClr val="7F7F7F"/>
                </a:solidFill>
                <a:latin typeface="Calibri" pitchFamily="34" charset="0"/>
                <a:cs typeface="Calibri" panose="020F0502020204030204" pitchFamily="34" charset="0"/>
              </a:rPr>
              <a:t>Image</a:t>
            </a:r>
            <a:r>
              <a:rPr lang="en-US" sz="6000" baseline="0" dirty="0">
                <a:solidFill>
                  <a:srgbClr val="7F7F7F"/>
                </a:solidFill>
                <a:latin typeface="Calibri" pitchFamily="34" charset="0"/>
                <a:cs typeface="Calibri" panose="020F0502020204030204" pitchFamily="34" charset="0"/>
              </a:rPr>
              <a:t> Quality</a:t>
            </a:r>
            <a:r>
              <a:rPr lang="en-US" sz="6000" dirty="0">
                <a:solidFill>
                  <a:srgbClr val="7F7F7F"/>
                </a:solidFill>
                <a:latin typeface="Calibri" pitchFamily="34" charset="0"/>
                <a:cs typeface="Calibri" panose="020F0502020204030204" pitchFamily="34" charset="0"/>
              </a:rPr>
              <a:t>:</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You can place digital photos or logo art in your poster file by selecting the </a:t>
            </a:r>
            <a:r>
              <a:rPr lang="en-US" sz="4000" b="1" dirty="0">
                <a:solidFill>
                  <a:srgbClr val="7F7F7F"/>
                </a:solidFill>
                <a:latin typeface="Calibri" pitchFamily="34" charset="0"/>
                <a:cs typeface="Calibri" panose="020F0502020204030204" pitchFamily="34" charset="0"/>
              </a:rPr>
              <a:t>Insert, Picture</a:t>
            </a:r>
            <a:r>
              <a:rPr lang="en-US" sz="4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000" b="1" dirty="0">
                <a:solidFill>
                  <a:srgbClr val="7F7F7F"/>
                </a:solidFill>
                <a:latin typeface="Calibri" pitchFamily="34" charset="0"/>
                <a:cs typeface="Calibri" panose="020F0502020204030204" pitchFamily="34" charset="0"/>
              </a:rPr>
              <a:t>150-200 pixels per inch in their final printed size</a:t>
            </a:r>
            <a:r>
              <a:rPr lang="en-US" sz="4000" dirty="0">
                <a:solidFill>
                  <a:srgbClr val="7F7F7F"/>
                </a:solidFill>
                <a:latin typeface="Calibri" pitchFamily="34" charset="0"/>
                <a:cs typeface="Calibri" panose="020F0502020204030204" pitchFamily="34" charset="0"/>
              </a:rPr>
              <a:t>. For instance, a 1600 x 1200 pixel</a:t>
            </a:r>
            <a:r>
              <a:rPr lang="en-US" sz="4000" baseline="0" dirty="0">
                <a:solidFill>
                  <a:srgbClr val="7F7F7F"/>
                </a:solidFill>
                <a:latin typeface="Calibri" pitchFamily="34" charset="0"/>
                <a:cs typeface="Calibri" panose="020F0502020204030204" pitchFamily="34" charset="0"/>
              </a:rPr>
              <a:t> photo will usually look fine up to </a:t>
            </a:r>
            <a:r>
              <a:rPr lang="en-US" sz="4000" dirty="0">
                <a:solidFill>
                  <a:srgbClr val="7F7F7F"/>
                </a:solidFill>
                <a:latin typeface="Calibri" pitchFamily="34" charset="0"/>
                <a:cs typeface="Calibri" panose="020F0502020204030204" pitchFamily="34" charset="0"/>
              </a:rPr>
              <a:t>8“-10” wide on your printed poster.</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715"/>
              </a:spcAft>
            </a:pPr>
            <a:r>
              <a:rPr lang="en-US" sz="4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715"/>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6177200" y="0"/>
            <a:ext cx="8686800" cy="27432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Change</a:t>
              </a:r>
              <a:r>
                <a:rPr lang="en-US" sz="6000" baseline="0" dirty="0">
                  <a:solidFill>
                    <a:schemeClr val="bg1">
                      <a:lumMod val="50000"/>
                    </a:schemeClr>
                  </a:solidFill>
                  <a:latin typeface="Calibri" pitchFamily="34" charset="0"/>
                  <a:cs typeface="Calibri" panose="020F0502020204030204" pitchFamily="34" charset="0"/>
                </a:rPr>
                <a:t> Color Theme</a:t>
              </a:r>
              <a:r>
                <a:rPr lang="en-US" sz="6000" dirty="0">
                  <a:solidFill>
                    <a:schemeClr val="bg1">
                      <a:lumMod val="50000"/>
                    </a:schemeClr>
                  </a:solidFill>
                  <a:latin typeface="Calibri" pitchFamily="34" charset="0"/>
                  <a:cs typeface="Calibri" panose="020F0502020204030204" pitchFamily="34" charset="0"/>
                </a:rPr>
                <a:t>:</a:t>
              </a:r>
              <a:endParaRPr sz="600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To change the color theme, select the </a:t>
              </a:r>
              <a:r>
                <a:rPr lang="en-US" sz="4000" b="1" baseline="0" dirty="0">
                  <a:solidFill>
                    <a:schemeClr val="bg1">
                      <a:lumMod val="50000"/>
                    </a:schemeClr>
                  </a:solidFill>
                  <a:latin typeface="Calibri" pitchFamily="34" charset="0"/>
                  <a:cs typeface="Calibri" panose="020F0502020204030204" pitchFamily="34" charset="0"/>
                </a:rPr>
                <a:t>Design</a:t>
              </a:r>
              <a:r>
                <a:rPr lang="en-US" sz="4000" baseline="0" dirty="0">
                  <a:solidFill>
                    <a:schemeClr val="bg1">
                      <a:lumMod val="50000"/>
                    </a:schemeClr>
                  </a:solidFill>
                  <a:latin typeface="Calibri" pitchFamily="34" charset="0"/>
                  <a:cs typeface="Calibri" panose="020F0502020204030204" pitchFamily="34" charset="0"/>
                </a:rPr>
                <a:t> tab, then select the </a:t>
              </a:r>
              <a:r>
                <a:rPr lang="en-US" sz="4000" b="1" baseline="0" dirty="0">
                  <a:solidFill>
                    <a:schemeClr val="bg1">
                      <a:lumMod val="50000"/>
                    </a:schemeClr>
                  </a:solidFill>
                  <a:latin typeface="Calibri" pitchFamily="34" charset="0"/>
                  <a:cs typeface="Calibri" panose="020F0502020204030204" pitchFamily="34" charset="0"/>
                </a:rPr>
                <a:t>Colors</a:t>
              </a:r>
              <a:r>
                <a:rPr lang="en-US" sz="4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endParaRPr lang="en-US" sz="4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715"/>
                </a:spcAft>
              </a:pPr>
              <a:r>
                <a:rPr lang="en-US" sz="60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715"/>
                </a:spcAft>
              </a:pPr>
              <a:r>
                <a:rPr lang="en-US" sz="4000" dirty="0">
                  <a:solidFill>
                    <a:schemeClr val="bg1">
                      <a:lumMod val="50000"/>
                    </a:schemeClr>
                  </a:solidFill>
                  <a:latin typeface="Calibri" pitchFamily="34" charset="0"/>
                  <a:cs typeface="Calibri" panose="020F0502020204030204" pitchFamily="34" charset="0"/>
                </a:rPr>
                <a:t>Once your poster file is ready, visit</a:t>
              </a:r>
              <a:r>
                <a:rPr lang="en-US" sz="4000" baseline="0" dirty="0">
                  <a:solidFill>
                    <a:schemeClr val="bg1">
                      <a:lumMod val="50000"/>
                    </a:schemeClr>
                  </a:solidFill>
                  <a:latin typeface="Calibri" pitchFamily="34" charset="0"/>
                  <a:cs typeface="Calibri" panose="020F0502020204030204" pitchFamily="34" charset="0"/>
                </a:rPr>
                <a:t> </a:t>
              </a:r>
              <a:r>
                <a:rPr lang="en-US" sz="4000" b="1" baseline="0" dirty="0">
                  <a:solidFill>
                    <a:schemeClr val="bg1">
                      <a:lumMod val="50000"/>
                    </a:schemeClr>
                  </a:solidFill>
                  <a:latin typeface="Calibri" pitchFamily="34" charset="0"/>
                  <a:cs typeface="Calibri" panose="020F0502020204030204" pitchFamily="34" charset="0"/>
                </a:rPr>
                <a:t>www.genigraphics.com</a:t>
              </a:r>
              <a:r>
                <a:rPr lang="en-US" sz="4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715"/>
                </a:spcAft>
              </a:pPr>
              <a:r>
                <a:rPr lang="en-US" sz="4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000" baseline="0" dirty="0">
                  <a:solidFill>
                    <a:schemeClr val="bg1">
                      <a:lumMod val="50000"/>
                    </a:schemeClr>
                  </a:solidFill>
                  <a:latin typeface="Calibri" pitchFamily="34" charset="0"/>
                  <a:cs typeface="Calibri" panose="020F0502020204030204" pitchFamily="34" charset="0"/>
                </a:rPr>
                <a:t>US and Canada:  1-800-790-4001</a:t>
              </a:r>
              <a:br>
                <a:rPr lang="en-US" sz="4000" baseline="0" dirty="0">
                  <a:solidFill>
                    <a:schemeClr val="bg1">
                      <a:lumMod val="50000"/>
                    </a:schemeClr>
                  </a:solidFill>
                  <a:latin typeface="Calibri" pitchFamily="34" charset="0"/>
                  <a:cs typeface="Calibri" panose="020F0502020204030204" pitchFamily="34" charset="0"/>
                </a:rPr>
              </a:br>
              <a:r>
                <a:rPr lang="en-US" sz="4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62603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233600" y="271272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098552"/>
            <a:ext cx="41148000" cy="4572000"/>
          </a:xfrm>
          <a:prstGeom prst="rect">
            <a:avLst/>
          </a:prstGeom>
        </p:spPr>
        <p:txBody>
          <a:bodyPr vert="horz" lIns="313384" tIns="156693" rIns="313384" bIns="156693" rtlCol="0" anchor="ctr">
            <a:normAutofit/>
          </a:bodyPr>
          <a:lstStyle/>
          <a:p>
            <a:r>
              <a:rPr lang="en-US" dirty="0"/>
              <a:t>Click to edit Master title style</a:t>
            </a:r>
          </a:p>
        </p:txBody>
      </p:sp>
      <p:sp>
        <p:nvSpPr>
          <p:cNvPr id="3" name="Text Placeholder 2"/>
          <p:cNvSpPr>
            <a:spLocks noGrp="1"/>
          </p:cNvSpPr>
          <p:nvPr>
            <p:ph type="body" idx="1"/>
          </p:nvPr>
        </p:nvSpPr>
        <p:spPr>
          <a:xfrm>
            <a:off x="2286000" y="6400804"/>
            <a:ext cx="41148000" cy="18103853"/>
          </a:xfrm>
          <a:prstGeom prst="rect">
            <a:avLst/>
          </a:prstGeom>
        </p:spPr>
        <p:txBody>
          <a:bodyPr vert="horz" lIns="313384" tIns="156693" rIns="313384" bIns="15669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86000" y="25425403"/>
            <a:ext cx="10668000" cy="1460500"/>
          </a:xfrm>
          <a:prstGeom prst="rect">
            <a:avLst/>
          </a:prstGeom>
        </p:spPr>
        <p:txBody>
          <a:bodyPr vert="horz" lIns="313384" tIns="156693" rIns="313384" bIns="156693" rtlCol="0" anchor="ctr"/>
          <a:lstStyle>
            <a:lvl1pPr algn="l">
              <a:defRPr sz="4300">
                <a:solidFill>
                  <a:schemeClr val="tx1">
                    <a:tint val="75000"/>
                  </a:schemeClr>
                </a:solidFill>
              </a:defRPr>
            </a:lvl1pPr>
          </a:lstStyle>
          <a:p>
            <a:fld id="{985D6BDF-9D0E-4E2B-85B8-D8F4790360C9}" type="datetimeFigureOut">
              <a:rPr lang="en-US" smtClean="0"/>
              <a:t>1/15/2021</a:t>
            </a:fld>
            <a:endParaRPr lang="en-US" dirty="0"/>
          </a:p>
        </p:txBody>
      </p:sp>
      <p:sp>
        <p:nvSpPr>
          <p:cNvPr id="5" name="Footer Placeholder 4"/>
          <p:cNvSpPr>
            <a:spLocks noGrp="1"/>
          </p:cNvSpPr>
          <p:nvPr>
            <p:ph type="ftr" sz="quarter" idx="3"/>
          </p:nvPr>
        </p:nvSpPr>
        <p:spPr>
          <a:xfrm>
            <a:off x="15621000" y="25425403"/>
            <a:ext cx="14478000" cy="1460500"/>
          </a:xfrm>
          <a:prstGeom prst="rect">
            <a:avLst/>
          </a:prstGeom>
        </p:spPr>
        <p:txBody>
          <a:bodyPr vert="horz" lIns="313384" tIns="156693" rIns="313384" bIns="156693"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766000" y="25425403"/>
            <a:ext cx="10668000" cy="1460500"/>
          </a:xfrm>
          <a:prstGeom prst="rect">
            <a:avLst/>
          </a:prstGeom>
        </p:spPr>
        <p:txBody>
          <a:bodyPr vert="horz" lIns="313384" tIns="156693" rIns="313384" bIns="156693" rtlCol="0" anchor="ctr"/>
          <a:lstStyle>
            <a:lvl1pPr algn="r">
              <a:defRPr sz="43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133838" rtl="0" eaLnBrk="1" latinLnBrk="0" hangingPunct="1">
        <a:spcBef>
          <a:spcPct val="0"/>
        </a:spcBef>
        <a:buNone/>
        <a:defRPr sz="5600" kern="1200">
          <a:solidFill>
            <a:schemeClr val="tx1"/>
          </a:solidFill>
          <a:latin typeface="+mj-lt"/>
          <a:ea typeface="+mj-ea"/>
          <a:cs typeface="+mj-cs"/>
        </a:defRPr>
      </a:lvl1pPr>
    </p:titleStyle>
    <p:bodyStyle>
      <a:lvl1pPr marL="32644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1pPr>
      <a:lvl2pPr marL="652882"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97932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305766"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1632209" indent="-326442" algn="l" defTabSz="3133838"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861805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6pPr>
      <a:lvl7pPr marL="10184977"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7pPr>
      <a:lvl8pPr marL="11751898"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8pPr>
      <a:lvl9pPr marL="13318816" indent="-783460" algn="l" defTabSz="3133838" rtl="0" eaLnBrk="1" latinLnBrk="0" hangingPunct="1">
        <a:spcBef>
          <a:spcPct val="20000"/>
        </a:spcBef>
        <a:buFont typeface="Arial" pitchFamily="34" charset="0"/>
        <a:buChar char="•"/>
        <a:defRPr sz="7000" kern="1200">
          <a:solidFill>
            <a:schemeClr val="tx1"/>
          </a:solidFill>
          <a:latin typeface="+mn-lt"/>
          <a:ea typeface="+mn-ea"/>
          <a:cs typeface="+mn-cs"/>
        </a:defRPr>
      </a:lvl9pPr>
    </p:bodyStyle>
    <p:otherStyle>
      <a:defPPr>
        <a:defRPr lang="en-US"/>
      </a:defPPr>
      <a:lvl1pPr marL="0" algn="l" defTabSz="3133838" rtl="0" eaLnBrk="1" latinLnBrk="0" hangingPunct="1">
        <a:defRPr sz="6200" kern="1200">
          <a:solidFill>
            <a:schemeClr val="tx1"/>
          </a:solidFill>
          <a:latin typeface="+mn-lt"/>
          <a:ea typeface="+mn-ea"/>
          <a:cs typeface="+mn-cs"/>
        </a:defRPr>
      </a:lvl1pPr>
      <a:lvl2pPr marL="1566921" algn="l" defTabSz="3133838" rtl="0" eaLnBrk="1" latinLnBrk="0" hangingPunct="1">
        <a:defRPr sz="6200" kern="1200">
          <a:solidFill>
            <a:schemeClr val="tx1"/>
          </a:solidFill>
          <a:latin typeface="+mn-lt"/>
          <a:ea typeface="+mn-ea"/>
          <a:cs typeface="+mn-cs"/>
        </a:defRPr>
      </a:lvl2pPr>
      <a:lvl3pPr marL="3133838" algn="l" defTabSz="3133838" rtl="0" eaLnBrk="1" latinLnBrk="0" hangingPunct="1">
        <a:defRPr sz="6200" kern="1200">
          <a:solidFill>
            <a:schemeClr val="tx1"/>
          </a:solidFill>
          <a:latin typeface="+mn-lt"/>
          <a:ea typeface="+mn-ea"/>
          <a:cs typeface="+mn-cs"/>
        </a:defRPr>
      </a:lvl3pPr>
      <a:lvl4pPr marL="4700760" algn="l" defTabSz="3133838" rtl="0" eaLnBrk="1" latinLnBrk="0" hangingPunct="1">
        <a:defRPr sz="6200" kern="1200">
          <a:solidFill>
            <a:schemeClr val="tx1"/>
          </a:solidFill>
          <a:latin typeface="+mn-lt"/>
          <a:ea typeface="+mn-ea"/>
          <a:cs typeface="+mn-cs"/>
        </a:defRPr>
      </a:lvl4pPr>
      <a:lvl5pPr marL="6267679" algn="l" defTabSz="3133838" rtl="0" eaLnBrk="1" latinLnBrk="0" hangingPunct="1">
        <a:defRPr sz="6200" kern="1200">
          <a:solidFill>
            <a:schemeClr val="tx1"/>
          </a:solidFill>
          <a:latin typeface="+mn-lt"/>
          <a:ea typeface="+mn-ea"/>
          <a:cs typeface="+mn-cs"/>
        </a:defRPr>
      </a:lvl5pPr>
      <a:lvl6pPr marL="7834598" algn="l" defTabSz="3133838" rtl="0" eaLnBrk="1" latinLnBrk="0" hangingPunct="1">
        <a:defRPr sz="6200" kern="1200">
          <a:solidFill>
            <a:schemeClr val="tx1"/>
          </a:solidFill>
          <a:latin typeface="+mn-lt"/>
          <a:ea typeface="+mn-ea"/>
          <a:cs typeface="+mn-cs"/>
        </a:defRPr>
      </a:lvl6pPr>
      <a:lvl7pPr marL="9401516" algn="l" defTabSz="3133838" rtl="0" eaLnBrk="1" latinLnBrk="0" hangingPunct="1">
        <a:defRPr sz="6200" kern="1200">
          <a:solidFill>
            <a:schemeClr val="tx1"/>
          </a:solidFill>
          <a:latin typeface="+mn-lt"/>
          <a:ea typeface="+mn-ea"/>
          <a:cs typeface="+mn-cs"/>
        </a:defRPr>
      </a:lvl7pPr>
      <a:lvl8pPr marL="10968437" algn="l" defTabSz="3133838" rtl="0" eaLnBrk="1" latinLnBrk="0" hangingPunct="1">
        <a:defRPr sz="6200" kern="1200">
          <a:solidFill>
            <a:schemeClr val="tx1"/>
          </a:solidFill>
          <a:latin typeface="+mn-lt"/>
          <a:ea typeface="+mn-ea"/>
          <a:cs typeface="+mn-cs"/>
        </a:defRPr>
      </a:lvl8pPr>
      <a:lvl9pPr marL="12535358" algn="l" defTabSz="3133838"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keabbott@med.umich.edu"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715000" y="76200"/>
            <a:ext cx="34290000" cy="167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326442" rIns="130576" bIns="326442"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600" b="1" dirty="0">
                <a:solidFill>
                  <a:schemeClr val="accent3">
                    <a:lumMod val="20000"/>
                    <a:lumOff val="80000"/>
                  </a:schemeClr>
                </a:solidFill>
                <a:latin typeface="+mn-lt"/>
              </a:rPr>
              <a:t>Natural Language Processing to Estimate Clinical Competency Committee Ratings</a:t>
            </a:r>
          </a:p>
        </p:txBody>
      </p:sp>
      <p:sp>
        <p:nvSpPr>
          <p:cNvPr id="5" name="Text Box 123"/>
          <p:cNvSpPr txBox="1">
            <a:spLocks noChangeArrowheads="1"/>
          </p:cNvSpPr>
          <p:nvPr/>
        </p:nvSpPr>
        <p:spPr bwMode="auto">
          <a:xfrm>
            <a:off x="3546391" y="1619250"/>
            <a:ext cx="38698889"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576" tIns="130576" rIns="130576" bIns="130576"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a:solidFill>
                  <a:schemeClr val="accent3">
                    <a:lumMod val="20000"/>
                    <a:lumOff val="80000"/>
                  </a:schemeClr>
                </a:solidFill>
                <a:latin typeface="+mn-lt"/>
              </a:rPr>
              <a:t>Kenneth L. Abbott, MS</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Brian C. George, MD, MAEd</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Gurjit Sandhu, PhD</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Calista M. Harbaugh, MD, MS</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Paul G. Gauger, MD</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Erkin </a:t>
            </a:r>
            <a:r>
              <a:rPr lang="en-US" sz="4000" dirty="0" err="1">
                <a:solidFill>
                  <a:schemeClr val="accent3">
                    <a:lumMod val="20000"/>
                    <a:lumOff val="80000"/>
                  </a:schemeClr>
                </a:solidFill>
                <a:latin typeface="+mn-lt"/>
              </a:rPr>
              <a:t>Ötleş</a:t>
            </a:r>
            <a:r>
              <a:rPr lang="en-US" sz="4000" dirty="0">
                <a:solidFill>
                  <a:schemeClr val="accent3">
                    <a:lumMod val="20000"/>
                    <a:lumOff val="80000"/>
                  </a:schemeClr>
                </a:solidFill>
                <a:latin typeface="+mn-lt"/>
              </a:rPr>
              <a:t>, MEng</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Niki Matusko, BS</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 Joceline V. Vu, MD</a:t>
            </a:r>
            <a:r>
              <a:rPr lang="en-US" sz="4000" baseline="30000" dirty="0">
                <a:solidFill>
                  <a:schemeClr val="accent3">
                    <a:lumMod val="20000"/>
                    <a:lumOff val="80000"/>
                  </a:schemeClr>
                </a:solidFill>
                <a:latin typeface="+mn-lt"/>
              </a:rPr>
              <a:t>2</a:t>
            </a:r>
            <a:endParaRPr lang="en-US" sz="4000" dirty="0">
              <a:solidFill>
                <a:schemeClr val="accent3">
                  <a:lumMod val="20000"/>
                  <a:lumOff val="80000"/>
                </a:schemeClr>
              </a:solidFill>
              <a:latin typeface="+mn-lt"/>
            </a:endParaRPr>
          </a:p>
          <a:p>
            <a:pPr algn="ctr" eaLnBrk="1" hangingPunct="1"/>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University of Michigan Medical School, Ann Arbor, Michigan; </a:t>
            </a:r>
            <a:r>
              <a:rPr lang="en-US" sz="4000" baseline="30000" dirty="0">
                <a:solidFill>
                  <a:schemeClr val="accent3">
                    <a:lumMod val="20000"/>
                    <a:lumOff val="80000"/>
                  </a:schemeClr>
                </a:solidFill>
                <a:latin typeface="+mn-lt"/>
              </a:rPr>
              <a:t>2</a:t>
            </a:r>
            <a:r>
              <a:rPr lang="en-US" sz="4000" dirty="0">
                <a:solidFill>
                  <a:schemeClr val="accent3">
                    <a:lumMod val="20000"/>
                    <a:lumOff val="80000"/>
                  </a:schemeClr>
                </a:solidFill>
                <a:latin typeface="+mn-lt"/>
              </a:rPr>
              <a:t>Department of Surgery, University of Michigan, Ann Arbor, Michigan</a:t>
            </a:r>
          </a:p>
        </p:txBody>
      </p:sp>
      <p:sp>
        <p:nvSpPr>
          <p:cNvPr id="24" name="TextBox 23"/>
          <p:cNvSpPr txBox="1"/>
          <p:nvPr/>
        </p:nvSpPr>
        <p:spPr>
          <a:xfrm>
            <a:off x="1778004" y="25031702"/>
            <a:ext cx="4884242" cy="1173923"/>
          </a:xfrm>
          <a:prstGeom prst="rect">
            <a:avLst/>
          </a:prstGeom>
          <a:solidFill>
            <a:schemeClr val="accent1">
              <a:lumMod val="40000"/>
              <a:lumOff val="60000"/>
            </a:schemeClr>
          </a:solidFill>
        </p:spPr>
        <p:txBody>
          <a:bodyPr wrap="none" lIns="65288" tIns="32645" rIns="65288" bIns="32645" rtlCol="0">
            <a:spAutoFit/>
          </a:bodyPr>
          <a:lstStyle/>
          <a:p>
            <a:r>
              <a:rPr lang="en-US" sz="2400" dirty="0"/>
              <a:t>Kenneth Abbott</a:t>
            </a:r>
          </a:p>
          <a:p>
            <a:r>
              <a:rPr lang="en-US" sz="2400" dirty="0"/>
              <a:t>University of Michigan Medical School</a:t>
            </a:r>
          </a:p>
          <a:p>
            <a:r>
              <a:rPr lang="en-US" sz="2400" dirty="0">
                <a:hlinkClick r:id="rId2"/>
              </a:rPr>
              <a:t>keabbott@med.umich.edu</a:t>
            </a:r>
            <a:r>
              <a:rPr lang="en-US" sz="2400" dirty="0"/>
              <a:t> </a:t>
            </a:r>
          </a:p>
        </p:txBody>
      </p:sp>
      <p:sp>
        <p:nvSpPr>
          <p:cNvPr id="25" name="TextBox 24"/>
          <p:cNvSpPr txBox="1"/>
          <p:nvPr/>
        </p:nvSpPr>
        <p:spPr>
          <a:xfrm>
            <a:off x="1778002" y="24288752"/>
            <a:ext cx="1768389" cy="681481"/>
          </a:xfrm>
          <a:prstGeom prst="rect">
            <a:avLst/>
          </a:prstGeom>
          <a:noFill/>
        </p:spPr>
        <p:txBody>
          <a:bodyPr wrap="none" lIns="65288" tIns="32645" rIns="65288" bIns="32645" rtlCol="0">
            <a:spAutoFit/>
          </a:bodyPr>
          <a:lstStyle/>
          <a:p>
            <a:r>
              <a:rPr lang="en-US" sz="4000" b="1" dirty="0"/>
              <a:t>Contact</a:t>
            </a:r>
          </a:p>
        </p:txBody>
      </p:sp>
      <p:sp>
        <p:nvSpPr>
          <p:cNvPr id="26" name="TextBox 25"/>
          <p:cNvSpPr txBox="1"/>
          <p:nvPr/>
        </p:nvSpPr>
        <p:spPr>
          <a:xfrm>
            <a:off x="22860000" y="24970232"/>
            <a:ext cx="20320000" cy="2156967"/>
          </a:xfrm>
          <a:prstGeom prst="rect">
            <a:avLst/>
          </a:prstGeom>
          <a:noFill/>
        </p:spPr>
        <p:txBody>
          <a:bodyPr wrap="square" lIns="65288" tIns="65288" rIns="65288" bIns="65288" numCol="1" spcCol="326442" rtlCol="0">
            <a:noAutofit/>
          </a:bodyPr>
          <a:lstStyle/>
          <a:p>
            <a:pPr marL="326442" indent="-326442">
              <a:buFont typeface="+mj-lt"/>
              <a:buAutoNum type="arabicPeriod"/>
            </a:pPr>
            <a:r>
              <a:rPr lang="en-US" sz="1200" dirty="0"/>
              <a:t>Accreditation Council for Graduate Medical Education. Clinical competency committees. https://www.acgme.org/Portals/0/ACGMEClinicalCompetencyCommitteeGuidebook.pdf. Published 2020. Accessed May 6, 2020.</a:t>
            </a:r>
          </a:p>
          <a:p>
            <a:pPr marL="326442" indent="-326442">
              <a:buFont typeface="+mj-lt"/>
              <a:buAutoNum type="arabicPeriod"/>
            </a:pPr>
            <a:r>
              <a:rPr lang="en-US" sz="1200" dirty="0"/>
              <a:t>Manning CD, </a:t>
            </a:r>
            <a:r>
              <a:rPr lang="en-US" sz="1200" dirty="0" err="1"/>
              <a:t>Schütze</a:t>
            </a:r>
            <a:r>
              <a:rPr lang="en-US" sz="1200" dirty="0"/>
              <a:t> H. Foundations of statistical natural language processing. 2nd printing, with corrections. ed. Cambridge, Mass.: MIT Press; 2000.</a:t>
            </a:r>
          </a:p>
          <a:p>
            <a:pPr marL="326442" indent="-326442">
              <a:buFont typeface="+mj-lt"/>
              <a:buAutoNum type="arabicPeriod"/>
            </a:pPr>
            <a:r>
              <a:rPr lang="en-US" sz="1200" dirty="0" err="1"/>
              <a:t>Kuo</a:t>
            </a:r>
            <a:r>
              <a:rPr lang="en-US" sz="1200" dirty="0"/>
              <a:t> LE, Hoffman RL, Morris JB, et al. A milestone-based evaluation system-the cure for grade inflation? J Surg Educ. 2015;72(6):e218-225.</a:t>
            </a:r>
          </a:p>
          <a:p>
            <a:pPr marL="326442" indent="-326442">
              <a:buFont typeface="+mj-lt"/>
              <a:buAutoNum type="arabicPeriod"/>
            </a:pPr>
            <a:r>
              <a:rPr lang="en-US" sz="1200" dirty="0"/>
              <a:t>Accreditation Council for Graduate Medical Education, American Board of Surgery. The general surgery milestone project. http://www.acgme.org/Portals/0/PDFs/Milestones/SurgeryMilestones.pdf?ver=2015-11-06-120519-653. Published 2015. Accessed July 22, 2018.</a:t>
            </a:r>
          </a:p>
          <a:p>
            <a:pPr marL="326442" indent="-326442">
              <a:buFont typeface="+mj-lt"/>
              <a:buAutoNum type="arabicPeriod"/>
            </a:pPr>
            <a:r>
              <a:rPr lang="en-US" sz="1200" dirty="0"/>
              <a:t>Edmondson M. </a:t>
            </a:r>
            <a:r>
              <a:rPr lang="en-US" sz="1200" dirty="0" err="1"/>
              <a:t>googleLanguageR</a:t>
            </a:r>
            <a:r>
              <a:rPr lang="en-US" sz="1200" dirty="0"/>
              <a:t>: Call Google's 'Natural Language' API, 'Cloud Translation' API and 'Cloud Speech' API. https://cran.r-project.org/web/packages/googleLanguageR/index.html. Published 2020. Accessed February 7, 2020.</a:t>
            </a:r>
          </a:p>
          <a:p>
            <a:pPr marL="326442" indent="-326442">
              <a:buFont typeface="+mj-lt"/>
              <a:buAutoNum type="arabicPeriod"/>
            </a:pPr>
            <a:r>
              <a:rPr lang="en-US" sz="1200" dirty="0"/>
              <a:t>Google LLC. Cloud Natural Language. https://cloud.google.com/natural-language/. Published 2020. Accessed February 7, 2020.</a:t>
            </a:r>
          </a:p>
          <a:p>
            <a:pPr marL="326442" indent="-326442">
              <a:buFont typeface="+mj-lt"/>
              <a:buAutoNum type="arabicPeriod"/>
            </a:pPr>
            <a:r>
              <a:rPr lang="en-US" sz="1200" dirty="0" err="1"/>
              <a:t>Silge</a:t>
            </a:r>
            <a:r>
              <a:rPr lang="en-US" sz="1200" dirty="0"/>
              <a:t> J, Robinson D. tidytext: Text mining and analysis using tidy data principles in R. http://dx.doi.org/10.21105/joss.00037. Published 2016. Accessed.</a:t>
            </a:r>
          </a:p>
          <a:p>
            <a:pPr marL="326442" indent="-326442">
              <a:buFont typeface="+mj-lt"/>
              <a:buAutoNum type="arabicPeriod"/>
            </a:pPr>
            <a:r>
              <a:rPr lang="en-US" sz="1200" dirty="0"/>
              <a:t>Rinker TW. </a:t>
            </a:r>
            <a:r>
              <a:rPr lang="en-US" sz="1200" dirty="0" err="1"/>
              <a:t>textstem</a:t>
            </a:r>
            <a:r>
              <a:rPr lang="en-US" sz="1200" dirty="0"/>
              <a:t>: Tools for stemming and lemmatizing text. http://github.com/trinker/textstem. Published 2018. Accessed February 7, 2020.</a:t>
            </a:r>
          </a:p>
          <a:p>
            <a:pPr marL="326442" indent="-326442">
              <a:buFont typeface="+mj-lt"/>
              <a:buAutoNum type="arabicPeriod"/>
            </a:pPr>
            <a:r>
              <a:rPr lang="en-US" sz="1200" dirty="0"/>
              <a:t>h2o.ai Inc. Driverless AI. https://www.h2o.ai/products/h2o-driverless-ai/. Published 2020. Accessed February 7, 2020.</a:t>
            </a:r>
          </a:p>
          <a:p>
            <a:pPr marL="326442" indent="-326442">
              <a:buFont typeface="+mj-lt"/>
              <a:buAutoNum type="arabicPeriod"/>
            </a:pPr>
            <a:r>
              <a:rPr lang="en-US" sz="1200" dirty="0"/>
              <a:t>R Core Team. R: A language and environment for statistical computing. R Foundation for Statistical Computing. https://www.R-project.org/. Published 2020. Accessed May 11, 2020.</a:t>
            </a:r>
          </a:p>
        </p:txBody>
      </p:sp>
      <p:sp>
        <p:nvSpPr>
          <p:cNvPr id="27" name="TextBox 26"/>
          <p:cNvSpPr txBox="1"/>
          <p:nvPr/>
        </p:nvSpPr>
        <p:spPr>
          <a:xfrm>
            <a:off x="22860003" y="24288752"/>
            <a:ext cx="2466978" cy="681481"/>
          </a:xfrm>
          <a:prstGeom prst="rect">
            <a:avLst/>
          </a:prstGeom>
          <a:noFill/>
        </p:spPr>
        <p:txBody>
          <a:bodyPr wrap="none" lIns="65288" tIns="32645" rIns="65288" bIns="32645" rtlCol="0">
            <a:spAutoFit/>
          </a:bodyPr>
          <a:lstStyle/>
          <a:p>
            <a:r>
              <a:rPr lang="en-US" sz="4000" b="1" dirty="0"/>
              <a:t>References</a:t>
            </a:r>
          </a:p>
        </p:txBody>
      </p:sp>
      <p:sp>
        <p:nvSpPr>
          <p:cNvPr id="15" name="Text Box 194"/>
          <p:cNvSpPr txBox="1">
            <a:spLocks noChangeArrowheads="1"/>
          </p:cNvSpPr>
          <p:nvPr/>
        </p:nvSpPr>
        <p:spPr bwMode="auto">
          <a:xfrm>
            <a:off x="34107120" y="4572001"/>
            <a:ext cx="10149840" cy="4678204"/>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We analyzed 594 end-of-rotation assessments and 97 clinical competency assessments for 24 general surgery residents. CCC assessment ratings varied by Milestone, with the prevalence of low ratings &lt;7 ranging from 0.23 to 0.57; prevalence of low ratings was greatest for performance of operations and procedures under patient care and performance of assignments and administrative tasks under professionalism. Across all models, sensitivity for detection of low ratings ranged from 0.28 to 0.89; accordingly, AUCs ranged from 0.71 to 0.96. AUCs were comparable for models with NLP predictors, non-NLP predictors, and all predictors.</a:t>
            </a:r>
          </a:p>
        </p:txBody>
      </p:sp>
      <p:sp>
        <p:nvSpPr>
          <p:cNvPr id="33" name="Rectangle 32"/>
          <p:cNvSpPr/>
          <p:nvPr/>
        </p:nvSpPr>
        <p:spPr>
          <a:xfrm>
            <a:off x="146304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2344400" y="4572001"/>
            <a:ext cx="21031200" cy="4678204"/>
          </a:xfrm>
          <a:prstGeom prst="rect">
            <a:avLst/>
          </a:prstGeom>
          <a:solidFill>
            <a:schemeClr val="bg1"/>
          </a:solidFill>
          <a:ln w="12700">
            <a:solidFill>
              <a:schemeClr val="accent1">
                <a:lumMod val="75000"/>
              </a:schemeClr>
            </a:solidFill>
          </a:ln>
          <a:effectLst/>
        </p:spPr>
        <p:txBody>
          <a:bodyPr wrap="square"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We collected deidentified monthly end-of-rotation assessments and biannual CCC assessments for surgical residents who trained at one institution between 2014 and 2018. We aggregated text from all the end-of-rotation assessments (not CCC assessments) delivered during each CCC assessment period and dichotomized CCC ratings into high (≥7) and low (&lt;7) ratings. We used </a:t>
            </a:r>
            <a:r>
              <a:rPr lang="en-US" sz="2800" dirty="0" err="1">
                <a:latin typeface="Calibri" pitchFamily="34" charset="0"/>
              </a:rPr>
              <a:t>googleLanguageR</a:t>
            </a:r>
            <a:r>
              <a:rPr lang="en-US" sz="2800" dirty="0">
                <a:latin typeface="Calibri" pitchFamily="34" charset="0"/>
              </a:rPr>
              <a:t> </a:t>
            </a:r>
            <a:r>
              <a:rPr lang="en-US" sz="2800" baseline="30000" dirty="0">
                <a:latin typeface="Calibri" pitchFamily="34" charset="0"/>
              </a:rPr>
              <a:t>5</a:t>
            </a:r>
            <a:r>
              <a:rPr lang="en-US" sz="2800" dirty="0">
                <a:latin typeface="Calibri" pitchFamily="34" charset="0"/>
              </a:rPr>
              <a:t> to connect to Google Cloud Natural Language</a:t>
            </a:r>
            <a:r>
              <a:rPr lang="en-US" sz="2800" baseline="30000" dirty="0">
                <a:latin typeface="Calibri" pitchFamily="34" charset="0"/>
              </a:rPr>
              <a:t>6</a:t>
            </a:r>
            <a:r>
              <a:rPr lang="en-US" sz="2800" dirty="0">
                <a:latin typeface="Calibri" pitchFamily="34" charset="0"/>
              </a:rPr>
              <a:t> and complete sentiment analysis of text comments, tidytext and textstem</a:t>
            </a:r>
            <a:r>
              <a:rPr lang="en-US" sz="2800" baseline="30000" dirty="0">
                <a:latin typeface="Calibri" pitchFamily="34" charset="0"/>
              </a:rPr>
              <a:t>7,8</a:t>
            </a:r>
            <a:r>
              <a:rPr lang="en-US" sz="2800" dirty="0">
                <a:latin typeface="Calibri" pitchFamily="34" charset="0"/>
              </a:rPr>
              <a:t> to create a frequency matrix of words extracted from text comments, Driverless AI</a:t>
            </a:r>
            <a:r>
              <a:rPr lang="en-US" sz="2800" baseline="30000" dirty="0">
                <a:latin typeface="Calibri" pitchFamily="34" charset="0"/>
              </a:rPr>
              <a:t>9</a:t>
            </a:r>
            <a:r>
              <a:rPr lang="en-US" sz="2800" dirty="0">
                <a:latin typeface="Calibri" pitchFamily="34" charset="0"/>
              </a:rPr>
              <a:t> to estimate the probability of a low CCC assessment rating. We created 48 ensemble models: 16 models with non-NLP predictors, 16 models with NLP predictors, and 16 models with all predictors. Outcome variables included each of the 16 numeric ratings on CCC assessments. NLP predictors included Google sentiment score for text comments from aggregated end-of-rotation assessments and the above-described word frequency matrix. We evaluated the performance of each of these models with 3-fold cross validation, using the resulting predictions to calculate area under the receiver operating characteristic curve (AUC). We used R version 4.0.0</a:t>
            </a:r>
            <a:r>
              <a:rPr lang="en-US" sz="2800" baseline="30000" dirty="0">
                <a:latin typeface="Calibri" pitchFamily="34" charset="0"/>
              </a:rPr>
              <a:t>10</a:t>
            </a:r>
            <a:r>
              <a:rPr lang="en-US" sz="2800" dirty="0">
                <a:latin typeface="Calibri" pitchFamily="34" charset="0"/>
              </a:rPr>
              <a:t> </a:t>
            </a:r>
            <a:r>
              <a:rPr lang="en-US" sz="2800">
                <a:latin typeface="Calibri" pitchFamily="34" charset="0"/>
              </a:rPr>
              <a:t>for analyses</a:t>
            </a:r>
            <a:r>
              <a:rPr lang="en-US" sz="2800" dirty="0">
                <a:latin typeface="Calibri" pitchFamily="34" charset="0"/>
              </a:rPr>
              <a:t>. </a:t>
            </a:r>
          </a:p>
        </p:txBody>
      </p:sp>
      <p:sp>
        <p:nvSpPr>
          <p:cNvPr id="34" name="Rectangle 33"/>
          <p:cNvSpPr/>
          <p:nvPr/>
        </p:nvSpPr>
        <p:spPr>
          <a:xfrm>
            <a:off x="12344400" y="4000500"/>
            <a:ext cx="2103120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Methods</a:t>
            </a:r>
          </a:p>
        </p:txBody>
      </p:sp>
      <p:sp>
        <p:nvSpPr>
          <p:cNvPr id="12" name="Text Box 191"/>
          <p:cNvSpPr txBox="1">
            <a:spLocks noChangeArrowheads="1"/>
          </p:cNvSpPr>
          <p:nvPr/>
        </p:nvSpPr>
        <p:spPr bwMode="auto">
          <a:xfrm>
            <a:off x="34107120" y="10465840"/>
            <a:ext cx="10149840" cy="9417963"/>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No previous research applies NLP to the ACGME Milestone rating process. In this study, we used NLP of end-of-rotation assessments to examine whether NLP could identify language correlated with specific Milestone ratings. We found that NLP could be used to estimate Milestone ratings on biannual CCC assessments. Information automatically extracted from text could help faculty focus attention on residents who might benefit from additional support.</a:t>
            </a:r>
          </a:p>
          <a:p>
            <a:pPr eaLnBrk="1" hangingPunct="1"/>
            <a:endParaRPr lang="en-US" sz="2800" dirty="0">
              <a:latin typeface="+mn-lt"/>
            </a:endParaRPr>
          </a:p>
          <a:p>
            <a:pPr eaLnBrk="1" hangingPunct="1"/>
            <a:r>
              <a:rPr lang="en-US" sz="2800" dirty="0">
                <a:latin typeface="+mn-lt"/>
              </a:rPr>
              <a:t>This study has limitations. First, the development of predictive models can entail tradeoffs between performance and interpretability, and this increases the risk of an NLP model obscuring bias related to gender, ethnicity, or other variables that should have no bearing on performance ratings. Therefore, implementation of these methods should be preceded by attempts at detection and mitigation of biases that NLP might propagate from written assessments. Second, our study incorporated assessments from only 24 residents at a single institution and these findings might not generalize to other groups of residents. However, the pattern of high AUCs across models, despite such a small sample, is reassuring.</a:t>
            </a:r>
          </a:p>
        </p:txBody>
      </p:sp>
      <p:sp>
        <p:nvSpPr>
          <p:cNvPr id="35" name="Rectangle 34"/>
          <p:cNvSpPr/>
          <p:nvPr/>
        </p:nvSpPr>
        <p:spPr>
          <a:xfrm>
            <a:off x="34107120" y="989434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107120" y="21026803"/>
            <a:ext cx="10149840" cy="2092881"/>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NLP can identify language correlated with specific ACGME Milestone ratings. Faculty could use information automatically extracted from text to focus attention on residents who might benefit from additional support.</a:t>
            </a:r>
          </a:p>
        </p:txBody>
      </p:sp>
      <p:sp>
        <p:nvSpPr>
          <p:cNvPr id="36" name="Rectangle 35"/>
          <p:cNvSpPr/>
          <p:nvPr/>
        </p:nvSpPr>
        <p:spPr>
          <a:xfrm>
            <a:off x="34107120" y="20455303"/>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463040" y="4572003"/>
            <a:ext cx="10149840" cy="12865060"/>
          </a:xfrm>
          <a:prstGeom prst="rect">
            <a:avLst/>
          </a:prstGeom>
          <a:solidFill>
            <a:schemeClr val="bg1"/>
          </a:solidFill>
          <a:ln w="12700">
            <a:solidFill>
              <a:schemeClr val="accent1">
                <a:lumMod val="75000"/>
              </a:schemeClr>
            </a:solidFill>
          </a:ln>
          <a:effectLst/>
        </p:spPr>
        <p:txBody>
          <a:bodyPr lIns="182880" tIns="182880" rIns="182880" bIns="18288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mn-lt"/>
              </a:rPr>
              <a:t>Residency programs use a system of assessments to track trainee progress and development. For example, a subset of faculty members participates in clinical competency committee (CCC) meetings, which occur every six months and are designed to evaluate performance and aid in the development of individualized learning plans and interventions.</a:t>
            </a:r>
            <a:r>
              <a:rPr lang="en-US" sz="2800" baseline="30000" dirty="0">
                <a:latin typeface="+mn-lt"/>
              </a:rPr>
              <a:t>1</a:t>
            </a:r>
            <a:r>
              <a:rPr lang="en-US" sz="2800" dirty="0">
                <a:latin typeface="+mn-lt"/>
              </a:rPr>
              <a:t> In preparation for the CCC meetings, committee members synthesize performance information from a variety of sources—some formal (e.g., monthly end-of-rotation assessments) and some informal (e.g., conversations). </a:t>
            </a:r>
          </a:p>
          <a:p>
            <a:pPr eaLnBrk="1" hangingPunct="1"/>
            <a:endParaRPr lang="en-US" sz="2800" dirty="0">
              <a:latin typeface="+mn-lt"/>
            </a:endParaRPr>
          </a:p>
          <a:p>
            <a:pPr eaLnBrk="1" hangingPunct="1"/>
            <a:r>
              <a:rPr lang="en-US" sz="2800" dirty="0">
                <a:latin typeface="+mn-lt"/>
              </a:rPr>
              <a:t>Artificial intelligence could support the CCC faculty performing these holistic reviews by guiding their attention to residents who may benefit from additional support. Natural language processing (NLP) is a form of artificial intelligence that interprets complex human language.</a:t>
            </a:r>
            <a:r>
              <a:rPr lang="en-US" sz="2800" baseline="30000" dirty="0">
                <a:latin typeface="+mn-lt"/>
              </a:rPr>
              <a:t>2</a:t>
            </a:r>
            <a:r>
              <a:rPr lang="en-US" sz="2800" dirty="0">
                <a:latin typeface="+mn-lt"/>
              </a:rPr>
              <a:t> In general surgery, Milestones are used to structure CCC meeting discussion and resident assessment.</a:t>
            </a:r>
            <a:r>
              <a:rPr lang="en-US" sz="2800" baseline="30000" dirty="0">
                <a:latin typeface="+mn-lt"/>
              </a:rPr>
              <a:t>3,4</a:t>
            </a:r>
            <a:r>
              <a:rPr lang="en-US" sz="2800" dirty="0">
                <a:latin typeface="+mn-lt"/>
              </a:rPr>
              <a:t> It is unknown whether NLP can identify language correlated with specific Accreditation Council for Graduate Medical Education (ACGME) Milestone ratings, but this could help faculty identify residents who may need additional support in a specific performance domain. For example, faculty could review predictions of Milestone ratings, gather additional information about residents who are predicted to have low Milestone ratings, and spend additional CCC meeting time discussing these residents. </a:t>
            </a:r>
          </a:p>
          <a:p>
            <a:pPr eaLnBrk="1" hangingPunct="1"/>
            <a:endParaRPr lang="en-US" sz="2800" dirty="0">
              <a:latin typeface="+mn-lt"/>
            </a:endParaRPr>
          </a:p>
          <a:p>
            <a:pPr eaLnBrk="1" hangingPunct="1"/>
            <a:r>
              <a:rPr lang="en-US" sz="2800" dirty="0">
                <a:latin typeface="+mn-lt"/>
              </a:rPr>
              <a:t>With this study, we examine whether NLP can be used to estimate CCC Milestone ratings, using text from end-of-rotation assessments.</a:t>
            </a:r>
          </a:p>
        </p:txBody>
      </p:sp>
      <p:sp>
        <p:nvSpPr>
          <p:cNvPr id="45" name="Rectangle 44"/>
          <p:cNvSpPr/>
          <p:nvPr/>
        </p:nvSpPr>
        <p:spPr>
          <a:xfrm>
            <a:off x="34107120" y="4000500"/>
            <a:ext cx="10149840" cy="5715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5288" tIns="32645" rIns="65288" bIns="32645" rtlCol="0" anchor="ctr"/>
          <a:lstStyle/>
          <a:p>
            <a:pPr algn="ctr"/>
            <a:r>
              <a:rPr lang="en-US" sz="4000" b="1" dirty="0">
                <a:solidFill>
                  <a:schemeClr val="accent3">
                    <a:lumMod val="20000"/>
                    <a:lumOff val="80000"/>
                  </a:schemeClr>
                </a:solidFill>
              </a:rPr>
              <a:t>Results</a:t>
            </a:r>
          </a:p>
        </p:txBody>
      </p:sp>
      <p:sp>
        <p:nvSpPr>
          <p:cNvPr id="51" name="Text Box 180"/>
          <p:cNvSpPr txBox="1">
            <a:spLocks noChangeArrowheads="1"/>
          </p:cNvSpPr>
          <p:nvPr/>
        </p:nvSpPr>
        <p:spPr bwMode="auto">
          <a:xfrm>
            <a:off x="1463040" y="23413570"/>
            <a:ext cx="4946631"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a:t>
            </a:r>
            <a:r>
              <a:rPr lang="en-US" sz="2400" dirty="0">
                <a:latin typeface="Calibri" pitchFamily="34" charset="0"/>
              </a:rPr>
              <a:t> Summary of analytic process.</a:t>
            </a:r>
          </a:p>
        </p:txBody>
      </p:sp>
      <p:sp>
        <p:nvSpPr>
          <p:cNvPr id="37" name="Text Box 180"/>
          <p:cNvSpPr txBox="1">
            <a:spLocks noChangeArrowheads="1"/>
          </p:cNvSpPr>
          <p:nvPr/>
        </p:nvSpPr>
        <p:spPr bwMode="auto">
          <a:xfrm>
            <a:off x="12344400" y="23413571"/>
            <a:ext cx="19134361" cy="4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88" tIns="32645" rIns="65288" bIns="3264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a:t>
            </a:r>
            <a:r>
              <a:rPr lang="en-US" sz="2400" dirty="0">
                <a:latin typeface="Calibri" pitchFamily="34" charset="0"/>
              </a:rPr>
              <a:t> Performance of models estimating clinical competency committee assessment ratings, with and without natural-language processing predictors.</a:t>
            </a:r>
          </a:p>
        </p:txBody>
      </p:sp>
      <p:pic>
        <p:nvPicPr>
          <p:cNvPr id="8" name="Picture 7">
            <a:extLst>
              <a:ext uri="{FF2B5EF4-FFF2-40B4-BE49-F238E27FC236}">
                <a16:creationId xmlns:a16="http://schemas.microsoft.com/office/drawing/2014/main" id="{4B5DD1A8-F7C3-46D0-9EEC-A4311A438FFF}"/>
              </a:ext>
            </a:extLst>
          </p:cNvPr>
          <p:cNvPicPr>
            <a:picLocks noChangeAspect="1"/>
          </p:cNvPicPr>
          <p:nvPr/>
        </p:nvPicPr>
        <p:blipFill>
          <a:blip r:embed="rId3"/>
          <a:stretch>
            <a:fillRect/>
          </a:stretch>
        </p:blipFill>
        <p:spPr>
          <a:xfrm>
            <a:off x="1463041" y="18030205"/>
            <a:ext cx="10149839" cy="5074920"/>
          </a:xfrm>
          <a:prstGeom prst="rect">
            <a:avLst/>
          </a:prstGeom>
          <a:solidFill>
            <a:schemeClr val="bg1"/>
          </a:solidFill>
          <a:ln w="12700">
            <a:solidFill>
              <a:schemeClr val="tx2"/>
            </a:solidFill>
          </a:ln>
          <a:effectLst/>
        </p:spPr>
      </p:pic>
      <p:graphicFrame>
        <p:nvGraphicFramePr>
          <p:cNvPr id="16" name="Table 15">
            <a:extLst>
              <a:ext uri="{FF2B5EF4-FFF2-40B4-BE49-F238E27FC236}">
                <a16:creationId xmlns:a16="http://schemas.microsoft.com/office/drawing/2014/main" id="{3973C234-8998-4708-A15B-1F78C6973566}"/>
              </a:ext>
            </a:extLst>
          </p:cNvPr>
          <p:cNvGraphicFramePr>
            <a:graphicFrameLocks noGrp="1"/>
          </p:cNvGraphicFramePr>
          <p:nvPr>
            <p:extLst>
              <p:ext uri="{D42A27DB-BD31-4B8C-83A1-F6EECF244321}">
                <p14:modId xmlns:p14="http://schemas.microsoft.com/office/powerpoint/2010/main" val="2042896492"/>
              </p:ext>
            </p:extLst>
          </p:nvPr>
        </p:nvGraphicFramePr>
        <p:xfrm>
          <a:off x="12344400" y="9894319"/>
          <a:ext cx="21039677" cy="13210806"/>
        </p:xfrm>
        <a:graphic>
          <a:graphicData uri="http://schemas.openxmlformats.org/drawingml/2006/table">
            <a:tbl>
              <a:tblPr firstRow="1">
                <a:tableStyleId>{9D7B26C5-4107-4FEC-AEDC-1716B250A1EF}</a:tableStyleId>
              </a:tblPr>
              <a:tblGrid>
                <a:gridCol w="739997">
                  <a:extLst>
                    <a:ext uri="{9D8B030D-6E8A-4147-A177-3AD203B41FA5}">
                      <a16:colId xmlns:a16="http://schemas.microsoft.com/office/drawing/2014/main" val="244284260"/>
                    </a:ext>
                  </a:extLst>
                </a:gridCol>
                <a:gridCol w="5943600">
                  <a:extLst>
                    <a:ext uri="{9D8B030D-6E8A-4147-A177-3AD203B41FA5}">
                      <a16:colId xmlns:a16="http://schemas.microsoft.com/office/drawing/2014/main" val="3419139820"/>
                    </a:ext>
                  </a:extLst>
                </a:gridCol>
                <a:gridCol w="3566160">
                  <a:extLst>
                    <a:ext uri="{9D8B030D-6E8A-4147-A177-3AD203B41FA5}">
                      <a16:colId xmlns:a16="http://schemas.microsoft.com/office/drawing/2014/main" val="1705078793"/>
                    </a:ext>
                  </a:extLst>
                </a:gridCol>
                <a:gridCol w="3657600">
                  <a:extLst>
                    <a:ext uri="{9D8B030D-6E8A-4147-A177-3AD203B41FA5}">
                      <a16:colId xmlns:a16="http://schemas.microsoft.com/office/drawing/2014/main" val="249455501"/>
                    </a:ext>
                  </a:extLst>
                </a:gridCol>
                <a:gridCol w="3566160">
                  <a:extLst>
                    <a:ext uri="{9D8B030D-6E8A-4147-A177-3AD203B41FA5}">
                      <a16:colId xmlns:a16="http://schemas.microsoft.com/office/drawing/2014/main" val="1518943724"/>
                    </a:ext>
                  </a:extLst>
                </a:gridCol>
                <a:gridCol w="3566160">
                  <a:extLst>
                    <a:ext uri="{9D8B030D-6E8A-4147-A177-3AD203B41FA5}">
                      <a16:colId xmlns:a16="http://schemas.microsoft.com/office/drawing/2014/main" val="468225012"/>
                    </a:ext>
                  </a:extLst>
                </a:gridCol>
              </a:tblGrid>
              <a:tr h="180975">
                <a:tc gridSpan="2">
                  <a:txBody>
                    <a:bodyPr/>
                    <a:lstStyle/>
                    <a:p>
                      <a:pPr marL="0" marR="0">
                        <a:lnSpc>
                          <a:spcPct val="107000"/>
                        </a:lnSpc>
                        <a:spcBef>
                          <a:spcPts val="0"/>
                        </a:spcBef>
                        <a:spcAft>
                          <a:spcPts val="0"/>
                        </a:spcAft>
                      </a:pPr>
                      <a:r>
                        <a:rPr lang="en-US" sz="2800" dirty="0">
                          <a:effectLst/>
                        </a:rPr>
                        <a:t>Competency</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w="12700" cap="flat" cmpd="sng" algn="ctr">
                      <a:solidFill>
                        <a:schemeClr val="tx2"/>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lnSpc>
                          <a:spcPct val="107000"/>
                        </a:lnSpc>
                        <a:spcBef>
                          <a:spcPts val="0"/>
                        </a:spcBef>
                        <a:spcAft>
                          <a:spcPts val="0"/>
                        </a:spcAft>
                      </a:pPr>
                      <a:r>
                        <a:rPr lang="en-US" sz="2800" dirty="0">
                          <a:effectLst/>
                        </a:rPr>
                        <a:t>Prevalence</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w="12700" cap="flat" cmpd="sng" algn="ctr">
                      <a:solidFill>
                        <a:schemeClr val="tx2"/>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3">
                  <a:txBody>
                    <a:bodyPr/>
                    <a:lstStyle/>
                    <a:p>
                      <a:pPr marL="0" marR="0" algn="ctr">
                        <a:lnSpc>
                          <a:spcPct val="107000"/>
                        </a:lnSpc>
                        <a:spcBef>
                          <a:spcPts val="0"/>
                        </a:spcBef>
                        <a:spcAft>
                          <a:spcPts val="0"/>
                        </a:spcAft>
                      </a:pPr>
                      <a:r>
                        <a:rPr lang="en-US" sz="2800" dirty="0">
                          <a:effectLst/>
                        </a:rPr>
                        <a:t>AUC</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9113942"/>
                  </a:ext>
                </a:extLst>
              </a:tr>
              <a:tr h="180975">
                <a:tc gridSpan="2">
                  <a:txBody>
                    <a:bodyPr/>
                    <a:lstStyle/>
                    <a:p>
                      <a:pPr marL="0" marR="0">
                        <a:lnSpc>
                          <a:spcPct val="107000"/>
                        </a:lnSpc>
                        <a:spcBef>
                          <a:spcPts val="0"/>
                        </a:spcBef>
                        <a:spcAft>
                          <a:spcPts val="0"/>
                        </a:spcAft>
                      </a:pPr>
                      <a:r>
                        <a:rPr lang="en-US" sz="2800" dirty="0">
                          <a:effectLst/>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lnSpc>
                          <a:spcPct val="107000"/>
                        </a:lnSpc>
                        <a:spcBef>
                          <a:spcPts val="0"/>
                        </a:spcBef>
                        <a:spcAft>
                          <a:spcPts val="0"/>
                        </a:spcAft>
                      </a:pPr>
                      <a:r>
                        <a:rPr lang="en-US" sz="2800" dirty="0">
                          <a:effectLst/>
                        </a:rPr>
                        <a:t>Low ratings, </a:t>
                      </a:r>
                    </a:p>
                    <a:p>
                      <a:pPr marL="0" marR="0" algn="ctr">
                        <a:lnSpc>
                          <a:spcPct val="107000"/>
                        </a:lnSpc>
                        <a:spcBef>
                          <a:spcPts val="0"/>
                        </a:spcBef>
                        <a:spcAft>
                          <a:spcPts val="0"/>
                        </a:spcAft>
                      </a:pPr>
                      <a:r>
                        <a:rPr lang="en-US" sz="2800" dirty="0">
                          <a:effectLst/>
                        </a:rPr>
                        <a:t>mean (SD) = 0.36 (0.11)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Non-NLP predictors,</a:t>
                      </a:r>
                    </a:p>
                    <a:p>
                      <a:pPr marL="0" marR="0" algn="ctr">
                        <a:lnSpc>
                          <a:spcPct val="107000"/>
                        </a:lnSpc>
                        <a:spcBef>
                          <a:spcPts val="0"/>
                        </a:spcBef>
                        <a:spcAft>
                          <a:spcPts val="0"/>
                        </a:spcAft>
                      </a:pPr>
                      <a:r>
                        <a:rPr lang="en-US" sz="2800" dirty="0">
                          <a:effectLst/>
                        </a:rPr>
                        <a:t> mean (SD) = 0.84 (0.05)</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NLP predictors,</a:t>
                      </a:r>
                    </a:p>
                    <a:p>
                      <a:pPr marL="0" marR="0" algn="ctr">
                        <a:lnSpc>
                          <a:spcPct val="107000"/>
                        </a:lnSpc>
                        <a:spcBef>
                          <a:spcPts val="0"/>
                        </a:spcBef>
                        <a:spcAft>
                          <a:spcPts val="0"/>
                        </a:spcAft>
                      </a:pPr>
                      <a:r>
                        <a:rPr lang="en-US" sz="2800" dirty="0">
                          <a:effectLst/>
                        </a:rPr>
                        <a:t>mean (SD) = 0.83 (0.06)</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All predictors,</a:t>
                      </a:r>
                    </a:p>
                    <a:p>
                      <a:pPr marL="0" marR="0" algn="ctr">
                        <a:lnSpc>
                          <a:spcPct val="107000"/>
                        </a:lnSpc>
                        <a:spcBef>
                          <a:spcPts val="0"/>
                        </a:spcBef>
                        <a:spcAft>
                          <a:spcPts val="0"/>
                        </a:spcAft>
                      </a:pPr>
                      <a:r>
                        <a:rPr lang="en-US" sz="2800" dirty="0">
                          <a:effectLst/>
                        </a:rPr>
                        <a:t>mean (SD) = 0.87 (0.05)</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7899384"/>
                  </a:ext>
                </a:extLst>
              </a:tr>
              <a:tr h="180975">
                <a:tc gridSpan="2">
                  <a:txBody>
                    <a:bodyPr/>
                    <a:lstStyle/>
                    <a:p>
                      <a:pPr marL="0" marR="0">
                        <a:lnSpc>
                          <a:spcPct val="107000"/>
                        </a:lnSpc>
                        <a:spcBef>
                          <a:spcPts val="0"/>
                        </a:spcBef>
                        <a:spcAft>
                          <a:spcPts val="0"/>
                        </a:spcAft>
                      </a:pPr>
                      <a:r>
                        <a:rPr lang="en-US" sz="2800">
                          <a:effectLst/>
                        </a:rPr>
                        <a:t>Patient care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en-US"/>
                    </a:p>
                  </a:txBody>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105707683"/>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dirty="0">
                          <a:effectLst/>
                        </a:rPr>
                        <a:t>1. Care for diseases and conditions</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0.23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0.86</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0.95</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0.96</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1445441"/>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2. Care for diseases and conditions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0.27</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0.88</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16488873"/>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3. Performance of operations and procedures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0.57</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0.89</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0.78</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0.95</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645428"/>
                  </a:ext>
                </a:extLst>
              </a:tr>
              <a:tr h="180975">
                <a:tc gridSpan="2">
                  <a:txBody>
                    <a:bodyPr/>
                    <a:lstStyle/>
                    <a:p>
                      <a:pPr marL="0" marR="0">
                        <a:lnSpc>
                          <a:spcPct val="107000"/>
                        </a:lnSpc>
                        <a:spcBef>
                          <a:spcPts val="0"/>
                        </a:spcBef>
                        <a:spcAft>
                          <a:spcPts val="0"/>
                        </a:spcAft>
                      </a:pPr>
                      <a:r>
                        <a:rPr lang="en-US" sz="2800">
                          <a:effectLst/>
                        </a:rPr>
                        <a:t>Medical knowledge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en-US"/>
                    </a:p>
                  </a:txBody>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802737"/>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1. Care for diseases and conditions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0.45</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0.81</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0.85</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5886532"/>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2. Performance of operations and procedures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0.45</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0.81</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663724"/>
                  </a:ext>
                </a:extLst>
              </a:tr>
              <a:tr h="180975">
                <a:tc gridSpan="2">
                  <a:txBody>
                    <a:bodyPr/>
                    <a:lstStyle/>
                    <a:p>
                      <a:pPr marL="0" marR="0">
                        <a:lnSpc>
                          <a:spcPct val="107000"/>
                        </a:lnSpc>
                        <a:spcBef>
                          <a:spcPts val="0"/>
                        </a:spcBef>
                        <a:spcAft>
                          <a:spcPts val="0"/>
                        </a:spcAft>
                      </a:pPr>
                      <a:r>
                        <a:rPr lang="en-US" sz="2800">
                          <a:effectLst/>
                        </a:rPr>
                        <a:t>Systems-based practice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en-US"/>
                    </a:p>
                  </a:txBody>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066395"/>
                  </a:ext>
                </a:extLst>
              </a:tr>
              <a:tr h="180975">
                <a:tc>
                  <a:txBody>
                    <a:bodyPr/>
                    <a:lstStyle/>
                    <a:p>
                      <a:pPr>
                        <a:lnSpc>
                          <a:spcPct val="107000"/>
                        </a:lnSpc>
                      </a:pPr>
                      <a:endParaRPr lang="en-US" sz="2800" dirty="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1. Coordination of care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0.26</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0.79</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0.81</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0060449"/>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2. Improvement of care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0.40</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0.75</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0.81</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6330182"/>
                  </a:ext>
                </a:extLst>
              </a:tr>
              <a:tr h="180975">
                <a:tc gridSpan="2">
                  <a:txBody>
                    <a:bodyPr/>
                    <a:lstStyle/>
                    <a:p>
                      <a:pPr marL="0" marR="0">
                        <a:lnSpc>
                          <a:spcPct val="107000"/>
                        </a:lnSpc>
                        <a:spcBef>
                          <a:spcPts val="0"/>
                        </a:spcBef>
                        <a:spcAft>
                          <a:spcPts val="0"/>
                        </a:spcAft>
                      </a:pPr>
                      <a:r>
                        <a:rPr lang="en-US" sz="2800">
                          <a:effectLst/>
                        </a:rPr>
                        <a:t>Practice-based learning and improvement</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en-US"/>
                    </a:p>
                  </a:txBody>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34173437"/>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dirty="0">
                          <a:effectLst/>
                        </a:rPr>
                        <a:t>1. Teaching</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0.28</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0.76</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0.80</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0.81</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451806"/>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2. Self-directed learning</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0.42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0.78</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0.85</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8977857"/>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3. Improvement of care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0.33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9551097"/>
                  </a:ext>
                </a:extLst>
              </a:tr>
              <a:tr h="180975">
                <a:tc gridSpan="2">
                  <a:txBody>
                    <a:bodyPr/>
                    <a:lstStyle/>
                    <a:p>
                      <a:pPr marL="0" marR="0">
                        <a:lnSpc>
                          <a:spcPct val="107000"/>
                        </a:lnSpc>
                        <a:spcBef>
                          <a:spcPts val="0"/>
                        </a:spcBef>
                        <a:spcAft>
                          <a:spcPts val="0"/>
                        </a:spcAft>
                      </a:pPr>
                      <a:r>
                        <a:rPr lang="en-US" sz="2800">
                          <a:effectLst/>
                        </a:rPr>
                        <a:t>Professionalism</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en-US"/>
                    </a:p>
                  </a:txBody>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6082207"/>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1. Care for diseases and conditions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0.23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0.88</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0.87</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0.94</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8878750"/>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2. Maintenance of physical and emotional health</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0.29</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0.86</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2447260"/>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182245" marR="0" indent="-182245">
                        <a:lnSpc>
                          <a:spcPct val="107000"/>
                        </a:lnSpc>
                        <a:spcBef>
                          <a:spcPts val="0"/>
                        </a:spcBef>
                        <a:spcAft>
                          <a:spcPts val="0"/>
                        </a:spcAft>
                      </a:pPr>
                      <a:r>
                        <a:rPr lang="en-US" sz="2800">
                          <a:effectLst/>
                        </a:rPr>
                        <a:t>3. Performance of assignments and administrative tasks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0.52</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0.79</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0.84</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0394938"/>
                  </a:ext>
                </a:extLst>
              </a:tr>
              <a:tr h="180975">
                <a:tc gridSpan="2">
                  <a:txBody>
                    <a:bodyPr/>
                    <a:lstStyle/>
                    <a:p>
                      <a:pPr marL="0" marR="0">
                        <a:lnSpc>
                          <a:spcPct val="107000"/>
                        </a:lnSpc>
                        <a:spcBef>
                          <a:spcPts val="0"/>
                        </a:spcBef>
                        <a:spcAft>
                          <a:spcPts val="0"/>
                        </a:spcAft>
                      </a:pPr>
                      <a:r>
                        <a:rPr lang="en-US" sz="2800">
                          <a:effectLst/>
                        </a:rPr>
                        <a:t>Interpersonal and communication skills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en-US"/>
                    </a:p>
                  </a:txBody>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77874084"/>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1. Care for diseases and conditions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0.30</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0.74</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0.86</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2913217"/>
                  </a:ext>
                </a:extLst>
              </a:tr>
              <a:tr h="180975">
                <a:tc>
                  <a:txBody>
                    <a:bodyPr/>
                    <a:lstStyle/>
                    <a:p>
                      <a:pPr>
                        <a:lnSpc>
                          <a:spcPct val="107000"/>
                        </a:lnSpc>
                      </a:pPr>
                      <a:endParaRPr lang="en-US" sz="2800">
                        <a:effectLst/>
                        <a:latin typeface="Calibri" panose="020F0502020204030204" pitchFamily="34" charset="0"/>
                        <a:cs typeface="Arial" panose="020B0604020202020204" pitchFamily="34" charset="0"/>
                      </a:endParaRPr>
                    </a:p>
                  </a:txBody>
                  <a:tcPr marL="68580" marR="68580" marT="0"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a:effectLst/>
                        </a:rPr>
                        <a:t>2. Coordination of care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0.29</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0.89</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0.89</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a:effectLst/>
                        </a:rPr>
                        <a:t>0.90</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11827555"/>
                  </a:ext>
                </a:extLst>
              </a:tr>
              <a:tr h="180975">
                <a:tc>
                  <a:txBody>
                    <a:bodyPr/>
                    <a:lstStyle/>
                    <a:p>
                      <a:pPr>
                        <a:lnSpc>
                          <a:spcPct val="107000"/>
                        </a:lnSpc>
                      </a:pPr>
                      <a:endParaRPr lang="en-US" sz="2800" dirty="0">
                        <a:effectLst/>
                        <a:latin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800" dirty="0">
                          <a:effectLst/>
                        </a:rPr>
                        <a:t>3. Performance of operations and procedures</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0.49</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0.88</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0.71</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800" dirty="0">
                          <a:effectLst/>
                        </a:rPr>
                        <a:t>0.92</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a:noFill/>
                    </a:lnL>
                    <a:lnR w="12700" cap="flat" cmpd="sng" algn="ctr">
                      <a:noFill/>
                      <a:prstDash val="solid"/>
                      <a:round/>
                      <a:headEnd type="none" w="med" len="med"/>
                      <a:tailEnd type="none" w="med" len="med"/>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1979972"/>
                  </a:ext>
                </a:extLst>
              </a:tr>
            </a:tbl>
          </a:graphicData>
        </a:graphic>
      </p:graphicFrame>
      <p:pic>
        <p:nvPicPr>
          <p:cNvPr id="41" name="Picture 2" descr="University of Michigan Medical School Home">
            <a:extLst>
              <a:ext uri="{FF2B5EF4-FFF2-40B4-BE49-F238E27FC236}">
                <a16:creationId xmlns:a16="http://schemas.microsoft.com/office/drawing/2014/main" id="{FCECAEB8-B280-4DEF-8DCD-A37A4F058A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45280" y="437652"/>
            <a:ext cx="30099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University of Michigan Medical School Home">
            <a:extLst>
              <a:ext uri="{FF2B5EF4-FFF2-40B4-BE49-F238E27FC236}">
                <a16:creationId xmlns:a16="http://schemas.microsoft.com/office/drawing/2014/main" id="{34036C42-58CE-46BA-81F3-0AC852E8D4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801" y="436377"/>
            <a:ext cx="30099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3491</TotalTime>
  <Words>1514</Words>
  <Application>Microsoft Office PowerPoint</Application>
  <PresentationFormat>Custom</PresentationFormat>
  <Paragraphs>148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36x60</dc:title>
  <dc:creator>Jay Larson</dc:creator>
  <dc:description>Quality poster printing
www.genigraphics.com
1-800-790-4001</dc:description>
  <cp:lastModifiedBy>Kenneth Abbott</cp:lastModifiedBy>
  <cp:revision>108</cp:revision>
  <cp:lastPrinted>2013-02-12T02:21:55Z</cp:lastPrinted>
  <dcterms:created xsi:type="dcterms:W3CDTF">2013-02-10T21:14:48Z</dcterms:created>
  <dcterms:modified xsi:type="dcterms:W3CDTF">2021-01-15T15:20:48Z</dcterms:modified>
</cp:coreProperties>
</file>