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brandt, Camille" initials="WC" lastIdx="2" clrIdx="0">
    <p:extLst>
      <p:ext uri="{19B8F6BF-5375-455C-9EA6-DF929625EA0E}">
        <p15:presenceInfo xmlns:p15="http://schemas.microsoft.com/office/powerpoint/2012/main" userId="S::willbrca@umich.edu::1e3c04ab-0a61-45ac-8731-9f3d4172b1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25" d="100"/>
          <a:sy n="25" d="100"/>
        </p:scale>
        <p:origin x="976" y="280"/>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majdmokbel/Downloads/Study%201.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Q6 - In your experience, which of the following sources of information about cannabis are most influential to your patients?  (Rank accordingly)</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'Study 1'!$A$65:$B$65</c:f>
              <c:strCache>
                <c:ptCount val="2"/>
                <c:pt idx="0">
                  <c:v>1</c:v>
                </c:pt>
                <c:pt idx="1">
                  <c:v>Traditional media (TV, radio, newspapers)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'Study 1'!$C$64:$R$64</c:f>
              <c:numCache>
                <c:formatCode>General</c:formatCode>
                <c:ptCount val="16"/>
                <c:pt idx="1">
                  <c:v>1</c:v>
                </c:pt>
                <c:pt idx="3">
                  <c:v>2</c:v>
                </c:pt>
                <c:pt idx="5">
                  <c:v>3</c:v>
                </c:pt>
                <c:pt idx="7">
                  <c:v>4</c:v>
                </c:pt>
                <c:pt idx="9">
                  <c:v>5</c:v>
                </c:pt>
                <c:pt idx="11">
                  <c:v>6</c:v>
                </c:pt>
                <c:pt idx="13">
                  <c:v>7</c:v>
                </c:pt>
                <c:pt idx="15">
                  <c:v>8</c:v>
                </c:pt>
              </c:numCache>
            </c:numRef>
          </c:cat>
          <c:val>
            <c:numRef>
              <c:f>'Study 1'!$C$65:$R$65</c:f>
              <c:numCache>
                <c:formatCode>General</c:formatCode>
                <c:ptCount val="16"/>
                <c:pt idx="1">
                  <c:v>21</c:v>
                </c:pt>
                <c:pt idx="3">
                  <c:v>12</c:v>
                </c:pt>
                <c:pt idx="5">
                  <c:v>34</c:v>
                </c:pt>
                <c:pt idx="7">
                  <c:v>45</c:v>
                </c:pt>
                <c:pt idx="9">
                  <c:v>37</c:v>
                </c:pt>
                <c:pt idx="11">
                  <c:v>56</c:v>
                </c:pt>
                <c:pt idx="13">
                  <c:v>18</c:v>
                </c:pt>
                <c:pt idx="15">
                  <c:v>9</c:v>
                </c:pt>
              </c:numCache>
            </c:numRef>
          </c:val>
          <c:extLst>
            <c:ext xmlns:c16="http://schemas.microsoft.com/office/drawing/2014/chart" uri="{C3380CC4-5D6E-409C-BE32-E72D297353CC}">
              <c16:uniqueId val="{00000000-8FB8-1E40-9377-21F15F8C45B8}"/>
            </c:ext>
          </c:extLst>
        </c:ser>
        <c:ser>
          <c:idx val="1"/>
          <c:order val="1"/>
          <c:tx>
            <c:strRef>
              <c:f>'Study 1'!$A$66:$B$66</c:f>
              <c:strCache>
                <c:ptCount val="2"/>
                <c:pt idx="0">
                  <c:v>2</c:v>
                </c:pt>
                <c:pt idx="1">
                  <c:v>Cannabis industry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'Study 1'!$C$64:$R$64</c:f>
              <c:numCache>
                <c:formatCode>General</c:formatCode>
                <c:ptCount val="16"/>
                <c:pt idx="1">
                  <c:v>1</c:v>
                </c:pt>
                <c:pt idx="3">
                  <c:v>2</c:v>
                </c:pt>
                <c:pt idx="5">
                  <c:v>3</c:v>
                </c:pt>
                <c:pt idx="7">
                  <c:v>4</c:v>
                </c:pt>
                <c:pt idx="9">
                  <c:v>5</c:v>
                </c:pt>
                <c:pt idx="11">
                  <c:v>6</c:v>
                </c:pt>
                <c:pt idx="13">
                  <c:v>7</c:v>
                </c:pt>
                <c:pt idx="15">
                  <c:v>8</c:v>
                </c:pt>
              </c:numCache>
            </c:numRef>
          </c:cat>
          <c:val>
            <c:numRef>
              <c:f>'Study 1'!$C$66:$R$66</c:f>
              <c:numCache>
                <c:formatCode>General</c:formatCode>
                <c:ptCount val="16"/>
                <c:pt idx="1">
                  <c:v>23</c:v>
                </c:pt>
                <c:pt idx="3">
                  <c:v>28</c:v>
                </c:pt>
                <c:pt idx="5">
                  <c:v>27</c:v>
                </c:pt>
                <c:pt idx="7">
                  <c:v>56</c:v>
                </c:pt>
                <c:pt idx="9">
                  <c:v>52</c:v>
                </c:pt>
                <c:pt idx="11">
                  <c:v>29</c:v>
                </c:pt>
                <c:pt idx="13">
                  <c:v>13</c:v>
                </c:pt>
                <c:pt idx="15">
                  <c:v>4</c:v>
                </c:pt>
              </c:numCache>
            </c:numRef>
          </c:val>
          <c:extLst>
            <c:ext xmlns:c16="http://schemas.microsoft.com/office/drawing/2014/chart" uri="{C3380CC4-5D6E-409C-BE32-E72D297353CC}">
              <c16:uniqueId val="{00000001-8FB8-1E40-9377-21F15F8C45B8}"/>
            </c:ext>
          </c:extLst>
        </c:ser>
        <c:ser>
          <c:idx val="2"/>
          <c:order val="2"/>
          <c:tx>
            <c:strRef>
              <c:f>'Study 1'!$A$67:$B$67</c:f>
              <c:strCache>
                <c:ptCount val="2"/>
                <c:pt idx="0">
                  <c:v>3</c:v>
                </c:pt>
                <c:pt idx="1">
                  <c:v>Politicians/ Law enforcement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'Study 1'!$C$64:$R$64</c:f>
              <c:numCache>
                <c:formatCode>General</c:formatCode>
                <c:ptCount val="16"/>
                <c:pt idx="1">
                  <c:v>1</c:v>
                </c:pt>
                <c:pt idx="3">
                  <c:v>2</c:v>
                </c:pt>
                <c:pt idx="5">
                  <c:v>3</c:v>
                </c:pt>
                <c:pt idx="7">
                  <c:v>4</c:v>
                </c:pt>
                <c:pt idx="9">
                  <c:v>5</c:v>
                </c:pt>
                <c:pt idx="11">
                  <c:v>6</c:v>
                </c:pt>
                <c:pt idx="13">
                  <c:v>7</c:v>
                </c:pt>
                <c:pt idx="15">
                  <c:v>8</c:v>
                </c:pt>
              </c:numCache>
            </c:numRef>
          </c:cat>
          <c:val>
            <c:numRef>
              <c:f>'Study 1'!$C$67:$R$67</c:f>
              <c:numCache>
                <c:formatCode>General</c:formatCode>
                <c:ptCount val="16"/>
                <c:pt idx="1">
                  <c:v>5</c:v>
                </c:pt>
                <c:pt idx="3">
                  <c:v>3</c:v>
                </c:pt>
                <c:pt idx="5">
                  <c:v>9</c:v>
                </c:pt>
                <c:pt idx="7">
                  <c:v>10</c:v>
                </c:pt>
                <c:pt idx="9">
                  <c:v>14</c:v>
                </c:pt>
                <c:pt idx="11">
                  <c:v>32</c:v>
                </c:pt>
                <c:pt idx="13">
                  <c:v>69</c:v>
                </c:pt>
                <c:pt idx="15">
                  <c:v>90</c:v>
                </c:pt>
              </c:numCache>
            </c:numRef>
          </c:val>
          <c:extLst>
            <c:ext xmlns:c16="http://schemas.microsoft.com/office/drawing/2014/chart" uri="{C3380CC4-5D6E-409C-BE32-E72D297353CC}">
              <c16:uniqueId val="{00000002-8FB8-1E40-9377-21F15F8C45B8}"/>
            </c:ext>
          </c:extLst>
        </c:ser>
        <c:ser>
          <c:idx val="3"/>
          <c:order val="3"/>
          <c:tx>
            <c:strRef>
              <c:f>'Study 1'!$A$68:$B$68</c:f>
              <c:strCache>
                <c:ptCount val="2"/>
                <c:pt idx="0">
                  <c:v>4</c:v>
                </c:pt>
                <c:pt idx="1">
                  <c:v>Friends/ relatives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'Study 1'!$C$64:$R$64</c:f>
              <c:numCache>
                <c:formatCode>General</c:formatCode>
                <c:ptCount val="16"/>
                <c:pt idx="1">
                  <c:v>1</c:v>
                </c:pt>
                <c:pt idx="3">
                  <c:v>2</c:v>
                </c:pt>
                <c:pt idx="5">
                  <c:v>3</c:v>
                </c:pt>
                <c:pt idx="7">
                  <c:v>4</c:v>
                </c:pt>
                <c:pt idx="9">
                  <c:v>5</c:v>
                </c:pt>
                <c:pt idx="11">
                  <c:v>6</c:v>
                </c:pt>
                <c:pt idx="13">
                  <c:v>7</c:v>
                </c:pt>
                <c:pt idx="15">
                  <c:v>8</c:v>
                </c:pt>
              </c:numCache>
            </c:numRef>
          </c:cat>
          <c:val>
            <c:numRef>
              <c:f>'Study 1'!$C$68:$R$68</c:f>
              <c:numCache>
                <c:formatCode>General</c:formatCode>
                <c:ptCount val="16"/>
                <c:pt idx="1">
                  <c:v>145</c:v>
                </c:pt>
                <c:pt idx="3">
                  <c:v>43</c:v>
                </c:pt>
                <c:pt idx="5">
                  <c:v>20</c:v>
                </c:pt>
                <c:pt idx="7">
                  <c:v>14</c:v>
                </c:pt>
                <c:pt idx="9">
                  <c:v>6</c:v>
                </c:pt>
                <c:pt idx="11">
                  <c:v>2</c:v>
                </c:pt>
                <c:pt idx="13">
                  <c:v>2</c:v>
                </c:pt>
                <c:pt idx="15">
                  <c:v>0</c:v>
                </c:pt>
              </c:numCache>
            </c:numRef>
          </c:val>
          <c:extLst>
            <c:ext xmlns:c16="http://schemas.microsoft.com/office/drawing/2014/chart" uri="{C3380CC4-5D6E-409C-BE32-E72D297353CC}">
              <c16:uniqueId val="{00000003-8FB8-1E40-9377-21F15F8C45B8}"/>
            </c:ext>
          </c:extLst>
        </c:ser>
        <c:ser>
          <c:idx val="4"/>
          <c:order val="4"/>
          <c:tx>
            <c:strRef>
              <c:f>'Study 1'!$A$69:$B$69</c:f>
              <c:strCache>
                <c:ptCount val="2"/>
                <c:pt idx="0">
                  <c:v>5</c:v>
                </c:pt>
                <c:pt idx="1">
                  <c:v>Social media (Facebook, Twitter, Snapchat)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'Study 1'!$C$64:$R$64</c:f>
              <c:numCache>
                <c:formatCode>General</c:formatCode>
                <c:ptCount val="16"/>
                <c:pt idx="1">
                  <c:v>1</c:v>
                </c:pt>
                <c:pt idx="3">
                  <c:v>2</c:v>
                </c:pt>
                <c:pt idx="5">
                  <c:v>3</c:v>
                </c:pt>
                <c:pt idx="7">
                  <c:v>4</c:v>
                </c:pt>
                <c:pt idx="9">
                  <c:v>5</c:v>
                </c:pt>
                <c:pt idx="11">
                  <c:v>6</c:v>
                </c:pt>
                <c:pt idx="13">
                  <c:v>7</c:v>
                </c:pt>
                <c:pt idx="15">
                  <c:v>8</c:v>
                </c:pt>
              </c:numCache>
            </c:numRef>
          </c:cat>
          <c:val>
            <c:numRef>
              <c:f>'Study 1'!$C$69:$R$69</c:f>
              <c:numCache>
                <c:formatCode>General</c:formatCode>
                <c:ptCount val="16"/>
                <c:pt idx="1">
                  <c:v>18</c:v>
                </c:pt>
                <c:pt idx="3">
                  <c:v>89</c:v>
                </c:pt>
                <c:pt idx="5">
                  <c:v>47</c:v>
                </c:pt>
                <c:pt idx="7">
                  <c:v>34</c:v>
                </c:pt>
                <c:pt idx="9">
                  <c:v>21</c:v>
                </c:pt>
                <c:pt idx="11">
                  <c:v>13</c:v>
                </c:pt>
                <c:pt idx="13">
                  <c:v>7</c:v>
                </c:pt>
                <c:pt idx="15">
                  <c:v>3</c:v>
                </c:pt>
              </c:numCache>
            </c:numRef>
          </c:val>
          <c:extLst>
            <c:ext xmlns:c16="http://schemas.microsoft.com/office/drawing/2014/chart" uri="{C3380CC4-5D6E-409C-BE32-E72D297353CC}">
              <c16:uniqueId val="{00000004-8FB8-1E40-9377-21F15F8C45B8}"/>
            </c:ext>
          </c:extLst>
        </c:ser>
        <c:ser>
          <c:idx val="5"/>
          <c:order val="5"/>
          <c:tx>
            <c:strRef>
              <c:f>'Study 1'!$A$70:$B$70</c:f>
              <c:strCache>
                <c:ptCount val="2"/>
                <c:pt idx="0">
                  <c:v>6</c:v>
                </c:pt>
                <c:pt idx="1">
                  <c:v>Internet searches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'Study 1'!$C$64:$R$64</c:f>
              <c:numCache>
                <c:formatCode>General</c:formatCode>
                <c:ptCount val="16"/>
                <c:pt idx="1">
                  <c:v>1</c:v>
                </c:pt>
                <c:pt idx="3">
                  <c:v>2</c:v>
                </c:pt>
                <c:pt idx="5">
                  <c:v>3</c:v>
                </c:pt>
                <c:pt idx="7">
                  <c:v>4</c:v>
                </c:pt>
                <c:pt idx="9">
                  <c:v>5</c:v>
                </c:pt>
                <c:pt idx="11">
                  <c:v>6</c:v>
                </c:pt>
                <c:pt idx="13">
                  <c:v>7</c:v>
                </c:pt>
                <c:pt idx="15">
                  <c:v>8</c:v>
                </c:pt>
              </c:numCache>
            </c:numRef>
          </c:cat>
          <c:val>
            <c:numRef>
              <c:f>'Study 1'!$C$70:$R$70</c:f>
              <c:numCache>
                <c:formatCode>General</c:formatCode>
                <c:ptCount val="16"/>
                <c:pt idx="1">
                  <c:v>13</c:v>
                </c:pt>
                <c:pt idx="3">
                  <c:v>48</c:v>
                </c:pt>
                <c:pt idx="5">
                  <c:v>71</c:v>
                </c:pt>
                <c:pt idx="7">
                  <c:v>37</c:v>
                </c:pt>
                <c:pt idx="9">
                  <c:v>21</c:v>
                </c:pt>
                <c:pt idx="11">
                  <c:v>25</c:v>
                </c:pt>
                <c:pt idx="13">
                  <c:v>15</c:v>
                </c:pt>
                <c:pt idx="15">
                  <c:v>2</c:v>
                </c:pt>
              </c:numCache>
            </c:numRef>
          </c:val>
          <c:extLst>
            <c:ext xmlns:c16="http://schemas.microsoft.com/office/drawing/2014/chart" uri="{C3380CC4-5D6E-409C-BE32-E72D297353CC}">
              <c16:uniqueId val="{00000005-8FB8-1E40-9377-21F15F8C45B8}"/>
            </c:ext>
          </c:extLst>
        </c:ser>
        <c:ser>
          <c:idx val="6"/>
          <c:order val="6"/>
          <c:tx>
            <c:strRef>
              <c:f>'Study 1'!$A$71:$B$71</c:f>
              <c:strCache>
                <c:ptCount val="2"/>
                <c:pt idx="0">
                  <c:v>7</c:v>
                </c:pt>
                <c:pt idx="1">
                  <c:v>Health professionals</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'Study 1'!$C$64:$R$64</c:f>
              <c:numCache>
                <c:formatCode>General</c:formatCode>
                <c:ptCount val="16"/>
                <c:pt idx="1">
                  <c:v>1</c:v>
                </c:pt>
                <c:pt idx="3">
                  <c:v>2</c:v>
                </c:pt>
                <c:pt idx="5">
                  <c:v>3</c:v>
                </c:pt>
                <c:pt idx="7">
                  <c:v>4</c:v>
                </c:pt>
                <c:pt idx="9">
                  <c:v>5</c:v>
                </c:pt>
                <c:pt idx="11">
                  <c:v>6</c:v>
                </c:pt>
                <c:pt idx="13">
                  <c:v>7</c:v>
                </c:pt>
                <c:pt idx="15">
                  <c:v>8</c:v>
                </c:pt>
              </c:numCache>
            </c:numRef>
          </c:cat>
          <c:val>
            <c:numRef>
              <c:f>'Study 1'!$C$71:$R$71</c:f>
              <c:numCache>
                <c:formatCode>General</c:formatCode>
                <c:ptCount val="16"/>
                <c:pt idx="1">
                  <c:v>5</c:v>
                </c:pt>
                <c:pt idx="3">
                  <c:v>5</c:v>
                </c:pt>
                <c:pt idx="5">
                  <c:v>13</c:v>
                </c:pt>
                <c:pt idx="7">
                  <c:v>12</c:v>
                </c:pt>
                <c:pt idx="9">
                  <c:v>28</c:v>
                </c:pt>
                <c:pt idx="11">
                  <c:v>42</c:v>
                </c:pt>
                <c:pt idx="13">
                  <c:v>72</c:v>
                </c:pt>
                <c:pt idx="15">
                  <c:v>55</c:v>
                </c:pt>
              </c:numCache>
            </c:numRef>
          </c:val>
          <c:extLst>
            <c:ext xmlns:c16="http://schemas.microsoft.com/office/drawing/2014/chart" uri="{C3380CC4-5D6E-409C-BE32-E72D297353CC}">
              <c16:uniqueId val="{00000006-8FB8-1E40-9377-21F15F8C45B8}"/>
            </c:ext>
          </c:extLst>
        </c:ser>
        <c:ser>
          <c:idx val="7"/>
          <c:order val="7"/>
          <c:tx>
            <c:strRef>
              <c:f>'Study 1'!$A$72:$B$72</c:f>
              <c:strCache>
                <c:ptCount val="2"/>
                <c:pt idx="0">
                  <c:v>8</c:v>
                </c:pt>
                <c:pt idx="1">
                  <c:v>Advertisements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'Study 1'!$C$64:$R$64</c:f>
              <c:numCache>
                <c:formatCode>General</c:formatCode>
                <c:ptCount val="16"/>
                <c:pt idx="1">
                  <c:v>1</c:v>
                </c:pt>
                <c:pt idx="3">
                  <c:v>2</c:v>
                </c:pt>
                <c:pt idx="5">
                  <c:v>3</c:v>
                </c:pt>
                <c:pt idx="7">
                  <c:v>4</c:v>
                </c:pt>
                <c:pt idx="9">
                  <c:v>5</c:v>
                </c:pt>
                <c:pt idx="11">
                  <c:v>6</c:v>
                </c:pt>
                <c:pt idx="13">
                  <c:v>7</c:v>
                </c:pt>
                <c:pt idx="15">
                  <c:v>8</c:v>
                </c:pt>
              </c:numCache>
            </c:numRef>
          </c:cat>
          <c:val>
            <c:numRef>
              <c:f>'Study 1'!$C$72:$R$72</c:f>
              <c:numCache>
                <c:formatCode>General</c:formatCode>
                <c:ptCount val="16"/>
                <c:pt idx="1">
                  <c:v>2</c:v>
                </c:pt>
                <c:pt idx="3">
                  <c:v>4</c:v>
                </c:pt>
                <c:pt idx="5">
                  <c:v>11</c:v>
                </c:pt>
                <c:pt idx="7">
                  <c:v>24</c:v>
                </c:pt>
                <c:pt idx="9">
                  <c:v>53</c:v>
                </c:pt>
                <c:pt idx="11">
                  <c:v>33</c:v>
                </c:pt>
                <c:pt idx="13">
                  <c:v>36</c:v>
                </c:pt>
                <c:pt idx="15">
                  <c:v>69</c:v>
                </c:pt>
              </c:numCache>
            </c:numRef>
          </c:val>
          <c:extLst>
            <c:ext xmlns:c16="http://schemas.microsoft.com/office/drawing/2014/chart" uri="{C3380CC4-5D6E-409C-BE32-E72D297353CC}">
              <c16:uniqueId val="{00000007-8FB8-1E40-9377-21F15F8C45B8}"/>
            </c:ext>
          </c:extLst>
        </c:ser>
        <c:dLbls>
          <c:dLblPos val="ctr"/>
          <c:showLegendKey val="0"/>
          <c:showVal val="1"/>
          <c:showCatName val="0"/>
          <c:showSerName val="0"/>
          <c:showPercent val="0"/>
          <c:showBubbleSize val="0"/>
        </c:dLbls>
        <c:gapWidth val="79"/>
        <c:overlap val="100"/>
        <c:axId val="1758164928"/>
        <c:axId val="1758162224"/>
      </c:barChart>
      <c:catAx>
        <c:axId val="1758164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1758162224"/>
        <c:crosses val="autoZero"/>
        <c:auto val="1"/>
        <c:lblAlgn val="ctr"/>
        <c:lblOffset val="100"/>
        <c:noMultiLvlLbl val="0"/>
      </c:catAx>
      <c:valAx>
        <c:axId val="1758162224"/>
        <c:scaling>
          <c:orientation val="minMax"/>
        </c:scaling>
        <c:delete val="1"/>
        <c:axPos val="l"/>
        <c:numFmt formatCode="0%" sourceLinked="1"/>
        <c:majorTickMark val="none"/>
        <c:minorTickMark val="none"/>
        <c:tickLblPos val="nextTo"/>
        <c:crossAx val="17581649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1-03-02T16:37:58.226" idx="2">
    <p:pos x="6912" y="7905"/>
    <p:text>I would cut the first two sentences</p:text>
    <p:extLst>
      <p:ext uri="{C676402C-5697-4E1C-873F-D02D1690AC5C}">
        <p15:threadingInfo xmlns:p15="http://schemas.microsoft.com/office/powerpoint/2012/main" timeZoneBias="300"/>
      </p:ext>
    </p:extLst>
  </p:cm>
</p:cmLst>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3/2/21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3/2/21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chart" Target="../charts/char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431631"/>
            <a:ext cx="34290000" cy="269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dirty="0">
                <a:solidFill>
                  <a:schemeClr val="accent3">
                    <a:lumMod val="20000"/>
                    <a:lumOff val="80000"/>
                  </a:schemeClr>
                </a:solidFill>
              </a:rPr>
              <a:t>A Survey-Based Study Aimed at Determining How Physicians Interact with Patients That Use Cannabis Recreationally</a:t>
            </a:r>
            <a:endParaRPr lang="en-US" sz="66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Majd A. Mokbel BS</a:t>
            </a:r>
            <a:r>
              <a:rPr lang="en-US" sz="4000" baseline="30000" dirty="0">
                <a:solidFill>
                  <a:schemeClr val="accent3">
                    <a:lumMod val="20000"/>
                    <a:lumOff val="80000"/>
                  </a:schemeClr>
                </a:solidFill>
              </a:rPr>
              <a:t>1</a:t>
            </a:r>
            <a:r>
              <a:rPr lang="en-US" sz="4000" dirty="0">
                <a:solidFill>
                  <a:schemeClr val="accent3">
                    <a:lumMod val="20000"/>
                    <a:lumOff val="80000"/>
                  </a:schemeClr>
                </a:solidFill>
                <a:latin typeface="+mn-lt"/>
              </a:rPr>
              <a:t>; Kevin F </a:t>
            </a:r>
            <a:r>
              <a:rPr lang="en-US" sz="4000" dirty="0" err="1">
                <a:solidFill>
                  <a:schemeClr val="accent3">
                    <a:lumMod val="20000"/>
                    <a:lumOff val="80000"/>
                  </a:schemeClr>
                </a:solidFill>
                <a:latin typeface="+mn-lt"/>
              </a:rPr>
              <a:t>Boehnke</a:t>
            </a:r>
            <a:r>
              <a:rPr lang="en-US" sz="4000" dirty="0">
                <a:solidFill>
                  <a:schemeClr val="accent3">
                    <a:lumMod val="20000"/>
                    <a:lumOff val="80000"/>
                  </a:schemeClr>
                </a:solidFill>
                <a:latin typeface="+mn-lt"/>
              </a:rPr>
              <a:t>, PhD</a:t>
            </a:r>
            <a:r>
              <a:rPr lang="en-US" sz="4000" baseline="30000" dirty="0">
                <a:solidFill>
                  <a:schemeClr val="accent3">
                    <a:lumMod val="20000"/>
                    <a:lumOff val="80000"/>
                  </a:schemeClr>
                </a:solidFill>
              </a:rPr>
              <a:t>1</a:t>
            </a:r>
            <a:r>
              <a:rPr lang="en-US" sz="4000" dirty="0">
                <a:solidFill>
                  <a:schemeClr val="accent3">
                    <a:lumMod val="20000"/>
                    <a:lumOff val="80000"/>
                  </a:schemeClr>
                </a:solidFill>
                <a:latin typeface="+mn-lt"/>
              </a:rPr>
              <a:t>; Daniel J. Kruger, PhD</a:t>
            </a:r>
            <a:r>
              <a:rPr lang="en-US" sz="4000" baseline="30000" dirty="0">
                <a:solidFill>
                  <a:schemeClr val="accent3">
                    <a:lumMod val="20000"/>
                    <a:lumOff val="80000"/>
                  </a:schemeClr>
                </a:solidFill>
              </a:rPr>
              <a:t>1</a:t>
            </a:r>
            <a:r>
              <a:rPr lang="en-US" sz="4000" dirty="0">
                <a:solidFill>
                  <a:schemeClr val="accent3">
                    <a:lumMod val="20000"/>
                    <a:lumOff val="80000"/>
                  </a:schemeClr>
                </a:solidFill>
                <a:latin typeface="+mn-lt"/>
              </a:rPr>
              <a:t>; Daniel J. </a:t>
            </a:r>
            <a:r>
              <a:rPr lang="en-US" sz="4000" dirty="0" err="1">
                <a:solidFill>
                  <a:schemeClr val="accent3">
                    <a:lumMod val="20000"/>
                    <a:lumOff val="80000"/>
                  </a:schemeClr>
                </a:solidFill>
                <a:latin typeface="+mn-lt"/>
              </a:rPr>
              <a:t>Clauw</a:t>
            </a:r>
            <a:r>
              <a:rPr lang="en-US" sz="4000" dirty="0">
                <a:solidFill>
                  <a:schemeClr val="accent3">
                    <a:lumMod val="20000"/>
                    <a:lumOff val="80000"/>
                  </a:schemeClr>
                </a:solidFill>
                <a:latin typeface="+mn-lt"/>
              </a:rPr>
              <a:t> MD</a:t>
            </a:r>
            <a:r>
              <a:rPr lang="en-US" sz="4000" baseline="30000" dirty="0">
                <a:solidFill>
                  <a:schemeClr val="accent3">
                    <a:lumMod val="20000"/>
                    <a:lumOff val="80000"/>
                  </a:schemeClr>
                </a:solidFill>
              </a:rPr>
              <a:t>1</a:t>
            </a:r>
            <a:endParaRPr lang="en-US" sz="4000" baseline="30000" dirty="0">
              <a:solidFill>
                <a:schemeClr val="accent3">
                  <a:lumMod val="20000"/>
                  <a:lumOff val="80000"/>
                </a:schemeClr>
              </a:solidFill>
              <a:latin typeface="+mn-lt"/>
            </a:endParaRPr>
          </a:p>
          <a:p>
            <a:pPr algn="ctr" eaLnBrk="1" hangingPunct="1"/>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University of Michigan Medical School</a:t>
            </a:r>
          </a:p>
        </p:txBody>
      </p:sp>
      <p:sp>
        <p:nvSpPr>
          <p:cNvPr id="24" name="TextBox 23"/>
          <p:cNvSpPr txBox="1"/>
          <p:nvPr/>
        </p:nvSpPr>
        <p:spPr>
          <a:xfrm>
            <a:off x="1778004" y="25031702"/>
            <a:ext cx="4884242" cy="1543255"/>
          </a:xfrm>
          <a:prstGeom prst="rect">
            <a:avLst/>
          </a:prstGeom>
          <a:solidFill>
            <a:schemeClr val="accent1">
              <a:lumMod val="40000"/>
              <a:lumOff val="60000"/>
            </a:schemeClr>
          </a:solidFill>
        </p:spPr>
        <p:txBody>
          <a:bodyPr wrap="none" lIns="65288" tIns="32645" rIns="65288" bIns="32645" rtlCol="0">
            <a:spAutoFit/>
          </a:bodyPr>
          <a:lstStyle/>
          <a:p>
            <a:r>
              <a:rPr lang="en-US" sz="2400" dirty="0"/>
              <a:t>Majd Ali Mokbel</a:t>
            </a:r>
          </a:p>
          <a:p>
            <a:r>
              <a:rPr lang="en-US" sz="2400" dirty="0"/>
              <a:t>University of Michigan Medical School</a:t>
            </a:r>
          </a:p>
          <a:p>
            <a:r>
              <a:rPr lang="en-US" sz="2400" dirty="0"/>
              <a:t>Email: </a:t>
            </a:r>
            <a:r>
              <a:rPr lang="en-US" sz="2400" dirty="0" err="1"/>
              <a:t>mmokbel@umich.edu</a:t>
            </a:r>
            <a:endParaRPr lang="en-US" sz="2400" dirty="0"/>
          </a:p>
          <a:p>
            <a:r>
              <a:rPr lang="en-US" sz="2400" dirty="0"/>
              <a:t>Twitter: @</a:t>
            </a:r>
            <a:r>
              <a:rPr lang="en-US" sz="2400" dirty="0" err="1"/>
              <a:t>majdmokbel</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714041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750" dirty="0">
                <a:latin typeface="+mj-lt"/>
              </a:rPr>
              <a:t>With its recreational legalization, cannabis availability and use have been increasing over the past decade. This has led to many changes, particularly on the health care system where cannabis-related visits have increased. We surveyed physicians at Michigan Medicine to assess how they interact with patients that use cannabis. The results were remarkable, with only 57% of physicians reporting that they ask a specific question about cannabis use. Physicians were also ranked as one of the least influential sources of information regarding cannabis for patients. Clinicians relied on frequency of cannabis use to quantify use and rarely used amount of THC/CBD concentration.  Additionally, more primary care clinicians reported asking follow up and qualifying questions when compared to specialty care clinicians. These demonstrated gaps when assessing patient cannabis use and advising patients about use emphasize the need for education for current practicing clinicians and integration of cannabis use information for future trainees. </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2859999" y="4591328"/>
            <a:ext cx="10885273" cy="13572946"/>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600" dirty="0">
                <a:latin typeface="+mj-lt"/>
              </a:rPr>
              <a:t>A total of 266 responses were received and of those responses about 44% were in primary care and the other 56% were specialty physicians (other demographic information is listed in Table 1). When asked about their knowledge about cannabis and cannabinoids, 61% reported that they were slightly to not knowledgeable at all. However, when reporting their competence in identifying harmful use of recreational cannabis, 38% reported being slightly to not competent at all. Additionally, when asked to rank influential factors in their patient’s knowledge and decisions about cannabis, all physicians ranked “health professionals” among the lowest at an average rating of 6.2 (1 being most influential and 8 being least) as compared to “friends/relatives” who were ranked highest at 1.7. </a:t>
            </a:r>
          </a:p>
          <a:p>
            <a:endParaRPr lang="en-US" sz="2600" dirty="0">
              <a:latin typeface="+mj-lt"/>
            </a:endParaRPr>
          </a:p>
          <a:p>
            <a:r>
              <a:rPr lang="en-US" sz="2600" dirty="0">
                <a:latin typeface="+mj-lt"/>
              </a:rPr>
              <a:t>Many gaps were identified in terms of specific interactions that clinicians and with their patients regarding cannabis. While about 96% of respondents reported asking a general question about drug use, only 57% ask a specific question about recreational cannabis use. This discrepancy is also seen when comparing primary care clinicians to specialty care clinicians who responded to asking a separate question 61% and 53% respectively. Furthermore, when assessing cannabis use of their patients, 95% percent of respondents reported asking about frequency of use, but only 67% asked about the method of administration. 36% of respondents asked about the amount used and 13% asked about THC/CBD concentrations. Again, when comparing primary care clinicians to specialty care clinicians, the differences were mixed as primary clinicians reported asking about method 59%, amount 27%, and concentration 15%. Specialty clinicians asked about method 65%, amount 29%, and concentration 9%. Regarding advising their patients on cannabis use, 75% of respondents overall stated that they go over the risks of cannabis use, such as driving while impaired, but only about 45% report discussing symptoms related to use. Interestingly, only about 25% percent of respondents discussed frequency of use with their patients, which was the most frequent way clinicians assessed their patient’s cannabis use. Differences between primary care and specialty care clinicians were not notable in terms of advising patients.</a:t>
            </a:r>
          </a:p>
        </p:txBody>
      </p:sp>
      <p:sp>
        <p:nvSpPr>
          <p:cNvPr id="33" name="Rectangle 32"/>
          <p:cNvSpPr/>
          <p:nvPr/>
        </p:nvSpPr>
        <p:spPr>
          <a:xfrm>
            <a:off x="1463040" y="11811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1982553" y="4596104"/>
            <a:ext cx="10149840" cy="597086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j-lt"/>
              </a:rPr>
              <a:t>We set out to assess interaction with cannabis-using patients by sending out a survey to physicians at Michigan Medicine. Surveys were sent through faculty listservs to internal medicine, family medicine, OBGYN, pediatrics psychiatry and pain medicine. The survey asked about physician’s own opinions about cannabis, how they ask patients about cannabis use, their confidence in recognizing harmful use, and their confidence on counseling their patients in harm reduction methods.</a:t>
            </a:r>
          </a:p>
          <a:p>
            <a:pPr eaLnBrk="1" hangingPunct="1"/>
            <a:endParaRPr lang="en-US" sz="2800" dirty="0">
              <a:latin typeface="+mj-lt"/>
            </a:endParaRPr>
          </a:p>
          <a:p>
            <a:pPr eaLnBrk="1" hangingPunct="1"/>
            <a:r>
              <a:rPr lang="en-US" sz="2800" dirty="0">
                <a:latin typeface="+mj-lt"/>
              </a:rPr>
              <a:t>The survey was done on Qualtrics and incentivized with a $5 reward that they could donate to a local food bank or obtain as a gift card of their choice.  The survey was active for a month from the end of June to end of July 2020.</a:t>
            </a:r>
          </a:p>
        </p:txBody>
      </p:sp>
      <p:sp>
        <p:nvSpPr>
          <p:cNvPr id="34" name="Rectangle 33"/>
          <p:cNvSpPr/>
          <p:nvPr/>
        </p:nvSpPr>
        <p:spPr>
          <a:xfrm>
            <a:off x="11982553" y="402572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572001"/>
            <a:ext cx="10149840" cy="1397305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600" dirty="0">
                <a:latin typeface="+mj-lt"/>
              </a:rPr>
              <a:t>This survey demonstrates many gaps in care when it comes to understanding and caring for patients that use cannabis. Specifically, getting the perspective from physicians about how they approach these situations is important to produce a plan that will improve care for patients. First, it is important to note how physicians view themselves in impacting their patient’s knowledge and decisions when it comes to cannabis. A national survey of patients done by Ishida [12-&gt;5] focused on a patient's source of information regarding cannabis use and demonstrated that the most influential sources of information were health professionals. Additionally, those that received information about cannabis from health professionals were less likely to believe misinformation when compared to those that received their information from social media or the marijuana industry. In contrast to our study, physicians ranked themselves near the bottom of influential sources, demonstrating a gap in the role that they can play in their patient’s decision making. By bringing this gap to light to practicing clinicians it can increase confidence in asking specifically about cannabis and having a discussion with their patients about cannabis use, which allows them to recommend harm-reduction measures or dismiss common harmful myths about cannabis use. </a:t>
            </a:r>
          </a:p>
          <a:p>
            <a:br>
              <a:rPr lang="en-US" sz="2600" dirty="0">
                <a:latin typeface="+mj-lt"/>
              </a:rPr>
            </a:br>
            <a:r>
              <a:rPr lang="en-US" sz="2600" dirty="0">
                <a:latin typeface="+mj-lt"/>
              </a:rPr>
              <a:t>Furthermore, our survey found that most physicians quantify their patient’s cannabis use by assessing frequency of use, which given the lack of standardization in cannabis products may be an appropriate way to assess frequency of use.[6] There remains significant gaps in assessing the amount of cannabis used and the concentration of THC or CBD within that product. Without asking those specifics, it increases difficulty to recognize more harmful use and with advising patients to limit high-potency products and limiting THC amounts.[6] Interestingly, in our survey most clinicians asked about frequency of use, but only about 25% counsel their patients about their frequency of use, which may indicate that the clinicians are lacking the knowledge about what level of frequency is harmful or leaning towards use disorder. </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093703" y="19384965"/>
            <a:ext cx="10149840" cy="317009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600" dirty="0">
                <a:latin typeface="+mj-lt"/>
              </a:rPr>
              <a:t>With the legalization of recreational cannabis use and increased access, clinicians are more likely to encounter patients that use cannabis. Therefore, the need to be prepared and knowledgeable is imperative to better care for our patients and help limit harmful outcomes. Most importantly, the need to ask specifically about cannabis use can not be overlooked as its legal status blurs the line between “illicit-substance” and a recreational substance such as alcohol. </a:t>
            </a:r>
          </a:p>
        </p:txBody>
      </p:sp>
      <p:sp>
        <p:nvSpPr>
          <p:cNvPr id="36" name="Rectangle 35"/>
          <p:cNvSpPr/>
          <p:nvPr/>
        </p:nvSpPr>
        <p:spPr>
          <a:xfrm>
            <a:off x="34093703" y="18813465"/>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63040" y="12382503"/>
            <a:ext cx="10149840" cy="1114151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In 2012, Colorado and Washington became the first states in the USA to legalize the recreational use of cannabis products. Since then, 12 other states have followed suit. The state of Michigan legalized recreational cannabis use in 2018 and sales began in January 2019. Since then, sales of cannabis products have gone from $28 million in October 2019 to a high of $52 million in July 2020.[1] Though these legislative changes can have positive impacts on our criminal justice system and form a new tax revenue stream, they have also had negative impacts on the health system that need to be addressed. </a:t>
            </a:r>
          </a:p>
          <a:p>
            <a:pPr eaLnBrk="1" hangingPunct="1"/>
            <a:endParaRPr lang="en-US" sz="2800" dirty="0">
              <a:latin typeface="+mn-lt"/>
            </a:endParaRPr>
          </a:p>
          <a:p>
            <a:pPr eaLnBrk="1" hangingPunct="1"/>
            <a:r>
              <a:rPr lang="en-US" sz="2800" dirty="0">
                <a:latin typeface="+mn-lt"/>
              </a:rPr>
              <a:t>For example, a recent study showed that cannabis-related hospitalizations have increased in Colorado since legalization, especially those related to edible forms of cannabis. [2-3] When looking at emergency departments in Colorado, visits related to marijuana use doubled after the legalization, with significant increases in visits for hyperemesis syndrome and pediatric exposures to marijuana.[4]</a:t>
            </a:r>
          </a:p>
          <a:p>
            <a:pPr eaLnBrk="1" hangingPunct="1"/>
            <a:endParaRPr lang="en-US" sz="2800" dirty="0">
              <a:latin typeface="+mn-lt"/>
            </a:endParaRPr>
          </a:p>
          <a:p>
            <a:pPr eaLnBrk="1" hangingPunct="1"/>
            <a:r>
              <a:rPr lang="en-US" sz="2800" dirty="0">
                <a:latin typeface="+mn-lt"/>
              </a:rPr>
              <a:t>These examples highlight the gap in physician preparedness and ability to give anticipatory guidance about cannabis to their patients. More importantly, there is a need for more research about what information these clinicians might need to prepare them for these changes, while helping them care for and limiting harmful outcomes for their patients who use cannabis.  </a:t>
            </a:r>
          </a:p>
        </p:txBody>
      </p:sp>
      <p:sp>
        <p:nvSpPr>
          <p:cNvPr id="45" name="Rectangle 44"/>
          <p:cNvSpPr/>
          <p:nvPr/>
        </p:nvSpPr>
        <p:spPr>
          <a:xfrm>
            <a:off x="22856088" y="4000500"/>
            <a:ext cx="10885272" cy="590828"/>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1" name="Text Box 180"/>
          <p:cNvSpPr txBox="1">
            <a:spLocks noChangeArrowheads="1"/>
          </p:cNvSpPr>
          <p:nvPr/>
        </p:nvSpPr>
        <p:spPr bwMode="auto">
          <a:xfrm>
            <a:off x="12731435" y="14661056"/>
            <a:ext cx="4716528"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Chart 1.</a:t>
            </a:r>
            <a:r>
              <a:rPr lang="en-US" sz="2400" dirty="0">
                <a:latin typeface="Calibri" pitchFamily="34" charset="0"/>
              </a:rPr>
              <a:t> Physician self reported knowledge about cannabis.</a:t>
            </a:r>
          </a:p>
        </p:txBody>
      </p:sp>
      <p:sp>
        <p:nvSpPr>
          <p:cNvPr id="52" name="Text Box 181"/>
          <p:cNvSpPr txBox="1">
            <a:spLocks noChangeArrowheads="1"/>
          </p:cNvSpPr>
          <p:nvPr/>
        </p:nvSpPr>
        <p:spPr bwMode="auto">
          <a:xfrm>
            <a:off x="12451304" y="19764768"/>
            <a:ext cx="4996659" cy="1173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Chart 2.</a:t>
            </a:r>
            <a:r>
              <a:rPr lang="en-US" sz="2400" dirty="0">
                <a:latin typeface="Calibri" pitchFamily="34" charset="0"/>
              </a:rPr>
              <a:t> Physician self reported confidence in identifying harmful cannabis use.</a:t>
            </a:r>
          </a:p>
        </p:txBody>
      </p:sp>
      <p:sp>
        <p:nvSpPr>
          <p:cNvPr id="53" name="Text Box 180"/>
          <p:cNvSpPr txBox="1">
            <a:spLocks noChangeArrowheads="1"/>
          </p:cNvSpPr>
          <p:nvPr/>
        </p:nvSpPr>
        <p:spPr bwMode="auto">
          <a:xfrm>
            <a:off x="18414265" y="10935068"/>
            <a:ext cx="3048612"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a:t>
            </a:r>
            <a:r>
              <a:rPr lang="en-US" sz="2400" dirty="0">
                <a:latin typeface="Calibri" pitchFamily="34" charset="0"/>
              </a:rPr>
              <a:t> Demographics.</a:t>
            </a:r>
          </a:p>
        </p:txBody>
      </p:sp>
      <p:sp>
        <p:nvSpPr>
          <p:cNvPr id="37" name="Text Box 180"/>
          <p:cNvSpPr txBox="1">
            <a:spLocks noChangeArrowheads="1"/>
          </p:cNvSpPr>
          <p:nvPr/>
        </p:nvSpPr>
        <p:spPr bwMode="auto">
          <a:xfrm>
            <a:off x="23429284" y="23567741"/>
            <a:ext cx="8921180"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Chart 3.</a:t>
            </a:r>
            <a:r>
              <a:rPr lang="en-US" sz="2400" dirty="0">
                <a:latin typeface="Calibri" pitchFamily="34" charset="0"/>
              </a:rPr>
              <a:t> Physicians ranking influences on patient cannabis knowledge. </a:t>
            </a:r>
          </a:p>
        </p:txBody>
      </p:sp>
      <p:sp>
        <p:nvSpPr>
          <p:cNvPr id="38" name="Rectangle 265"/>
          <p:cNvSpPr>
            <a:spLocks noChangeAspect="1" noChangeArrowheads="1"/>
          </p:cNvSpPr>
          <p:nvPr/>
        </p:nvSpPr>
        <p:spPr bwMode="auto">
          <a:xfrm>
            <a:off x="63147282" y="-11204836"/>
            <a:ext cx="2509699" cy="1883760"/>
          </a:xfrm>
          <a:prstGeom prst="rect">
            <a:avLst/>
          </a:prstGeom>
          <a:blipFill dpi="0" rotWithShape="1">
            <a:blip r:embed="rId2">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pic>
        <p:nvPicPr>
          <p:cNvPr id="1028" name="Picture 4">
            <a:extLst>
              <a:ext uri="{FF2B5EF4-FFF2-40B4-BE49-F238E27FC236}">
                <a16:creationId xmlns:a16="http://schemas.microsoft.com/office/drawing/2014/main" id="{1C26B224-06E9-1C4A-AF93-B902F7FEC9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2553" y="11024878"/>
            <a:ext cx="5697380" cy="34342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6060DB3-335D-5F4B-B9CC-F6472EF78D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58798" y="16201480"/>
            <a:ext cx="5697380" cy="343425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9" name="Chart 38">
            <a:extLst>
              <a:ext uri="{FF2B5EF4-FFF2-40B4-BE49-F238E27FC236}">
                <a16:creationId xmlns:a16="http://schemas.microsoft.com/office/drawing/2014/main" id="{55025578-32AA-3D49-A313-562B1B0DA353}"/>
              </a:ext>
            </a:extLst>
          </p:cNvPr>
          <p:cNvGraphicFramePr>
            <a:graphicFrameLocks/>
          </p:cNvGraphicFramePr>
          <p:nvPr>
            <p:extLst>
              <p:ext uri="{D42A27DB-BD31-4B8C-83A1-F6EECF244321}">
                <p14:modId xmlns:p14="http://schemas.microsoft.com/office/powerpoint/2010/main" val="652774209"/>
              </p:ext>
            </p:extLst>
          </p:nvPr>
        </p:nvGraphicFramePr>
        <p:xfrm>
          <a:off x="23196982" y="18113386"/>
          <a:ext cx="9753600" cy="550861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Table 21">
            <a:extLst>
              <a:ext uri="{FF2B5EF4-FFF2-40B4-BE49-F238E27FC236}">
                <a16:creationId xmlns:a16="http://schemas.microsoft.com/office/drawing/2014/main" id="{EE35B827-9F93-884B-A5C9-94DF4CC0D545}"/>
              </a:ext>
            </a:extLst>
          </p:cNvPr>
          <p:cNvGraphicFramePr>
            <a:graphicFrameLocks noGrp="1"/>
          </p:cNvGraphicFramePr>
          <p:nvPr>
            <p:extLst>
              <p:ext uri="{D42A27DB-BD31-4B8C-83A1-F6EECF244321}">
                <p14:modId xmlns:p14="http://schemas.microsoft.com/office/powerpoint/2010/main" val="383852032"/>
              </p:ext>
            </p:extLst>
          </p:nvPr>
        </p:nvGraphicFramePr>
        <p:xfrm>
          <a:off x="18081196" y="11685250"/>
          <a:ext cx="3714750" cy="8666480"/>
        </p:xfrm>
        <a:graphic>
          <a:graphicData uri="http://schemas.openxmlformats.org/drawingml/2006/table">
            <a:tbl>
              <a:tblPr/>
              <a:tblGrid>
                <a:gridCol w="1771650">
                  <a:extLst>
                    <a:ext uri="{9D8B030D-6E8A-4147-A177-3AD203B41FA5}">
                      <a16:colId xmlns:a16="http://schemas.microsoft.com/office/drawing/2014/main" val="2893979265"/>
                    </a:ext>
                  </a:extLst>
                </a:gridCol>
                <a:gridCol w="1200150">
                  <a:extLst>
                    <a:ext uri="{9D8B030D-6E8A-4147-A177-3AD203B41FA5}">
                      <a16:colId xmlns:a16="http://schemas.microsoft.com/office/drawing/2014/main" val="3313394410"/>
                    </a:ext>
                  </a:extLst>
                </a:gridCol>
                <a:gridCol w="742950">
                  <a:extLst>
                    <a:ext uri="{9D8B030D-6E8A-4147-A177-3AD203B41FA5}">
                      <a16:colId xmlns:a16="http://schemas.microsoft.com/office/drawing/2014/main" val="1494633313"/>
                    </a:ext>
                  </a:extLst>
                </a:gridCol>
              </a:tblGrid>
              <a:tr h="0">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Age (Q39)</a:t>
                      </a:r>
                      <a:endParaRPr lang="en-US">
                        <a:effectLst/>
                      </a:endParaRPr>
                    </a:p>
                  </a:txBody>
                  <a:tcPr marL="63500" marR="63500" marT="63500" marB="63500">
                    <a:lnL>
                      <a:noFill/>
                    </a:lnL>
                    <a:lnR>
                      <a:noFill/>
                    </a:lnR>
                    <a:lnT>
                      <a:noFill/>
                    </a:lnT>
                    <a:lnB>
                      <a:noFill/>
                    </a:lnB>
                    <a:solidFill>
                      <a:srgbClr val="D9D9D9"/>
                    </a:solidFill>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Total (N=238)</a:t>
                      </a:r>
                      <a:endParaRPr lang="en-US">
                        <a:effectLst/>
                      </a:endParaRPr>
                    </a:p>
                  </a:txBody>
                  <a:tcPr marL="63500" marR="63500" marT="63500" marB="63500">
                    <a:lnL>
                      <a:noFill/>
                    </a:lnL>
                    <a:lnR>
                      <a:noFill/>
                    </a:lnR>
                    <a:lnT>
                      <a:noFill/>
                    </a:lnT>
                    <a:lnB>
                      <a:noFill/>
                    </a:lnB>
                    <a:solidFill>
                      <a:srgbClr val="D9D9D9"/>
                    </a:solidFill>
                  </a:tcPr>
                </a:tc>
                <a:tc>
                  <a:txBody>
                    <a:bodyPr/>
                    <a:lstStyle/>
                    <a:p>
                      <a:pPr marR="38100" rtl="0" fontAlgn="t">
                        <a:spcBef>
                          <a:spcPts val="0"/>
                        </a:spcBef>
                        <a:spcAft>
                          <a:spcPts val="0"/>
                        </a:spcAft>
                      </a:pPr>
                      <a:r>
                        <a:rPr lang="en-US" sz="1100" b="0" i="0" u="none" strike="noStrike">
                          <a:solidFill>
                            <a:srgbClr val="000000"/>
                          </a:solidFill>
                          <a:effectLst/>
                          <a:latin typeface="Arial" panose="020B0604020202020204" pitchFamily="34" charset="0"/>
                        </a:rPr>
                        <a:t>% (100)</a:t>
                      </a:r>
                      <a:endParaRPr lang="en-US">
                        <a:effectLst/>
                      </a:endParaRPr>
                    </a:p>
                  </a:txBody>
                  <a:tcPr marL="63500" marR="63500" marT="63500" marB="63500">
                    <a:lnL>
                      <a:noFill/>
                    </a:lnL>
                    <a:lnR>
                      <a:noFill/>
                    </a:lnR>
                    <a:lnT>
                      <a:noFill/>
                    </a:lnT>
                    <a:lnB>
                      <a:noFill/>
                    </a:lnB>
                    <a:solidFill>
                      <a:srgbClr val="D9D9D9"/>
                    </a:solidFill>
                  </a:tcPr>
                </a:tc>
                <a:extLst>
                  <a:ext uri="{0D108BD9-81ED-4DB2-BD59-A6C34878D82A}">
                    <a16:rowId xmlns:a16="http://schemas.microsoft.com/office/drawing/2014/main" val="698441283"/>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21-30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5</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2.1</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2001576339"/>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31-40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89</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37.3</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4225092212"/>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41-50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56</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23.5</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388863142"/>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51-60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53</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22.2</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953193202"/>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61-70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31</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13.0</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2300120050"/>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71-80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4</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1.7</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3735853638"/>
                  </a:ext>
                </a:extLst>
              </a:tr>
              <a:tr h="0">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Years Practicing (Q42)</a:t>
                      </a:r>
                      <a:endParaRPr lang="en-US">
                        <a:effectLst/>
                      </a:endParaRPr>
                    </a:p>
                  </a:txBody>
                  <a:tcPr marL="63500" marR="63500" marT="63500" marB="63500">
                    <a:lnL>
                      <a:noFill/>
                    </a:lnL>
                    <a:lnR>
                      <a:noFill/>
                    </a:lnR>
                    <a:lnT>
                      <a:noFill/>
                    </a:lnT>
                    <a:lnB>
                      <a:noFill/>
                    </a:lnB>
                    <a:solidFill>
                      <a:srgbClr val="D9D9D9"/>
                    </a:solidFill>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Total (N=239)</a:t>
                      </a:r>
                      <a:endParaRPr lang="en-US">
                        <a:effectLst/>
                      </a:endParaRPr>
                    </a:p>
                  </a:txBody>
                  <a:tcPr marL="63500" marR="63500" marT="63500" marB="63500">
                    <a:lnL>
                      <a:noFill/>
                    </a:lnL>
                    <a:lnR>
                      <a:noFill/>
                    </a:lnR>
                    <a:lnT>
                      <a:noFill/>
                    </a:lnT>
                    <a:lnB>
                      <a:noFill/>
                    </a:lnB>
                    <a:solidFill>
                      <a:srgbClr val="D9D9D9"/>
                    </a:solidFill>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 (100)</a:t>
                      </a:r>
                      <a:endParaRPr lang="en-US">
                        <a:effectLst/>
                      </a:endParaRPr>
                    </a:p>
                  </a:txBody>
                  <a:tcPr marL="63500" marR="63500" marT="63500" marB="63500">
                    <a:lnL>
                      <a:noFill/>
                    </a:lnL>
                    <a:lnR>
                      <a:noFill/>
                    </a:lnR>
                    <a:lnT>
                      <a:noFill/>
                    </a:lnT>
                    <a:lnB>
                      <a:noFill/>
                    </a:lnB>
                    <a:solidFill>
                      <a:srgbClr val="D9D9D9"/>
                    </a:solidFill>
                  </a:tcPr>
                </a:tc>
                <a:extLst>
                  <a:ext uri="{0D108BD9-81ED-4DB2-BD59-A6C34878D82A}">
                    <a16:rowId xmlns:a16="http://schemas.microsoft.com/office/drawing/2014/main" val="317552370"/>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1-10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76</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31.8</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3189868930"/>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11-20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69</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28.9</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2117877263"/>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21-30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51</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21.3</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4163227001"/>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31-40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37</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15.4</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1684030237"/>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41-50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4</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1.7</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3611963701"/>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51-60</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2</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0.8</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1339010888"/>
                  </a:ext>
                </a:extLst>
              </a:tr>
              <a:tr h="0">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Gender (Q40)</a:t>
                      </a:r>
                      <a:endParaRPr lang="en-US">
                        <a:effectLst/>
                      </a:endParaRPr>
                    </a:p>
                  </a:txBody>
                  <a:tcPr marL="63500" marR="63500" marT="63500" marB="63500">
                    <a:lnL>
                      <a:noFill/>
                    </a:lnL>
                    <a:lnR>
                      <a:noFill/>
                    </a:lnR>
                    <a:lnT>
                      <a:noFill/>
                    </a:lnT>
                    <a:lnB>
                      <a:noFill/>
                    </a:lnB>
                    <a:solidFill>
                      <a:srgbClr val="D9D9D9"/>
                    </a:solidFill>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Total (N=241)</a:t>
                      </a:r>
                      <a:endParaRPr lang="en-US">
                        <a:effectLst/>
                      </a:endParaRPr>
                    </a:p>
                  </a:txBody>
                  <a:tcPr marL="63500" marR="63500" marT="63500" marB="63500">
                    <a:lnL>
                      <a:noFill/>
                    </a:lnL>
                    <a:lnR>
                      <a:noFill/>
                    </a:lnR>
                    <a:lnT>
                      <a:noFill/>
                    </a:lnT>
                    <a:lnB>
                      <a:noFill/>
                    </a:lnB>
                    <a:solidFill>
                      <a:srgbClr val="D9D9D9"/>
                    </a:solidFill>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 (100)</a:t>
                      </a:r>
                      <a:endParaRPr lang="en-US">
                        <a:effectLst/>
                      </a:endParaRPr>
                    </a:p>
                  </a:txBody>
                  <a:tcPr marL="63500" marR="63500" marT="63500" marB="63500">
                    <a:lnL>
                      <a:noFill/>
                    </a:lnL>
                    <a:lnR>
                      <a:noFill/>
                    </a:lnR>
                    <a:lnT>
                      <a:noFill/>
                    </a:lnT>
                    <a:lnB>
                      <a:noFill/>
                    </a:lnB>
                    <a:solidFill>
                      <a:srgbClr val="D9D9D9"/>
                    </a:solidFill>
                  </a:tcPr>
                </a:tc>
                <a:extLst>
                  <a:ext uri="{0D108BD9-81ED-4DB2-BD59-A6C34878D82A}">
                    <a16:rowId xmlns:a16="http://schemas.microsoft.com/office/drawing/2014/main" val="1619013661"/>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Male</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95</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39.4</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984282744"/>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Female</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145</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60.2</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398382991"/>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Self-describe</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0.4</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1891575187"/>
                  </a:ext>
                </a:extLst>
              </a:tr>
              <a:tr h="0">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Speciality (Q41)</a:t>
                      </a:r>
                      <a:endParaRPr lang="en-US">
                        <a:effectLst/>
                      </a:endParaRPr>
                    </a:p>
                  </a:txBody>
                  <a:tcPr marL="63500" marR="63500" marT="63500" marB="63500">
                    <a:lnL>
                      <a:noFill/>
                    </a:lnL>
                    <a:lnR>
                      <a:noFill/>
                    </a:lnR>
                    <a:lnT>
                      <a:noFill/>
                    </a:lnT>
                    <a:lnB>
                      <a:noFill/>
                    </a:lnB>
                    <a:solidFill>
                      <a:srgbClr val="D9D9D9"/>
                    </a:solidFill>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Total (N=239)</a:t>
                      </a:r>
                      <a:endParaRPr lang="en-US">
                        <a:effectLst/>
                      </a:endParaRPr>
                    </a:p>
                  </a:txBody>
                  <a:tcPr marL="63500" marR="63500" marT="63500" marB="63500">
                    <a:lnL>
                      <a:noFill/>
                    </a:lnL>
                    <a:lnR>
                      <a:noFill/>
                    </a:lnR>
                    <a:lnT>
                      <a:noFill/>
                    </a:lnT>
                    <a:lnB>
                      <a:noFill/>
                    </a:lnB>
                    <a:solidFill>
                      <a:srgbClr val="D9D9D9"/>
                    </a:solidFill>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 (100)</a:t>
                      </a:r>
                      <a:endParaRPr lang="en-US">
                        <a:effectLst/>
                      </a:endParaRPr>
                    </a:p>
                  </a:txBody>
                  <a:tcPr marL="63500" marR="63500" marT="63500" marB="63500">
                    <a:lnL>
                      <a:noFill/>
                    </a:lnL>
                    <a:lnR>
                      <a:noFill/>
                    </a:lnR>
                    <a:lnT>
                      <a:noFill/>
                    </a:lnT>
                    <a:lnB>
                      <a:noFill/>
                    </a:lnB>
                    <a:solidFill>
                      <a:srgbClr val="D9D9D9"/>
                    </a:solidFill>
                  </a:tcPr>
                </a:tc>
                <a:extLst>
                  <a:ext uri="{0D108BD9-81ED-4DB2-BD59-A6C34878D82A}">
                    <a16:rowId xmlns:a16="http://schemas.microsoft.com/office/drawing/2014/main" val="3621241317"/>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Internal Medicine: Primary Care*</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35</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14.64</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2824591929"/>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Internal Medicine: Hospitalist/Critical Care</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16</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6.69</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3895992165"/>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Internal Medicine: Subspeciality (e.g. cardiology, GI)</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68</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28.45</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3285522294"/>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Family Medicine*</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31</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12.97</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1208834785"/>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OBGYN*</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45</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18.83</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595436737"/>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Psychiatry</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31</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12.97</a:t>
                      </a:r>
                      <a:endParaRPr lang="en-US">
                        <a:effectLst/>
                      </a:endParaRPr>
                    </a:p>
                  </a:txBody>
                  <a:tcPr marL="63500" marR="63500" marT="63500" marB="63500">
                    <a:lnL>
                      <a:noFill/>
                    </a:lnL>
                    <a:lnR>
                      <a:noFill/>
                    </a:lnR>
                    <a:lnT>
                      <a:noFill/>
                    </a:lnT>
                    <a:lnB>
                      <a:noFill/>
                    </a:lnB>
                  </a:tcPr>
                </a:tc>
                <a:extLst>
                  <a:ext uri="{0D108BD9-81ED-4DB2-BD59-A6C34878D82A}">
                    <a16:rowId xmlns:a16="http://schemas.microsoft.com/office/drawing/2014/main" val="32555787"/>
                  </a:ext>
                </a:extLst>
              </a:tr>
              <a:tr h="0">
                <a:tc>
                  <a:txBody>
                    <a:bodyPr/>
                    <a:lstStyle/>
                    <a:p>
                      <a:pPr marL="285750" rtl="0" fontAlgn="t">
                        <a:spcBef>
                          <a:spcPts val="0"/>
                        </a:spcBef>
                        <a:spcAft>
                          <a:spcPts val="0"/>
                        </a:spcAft>
                      </a:pPr>
                      <a:r>
                        <a:rPr lang="en-US" sz="1100" b="0" i="0" u="none" strike="noStrike">
                          <a:solidFill>
                            <a:srgbClr val="000000"/>
                          </a:solidFill>
                          <a:effectLst/>
                          <a:latin typeface="Arial" panose="020B0604020202020204" pitchFamily="34" charset="0"/>
                        </a:rPr>
                        <a:t>Other (Peds/Med-Peds/Anesthesia)</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a:solidFill>
                            <a:srgbClr val="000000"/>
                          </a:solidFill>
                          <a:effectLst/>
                          <a:latin typeface="Arial" panose="020B0604020202020204" pitchFamily="34" charset="0"/>
                        </a:rPr>
                        <a:t>13</a:t>
                      </a:r>
                      <a:endParaRPr lang="en-US">
                        <a:effectLst/>
                      </a:endParaRPr>
                    </a:p>
                  </a:txBody>
                  <a:tcPr marL="63500" marR="63500" marT="63500" marB="63500">
                    <a:lnL>
                      <a:noFill/>
                    </a:lnL>
                    <a:lnR>
                      <a:noFill/>
                    </a:lnR>
                    <a:lnT>
                      <a:noFill/>
                    </a:lnT>
                    <a:lnB>
                      <a:noFill/>
                    </a:lnB>
                  </a:tcPr>
                </a:tc>
                <a:tc>
                  <a:txBody>
                    <a:bodyPr/>
                    <a:lstStyle/>
                    <a:p>
                      <a:pPr rtl="0" fontAlgn="t">
                        <a:spcBef>
                          <a:spcPts val="0"/>
                        </a:spcBef>
                        <a:spcAft>
                          <a:spcPts val="0"/>
                        </a:spcAft>
                      </a:pPr>
                      <a:r>
                        <a:rPr lang="en-US" sz="1100" b="0" i="0" u="none" strike="noStrike" dirty="0">
                          <a:solidFill>
                            <a:srgbClr val="000000"/>
                          </a:solidFill>
                          <a:effectLst/>
                          <a:latin typeface="Arial" panose="020B0604020202020204" pitchFamily="34" charset="0"/>
                        </a:rPr>
                        <a:t>5.44</a:t>
                      </a:r>
                      <a:endParaRPr lang="en-US" dirty="0">
                        <a:effectLst/>
                      </a:endParaRPr>
                    </a:p>
                  </a:txBody>
                  <a:tcPr marL="63500" marR="63500" marT="63500" marB="63500">
                    <a:lnL>
                      <a:noFill/>
                    </a:lnL>
                    <a:lnR>
                      <a:noFill/>
                    </a:lnR>
                    <a:lnT>
                      <a:noFill/>
                    </a:lnT>
                    <a:lnB>
                      <a:noFill/>
                    </a:lnB>
                  </a:tcPr>
                </a:tc>
                <a:extLst>
                  <a:ext uri="{0D108BD9-81ED-4DB2-BD59-A6C34878D82A}">
                    <a16:rowId xmlns:a16="http://schemas.microsoft.com/office/drawing/2014/main" val="226384790"/>
                  </a:ext>
                </a:extLst>
              </a:tr>
            </a:tbl>
          </a:graphicData>
        </a:graphic>
      </p:graphicFrame>
      <p:sp>
        <p:nvSpPr>
          <p:cNvPr id="28" name="TextBox 27">
            <a:extLst>
              <a:ext uri="{FF2B5EF4-FFF2-40B4-BE49-F238E27FC236}">
                <a16:creationId xmlns:a16="http://schemas.microsoft.com/office/drawing/2014/main" id="{CC77FA15-4277-9240-9A4D-81B10D0D8EB1}"/>
              </a:ext>
            </a:extLst>
          </p:cNvPr>
          <p:cNvSpPr txBox="1"/>
          <p:nvPr/>
        </p:nvSpPr>
        <p:spPr>
          <a:xfrm>
            <a:off x="18051079" y="20335254"/>
            <a:ext cx="503664" cy="276999"/>
          </a:xfrm>
          <a:prstGeom prst="rect">
            <a:avLst/>
          </a:prstGeom>
          <a:noFill/>
        </p:spPr>
        <p:txBody>
          <a:bodyPr wrap="none" rtlCol="0">
            <a:spAutoFit/>
          </a:bodyPr>
          <a:lstStyle/>
          <a:p>
            <a:r>
              <a:rPr lang="en-US" sz="1200" dirty="0"/>
              <a:t>*PCP</a:t>
            </a:r>
          </a:p>
        </p:txBody>
      </p:sp>
      <p:sp>
        <p:nvSpPr>
          <p:cNvPr id="40" name="TextBox 39">
            <a:extLst>
              <a:ext uri="{FF2B5EF4-FFF2-40B4-BE49-F238E27FC236}">
                <a16:creationId xmlns:a16="http://schemas.microsoft.com/office/drawing/2014/main" id="{BE79C5A4-C405-6544-9B77-721FB15B4DF2}"/>
              </a:ext>
            </a:extLst>
          </p:cNvPr>
          <p:cNvSpPr txBox="1"/>
          <p:nvPr/>
        </p:nvSpPr>
        <p:spPr>
          <a:xfrm>
            <a:off x="21462877" y="24833690"/>
            <a:ext cx="24690029" cy="2031325"/>
          </a:xfrm>
          <a:prstGeom prst="rect">
            <a:avLst/>
          </a:prstGeom>
          <a:noFill/>
        </p:spPr>
        <p:txBody>
          <a:bodyPr wrap="none" rtlCol="0">
            <a:spAutoFit/>
          </a:bodyPr>
          <a:lstStyle/>
          <a:p>
            <a:br>
              <a:rPr lang="en-US" sz="1800" dirty="0"/>
            </a:br>
            <a:r>
              <a:rPr lang="en-US" sz="1800" dirty="0"/>
              <a:t>1 https://</a:t>
            </a:r>
            <a:r>
              <a:rPr lang="en-US" sz="1800" dirty="0" err="1"/>
              <a:t>www.michigan.gov</a:t>
            </a:r>
            <a:r>
              <a:rPr lang="en-US" sz="1800" dirty="0"/>
              <a:t>/</a:t>
            </a:r>
            <a:r>
              <a:rPr lang="en-US" sz="1800" dirty="0" err="1"/>
              <a:t>mra</a:t>
            </a:r>
            <a:r>
              <a:rPr lang="en-US" sz="1800" dirty="0"/>
              <a:t>/0,9306,7-386-93032-497635--,00.html</a:t>
            </a:r>
          </a:p>
          <a:p>
            <a:r>
              <a:rPr lang="en-US" sz="1800" dirty="0"/>
              <a:t>2 Wang, George Sam, et al. “Marijuana and Acute Health Care Contacts in Colorado.” </a:t>
            </a:r>
            <a:r>
              <a:rPr lang="en-US" sz="1800" i="1" dirty="0"/>
              <a:t>Preventive Medicine</a:t>
            </a:r>
            <a:r>
              <a:rPr lang="en-US" sz="1800" dirty="0"/>
              <a:t>, vol. 104, 2017, pp. 24–30., doi:10.1016/j.ypmed.2017.03.022.</a:t>
            </a:r>
          </a:p>
          <a:p>
            <a:r>
              <a:rPr lang="en-US" sz="1800" dirty="0"/>
              <a:t>3 Monte, Andrew A., et al. “Acute Illness Associated With Cannabis Use, by Route of Exposure.” </a:t>
            </a:r>
            <a:r>
              <a:rPr lang="en-US" sz="1800" i="1" dirty="0"/>
              <a:t>Annals of Internal Medicine</a:t>
            </a:r>
            <a:r>
              <a:rPr lang="en-US" sz="1800" dirty="0"/>
              <a:t>, vol. 170, no. 8, 2019, p. 531., doi:10.7326/m18-2809.</a:t>
            </a:r>
          </a:p>
          <a:p>
            <a:r>
              <a:rPr lang="en-US" sz="1800" dirty="0"/>
              <a:t>4 Kim, Howard S., and Andrew A. Monte. “Colorado Cannabis Legalization and Its Effect on Emergency Care.” </a:t>
            </a:r>
            <a:r>
              <a:rPr lang="en-US" sz="1800" i="1" dirty="0"/>
              <a:t>Annals of Emergency Medicine</a:t>
            </a:r>
            <a:r>
              <a:rPr lang="en-US" sz="1800" dirty="0"/>
              <a:t>, vol. 68, no. 1, 2016, pp. 71–75., doi:10.1016/j.annemergmed.2016.01.004.</a:t>
            </a:r>
          </a:p>
          <a:p>
            <a:r>
              <a:rPr lang="en-US" sz="1800" dirty="0"/>
              <a:t>5 Ishida, Julie &amp; Zhang, </a:t>
            </a:r>
            <a:r>
              <a:rPr lang="en-US" sz="1800" dirty="0" err="1"/>
              <a:t>Alysandra</a:t>
            </a:r>
            <a:r>
              <a:rPr lang="en-US" sz="1800" dirty="0"/>
              <a:t> &amp; </a:t>
            </a:r>
            <a:r>
              <a:rPr lang="en-US" sz="1800" dirty="0" err="1"/>
              <a:t>Steigerwald</a:t>
            </a:r>
            <a:r>
              <a:rPr lang="en-US" sz="1800" dirty="0"/>
              <a:t>, Stacey &amp; Cohen, Beth &amp; Vali, Marzieh &amp; </a:t>
            </a:r>
            <a:r>
              <a:rPr lang="en-US" sz="1800" dirty="0" err="1"/>
              <a:t>Keyhani</a:t>
            </a:r>
            <a:r>
              <a:rPr lang="en-US" sz="1800" dirty="0"/>
              <a:t>, </a:t>
            </a:r>
            <a:r>
              <a:rPr lang="en-US" sz="1800" dirty="0" err="1"/>
              <a:t>Salomeh</a:t>
            </a:r>
            <a:r>
              <a:rPr lang="en-US" sz="1800" dirty="0"/>
              <a:t>. (2019). Sources of Information and Beliefs About the Health Effects of Marijuana. Journal of General Internal Medicine. 35. 10.1007/s11606-019-05335-6.</a:t>
            </a:r>
          </a:p>
          <a:p>
            <a:r>
              <a:rPr lang="en-US" sz="1800" dirty="0"/>
              <a:t>6 Fischer, </a:t>
            </a:r>
            <a:r>
              <a:rPr lang="en-US" sz="1800" dirty="0" err="1"/>
              <a:t>Benedikt</a:t>
            </a:r>
            <a:r>
              <a:rPr lang="en-US" sz="1800" dirty="0"/>
              <a:t>, et al. “Lower-Risk Cannabis Use Guidelines: A Comprehensive Update of Evidence and Recommendations.” </a:t>
            </a:r>
            <a:r>
              <a:rPr lang="en-US" sz="1800" i="1" dirty="0"/>
              <a:t>American Journal of Public Health</a:t>
            </a:r>
            <a:r>
              <a:rPr lang="en-US" sz="1800" dirty="0"/>
              <a:t>, vol. 107, no. 8, 2017, pp. 1277–1277., doi:10.2105/ajph.2017.303818a.</a:t>
            </a:r>
          </a:p>
        </p:txBody>
      </p:sp>
      <p:pic>
        <p:nvPicPr>
          <p:cNvPr id="1038" name="Picture 14" descr="University of Michigan Medical School Home">
            <a:extLst>
              <a:ext uri="{FF2B5EF4-FFF2-40B4-BE49-F238E27FC236}">
                <a16:creationId xmlns:a16="http://schemas.microsoft.com/office/drawing/2014/main" id="{D6E7AC0C-9AB5-D34A-8A33-AF00B19B32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83040" y="65144"/>
            <a:ext cx="3936960" cy="336385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University of Michigan - Wikipedia">
            <a:extLst>
              <a:ext uri="{FF2B5EF4-FFF2-40B4-BE49-F238E27FC236}">
                <a16:creationId xmlns:a16="http://schemas.microsoft.com/office/drawing/2014/main" id="{80AF13F9-D531-1A49-8140-D482D2A116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429002" cy="342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7065</TotalTime>
  <Words>1935</Words>
  <Application>Microsoft Macintosh PowerPoint</Application>
  <PresentationFormat>Custom</PresentationFormat>
  <Paragraphs>122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Willbrandt, Camille</cp:lastModifiedBy>
  <cp:revision>126</cp:revision>
  <cp:lastPrinted>2013-02-12T02:21:55Z</cp:lastPrinted>
  <dcterms:created xsi:type="dcterms:W3CDTF">2013-02-10T21:14:48Z</dcterms:created>
  <dcterms:modified xsi:type="dcterms:W3CDTF">2021-03-02T21:51:37Z</dcterms:modified>
</cp:coreProperties>
</file>