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2" autoAdjust="0"/>
    <p:restoredTop sz="94730" autoAdjust="0"/>
  </p:normalViewPr>
  <p:slideViewPr>
    <p:cSldViewPr>
      <p:cViewPr varScale="1">
        <p:scale>
          <a:sx n="15" d="100"/>
          <a:sy n="15" d="100"/>
        </p:scale>
        <p:origin x="-952" y="-80"/>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dirty="0"/>
              <a:t>Chart</a:t>
            </a:r>
            <a:r>
              <a:rPr lang="en-US" sz="2400" baseline="0" dirty="0"/>
              <a:t> 1</a:t>
            </a:r>
            <a:r>
              <a:rPr lang="en-US" sz="2400" baseline="0" dirty="0" smtClean="0"/>
              <a:t>. </a:t>
            </a:r>
            <a:r>
              <a:rPr lang="en-US" sz="2400" baseline="0" dirty="0"/>
              <a:t>Consequence of Alcohol or Substance Use in Past 12 Months</a:t>
            </a:r>
            <a:r>
              <a:rPr lang="en-US" sz="2400" dirty="0"/>
              <a:t>  </a:t>
            </a:r>
          </a:p>
        </c:rich>
      </c:tx>
      <c:layout/>
      <c:overlay val="0"/>
    </c:title>
    <c:autoTitleDeleted val="0"/>
    <c:plotArea>
      <c:layout/>
      <c:barChart>
        <c:barDir val="col"/>
        <c:grouping val="clustered"/>
        <c:varyColors val="0"/>
        <c:ser>
          <c:idx val="0"/>
          <c:order val="0"/>
          <c:tx>
            <c:strRef>
              <c:f>Sheet1!$B$1</c:f>
              <c:strCache>
                <c:ptCount val="1"/>
                <c:pt idx="0">
                  <c:v>⊕ Alcohol and/or ⊕ Other Substances  (%)</c:v>
                </c:pt>
              </c:strCache>
            </c:strRef>
          </c:tx>
          <c:invertIfNegative val="0"/>
          <c:cat>
            <c:strRef>
              <c:f>Sheet1!$A$2:$A$13</c:f>
              <c:strCache>
                <c:ptCount val="12"/>
                <c:pt idx="0">
                  <c:v>Gotten nauseated or vomited</c:v>
                </c:pt>
                <c:pt idx="1">
                  <c:v>Neglected responsibilities</c:v>
                </c:pt>
                <c:pt idx="2">
                  <c:v>Done something I later regretted</c:v>
                </c:pt>
                <c:pt idx="3">
                  <c:v>Gotten into an argument or a fight</c:v>
                </c:pt>
                <c:pt idx="4">
                  <c:v>Experienced memory loss</c:v>
                </c:pt>
                <c:pt idx="5">
                  <c:v>Engaged in unprotected sex</c:v>
                </c:pt>
                <c:pt idx="6">
                  <c:v>Been in trouble with police or other authorities</c:v>
                </c:pt>
                <c:pt idx="7">
                  <c:v>Passed out</c:v>
                </c:pt>
                <c:pt idx="8">
                  <c:v>Been hurt or injured</c:v>
                </c:pt>
                <c:pt idx="9">
                  <c:v>Been taken advantage of sexually</c:v>
                </c:pt>
                <c:pt idx="10">
                  <c:v>Damaged property</c:v>
                </c:pt>
                <c:pt idx="11">
                  <c:v>Taken advantage of another sexually</c:v>
                </c:pt>
              </c:strCache>
            </c:strRef>
          </c:cat>
          <c:val>
            <c:numRef>
              <c:f>Sheet1!$B$2:$B$13</c:f>
              <c:numCache>
                <c:formatCode>0</c:formatCode>
                <c:ptCount val="12"/>
                <c:pt idx="0">
                  <c:v>35.200000000000003</c:v>
                </c:pt>
                <c:pt idx="1">
                  <c:v>31.7</c:v>
                </c:pt>
                <c:pt idx="2">
                  <c:v>28.3</c:v>
                </c:pt>
                <c:pt idx="3">
                  <c:v>27.6</c:v>
                </c:pt>
                <c:pt idx="4">
                  <c:v>22.1</c:v>
                </c:pt>
                <c:pt idx="5">
                  <c:v>17.899999999999999</c:v>
                </c:pt>
                <c:pt idx="6">
                  <c:v>10.3</c:v>
                </c:pt>
                <c:pt idx="7">
                  <c:v>10.3</c:v>
                </c:pt>
                <c:pt idx="8">
                  <c:v>10.3</c:v>
                </c:pt>
                <c:pt idx="9">
                  <c:v>5.5</c:v>
                </c:pt>
                <c:pt idx="10">
                  <c:v>2.1</c:v>
                </c:pt>
                <c:pt idx="11">
                  <c:v>1.4</c:v>
                </c:pt>
              </c:numCache>
            </c:numRef>
          </c:val>
        </c:ser>
        <c:dLbls>
          <c:showLegendKey val="0"/>
          <c:showVal val="0"/>
          <c:showCatName val="0"/>
          <c:showSerName val="0"/>
          <c:showPercent val="0"/>
          <c:showBubbleSize val="0"/>
        </c:dLbls>
        <c:gapWidth val="150"/>
        <c:axId val="149416448"/>
        <c:axId val="45231488"/>
      </c:barChart>
      <c:catAx>
        <c:axId val="149416448"/>
        <c:scaling>
          <c:orientation val="minMax"/>
        </c:scaling>
        <c:delete val="0"/>
        <c:axPos val="b"/>
        <c:majorTickMark val="out"/>
        <c:minorTickMark val="none"/>
        <c:tickLblPos val="nextTo"/>
        <c:txPr>
          <a:bodyPr/>
          <a:lstStyle/>
          <a:p>
            <a:pPr>
              <a:defRPr sz="1600"/>
            </a:pPr>
            <a:endParaRPr lang="en-US"/>
          </a:p>
        </c:txPr>
        <c:crossAx val="45231488"/>
        <c:crosses val="autoZero"/>
        <c:auto val="1"/>
        <c:lblAlgn val="ctr"/>
        <c:lblOffset val="100"/>
        <c:noMultiLvlLbl val="0"/>
      </c:catAx>
      <c:valAx>
        <c:axId val="45231488"/>
        <c:scaling>
          <c:orientation val="minMax"/>
        </c:scaling>
        <c:delete val="0"/>
        <c:axPos val="l"/>
        <c:majorGridlines/>
        <c:numFmt formatCode="0" sourceLinked="1"/>
        <c:majorTickMark val="out"/>
        <c:minorTickMark val="none"/>
        <c:tickLblPos val="nextTo"/>
        <c:txPr>
          <a:bodyPr/>
          <a:lstStyle/>
          <a:p>
            <a:pPr>
              <a:defRPr sz="1600"/>
            </a:pPr>
            <a:endParaRPr lang="en-US"/>
          </a:p>
        </c:txPr>
        <c:crossAx val="149416448"/>
        <c:crosses val="autoZero"/>
        <c:crossBetween val="between"/>
      </c:valAx>
    </c:plotArea>
    <c:legend>
      <c:legendPos val="r"/>
      <c:layout/>
      <c:overlay val="0"/>
      <c:txPr>
        <a:bodyPr/>
        <a:lstStyle/>
        <a:p>
          <a:pPr>
            <a:defRPr sz="1600"/>
          </a:pPr>
          <a:endParaRPr lang="en-US"/>
        </a:p>
      </c:txPr>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2/27/2021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2/27/2021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339298"/>
            <a:ext cx="34290000" cy="2505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000" dirty="0" smtClean="0">
                <a:solidFill>
                  <a:schemeClr val="bg1"/>
                </a:solidFill>
                <a:latin typeface="+mj-lt"/>
              </a:rPr>
              <a:t>Risks </a:t>
            </a:r>
            <a:r>
              <a:rPr lang="en-US" sz="6000" dirty="0">
                <a:solidFill>
                  <a:schemeClr val="bg1"/>
                </a:solidFill>
                <a:latin typeface="+mj-lt"/>
              </a:rPr>
              <a:t>and Health Understanding Associated with Substance Use among Arab American Young Adults in </a:t>
            </a:r>
            <a:r>
              <a:rPr lang="en-US" sz="6000" dirty="0" smtClean="0">
                <a:solidFill>
                  <a:schemeClr val="bg1"/>
                </a:solidFill>
                <a:latin typeface="+mj-lt"/>
              </a:rPr>
              <a:t>Michigan</a:t>
            </a:r>
            <a:endParaRPr lang="en-US" sz="6000" dirty="0">
              <a:solidFill>
                <a:schemeClr val="bg1"/>
              </a:solidFill>
              <a:latin typeface="+mj-lt"/>
            </a:endParaRP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bg1"/>
                </a:solidFill>
              </a:rPr>
              <a:t>Mariam Nasrallah</a:t>
            </a:r>
            <a:r>
              <a:rPr lang="en-US" sz="4000" baseline="30000" dirty="0">
                <a:solidFill>
                  <a:schemeClr val="bg1"/>
                </a:solidFill>
              </a:rPr>
              <a:t>1</a:t>
            </a:r>
            <a:r>
              <a:rPr lang="en-US" sz="4000" dirty="0">
                <a:solidFill>
                  <a:schemeClr val="bg1"/>
                </a:solidFill>
              </a:rPr>
              <a:t>, </a:t>
            </a:r>
            <a:r>
              <a:rPr lang="en-US" sz="4000" dirty="0" err="1">
                <a:solidFill>
                  <a:schemeClr val="bg1"/>
                </a:solidFill>
              </a:rPr>
              <a:t>Fadal</a:t>
            </a:r>
            <a:r>
              <a:rPr lang="en-US" sz="4000" dirty="0">
                <a:solidFill>
                  <a:schemeClr val="bg1"/>
                </a:solidFill>
              </a:rPr>
              <a:t> Bazzi</a:t>
            </a:r>
            <a:r>
              <a:rPr lang="en-US" sz="4000" baseline="30000" dirty="0">
                <a:solidFill>
                  <a:schemeClr val="bg1"/>
                </a:solidFill>
              </a:rPr>
              <a:t>2</a:t>
            </a:r>
            <a:r>
              <a:rPr lang="en-US" sz="4000" dirty="0">
                <a:solidFill>
                  <a:schemeClr val="bg1"/>
                </a:solidFill>
              </a:rPr>
              <a:t>, Mariam Ayyash</a:t>
            </a:r>
            <a:r>
              <a:rPr lang="en-US" sz="4000" baseline="30000" dirty="0">
                <a:solidFill>
                  <a:schemeClr val="bg1"/>
                </a:solidFill>
              </a:rPr>
              <a:t>3</a:t>
            </a:r>
            <a:r>
              <a:rPr lang="en-US" sz="4000" dirty="0">
                <a:solidFill>
                  <a:schemeClr val="bg1"/>
                </a:solidFill>
              </a:rPr>
              <a:t>, Ali Nasrallah</a:t>
            </a:r>
            <a:r>
              <a:rPr lang="en-US" sz="4000" baseline="30000" dirty="0">
                <a:solidFill>
                  <a:schemeClr val="bg1"/>
                </a:solidFill>
              </a:rPr>
              <a:t>4</a:t>
            </a:r>
            <a:r>
              <a:rPr lang="en-US" sz="4000" dirty="0">
                <a:solidFill>
                  <a:schemeClr val="bg1"/>
                </a:solidFill>
              </a:rPr>
              <a:t>, Roland Alexander Blackwood</a:t>
            </a:r>
            <a:r>
              <a:rPr lang="en-US" sz="4000" baseline="30000" dirty="0">
                <a:solidFill>
                  <a:schemeClr val="bg1"/>
                </a:solidFill>
              </a:rPr>
              <a:t>5</a:t>
            </a:r>
            <a:endParaRPr lang="en-US" sz="4000" dirty="0">
              <a:solidFill>
                <a:schemeClr val="bg1"/>
              </a:solidFill>
            </a:endParaRPr>
          </a:p>
          <a:p>
            <a:pPr algn="ctr" eaLnBrk="1" hangingPunct="1"/>
            <a:endParaRPr lang="en-US" sz="4000" dirty="0">
              <a:solidFill>
                <a:schemeClr val="accent3">
                  <a:lumMod val="20000"/>
                  <a:lumOff val="80000"/>
                </a:schemeClr>
              </a:solidFill>
              <a:latin typeface="+mn-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smtClean="0"/>
              <a:t>Mariam </a:t>
            </a:r>
            <a:r>
              <a:rPr lang="en-US" sz="2400" dirty="0" err="1" smtClean="0"/>
              <a:t>Nasrallah</a:t>
            </a:r>
            <a:endParaRPr lang="en-US" sz="2400" dirty="0"/>
          </a:p>
          <a:p>
            <a:r>
              <a:rPr lang="en-US" sz="2400" dirty="0" smtClean="0"/>
              <a:t>University of Michigan Medical School</a:t>
            </a:r>
            <a:endParaRPr lang="en-US" sz="2400" dirty="0"/>
          </a:p>
          <a:p>
            <a:r>
              <a:rPr lang="en-US" sz="2400" dirty="0"/>
              <a:t>Email</a:t>
            </a:r>
            <a:r>
              <a:rPr lang="en-US" sz="2400" dirty="0" smtClean="0"/>
              <a:t>: mnasrall@med.umich.edu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10" name="Text Box 189"/>
          <p:cNvSpPr txBox="1">
            <a:spLocks noChangeArrowheads="1"/>
          </p:cNvSpPr>
          <p:nvPr/>
        </p:nvSpPr>
        <p:spPr bwMode="auto">
          <a:xfrm>
            <a:off x="1143000" y="4267200"/>
            <a:ext cx="10469880" cy="11141512"/>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mj-lt"/>
              </a:rPr>
              <a:t>OBJECTIVES</a:t>
            </a:r>
            <a:r>
              <a:rPr lang="en-US" sz="2800" dirty="0">
                <a:latin typeface="+mj-lt"/>
              </a:rPr>
              <a:t>:</a:t>
            </a:r>
            <a:r>
              <a:rPr lang="en-US" sz="2800" b="1" dirty="0">
                <a:latin typeface="+mj-lt"/>
              </a:rPr>
              <a:t> </a:t>
            </a:r>
            <a:r>
              <a:rPr lang="en-US" sz="2800" dirty="0">
                <a:latin typeface="+mj-lt"/>
              </a:rPr>
              <a:t>Research investigating substance use among Arab Americans is very limited. The purpose of this study is to further analyze the health risks associated with substance use among Arab American young adults, as well as their health understanding. </a:t>
            </a:r>
          </a:p>
          <a:p>
            <a:r>
              <a:rPr lang="en-US" sz="2800" b="1" dirty="0">
                <a:latin typeface="+mj-lt"/>
              </a:rPr>
              <a:t>METHODS</a:t>
            </a:r>
            <a:r>
              <a:rPr lang="en-US" sz="2800" dirty="0">
                <a:latin typeface="+mj-lt"/>
              </a:rPr>
              <a:t>: A cross-sectional online survey was distributed in Dearborn, MI and surrounding cities. The survey addressed substance use and its consequences among Arab American young adults between the ages of 18-30.</a:t>
            </a:r>
          </a:p>
          <a:p>
            <a:r>
              <a:rPr lang="en-US" sz="2800" b="1" dirty="0">
                <a:latin typeface="+mj-lt"/>
              </a:rPr>
              <a:t>RESULTS</a:t>
            </a:r>
            <a:r>
              <a:rPr lang="en-US" sz="2800" dirty="0">
                <a:latin typeface="+mj-lt"/>
              </a:rPr>
              <a:t>: Participants (n=423) were categorized by their smoking status, alcohol use status, and other substances use status. 35% of alcohol or substance users experienced nausea or/and vomiting in the past 12 months, 32% neglected their responsibilities, 28% did something they regretted later or got into a fight or argument, and 17.9% reported engaging in unprotected sex. Mental health scenarios were reported at higher rates in substance, alcohol, and tobacco users categories when compared to the non-users groups. Additionally, 84-99% of respondents reported a good level of understanding of health risks associated with the use of such substances. </a:t>
            </a:r>
          </a:p>
          <a:p>
            <a:r>
              <a:rPr lang="en-US" sz="2800" b="1" dirty="0">
                <a:latin typeface="+mj-lt"/>
              </a:rPr>
              <a:t>CONCLUSION</a:t>
            </a:r>
            <a:r>
              <a:rPr lang="en-US" sz="2800" dirty="0">
                <a:latin typeface="+mj-lt"/>
              </a:rPr>
              <a:t>: Our findings suggest that this target population is not immune from the consequences of substance use. Despite a majority reporting a good level of understanding of health risks of substance use, it is imperative that we address the potential consequences of substance use, as well as associated mental health conditions in order to protect this vulnerable population. </a:t>
            </a:r>
          </a:p>
        </p:txBody>
      </p:sp>
      <p:sp>
        <p:nvSpPr>
          <p:cNvPr id="32" name="Rectangle 31"/>
          <p:cNvSpPr/>
          <p:nvPr/>
        </p:nvSpPr>
        <p:spPr>
          <a:xfrm>
            <a:off x="1143000" y="3733800"/>
            <a:ext cx="104698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2707600" y="4267200"/>
            <a:ext cx="10896600" cy="984885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buFont typeface="Arial" pitchFamily="34" charset="0"/>
              <a:buChar char="•"/>
            </a:pPr>
            <a:r>
              <a:rPr lang="en-US" sz="2800" dirty="0">
                <a:latin typeface="+mj-lt"/>
              </a:rPr>
              <a:t>423 Arab American youth between the ages of 18 and 30 participated in this study. </a:t>
            </a:r>
            <a:endParaRPr lang="en-US" sz="2800" dirty="0" smtClean="0">
              <a:latin typeface="+mj-lt"/>
            </a:endParaRPr>
          </a:p>
          <a:p>
            <a:pPr marL="457200" indent="-457200" eaLnBrk="1" hangingPunct="1">
              <a:buFont typeface="Arial" pitchFamily="34" charset="0"/>
              <a:buChar char="•"/>
            </a:pPr>
            <a:r>
              <a:rPr lang="en-US" sz="2800" dirty="0" smtClean="0">
                <a:latin typeface="+mj-lt"/>
              </a:rPr>
              <a:t>Participants </a:t>
            </a:r>
            <a:r>
              <a:rPr lang="en-US" sz="2800" dirty="0">
                <a:latin typeface="+mj-lt"/>
              </a:rPr>
              <a:t>were categorized by their smoking status, alcohol use status and other substances use status. </a:t>
            </a:r>
            <a:endParaRPr lang="en-US" sz="2800" dirty="0" smtClean="0">
              <a:latin typeface="+mj-lt"/>
            </a:endParaRPr>
          </a:p>
          <a:p>
            <a:pPr marL="457200" indent="-457200" eaLnBrk="1" hangingPunct="1">
              <a:buFont typeface="Arial" pitchFamily="34" charset="0"/>
              <a:buChar char="•"/>
            </a:pPr>
            <a:r>
              <a:rPr lang="en-US" sz="2800" dirty="0" smtClean="0">
                <a:latin typeface="+mj-lt"/>
              </a:rPr>
              <a:t>35</a:t>
            </a:r>
            <a:r>
              <a:rPr lang="en-US" sz="2800" dirty="0">
                <a:latin typeface="+mj-lt"/>
              </a:rPr>
              <a:t>% of alcohol or substance users experienced nausea or/and vomiting in the past 12 months, 32% neglected their responsibilities, and 28% did something they regretted later or got into a fight or argument. </a:t>
            </a:r>
            <a:r>
              <a:rPr lang="en-US" sz="2800" dirty="0" smtClean="0">
                <a:latin typeface="+mj-lt"/>
              </a:rPr>
              <a:t>(Chart 1)</a:t>
            </a:r>
          </a:p>
          <a:p>
            <a:pPr marL="457200" indent="-457200" eaLnBrk="1" hangingPunct="1">
              <a:buFont typeface="Arial" pitchFamily="34" charset="0"/>
              <a:buChar char="•"/>
            </a:pPr>
            <a:r>
              <a:rPr lang="en-US" sz="2800" dirty="0">
                <a:latin typeface="+mj-lt"/>
              </a:rPr>
              <a:t>The majority reported a good level of understanding of health risks associated with the use of such substances. (Table 1) </a:t>
            </a:r>
            <a:endParaRPr lang="en-US" sz="2800" dirty="0" smtClean="0">
              <a:latin typeface="+mj-lt"/>
            </a:endParaRPr>
          </a:p>
          <a:p>
            <a:pPr marL="457200" indent="-457200" eaLnBrk="1" hangingPunct="1">
              <a:buFont typeface="Arial" pitchFamily="34" charset="0"/>
              <a:buChar char="•"/>
            </a:pPr>
            <a:r>
              <a:rPr lang="en-US" sz="2800" dirty="0" smtClean="0">
                <a:latin typeface="+mj-lt"/>
              </a:rPr>
              <a:t>Mental </a:t>
            </a:r>
            <a:r>
              <a:rPr lang="en-US" sz="2800" dirty="0">
                <a:latin typeface="+mj-lt"/>
              </a:rPr>
              <a:t>health scenarios such as depression, anxiety, delusions, hallucinations and others were reported at higher rates in substance, alcohol and tobacco users categories when compared to the non-users groups. </a:t>
            </a:r>
            <a:r>
              <a:rPr lang="en-US" sz="2800" dirty="0" smtClean="0">
                <a:latin typeface="+mj-lt"/>
              </a:rPr>
              <a:t>(Table 1)</a:t>
            </a:r>
          </a:p>
          <a:p>
            <a:pPr marL="457200" indent="-457200" eaLnBrk="1" hangingPunct="1">
              <a:buFont typeface="Arial" pitchFamily="34" charset="0"/>
              <a:buChar char="•"/>
            </a:pPr>
            <a:r>
              <a:rPr lang="en-US" sz="2800" dirty="0" smtClean="0">
                <a:latin typeface="+mj-lt"/>
              </a:rPr>
              <a:t>Confidence </a:t>
            </a:r>
            <a:r>
              <a:rPr lang="en-US" sz="2800" dirty="0">
                <a:latin typeface="+mj-lt"/>
              </a:rPr>
              <a:t>in seeking professional support for drug use was not statistically significant among categories with a majority of respondents reporting confidence in seeking professional support. Between 57-62% of each subgroup reported awareness of the professional support resources available regarding drug use</a:t>
            </a:r>
            <a:r>
              <a:rPr lang="en-US" sz="2800" dirty="0" smtClean="0">
                <a:latin typeface="+mj-lt"/>
              </a:rPr>
              <a:t>. (Table 2) </a:t>
            </a:r>
          </a:p>
          <a:p>
            <a:pPr marL="457200" indent="-457200" eaLnBrk="1" hangingPunct="1">
              <a:buFont typeface="Arial" pitchFamily="34" charset="0"/>
              <a:buChar char="•"/>
            </a:pPr>
            <a:r>
              <a:rPr lang="en-US" sz="2800" dirty="0">
                <a:latin typeface="+mj-lt"/>
              </a:rPr>
              <a:t>There was no particular trend of behavioral changes regarding either substance or tobacco use when participant took laws, institutional policies or health risks into consideration. </a:t>
            </a:r>
          </a:p>
        </p:txBody>
      </p:sp>
      <p:sp>
        <p:nvSpPr>
          <p:cNvPr id="33" name="Rectangle 32"/>
          <p:cNvSpPr/>
          <p:nvPr/>
        </p:nvSpPr>
        <p:spPr>
          <a:xfrm>
            <a:off x="1143000" y="15697200"/>
            <a:ext cx="104698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115800" y="4267200"/>
            <a:ext cx="10149840" cy="855618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a:buFont typeface="Arial" pitchFamily="34" charset="0"/>
              <a:buChar char="•"/>
            </a:pPr>
            <a:r>
              <a:rPr lang="en-US" sz="2800" dirty="0">
                <a:latin typeface="+mj-lt"/>
              </a:rPr>
              <a:t>An anonymous online survey was utilized to examine patterns of substance use across various classes as recognized by the DSM-V criteria. </a:t>
            </a:r>
            <a:endParaRPr lang="en-US" sz="2800" dirty="0" smtClean="0">
              <a:latin typeface="+mj-lt"/>
            </a:endParaRPr>
          </a:p>
          <a:p>
            <a:pPr marL="457200" indent="-457200">
              <a:buFont typeface="Arial" pitchFamily="34" charset="0"/>
              <a:buChar char="•"/>
            </a:pPr>
            <a:r>
              <a:rPr lang="en-US" sz="2800" dirty="0" smtClean="0">
                <a:latin typeface="+mj-lt"/>
              </a:rPr>
              <a:t>The </a:t>
            </a:r>
            <a:r>
              <a:rPr lang="en-US" sz="2800" dirty="0">
                <a:latin typeface="+mj-lt"/>
              </a:rPr>
              <a:t>online survey was conducted </a:t>
            </a:r>
            <a:r>
              <a:rPr lang="en-US" sz="2800" dirty="0" smtClean="0">
                <a:latin typeface="+mj-lt"/>
              </a:rPr>
              <a:t>mainly within </a:t>
            </a:r>
            <a:r>
              <a:rPr lang="en-US" sz="2800" dirty="0">
                <a:latin typeface="+mj-lt"/>
              </a:rPr>
              <a:t>Dearborn, MI and neighboring </a:t>
            </a:r>
            <a:r>
              <a:rPr lang="en-US" sz="2800" dirty="0" smtClean="0">
                <a:latin typeface="+mj-lt"/>
              </a:rPr>
              <a:t>communities, which host a large Arab population.  </a:t>
            </a:r>
          </a:p>
          <a:p>
            <a:pPr marL="457200" indent="-457200">
              <a:buFont typeface="Arial" pitchFamily="34" charset="0"/>
              <a:buChar char="•"/>
            </a:pPr>
            <a:r>
              <a:rPr lang="en-US" sz="2800" dirty="0" smtClean="0">
                <a:latin typeface="+mj-lt"/>
              </a:rPr>
              <a:t>Criteria </a:t>
            </a:r>
            <a:r>
              <a:rPr lang="en-US" sz="2800" dirty="0">
                <a:latin typeface="+mj-lt"/>
              </a:rPr>
              <a:t>for inclusion into the study included an age of 18-30 years old and self-identification as an Arab American. </a:t>
            </a:r>
            <a:r>
              <a:rPr lang="en-US" sz="2800" dirty="0" smtClean="0">
                <a:latin typeface="+mj-lt"/>
              </a:rPr>
              <a:t>These </a:t>
            </a:r>
            <a:r>
              <a:rPr lang="en-US" sz="2800" dirty="0">
                <a:latin typeface="+mj-lt"/>
              </a:rPr>
              <a:t>specific parameters were set to capture this specific and critical time of life. </a:t>
            </a:r>
            <a:endParaRPr lang="en-US" sz="2800" dirty="0" smtClean="0">
              <a:latin typeface="+mj-lt"/>
            </a:endParaRPr>
          </a:p>
          <a:p>
            <a:endParaRPr lang="en-US" sz="2800" dirty="0">
              <a:latin typeface="+mj-lt"/>
            </a:endParaRPr>
          </a:p>
          <a:p>
            <a:pPr marL="457200" indent="-457200">
              <a:buFont typeface="Arial" pitchFamily="34" charset="0"/>
              <a:buChar char="•"/>
            </a:pPr>
            <a:r>
              <a:rPr lang="en-US" sz="2800" dirty="0">
                <a:latin typeface="+mj-lt"/>
              </a:rPr>
              <a:t>Statistical Analysis: Analysis was performed using SAS 9.4. All continuous variables were evaluated for normality by using the Shapiro-</a:t>
            </a:r>
            <a:r>
              <a:rPr lang="en-US" sz="2800" dirty="0" err="1">
                <a:latin typeface="+mj-lt"/>
              </a:rPr>
              <a:t>Wilk</a:t>
            </a:r>
            <a:r>
              <a:rPr lang="en-US" sz="2800" dirty="0">
                <a:latin typeface="+mj-lt"/>
              </a:rPr>
              <a:t> statistic, histograms and Q-Q plots. </a:t>
            </a:r>
            <a:r>
              <a:rPr lang="en-US" sz="2800" dirty="0" err="1">
                <a:latin typeface="+mj-lt"/>
              </a:rPr>
              <a:t>Univariate</a:t>
            </a:r>
            <a:r>
              <a:rPr lang="en-US" sz="2800" dirty="0">
                <a:latin typeface="+mj-lt"/>
              </a:rPr>
              <a:t> analysis of data included means and standard deviation, and percentages. Comparison of continuous variables between groups was conducted using t-test or the </a:t>
            </a:r>
            <a:r>
              <a:rPr lang="en-US" sz="2800" dirty="0" err="1">
                <a:latin typeface="+mj-lt"/>
              </a:rPr>
              <a:t>Kruskal</a:t>
            </a:r>
            <a:r>
              <a:rPr lang="en-US" sz="2800" dirty="0">
                <a:latin typeface="+mj-lt"/>
              </a:rPr>
              <a:t>-Wallis test, as appropriate. Categorical data were compared using chi-square test or likelihood ratio chi-square as appropriate</a:t>
            </a:r>
            <a:r>
              <a:rPr lang="en-US" sz="2800" dirty="0" smtClean="0">
                <a:latin typeface="+mj-lt"/>
              </a:rPr>
              <a:t>.</a:t>
            </a:r>
            <a:endParaRPr lang="en-US" sz="2800" dirty="0">
              <a:latin typeface="+mj-lt"/>
            </a:endParaRPr>
          </a:p>
        </p:txBody>
      </p:sp>
      <p:sp>
        <p:nvSpPr>
          <p:cNvPr id="34" name="Rectangle 33"/>
          <p:cNvSpPr/>
          <p:nvPr/>
        </p:nvSpPr>
        <p:spPr>
          <a:xfrm>
            <a:off x="12115800" y="37338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11061740"/>
            <a:ext cx="10546080" cy="1286506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j-lt"/>
              </a:rPr>
              <a:t>Our findings suggest that our target population is not immune from the consequences of substance use. Despite a majority reporting a good level of understanding of health risks of substance use, substance use continues to be prevalent among Arab American young adults. For this reason, it is imperative that we address the potential consequences of substance use. It is unsurprising that our findings </a:t>
            </a:r>
            <a:r>
              <a:rPr lang="en-US" sz="2800" dirty="0" err="1">
                <a:latin typeface="+mj-lt"/>
              </a:rPr>
              <a:t>redemonstrate</a:t>
            </a:r>
            <a:r>
              <a:rPr lang="en-US" sz="2800" dirty="0">
                <a:latin typeface="+mj-lt"/>
              </a:rPr>
              <a:t> the association of substance use and mental health conditions. It is equally important that we also address associated mental health conditions or symptoms in order to protect this vulnerable population. Mental health conditions and substance use disorders do not discriminate against any population or community, and so it is important that we revise our approach to discussing the importance of mental health and seeking professional help. Because these topics are highly stigmatized among this population, this discussion may present with challenges. However, with increasing data and a better understanding we can collectively improve our approach as a community. It is imperative that we medically normalize such conditions, so that they can be discussed and addressed as though they were any other medical condition. Additionally, when addressing substance use amongst Arab American young adults, especially in the medical setting, it is equally important to screen for and address potential consequences and risky behaviors, including unprotected sex, comorbid mental health conditions, and potential barriers to seeking treatment. It is clear that much more research still needs to be done in order to better understand the Arab American population. However, with the development of community partnerships and further research, the future appears promising for valuable screening procedures and interventions. </a:t>
            </a:r>
          </a:p>
        </p:txBody>
      </p:sp>
      <p:sp>
        <p:nvSpPr>
          <p:cNvPr id="35" name="Rectangle 34"/>
          <p:cNvSpPr/>
          <p:nvPr/>
        </p:nvSpPr>
        <p:spPr>
          <a:xfrm>
            <a:off x="34107120" y="10477500"/>
            <a:ext cx="105460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Discussion/conclusion</a:t>
            </a:r>
            <a:endParaRPr lang="en-US" sz="4000" b="1" dirty="0">
              <a:solidFill>
                <a:schemeClr val="accent3">
                  <a:lumMod val="20000"/>
                  <a:lumOff val="80000"/>
                </a:schemeClr>
              </a:solidFill>
            </a:endParaRPr>
          </a:p>
        </p:txBody>
      </p:sp>
      <p:sp>
        <p:nvSpPr>
          <p:cNvPr id="11" name="Text Box 190"/>
          <p:cNvSpPr txBox="1">
            <a:spLocks noChangeArrowheads="1"/>
          </p:cNvSpPr>
          <p:nvPr/>
        </p:nvSpPr>
        <p:spPr bwMode="auto">
          <a:xfrm>
            <a:off x="1143000" y="16230600"/>
            <a:ext cx="10469880" cy="769441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j-lt"/>
              </a:rPr>
              <a:t>Substance use among young adults is a very important area of research, especially considering the harmful effects and increased potential for developing an addiction in this population ("Principles of Adolescent Substance Use Disorder Treatment", 2014). The consequences of substance use are a very complex topic to address, as the use of various substances has widespread effects on an individual’s physical and mental health. Complicating matters further, there is little research on the consequences of substance use in the Arab American population. This area of research is showing promising progress, although continues to lack in various areas. For this reason, our target population includes a young, Arab American cohort from a majority Arab community in Michigan. As part of a larger study, this present paper highlights the physical and behavioral consequences of substance use, as well as associated mental health symptoms. We also aim to investigate perception of health consequences and confidence in seeking professional support if subjects felt their substance use was becoming a problem. </a:t>
            </a:r>
          </a:p>
        </p:txBody>
      </p:sp>
      <p:sp>
        <p:nvSpPr>
          <p:cNvPr id="45" name="Rectangle 44"/>
          <p:cNvSpPr/>
          <p:nvPr/>
        </p:nvSpPr>
        <p:spPr>
          <a:xfrm>
            <a:off x="22707600" y="3733800"/>
            <a:ext cx="108966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graphicFrame>
        <p:nvGraphicFramePr>
          <p:cNvPr id="39" name="Chart 38" title="Chart 1. Table 3. Consequence of Alcohol or Substance Use in Past 12 Months "/>
          <p:cNvGraphicFramePr>
            <a:graphicFrameLocks/>
          </p:cNvGraphicFramePr>
          <p:nvPr>
            <p:extLst>
              <p:ext uri="{D42A27DB-BD31-4B8C-83A1-F6EECF244321}">
                <p14:modId xmlns:p14="http://schemas.microsoft.com/office/powerpoint/2010/main" val="1212802988"/>
              </p:ext>
            </p:extLst>
          </p:nvPr>
        </p:nvGraphicFramePr>
        <p:xfrm>
          <a:off x="34107120" y="3750112"/>
          <a:ext cx="10546080" cy="6308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40549674"/>
              </p:ext>
            </p:extLst>
          </p:nvPr>
        </p:nvGraphicFramePr>
        <p:xfrm>
          <a:off x="11931650" y="14173200"/>
          <a:ext cx="21856700" cy="5045710"/>
        </p:xfrm>
        <a:graphic>
          <a:graphicData uri="http://schemas.openxmlformats.org/drawingml/2006/table">
            <a:tbl>
              <a:tblPr>
                <a:tableStyleId>{5C22544A-7EE6-4342-B048-85BDC9FD1C3A}</a:tableStyleId>
              </a:tblPr>
              <a:tblGrid>
                <a:gridCol w="3820147"/>
                <a:gridCol w="3233482"/>
                <a:gridCol w="1528059"/>
                <a:gridCol w="1487129"/>
                <a:gridCol w="982324"/>
                <a:gridCol w="2182941"/>
                <a:gridCol w="2223871"/>
                <a:gridCol w="873177"/>
                <a:gridCol w="2292088"/>
                <a:gridCol w="2333019"/>
                <a:gridCol w="900463"/>
              </a:tblGrid>
              <a:tr h="196850">
                <a:tc gridSpan="2">
                  <a:txBody>
                    <a:bodyPr/>
                    <a:lstStyle/>
                    <a:p>
                      <a:pPr algn="l" fontAlgn="b"/>
                      <a:r>
                        <a:rPr lang="en-US" sz="2000" b="1" u="none" strike="noStrike" dirty="0">
                          <a:effectLst/>
                        </a:rPr>
                        <a:t>Table </a:t>
                      </a:r>
                      <a:r>
                        <a:rPr lang="en-US" sz="2000" b="1" u="none" strike="noStrike" dirty="0" smtClean="0">
                          <a:effectLst/>
                        </a:rPr>
                        <a:t>1. </a:t>
                      </a:r>
                      <a:r>
                        <a:rPr lang="en-US" sz="2000" b="1" u="none" strike="noStrike" dirty="0">
                          <a:effectLst/>
                        </a:rPr>
                        <a:t>Mental Health Risks Associated with Substance Use</a:t>
                      </a:r>
                      <a:endParaRPr lang="en-US" sz="2000" b="1" i="0" u="none" strike="noStrike" dirty="0">
                        <a:solidFill>
                          <a:srgbClr val="000000"/>
                        </a:solidFill>
                        <a:effectLst/>
                        <a:latin typeface="Calibri"/>
                      </a:endParaRPr>
                    </a:p>
                  </a:txBody>
                  <a:tcPr marL="6350" marR="6350" marT="6350" marB="0" anchor="b"/>
                </a:tc>
                <a:tc hMerge="1">
                  <a:txBody>
                    <a:bodyPr/>
                    <a:lstStyle/>
                    <a:p>
                      <a:endParaRPr lang="en-US"/>
                    </a:p>
                  </a:txBody>
                  <a:tcPr/>
                </a:tc>
                <a:tc>
                  <a:txBody>
                    <a:bodyPr/>
                    <a:lstStyle/>
                    <a:p>
                      <a:pPr algn="l" fontAlgn="b"/>
                      <a:endParaRPr lang="en-US" sz="1600" b="1" i="0" u="none" strike="noStrike" dirty="0">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1"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gridSpan="3">
                  <a:txBody>
                    <a:bodyPr/>
                    <a:lstStyle/>
                    <a:p>
                      <a:pPr algn="ctr" fontAlgn="b"/>
                      <a:r>
                        <a:rPr lang="en-US" sz="1600" u="none" strike="noStrike">
                          <a:effectLst/>
                        </a:rPr>
                        <a:t>Alcohol Use</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c gridSpan="3">
                  <a:txBody>
                    <a:bodyPr/>
                    <a:lstStyle/>
                    <a:p>
                      <a:pPr algn="ctr" fontAlgn="b"/>
                      <a:r>
                        <a:rPr lang="en-US" sz="1600" u="none" strike="noStrike">
                          <a:effectLst/>
                        </a:rPr>
                        <a:t>Tobacco Products Use **</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c gridSpan="3">
                  <a:txBody>
                    <a:bodyPr/>
                    <a:lstStyle/>
                    <a:p>
                      <a:pPr algn="ctr" fontAlgn="b"/>
                      <a:r>
                        <a:rPr lang="en-US" sz="1600" u="none" strike="noStrike">
                          <a:effectLst/>
                        </a:rPr>
                        <a:t>Other Substance Use***</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r>
              <a:tr h="196850">
                <a:tc>
                  <a:txBody>
                    <a:bodyPr/>
                    <a:lstStyle/>
                    <a:p>
                      <a:pPr algn="l" fontAlgn="b"/>
                      <a:endParaRPr lang="en-US" sz="1600" b="0" i="0" u="none" strike="noStrike" dirty="0">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Ø Alcohol (n=332)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Alcohol (n=86)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P</a:t>
                      </a:r>
                      <a:endParaRPr lang="en-US" sz="1600" b="0" i="1"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Ø Tobacco Product (n=195)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Tobacco Product (n=222)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P</a:t>
                      </a:r>
                      <a:endParaRPr lang="en-US" sz="1600" b="0" i="1"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Ø Other Substances (n=306)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Other Substances (n=110)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dirty="0">
                          <a:effectLst/>
                        </a:rPr>
                        <a:t>P</a:t>
                      </a:r>
                      <a:endParaRPr lang="en-US" sz="1600" b="0" i="1" u="none" strike="noStrike" dirty="0">
                        <a:solidFill>
                          <a:srgbClr val="000000"/>
                        </a:solidFill>
                        <a:effectLst/>
                        <a:latin typeface="Calibri"/>
                      </a:endParaRPr>
                    </a:p>
                  </a:txBody>
                  <a:tcPr marL="6350" marR="6350" marT="6350" marB="0" anchor="ctr"/>
                </a:tc>
              </a:tr>
              <a:tr h="196850">
                <a:tc rowSpan="3">
                  <a:txBody>
                    <a:bodyPr/>
                    <a:lstStyle/>
                    <a:p>
                      <a:pPr algn="l" fontAlgn="ctr"/>
                      <a:r>
                        <a:rPr lang="en-US" sz="1600" u="none" strike="noStrike">
                          <a:effectLst/>
                        </a:rPr>
                        <a:t>Good Level of Understanding for Health Risk Associated with:</a:t>
                      </a:r>
                      <a:endParaRPr lang="en-US" sz="1600" b="0" i="0" u="none" strike="noStrike">
                        <a:solidFill>
                          <a:srgbClr val="000000"/>
                        </a:solidFill>
                        <a:effectLst/>
                        <a:latin typeface="Calibri"/>
                      </a:endParaRPr>
                    </a:p>
                  </a:txBody>
                  <a:tcPr marL="6350" marR="6350" marT="6350" marB="0" anchor="ctr"/>
                </a:tc>
                <a:tc>
                  <a:txBody>
                    <a:bodyPr/>
                    <a:lstStyle/>
                    <a:p>
                      <a:pPr algn="l" fontAlgn="b"/>
                      <a:r>
                        <a:rPr lang="en-US" sz="1600" u="none" strike="noStrike">
                          <a:effectLst/>
                        </a:rPr>
                        <a:t>Alcohol</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292 (93.3)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77 (93.9)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0.8424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173 (93.0)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195 (93.8)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0.7679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269 (92.1)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98 (97.0)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0.0873</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Tobacco</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298 (94.6)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79 (97.5)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0.2715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176 (94.6)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200 (95.7)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0.6198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275 (93.9)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100 (99.0)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0.0371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Other Drugs</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283 (91.0)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68 (84.0)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0.0649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159 (86.0)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191 (92.7)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0.0291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253 (87.5)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96 (95.1)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0.0342</a:t>
                      </a:r>
                      <a:endParaRPr lang="en-US" sz="1600" b="0" i="0" u="none" strike="noStrike">
                        <a:solidFill>
                          <a:srgbClr val="000000"/>
                        </a:solidFill>
                        <a:effectLst/>
                        <a:latin typeface="Calibri"/>
                      </a:endParaRPr>
                    </a:p>
                  </a:txBody>
                  <a:tcPr marL="6350" marR="6350" marT="6350" marB="0" anchor="b"/>
                </a:tc>
              </a:tr>
              <a:tr h="196850">
                <a:tc rowSpan="10">
                  <a:txBody>
                    <a:bodyPr/>
                    <a:lstStyle/>
                    <a:p>
                      <a:pPr algn="l" fontAlgn="ctr"/>
                      <a:r>
                        <a:rPr lang="en-US" sz="1600" u="none" strike="noStrike" dirty="0" err="1">
                          <a:effectLst/>
                        </a:rPr>
                        <a:t>Occurances</a:t>
                      </a:r>
                      <a:r>
                        <a:rPr lang="en-US" sz="1600" u="none" strike="noStrike" dirty="0">
                          <a:effectLst/>
                        </a:rPr>
                        <a:t> of the Following Mental Health Related Scenarios Within the Past 12 Months</a:t>
                      </a:r>
                      <a:endParaRPr lang="en-US" sz="1600" b="0" i="0" u="none" strike="noStrike" dirty="0">
                        <a:solidFill>
                          <a:srgbClr val="000000"/>
                        </a:solidFill>
                        <a:effectLst/>
                        <a:latin typeface="Calibri"/>
                      </a:endParaRPr>
                    </a:p>
                  </a:txBody>
                  <a:tcPr marL="6350" marR="6350" marT="6350" marB="0" anchor="ctr"/>
                </a:tc>
                <a:tc>
                  <a:txBody>
                    <a:bodyPr/>
                    <a:lstStyle/>
                    <a:p>
                      <a:pPr algn="l" fontAlgn="b"/>
                      <a:r>
                        <a:rPr lang="en-US" sz="1600" u="none" strike="noStrike">
                          <a:effectLst/>
                        </a:rPr>
                        <a:t>Serious depression</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68 (20.5)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35 (40.7)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45 (23.1)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57 (25.7)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0.0030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59 (19.3)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44 (40.0)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Serious anxiety/tension</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97 (29.2)</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41 (47.7)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64 (32.8)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73 (32.9)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0.0041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81 (26.5)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56 (50.9)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Delusions</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1 (0.3)</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0 (0.0)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0.0003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 (0.0)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0.0028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 (0.0)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0.0042</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Hallucinations</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2 (0.6)</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2 (2.3)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 (1.4)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0.0029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 (2.7)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0.0016</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Trouble understanding, concentrating, or remembering</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47 (14.2)</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23 (26.7)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dirty="0">
                          <a:effectLst/>
                        </a:rPr>
                        <a:t>29 (14.9)</a:t>
                      </a:r>
                      <a:endParaRPr lang="en-US" sz="1600" b="0" i="0" u="none" strike="noStrike" dirty="0">
                        <a:solidFill>
                          <a:srgbClr val="000000"/>
                        </a:solidFill>
                        <a:effectLst/>
                        <a:latin typeface="Calibri"/>
                      </a:endParaRPr>
                    </a:p>
                  </a:txBody>
                  <a:tcPr marL="6350" marR="6350" marT="6350" marB="0" anchor="b"/>
                </a:tc>
                <a:tc>
                  <a:txBody>
                    <a:bodyPr/>
                    <a:lstStyle/>
                    <a:p>
                      <a:pPr algn="ctr" fontAlgn="b"/>
                      <a:r>
                        <a:rPr lang="en-US" sz="1600" u="none" strike="noStrike">
                          <a:effectLst/>
                        </a:rPr>
                        <a:t>40 (18.0)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0.0022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41 (13.4)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29 (26.4)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Trouble controlling violent behavior</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9 (2.7)</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5 (5.8)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7 (3.6)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7 (3.2)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0.0041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dirty="0">
                          <a:effectLst/>
                        </a:rPr>
                        <a:t>7 (2.3)</a:t>
                      </a:r>
                      <a:endParaRPr lang="en-US" sz="1600" b="0" i="0" u="none" strike="noStrike" dirty="0">
                        <a:solidFill>
                          <a:srgbClr val="000000"/>
                        </a:solidFill>
                        <a:effectLst/>
                        <a:latin typeface="Calibri"/>
                      </a:endParaRPr>
                    </a:p>
                  </a:txBody>
                  <a:tcPr marL="6350" marR="6350" marT="6350" marB="0" anchor="b"/>
                </a:tc>
                <a:tc>
                  <a:txBody>
                    <a:bodyPr/>
                    <a:lstStyle/>
                    <a:p>
                      <a:pPr algn="ctr" fontAlgn="b"/>
                      <a:r>
                        <a:rPr lang="en-US" sz="1600" u="none" strike="noStrike">
                          <a:effectLst/>
                        </a:rPr>
                        <a:t>7 (6.4)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0.0021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Thoughts of suicide</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21 (6.3)</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17 (19.8)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16 (8.2)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22 (9.9)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0.0033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 (5.6)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21 (19.1)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Suicide attempts</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3 (0.9)</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0 (0.0)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0.0002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 (0.9)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0.0038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 (0.3)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 (1.8)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0.0047</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Taken prescribed medication for any psychological/emotional problem</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20 (6.0)</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11 (12.8)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11 (5.6)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20 (9.0)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0.0018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14 (4.6)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 (15.5)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None</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179 (53.9)</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23 (27.6)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&lt;0.0001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101 (51.8)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101 (45.5)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0.0022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175 (57.2)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26 (23.6)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dirty="0">
                          <a:effectLst/>
                        </a:rPr>
                        <a:t>&lt;0.0001</a:t>
                      </a:r>
                      <a:endParaRPr lang="en-US" sz="1600" b="0" i="0" u="none" strike="noStrike" dirty="0">
                        <a:solidFill>
                          <a:srgbClr val="000000"/>
                        </a:solidFill>
                        <a:effectLst/>
                        <a:latin typeface="Calibri"/>
                      </a:endParaRPr>
                    </a:p>
                  </a:txBody>
                  <a:tcPr marL="6350" marR="6350" marT="6350" marB="0" anchor="b"/>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23278673"/>
              </p:ext>
            </p:extLst>
          </p:nvPr>
        </p:nvGraphicFramePr>
        <p:xfrm>
          <a:off x="11963400" y="19278600"/>
          <a:ext cx="21793200" cy="4612640"/>
        </p:xfrm>
        <a:graphic>
          <a:graphicData uri="http://schemas.openxmlformats.org/drawingml/2006/table">
            <a:tbl>
              <a:tblPr>
                <a:tableStyleId>{5C22544A-7EE6-4342-B048-85BDC9FD1C3A}</a:tableStyleId>
              </a:tblPr>
              <a:tblGrid>
                <a:gridCol w="4225829"/>
                <a:gridCol w="1836365"/>
                <a:gridCol w="1046253"/>
                <a:gridCol w="1645054"/>
                <a:gridCol w="1086641"/>
                <a:gridCol w="2414759"/>
                <a:gridCol w="2460036"/>
                <a:gridCol w="965903"/>
                <a:gridCol w="2535496"/>
                <a:gridCol w="2580775"/>
                <a:gridCol w="996089"/>
              </a:tblGrid>
              <a:tr h="196850">
                <a:tc gridSpan="2">
                  <a:txBody>
                    <a:bodyPr/>
                    <a:lstStyle/>
                    <a:p>
                      <a:pPr algn="l" fontAlgn="b"/>
                      <a:r>
                        <a:rPr lang="en-US" sz="2000" b="1" u="none" strike="noStrike" dirty="0">
                          <a:effectLst/>
                        </a:rPr>
                        <a:t>Table </a:t>
                      </a:r>
                      <a:r>
                        <a:rPr lang="en-US" sz="2000" b="1" u="none" strike="noStrike" dirty="0" smtClean="0">
                          <a:effectLst/>
                        </a:rPr>
                        <a:t>2. </a:t>
                      </a:r>
                      <a:r>
                        <a:rPr lang="en-US" sz="2000" b="1" u="none" strike="noStrike" dirty="0">
                          <a:effectLst/>
                        </a:rPr>
                        <a:t>Perspectives on professional Support Associated with Substance Use</a:t>
                      </a:r>
                      <a:endParaRPr lang="en-US" sz="2000" b="1" i="0" u="none" strike="noStrike" dirty="0">
                        <a:solidFill>
                          <a:srgbClr val="000000"/>
                        </a:solidFill>
                        <a:effectLst/>
                        <a:latin typeface="Calibri"/>
                      </a:endParaRPr>
                    </a:p>
                  </a:txBody>
                  <a:tcPr marL="6350" marR="6350" marT="6350" marB="0" anchor="b"/>
                </a:tc>
                <a:tc hMerge="1">
                  <a:txBody>
                    <a:bodyPr/>
                    <a:lstStyle/>
                    <a:p>
                      <a:endParaRPr lang="en-US"/>
                    </a:p>
                  </a:txBody>
                  <a:tcPr/>
                </a:tc>
                <a:tc>
                  <a:txBody>
                    <a:bodyPr/>
                    <a:lstStyle/>
                    <a:p>
                      <a:pPr algn="l" fontAlgn="b"/>
                      <a:endParaRPr lang="en-US" sz="1600" b="1"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a:txBody>
                    <a:bodyPr/>
                    <a:lstStyle/>
                    <a:p>
                      <a:pPr algn="l" fontAlgn="b"/>
                      <a:endParaRPr lang="en-US" sz="1600" b="0" i="0" u="none" strike="noStrike" dirty="0">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1"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dirty="0">
                        <a:solidFill>
                          <a:srgbClr val="000000"/>
                        </a:solidFill>
                        <a:effectLst/>
                        <a:latin typeface="Calibri"/>
                      </a:endParaRPr>
                    </a:p>
                  </a:txBody>
                  <a:tcPr marL="6350" marR="6350" marT="6350" marB="0" anchor="b"/>
                </a:tc>
              </a:tr>
              <a:tr h="196850">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gridSpan="3">
                  <a:txBody>
                    <a:bodyPr/>
                    <a:lstStyle/>
                    <a:p>
                      <a:pPr algn="ctr" fontAlgn="b"/>
                      <a:r>
                        <a:rPr lang="en-US" sz="1600" u="none" strike="noStrike">
                          <a:effectLst/>
                        </a:rPr>
                        <a:t>Alcohol Use</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c gridSpan="3">
                  <a:txBody>
                    <a:bodyPr/>
                    <a:lstStyle/>
                    <a:p>
                      <a:pPr algn="ctr" fontAlgn="b"/>
                      <a:r>
                        <a:rPr lang="en-US" sz="1600" u="none" strike="noStrike">
                          <a:effectLst/>
                        </a:rPr>
                        <a:t>Tobacco Products Use **</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c gridSpan="3">
                  <a:txBody>
                    <a:bodyPr/>
                    <a:lstStyle/>
                    <a:p>
                      <a:pPr algn="ctr" fontAlgn="b"/>
                      <a:r>
                        <a:rPr lang="en-US" sz="1600" u="none" strike="noStrike">
                          <a:effectLst/>
                        </a:rPr>
                        <a:t>Other Substance Use***</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r>
              <a:tr h="196850">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Ø Alcohol (n=332)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Alcohol (n=86)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P</a:t>
                      </a:r>
                      <a:endParaRPr lang="en-US" sz="1600" b="0" i="1"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Ø Tobacco Product (n=195)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Tobacco Product (n=222)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P</a:t>
                      </a:r>
                      <a:endParaRPr lang="en-US" sz="1600" b="0" i="1"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Ø Other Substances (n=306)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 Other Substances (n=110) *</a:t>
                      </a:r>
                      <a:endParaRPr lang="en-US" sz="1600" b="0" i="0" u="none" strike="noStrike">
                        <a:solidFill>
                          <a:srgbClr val="000000"/>
                        </a:solidFill>
                        <a:effectLst/>
                        <a:latin typeface="Calibri"/>
                      </a:endParaRPr>
                    </a:p>
                  </a:txBody>
                  <a:tcPr marL="6350" marR="6350" marT="6350" marB="0" anchor="ctr"/>
                </a:tc>
                <a:tc>
                  <a:txBody>
                    <a:bodyPr/>
                    <a:lstStyle/>
                    <a:p>
                      <a:pPr algn="ctr" fontAlgn="ctr"/>
                      <a:r>
                        <a:rPr lang="en-US" sz="1600" u="none" strike="noStrike">
                          <a:effectLst/>
                        </a:rPr>
                        <a:t>P</a:t>
                      </a:r>
                      <a:endParaRPr lang="en-US" sz="1600" b="0" i="1" u="none" strike="noStrike">
                        <a:solidFill>
                          <a:srgbClr val="000000"/>
                        </a:solidFill>
                        <a:effectLst/>
                        <a:latin typeface="Calibri"/>
                      </a:endParaRPr>
                    </a:p>
                  </a:txBody>
                  <a:tcPr marL="6350" marR="6350" marT="6350" marB="0" anchor="ctr"/>
                </a:tc>
              </a:tr>
              <a:tr h="196850">
                <a:tc rowSpan="3">
                  <a:txBody>
                    <a:bodyPr/>
                    <a:lstStyle/>
                    <a:p>
                      <a:pPr algn="l" fontAlgn="ctr"/>
                      <a:r>
                        <a:rPr lang="en-US" sz="1600" u="none" strike="noStrike">
                          <a:effectLst/>
                        </a:rPr>
                        <a:t>Confidence seeking professional support if felt drug activity is becoming a problem</a:t>
                      </a:r>
                      <a:endParaRPr lang="en-US" sz="1600" b="0" i="0" u="none" strike="noStrike">
                        <a:solidFill>
                          <a:srgbClr val="000000"/>
                        </a:solidFill>
                        <a:effectLst/>
                        <a:latin typeface="Calibri"/>
                      </a:endParaRPr>
                    </a:p>
                  </a:txBody>
                  <a:tcPr marL="6350" marR="6350" marT="6350" marB="0" anchor="ctr"/>
                </a:tc>
                <a:tc>
                  <a:txBody>
                    <a:bodyPr/>
                    <a:lstStyle/>
                    <a:p>
                      <a:pPr algn="l" fontAlgn="b"/>
                      <a:r>
                        <a:rPr lang="en-US" sz="1600" u="none" strike="noStrike">
                          <a:effectLst/>
                        </a:rPr>
                        <a:t>Not Confident</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73 (25.1)</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18 (21.7)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0.0515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38 (22.1)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52 (25.9)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0.6455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65 (24.0)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26 (25.7)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0.3843</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Neutral</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52 (17.9)</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25 (30.1)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35 (20.4)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42 (20.9)</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52 (19.2)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25 (24.8)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Confident</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166 (57.0)</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40 (48.2)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99 (57.6)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107 (53.2)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154 (56.8)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50 (49.5)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r>
              <a:tr h="196850">
                <a:tc rowSpan="3">
                  <a:txBody>
                    <a:bodyPr/>
                    <a:lstStyle/>
                    <a:p>
                      <a:pPr algn="l" fontAlgn="ctr"/>
                      <a:r>
                        <a:rPr lang="en-US" sz="1600" u="none" strike="noStrike">
                          <a:effectLst/>
                        </a:rPr>
                        <a:t>Awareness of the professional support resources regarding drug use that are available to you?</a:t>
                      </a:r>
                      <a:endParaRPr lang="en-US" sz="1600" b="0" i="0" u="none" strike="noStrike">
                        <a:solidFill>
                          <a:srgbClr val="000000"/>
                        </a:solidFill>
                        <a:effectLst/>
                        <a:latin typeface="Calibri"/>
                      </a:endParaRPr>
                    </a:p>
                  </a:txBody>
                  <a:tcPr marL="6350" marR="6350" marT="6350" marB="0" anchor="ctr"/>
                </a:tc>
                <a:tc>
                  <a:txBody>
                    <a:bodyPr/>
                    <a:lstStyle/>
                    <a:p>
                      <a:pPr algn="l" fontAlgn="b"/>
                      <a:r>
                        <a:rPr lang="en-US" sz="1600" u="none" strike="noStrike">
                          <a:effectLst/>
                        </a:rPr>
                        <a:t>Yes</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188 (62.1)</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48 (57.8)</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0.0374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108 (60.0)</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128 (62.4)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0.8847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172 (61.2)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62 (60.2)</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0.4647</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Maybe</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49 (16.2)</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23 (27.7)</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35 (19.4)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37 (18.1)</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49 (17.4)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23 (22.3)</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r>
              <a:tr h="196850">
                <a:tc vMerge="1">
                  <a:txBody>
                    <a:bodyPr/>
                    <a:lstStyle/>
                    <a:p>
                      <a:endParaRPr lang="en-US"/>
                    </a:p>
                  </a:txBody>
                  <a:tcPr/>
                </a:tc>
                <a:tc>
                  <a:txBody>
                    <a:bodyPr/>
                    <a:lstStyle/>
                    <a:p>
                      <a:pPr algn="l" fontAlgn="b"/>
                      <a:r>
                        <a:rPr lang="en-US" sz="1600" u="none" strike="noStrike">
                          <a:effectLst/>
                        </a:rPr>
                        <a:t>No</a:t>
                      </a:r>
                      <a:endParaRPr lang="en-US" sz="1600" b="0" i="0" u="none" strike="noStrike">
                        <a:solidFill>
                          <a:srgbClr val="000000"/>
                        </a:solidFill>
                        <a:effectLst/>
                        <a:latin typeface="Calibri"/>
                      </a:endParaRPr>
                    </a:p>
                  </a:txBody>
                  <a:tcPr marL="6350" marR="6350" marT="6350" marB="0" anchor="b"/>
                </a:tc>
                <a:tc>
                  <a:txBody>
                    <a:bodyPr/>
                    <a:lstStyle/>
                    <a:p>
                      <a:pPr algn="ctr" fontAlgn="ctr"/>
                      <a:r>
                        <a:rPr lang="en-US" sz="1600" u="none" strike="noStrike">
                          <a:effectLst/>
                        </a:rPr>
                        <a:t>66 (21.8)</a:t>
                      </a:r>
                      <a:endParaRPr lang="en-US" sz="1600" b="0" i="0" u="none" strike="noStrike">
                        <a:solidFill>
                          <a:srgbClr val="000000"/>
                        </a:solidFill>
                        <a:effectLst/>
                        <a:latin typeface="Calibri"/>
                      </a:endParaRPr>
                    </a:p>
                  </a:txBody>
                  <a:tcPr marL="6350" marR="6350" marT="6350" marB="0" anchor="ctr"/>
                </a:tc>
                <a:tc>
                  <a:txBody>
                    <a:bodyPr/>
                    <a:lstStyle/>
                    <a:p>
                      <a:pPr algn="ctr" fontAlgn="b"/>
                      <a:r>
                        <a:rPr lang="en-US" sz="1600" u="none" strike="noStrike">
                          <a:effectLst/>
                        </a:rPr>
                        <a:t>12 (14.5)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37 (20.6)</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40 (19.5)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60 (21.4)</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18 (17.5)</a:t>
                      </a:r>
                      <a:endParaRPr lang="en-US" sz="1600" b="0" i="0" u="none" strike="noStrike">
                        <a:solidFill>
                          <a:srgbClr val="000000"/>
                        </a:solidFill>
                        <a:effectLst/>
                        <a:latin typeface="Calibri"/>
                      </a:endParaRPr>
                    </a:p>
                  </a:txBody>
                  <a:tcPr marL="6350" marR="6350" marT="6350" marB="0" anchor="b"/>
                </a:tc>
                <a:tc>
                  <a:txBody>
                    <a:bodyPr/>
                    <a:lstStyle/>
                    <a:p>
                      <a:pPr algn="ctr" fontAlgn="b"/>
                      <a:r>
                        <a:rPr lang="en-US" sz="1600" u="none" strike="noStrike">
                          <a:effectLst/>
                        </a:rPr>
                        <a:t> </a:t>
                      </a:r>
                      <a:endParaRPr lang="en-US" sz="1600" b="0" i="0" u="none" strike="noStrike">
                        <a:solidFill>
                          <a:srgbClr val="000000"/>
                        </a:solidFill>
                        <a:effectLst/>
                        <a:latin typeface="Calibri"/>
                      </a:endParaRPr>
                    </a:p>
                  </a:txBody>
                  <a:tcPr marL="6350" marR="6350" marT="6350" marB="0" anchor="b"/>
                </a:tc>
              </a:tr>
              <a:tr h="196850">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ctr"/>
                      <a:endParaRPr lang="en-US" sz="1600" b="0" i="0" u="none" strike="noStrike">
                        <a:solidFill>
                          <a:srgbClr val="000000"/>
                        </a:solidFill>
                        <a:effectLst/>
                        <a:latin typeface="Calibri"/>
                      </a:endParaRPr>
                    </a:p>
                  </a:txBody>
                  <a:tcPr marL="6350" marR="6350" marT="6350" marB="0" anchor="ctr"/>
                </a:tc>
                <a:tc>
                  <a:txBody>
                    <a:bodyPr/>
                    <a:lstStyle/>
                    <a:p>
                      <a:pPr algn="l" fontAlgn="b"/>
                      <a:endParaRPr lang="en-US" sz="1600" b="0" i="0" u="none" strike="noStrike" dirty="0">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a:txBody>
                    <a:bodyPr/>
                    <a:lstStyle/>
                    <a:p>
                      <a:pPr algn="l" fontAlgn="b"/>
                      <a:r>
                        <a:rPr lang="en-US" sz="1600" u="none" strike="noStrike">
                          <a:effectLst/>
                        </a:rPr>
                        <a:t>Data is n (%) unless otherwise specified</a:t>
                      </a:r>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ctr"/>
                      <a:endParaRPr lang="en-US" sz="1600" b="0" i="0" u="none" strike="noStrike">
                        <a:solidFill>
                          <a:srgbClr val="000000"/>
                        </a:solidFill>
                        <a:effectLst/>
                        <a:latin typeface="Calibri"/>
                      </a:endParaRPr>
                    </a:p>
                  </a:txBody>
                  <a:tcPr marL="6350" marR="6350" marT="6350" marB="0" anchor="ctr"/>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a:txBody>
                    <a:bodyPr/>
                    <a:lstStyle/>
                    <a:p>
                      <a:pPr algn="l" fontAlgn="b"/>
                      <a:r>
                        <a:rPr lang="en-US" sz="1600" u="none" strike="noStrike">
                          <a:effectLst/>
                        </a:rPr>
                        <a:t>* Ø refers to 0 uses in the past 30 days</a:t>
                      </a:r>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ctr"/>
                      <a:endParaRPr lang="en-US" sz="1600" b="0" i="0" u="none" strike="noStrike">
                        <a:solidFill>
                          <a:srgbClr val="000000"/>
                        </a:solidFill>
                        <a:effectLst/>
                        <a:latin typeface="Calibri"/>
                      </a:endParaRPr>
                    </a:p>
                  </a:txBody>
                  <a:tcPr marL="6350" marR="6350" marT="6350" marB="0" anchor="ctr"/>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gridSpan="2">
                  <a:txBody>
                    <a:bodyPr/>
                    <a:lstStyle/>
                    <a:p>
                      <a:pPr algn="l" fontAlgn="b"/>
                      <a:r>
                        <a:rPr lang="en-US" sz="1600" u="none" strike="noStrike">
                          <a:effectLst/>
                        </a:rPr>
                        <a:t>** ⊕ refers to 1 or more use in the past 30 days (current users)</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a:txBody>
                    <a:bodyPr/>
                    <a:lstStyle/>
                    <a:p>
                      <a:pPr algn="l" fontAlgn="ctr"/>
                      <a:endParaRPr lang="en-US" sz="1600" b="0" i="0" u="none" strike="noStrike">
                        <a:solidFill>
                          <a:srgbClr val="000000"/>
                        </a:solidFill>
                        <a:effectLst/>
                        <a:latin typeface="Calibri"/>
                      </a:endParaRPr>
                    </a:p>
                  </a:txBody>
                  <a:tcPr marL="6350" marR="6350" marT="6350" marB="0" anchor="ctr"/>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gridSpan="2">
                  <a:txBody>
                    <a:bodyPr/>
                    <a:lstStyle/>
                    <a:p>
                      <a:pPr algn="l" fontAlgn="b"/>
                      <a:r>
                        <a:rPr lang="en-US" sz="1600" u="none" strike="noStrike">
                          <a:effectLst/>
                        </a:rPr>
                        <a:t>** Tobacco Products Include: Hookah, Cigarretes, Cigars, E-Cigarretes</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a:txBody>
                    <a:bodyPr/>
                    <a:lstStyle/>
                    <a:p>
                      <a:pPr algn="l" fontAlgn="ctr"/>
                      <a:endParaRPr lang="en-US" sz="1600" b="0" i="0" u="none" strike="noStrike">
                        <a:solidFill>
                          <a:srgbClr val="000000"/>
                        </a:solidFill>
                        <a:effectLst/>
                        <a:latin typeface="Calibri"/>
                      </a:endParaRPr>
                    </a:p>
                  </a:txBody>
                  <a:tcPr marL="6350" marR="6350" marT="6350" marB="0" anchor="ctr"/>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r>
              <a:tr h="196850">
                <a:tc gridSpan="7">
                  <a:txBody>
                    <a:bodyPr/>
                    <a:lstStyle/>
                    <a:p>
                      <a:pPr algn="l" fontAlgn="b"/>
                      <a:r>
                        <a:rPr lang="en-US" sz="1600" u="none" strike="noStrike">
                          <a:effectLst/>
                        </a:rPr>
                        <a:t>*** Other Substances include: Marijuana or hashish, Stimulants, Depressants, Opiates, Hallucinogens, Performance Enhancing Steroids, Inhalents, Club Drugs, Designer Drugs</a:t>
                      </a:r>
                      <a:endParaRPr lang="en-US" sz="1600" b="0" i="0" u="none" strike="noStrike">
                        <a:solidFill>
                          <a:srgbClr val="000000"/>
                        </a:solidFill>
                        <a:effectLst/>
                        <a:latin typeface="Calibri"/>
                      </a:endParaRPr>
                    </a:p>
                  </a:txBody>
                  <a:tcPr marL="6350" marR="6350" marT="635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a:solidFill>
                          <a:srgbClr val="000000"/>
                        </a:solidFill>
                        <a:effectLst/>
                        <a:latin typeface="Calibri"/>
                      </a:endParaRPr>
                    </a:p>
                  </a:txBody>
                  <a:tcPr marL="6350" marR="6350" marT="6350" marB="0" anchor="b"/>
                </a:tc>
                <a:tc>
                  <a:txBody>
                    <a:bodyPr/>
                    <a:lstStyle/>
                    <a:p>
                      <a:pPr algn="l" fontAlgn="b"/>
                      <a:endParaRPr lang="en-US" sz="1600" b="0" i="0" u="none" strike="noStrike" dirty="0">
                        <a:solidFill>
                          <a:srgbClr val="000000"/>
                        </a:solidFill>
                        <a:effectLst/>
                        <a:latin typeface="Calibri"/>
                      </a:endParaRPr>
                    </a:p>
                  </a:txBody>
                  <a:tcPr marL="6350" marR="6350" marT="6350" marB="0" anchor="b"/>
                </a:tc>
              </a:tr>
            </a:tbl>
          </a:graphicData>
        </a:graphic>
      </p:graphicFrame>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5886</TotalTime>
  <Words>1783</Words>
  <Application>Microsoft Office PowerPoint</Application>
  <PresentationFormat>Custom</PresentationFormat>
  <Paragraphs>255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Israa</cp:lastModifiedBy>
  <cp:revision>108</cp:revision>
  <cp:lastPrinted>2013-02-12T02:21:55Z</cp:lastPrinted>
  <dcterms:created xsi:type="dcterms:W3CDTF">2013-02-10T21:14:48Z</dcterms:created>
  <dcterms:modified xsi:type="dcterms:W3CDTF">2021-03-01T16:07:43Z</dcterms:modified>
</cp:coreProperties>
</file>