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36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05A"/>
    <a:srgbClr val="FFCC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207"/>
    <p:restoredTop sz="96197"/>
  </p:normalViewPr>
  <p:slideViewPr>
    <p:cSldViewPr snapToGrid="0">
      <p:cViewPr>
        <p:scale>
          <a:sx n="37" d="100"/>
          <a:sy n="37" d="100"/>
        </p:scale>
        <p:origin x="744" y="-1104"/>
      </p:cViewPr>
      <p:guideLst>
        <p:guide orient="horz" pos="18369"/>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120" b="0" i="0" u="none" strike="noStrike" kern="1200" spc="0" baseline="0">
                <a:solidFill>
                  <a:schemeClr val="tx1">
                    <a:lumMod val="65000"/>
                    <a:lumOff val="35000"/>
                  </a:schemeClr>
                </a:solidFill>
                <a:latin typeface="+mn-lt"/>
                <a:ea typeface="+mn-ea"/>
                <a:cs typeface="+mn-cs"/>
              </a:defRPr>
            </a:pPr>
            <a:r>
              <a:rPr lang="en-US" b="1" dirty="0"/>
              <a:t>Demographic Reporting Between ICMJE and Non-ICMJE Surgical Articles</a:t>
            </a:r>
          </a:p>
        </c:rich>
      </c:tx>
      <c:overlay val="0"/>
      <c:spPr>
        <a:noFill/>
        <a:ln>
          <a:noFill/>
        </a:ln>
        <a:effectLst/>
      </c:spPr>
      <c:txPr>
        <a:bodyPr rot="0" spcFirstLastPara="1" vertOverflow="ellipsis" vert="horz" wrap="square" anchor="ctr" anchorCtr="1"/>
        <a:lstStyle/>
        <a:p>
          <a:pPr>
            <a:defRPr sz="31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Sheet1!$C$14</c:f>
              <c:strCache>
                <c:ptCount val="1"/>
                <c:pt idx="0">
                  <c:v>ICMJE</c:v>
                </c:pt>
              </c:strCache>
            </c:strRef>
          </c:tx>
          <c:spPr>
            <a:solidFill>
              <a:schemeClr val="accent1"/>
            </a:solidFill>
            <a:ln>
              <a:noFill/>
            </a:ln>
            <a:effectLst/>
          </c:spPr>
          <c:invertIfNegative val="0"/>
          <c:cat>
            <c:strRef>
              <c:f>Sheet1!$B$15:$B$16</c:f>
              <c:strCache>
                <c:ptCount val="2"/>
                <c:pt idx="0">
                  <c:v>Demographics Reported</c:v>
                </c:pt>
                <c:pt idx="1">
                  <c:v>Race/Ethnicity Reported</c:v>
                </c:pt>
              </c:strCache>
            </c:strRef>
          </c:cat>
          <c:val>
            <c:numRef>
              <c:f>Sheet1!$C$15:$C$16</c:f>
              <c:numCache>
                <c:formatCode>0%</c:formatCode>
                <c:ptCount val="2"/>
                <c:pt idx="0">
                  <c:v>0.87376847290640391</c:v>
                </c:pt>
                <c:pt idx="1">
                  <c:v>0.32758620689655171</c:v>
                </c:pt>
              </c:numCache>
            </c:numRef>
          </c:val>
          <c:extLst>
            <c:ext xmlns:c16="http://schemas.microsoft.com/office/drawing/2014/chart" uri="{C3380CC4-5D6E-409C-BE32-E72D297353CC}">
              <c16:uniqueId val="{00000000-5470-F142-ACDB-2E827CE8CBA3}"/>
            </c:ext>
          </c:extLst>
        </c:ser>
        <c:ser>
          <c:idx val="1"/>
          <c:order val="1"/>
          <c:tx>
            <c:strRef>
              <c:f>Sheet1!$D$14</c:f>
              <c:strCache>
                <c:ptCount val="1"/>
                <c:pt idx="0">
                  <c:v>Non-ICMJE</c:v>
                </c:pt>
              </c:strCache>
            </c:strRef>
          </c:tx>
          <c:spPr>
            <a:solidFill>
              <a:srgbClr val="FFCC02"/>
            </a:solidFill>
            <a:ln>
              <a:noFill/>
            </a:ln>
            <a:effectLst/>
          </c:spPr>
          <c:invertIfNegative val="0"/>
          <c:cat>
            <c:strRef>
              <c:f>Sheet1!$B$15:$B$16</c:f>
              <c:strCache>
                <c:ptCount val="2"/>
                <c:pt idx="0">
                  <c:v>Demographics Reported</c:v>
                </c:pt>
                <c:pt idx="1">
                  <c:v>Race/Ethnicity Reported</c:v>
                </c:pt>
              </c:strCache>
            </c:strRef>
          </c:cat>
          <c:val>
            <c:numRef>
              <c:f>Sheet1!$D$15:$D$16</c:f>
              <c:numCache>
                <c:formatCode>0%</c:formatCode>
                <c:ptCount val="2"/>
                <c:pt idx="0">
                  <c:v>0.78164924506387923</c:v>
                </c:pt>
                <c:pt idx="1">
                  <c:v>0.32055749128919858</c:v>
                </c:pt>
              </c:numCache>
            </c:numRef>
          </c:val>
          <c:extLst>
            <c:ext xmlns:c16="http://schemas.microsoft.com/office/drawing/2014/chart" uri="{C3380CC4-5D6E-409C-BE32-E72D297353CC}">
              <c16:uniqueId val="{00000001-5470-F142-ACDB-2E827CE8CBA3}"/>
            </c:ext>
          </c:extLst>
        </c:ser>
        <c:dLbls>
          <c:showLegendKey val="0"/>
          <c:showVal val="0"/>
          <c:showCatName val="0"/>
          <c:showSerName val="0"/>
          <c:showPercent val="0"/>
          <c:showBubbleSize val="0"/>
        </c:dLbls>
        <c:gapWidth val="219"/>
        <c:overlap val="-27"/>
        <c:axId val="670967648"/>
        <c:axId val="670969296"/>
      </c:barChart>
      <c:catAx>
        <c:axId val="67096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600" b="0" i="0" u="none" strike="noStrike" kern="1200" baseline="0">
                <a:solidFill>
                  <a:schemeClr val="tx1">
                    <a:lumMod val="65000"/>
                    <a:lumOff val="35000"/>
                  </a:schemeClr>
                </a:solidFill>
                <a:latin typeface="+mn-lt"/>
                <a:ea typeface="+mn-ea"/>
                <a:cs typeface="+mn-cs"/>
              </a:defRPr>
            </a:pPr>
            <a:endParaRPr lang="en-US"/>
          </a:p>
        </c:txPr>
        <c:crossAx val="670969296"/>
        <c:crosses val="autoZero"/>
        <c:auto val="1"/>
        <c:lblAlgn val="ctr"/>
        <c:lblOffset val="100"/>
        <c:noMultiLvlLbl val="0"/>
      </c:catAx>
      <c:valAx>
        <c:axId val="670969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600" b="0" i="0" u="none" strike="noStrike" kern="1200" baseline="0">
                <a:solidFill>
                  <a:schemeClr val="tx1">
                    <a:lumMod val="65000"/>
                    <a:lumOff val="35000"/>
                  </a:schemeClr>
                </a:solidFill>
                <a:latin typeface="+mn-lt"/>
                <a:ea typeface="+mn-ea"/>
                <a:cs typeface="+mn-cs"/>
              </a:defRPr>
            </a:pPr>
            <a:endParaRPr lang="en-US"/>
          </a:p>
        </c:txPr>
        <c:crossAx val="67096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6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6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80deda2281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g80deda2281_0_5:notes"/>
          <p:cNvSpPr txBox="1">
            <a:spLocks noGrp="1"/>
          </p:cNvSpPr>
          <p:nvPr>
            <p:ph type="body" idx="1"/>
          </p:nvPr>
        </p:nvSpPr>
        <p:spPr>
          <a:xfrm>
            <a:off x="685800" y="4343400"/>
            <a:ext cx="5486400" cy="4114800"/>
          </a:xfrm>
          <a:prstGeom prst="rect">
            <a:avLst/>
          </a:prstGeom>
          <a:noFill/>
          <a:ln>
            <a:noFill/>
          </a:ln>
        </p:spPr>
        <p:txBody>
          <a:bodyPr spcFirstLastPara="1" wrap="square" lIns="91300" tIns="45650" rIns="91300" bIns="45650" anchor="t" anchorCtr="0">
            <a:noAutofit/>
          </a:bodyPr>
          <a:lstStyle/>
          <a:p>
            <a:pPr marL="0" marR="0" lvl="0" indent="0" algn="l" rtl="0">
              <a:lnSpc>
                <a:spcPct val="115000"/>
              </a:lnSpc>
              <a:spcBef>
                <a:spcPts val="0"/>
              </a:spcBef>
              <a:spcAft>
                <a:spcPts val="0"/>
              </a:spcAft>
              <a:buClr>
                <a:schemeClr val="dk1"/>
              </a:buClr>
              <a:buSzPts val="1400"/>
              <a:buFont typeface="Arial"/>
              <a:buNone/>
            </a:pPr>
            <a:endParaRPr sz="1000" dirty="0">
              <a:latin typeface="Calibri"/>
              <a:ea typeface="Calibri"/>
              <a:cs typeface="Calibri"/>
              <a:sym typeface="Calibri"/>
            </a:endParaRPr>
          </a:p>
        </p:txBody>
      </p:sp>
      <p:sp>
        <p:nvSpPr>
          <p:cNvPr id="83" name="Google Shape;83;g80deda2281_0_5:notes"/>
          <p:cNvSpPr txBox="1">
            <a:spLocks noGrp="1"/>
          </p:cNvSpPr>
          <p:nvPr>
            <p:ph type="sldNum" idx="12"/>
          </p:nvPr>
        </p:nvSpPr>
        <p:spPr>
          <a:xfrm>
            <a:off x="3884613" y="8685212"/>
            <a:ext cx="2971800" cy="457200"/>
          </a:xfrm>
          <a:prstGeom prst="rect">
            <a:avLst/>
          </a:prstGeom>
          <a:noFill/>
          <a:ln>
            <a:noFill/>
          </a:ln>
        </p:spPr>
        <p:txBody>
          <a:bodyPr spcFirstLastPara="1" wrap="square" lIns="91300" tIns="45650" rIns="91300" bIns="4565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291840" y="10226042"/>
            <a:ext cx="37307699" cy="7056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13" name="Google Shape;13;p2"/>
          <p:cNvSpPr txBox="1">
            <a:spLocks noGrp="1"/>
          </p:cNvSpPr>
          <p:nvPr>
            <p:ph type="subTitle" idx="1"/>
          </p:nvPr>
        </p:nvSpPr>
        <p:spPr>
          <a:xfrm>
            <a:off x="6583680" y="18653759"/>
            <a:ext cx="30723899" cy="84117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3100"/>
              </a:spcBef>
              <a:spcAft>
                <a:spcPts val="0"/>
              </a:spcAft>
              <a:buClr>
                <a:srgbClr val="888888"/>
              </a:buClr>
              <a:buSzPts val="15200"/>
              <a:buFont typeface="Arial"/>
              <a:buNone/>
              <a:defRPr sz="15200" b="0" i="0" u="none" strike="noStrike" cap="none">
                <a:solidFill>
                  <a:srgbClr val="888888"/>
                </a:solidFill>
                <a:latin typeface="Calibri"/>
                <a:ea typeface="Calibri"/>
                <a:cs typeface="Calibri"/>
                <a:sym typeface="Calibri"/>
              </a:defRPr>
            </a:lvl1pPr>
            <a:lvl2pPr marR="0" lvl="1" algn="ctr">
              <a:lnSpc>
                <a:spcPct val="100000"/>
              </a:lnSpc>
              <a:spcBef>
                <a:spcPts val="2600"/>
              </a:spcBef>
              <a:spcAft>
                <a:spcPts val="0"/>
              </a:spcAft>
              <a:buClr>
                <a:srgbClr val="888888"/>
              </a:buClr>
              <a:buSzPts val="13600"/>
              <a:buFont typeface="Arial"/>
              <a:buNone/>
              <a:defRPr sz="13600" b="0" i="0" u="none" strike="noStrike" cap="none">
                <a:solidFill>
                  <a:srgbClr val="888888"/>
                </a:solidFill>
                <a:latin typeface="Calibri"/>
                <a:ea typeface="Calibri"/>
                <a:cs typeface="Calibri"/>
                <a:sym typeface="Calibri"/>
              </a:defRPr>
            </a:lvl2pPr>
            <a:lvl3pPr marR="0" lvl="2" algn="ctr">
              <a:lnSpc>
                <a:spcPct val="100000"/>
              </a:lnSpc>
              <a:spcBef>
                <a:spcPts val="2100"/>
              </a:spcBef>
              <a:spcAft>
                <a:spcPts val="0"/>
              </a:spcAft>
              <a:buClr>
                <a:srgbClr val="888888"/>
              </a:buClr>
              <a:buSzPts val="11500"/>
              <a:buFont typeface="Arial"/>
              <a:buNone/>
              <a:defRPr sz="11500" b="0" i="0" u="none" strike="noStrike" cap="none">
                <a:solidFill>
                  <a:srgbClr val="888888"/>
                </a:solidFill>
                <a:latin typeface="Calibri"/>
                <a:ea typeface="Calibri"/>
                <a:cs typeface="Calibri"/>
                <a:sym typeface="Calibri"/>
              </a:defRPr>
            </a:lvl3pPr>
            <a:lvl4pPr marR="0" lvl="3"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4pPr>
            <a:lvl5pPr marR="0" lvl="4"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5pPr>
            <a:lvl6pPr marR="0" lvl="5"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6pPr>
            <a:lvl7pPr marR="0" lvl="6"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7pPr>
            <a:lvl8pPr marR="0" lvl="7"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8pPr>
            <a:lvl9pPr marR="0" lvl="8" algn="ctr">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19" name="Google Shape;19;p3"/>
          <p:cNvSpPr txBox="1">
            <a:spLocks noGrp="1"/>
          </p:cNvSpPr>
          <p:nvPr>
            <p:ph type="body" idx="1"/>
          </p:nvPr>
        </p:nvSpPr>
        <p:spPr>
          <a:xfrm>
            <a:off x="2194559" y="7680962"/>
            <a:ext cx="39501901" cy="21724800"/>
          </a:xfrm>
          <a:prstGeom prst="rect">
            <a:avLst/>
          </a:prstGeom>
          <a:noFill/>
          <a:ln>
            <a:noFill/>
          </a:ln>
        </p:spPr>
        <p:txBody>
          <a:bodyPr spcFirstLastPara="1" wrap="square" lIns="91425" tIns="91425" rIns="91425" bIns="91425" anchor="t" anchorCtr="0">
            <a:noAutofit/>
          </a:bodyPr>
          <a:lstStyle>
            <a:lvl1pPr marL="457200" marR="0" lvl="0" indent="-1193800" algn="l">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3467102" y="21153123"/>
            <a:ext cx="37307699" cy="65376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Calibri"/>
              <a:buNone/>
              <a:defRPr sz="194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25" name="Google Shape;25;p4"/>
          <p:cNvSpPr txBox="1">
            <a:spLocks noGrp="1"/>
          </p:cNvSpPr>
          <p:nvPr>
            <p:ph type="body" idx="1"/>
          </p:nvPr>
        </p:nvSpPr>
        <p:spPr>
          <a:xfrm>
            <a:off x="3467102" y="13952223"/>
            <a:ext cx="37307699" cy="720000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2100"/>
              </a:spcBef>
              <a:spcAft>
                <a:spcPts val="0"/>
              </a:spcAft>
              <a:buClr>
                <a:srgbClr val="888888"/>
              </a:buClr>
              <a:buSzPts val="15200"/>
              <a:buFont typeface="Arial"/>
              <a:buNone/>
              <a:defRPr sz="94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1600"/>
              </a:spcBef>
              <a:spcAft>
                <a:spcPts val="0"/>
              </a:spcAft>
              <a:buClr>
                <a:srgbClr val="888888"/>
              </a:buClr>
              <a:buSzPts val="13600"/>
              <a:buFont typeface="Arial"/>
              <a:buNone/>
              <a:defRPr sz="89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1600"/>
              </a:spcBef>
              <a:spcAft>
                <a:spcPts val="0"/>
              </a:spcAft>
              <a:buClr>
                <a:srgbClr val="888888"/>
              </a:buClr>
              <a:buSzPts val="11500"/>
              <a:buFont typeface="Arial"/>
              <a:buNone/>
              <a:defRPr sz="79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31" name="Google Shape;31;p5"/>
          <p:cNvSpPr txBox="1">
            <a:spLocks noGrp="1"/>
          </p:cNvSpPr>
          <p:nvPr>
            <p:ph type="body" idx="1"/>
          </p:nvPr>
        </p:nvSpPr>
        <p:spPr>
          <a:xfrm>
            <a:off x="2194559" y="7680962"/>
            <a:ext cx="19385100" cy="21724800"/>
          </a:xfrm>
          <a:prstGeom prst="rect">
            <a:avLst/>
          </a:prstGeom>
          <a:noFill/>
          <a:ln>
            <a:noFill/>
          </a:ln>
        </p:spPr>
        <p:txBody>
          <a:bodyPr spcFirstLastPara="1" wrap="square" lIns="91425" tIns="91425" rIns="91425" bIns="91425" anchor="t" anchorCtr="0">
            <a:noAutofit/>
          </a:bodyPr>
          <a:lstStyle>
            <a:lvl1pPr marL="457200" marR="0" lvl="0"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1pPr>
            <a:lvl2pPr marL="914400" marR="0" lvl="1"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3pPr>
            <a:lvl4pPr marL="1828800" marR="0" lvl="3"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4pPr>
            <a:lvl5pPr marL="2286000" marR="0" lvl="4"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5pPr>
            <a:lvl6pPr marL="2743200" marR="0" lvl="5"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6pPr>
            <a:lvl7pPr marL="3200400" marR="0" lvl="6"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7pPr>
            <a:lvl8pPr marL="3657600" marR="0" lvl="7"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8pPr>
            <a:lvl9pPr marL="4114800" marR="0" lvl="8"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22311359" y="7680962"/>
            <a:ext cx="19385100" cy="21724800"/>
          </a:xfrm>
          <a:prstGeom prst="rect">
            <a:avLst/>
          </a:prstGeom>
          <a:noFill/>
          <a:ln>
            <a:noFill/>
          </a:ln>
        </p:spPr>
        <p:txBody>
          <a:bodyPr spcFirstLastPara="1" wrap="square" lIns="91425" tIns="91425" rIns="91425" bIns="91425" anchor="t" anchorCtr="0">
            <a:noAutofit/>
          </a:bodyPr>
          <a:lstStyle>
            <a:lvl1pPr marL="457200" marR="0" lvl="0"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1pPr>
            <a:lvl2pPr marL="914400" marR="0" lvl="1"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3pPr>
            <a:lvl4pPr marL="1828800" marR="0" lvl="3"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4pPr>
            <a:lvl5pPr marL="2286000" marR="0" lvl="4"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5pPr>
            <a:lvl6pPr marL="2743200" marR="0" lvl="5"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6pPr>
            <a:lvl7pPr marL="3200400" marR="0" lvl="6"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7pPr>
            <a:lvl8pPr marL="3657600" marR="0" lvl="7"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8pPr>
            <a:lvl9pPr marL="4114800" marR="0" lvl="8"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38" name="Google Shape;38;p6"/>
          <p:cNvSpPr txBox="1">
            <a:spLocks noGrp="1"/>
          </p:cNvSpPr>
          <p:nvPr>
            <p:ph type="body" idx="1"/>
          </p:nvPr>
        </p:nvSpPr>
        <p:spPr>
          <a:xfrm>
            <a:off x="2194559" y="7368542"/>
            <a:ext cx="19392300" cy="307020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2100"/>
              </a:spcBef>
              <a:spcAft>
                <a:spcPts val="0"/>
              </a:spcAft>
              <a:buClr>
                <a:schemeClr val="dk1"/>
              </a:buClr>
              <a:buSzPts val="15200"/>
              <a:buFont typeface="Arial"/>
              <a:buNone/>
              <a:defRPr sz="115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2100"/>
              </a:spcBef>
              <a:spcAft>
                <a:spcPts val="0"/>
              </a:spcAft>
              <a:buClr>
                <a:schemeClr val="dk1"/>
              </a:buClr>
              <a:buSzPts val="13600"/>
              <a:buFont typeface="Arial"/>
              <a:buNone/>
              <a:defRPr sz="94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1600"/>
              </a:spcBef>
              <a:spcAft>
                <a:spcPts val="0"/>
              </a:spcAft>
              <a:buClr>
                <a:schemeClr val="dk1"/>
              </a:buClr>
              <a:buSzPts val="11500"/>
              <a:buFont typeface="Arial"/>
              <a:buNone/>
              <a:defRPr sz="89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2194559" y="10439400"/>
            <a:ext cx="19392300" cy="18965700"/>
          </a:xfrm>
          <a:prstGeom prst="rect">
            <a:avLst/>
          </a:prstGeom>
          <a:noFill/>
          <a:ln>
            <a:noFill/>
          </a:ln>
        </p:spPr>
        <p:txBody>
          <a:bodyPr spcFirstLastPara="1" wrap="square" lIns="91425" tIns="91425" rIns="91425" bIns="91425" anchor="t" anchorCtr="0">
            <a:noAutofit/>
          </a:bodyPr>
          <a:lstStyle>
            <a:lvl1pPr marL="457200" marR="0" lvl="0"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2pPr>
            <a:lvl3pPr marL="1371600" marR="0" lvl="2"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3pPr>
            <a:lvl4pPr marL="1828800" marR="0" lvl="3"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4pPr>
            <a:lvl5pPr marL="2286000" marR="0" lvl="4"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5pPr>
            <a:lvl6pPr marL="2743200" marR="0" lvl="5"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6pPr>
            <a:lvl7pPr marL="3200400" marR="0" lvl="6"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7pPr>
            <a:lvl8pPr marL="3657600" marR="0" lvl="7"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8pPr>
            <a:lvl9pPr marL="4114800" marR="0" lvl="8"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22296123" y="7368542"/>
            <a:ext cx="19401300" cy="307020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2100"/>
              </a:spcBef>
              <a:spcAft>
                <a:spcPts val="0"/>
              </a:spcAft>
              <a:buClr>
                <a:schemeClr val="dk1"/>
              </a:buClr>
              <a:buSzPts val="15200"/>
              <a:buFont typeface="Arial"/>
              <a:buNone/>
              <a:defRPr sz="115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2100"/>
              </a:spcBef>
              <a:spcAft>
                <a:spcPts val="0"/>
              </a:spcAft>
              <a:buClr>
                <a:schemeClr val="dk1"/>
              </a:buClr>
              <a:buSzPts val="13600"/>
              <a:buFont typeface="Arial"/>
              <a:buNone/>
              <a:defRPr sz="94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1600"/>
              </a:spcBef>
              <a:spcAft>
                <a:spcPts val="0"/>
              </a:spcAft>
              <a:buClr>
                <a:schemeClr val="dk1"/>
              </a:buClr>
              <a:buSzPts val="11500"/>
              <a:buFont typeface="Arial"/>
              <a:buNone/>
              <a:defRPr sz="89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22296123" y="10439400"/>
            <a:ext cx="19401300" cy="18965700"/>
          </a:xfrm>
          <a:prstGeom prst="rect">
            <a:avLst/>
          </a:prstGeom>
          <a:noFill/>
          <a:ln>
            <a:noFill/>
          </a:ln>
        </p:spPr>
        <p:txBody>
          <a:bodyPr spcFirstLastPara="1" wrap="square" lIns="91425" tIns="91425" rIns="91425" bIns="91425" anchor="t" anchorCtr="0">
            <a:noAutofit/>
          </a:bodyPr>
          <a:lstStyle>
            <a:lvl1pPr marL="457200" marR="0" lvl="0"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2pPr>
            <a:lvl3pPr marL="1371600" marR="0" lvl="2" indent="-793750" algn="l">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3pPr>
            <a:lvl4pPr marL="1828800" marR="0" lvl="3"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4pPr>
            <a:lvl5pPr marL="2286000" marR="0" lvl="4"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5pPr>
            <a:lvl6pPr marL="2743200" marR="0" lvl="5"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6pPr>
            <a:lvl7pPr marL="3200400" marR="0" lvl="6"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7pPr>
            <a:lvl8pPr marL="3657600" marR="0" lvl="7"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8pPr>
            <a:lvl9pPr marL="4114800" marR="0" lvl="8" indent="-730250" algn="l">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47" name="Google Shape;47;p7"/>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2194562" y="1310639"/>
            <a:ext cx="14440500" cy="55776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1400"/>
              <a:buFont typeface="Calibri"/>
              <a:buNone/>
              <a:defRPr sz="94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56" name="Google Shape;56;p9"/>
          <p:cNvSpPr txBox="1">
            <a:spLocks noGrp="1"/>
          </p:cNvSpPr>
          <p:nvPr>
            <p:ph type="body" idx="1"/>
          </p:nvPr>
        </p:nvSpPr>
        <p:spPr>
          <a:xfrm>
            <a:off x="17160239" y="1310642"/>
            <a:ext cx="24536098" cy="28095300"/>
          </a:xfrm>
          <a:prstGeom prst="rect">
            <a:avLst/>
          </a:prstGeom>
          <a:noFill/>
          <a:ln>
            <a:noFill/>
          </a:ln>
        </p:spPr>
        <p:txBody>
          <a:bodyPr spcFirstLastPara="1" wrap="square" lIns="91425" tIns="91425" rIns="91425" bIns="91425" anchor="t" anchorCtr="0">
            <a:noAutofit/>
          </a:bodyPr>
          <a:lstStyle>
            <a:lvl1pPr marL="457200" marR="0" lvl="0" indent="-1193800" algn="l">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2194562" y="6888482"/>
            <a:ext cx="14440500" cy="225177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600"/>
              </a:spcBef>
              <a:spcAft>
                <a:spcPts val="0"/>
              </a:spcAft>
              <a:buClr>
                <a:schemeClr val="dk1"/>
              </a:buClr>
              <a:buSzPts val="15200"/>
              <a:buFont typeface="Arial"/>
              <a:buNone/>
              <a:defRPr sz="68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1000"/>
              </a:spcBef>
              <a:spcAft>
                <a:spcPts val="0"/>
              </a:spcAft>
              <a:buClr>
                <a:schemeClr val="dk1"/>
              </a:buClr>
              <a:buSzPts val="13600"/>
              <a:buFont typeface="Arial"/>
              <a:buNone/>
              <a:defRPr sz="58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1000"/>
              </a:spcBef>
              <a:spcAft>
                <a:spcPts val="0"/>
              </a:spcAft>
              <a:buClr>
                <a:schemeClr val="dk1"/>
              </a:buClr>
              <a:buSzPts val="11500"/>
              <a:buFont typeface="Arial"/>
              <a:buNone/>
              <a:defRPr sz="47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602982" y="23042880"/>
            <a:ext cx="26334901" cy="27207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1400"/>
              <a:buFont typeface="Calibri"/>
              <a:buNone/>
              <a:defRPr sz="94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63" name="Google Shape;63;p10"/>
          <p:cNvSpPr>
            <a:spLocks noGrp="1"/>
          </p:cNvSpPr>
          <p:nvPr>
            <p:ph type="pic" idx="2"/>
          </p:nvPr>
        </p:nvSpPr>
        <p:spPr>
          <a:xfrm>
            <a:off x="8602982" y="2941319"/>
            <a:ext cx="26334901" cy="19751101"/>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3100"/>
              </a:spcBef>
              <a:spcAft>
                <a:spcPts val="0"/>
              </a:spcAft>
              <a:buClr>
                <a:schemeClr val="dk1"/>
              </a:buClr>
              <a:buSzPts val="1400"/>
              <a:buFont typeface="Arial"/>
              <a:buNone/>
              <a:defRPr sz="15200" b="0" i="0" u="none" strike="noStrike" cap="none">
                <a:solidFill>
                  <a:schemeClr val="dk1"/>
                </a:solidFill>
                <a:latin typeface="Calibri"/>
                <a:ea typeface="Calibri"/>
                <a:cs typeface="Calibri"/>
                <a:sym typeface="Calibri"/>
              </a:defRPr>
            </a:lvl1pPr>
            <a:lvl2pPr marR="0" lvl="1" algn="l" rtl="0">
              <a:lnSpc>
                <a:spcPct val="100000"/>
              </a:lnSpc>
              <a:spcBef>
                <a:spcPts val="2600"/>
              </a:spcBef>
              <a:spcAft>
                <a:spcPts val="0"/>
              </a:spcAft>
              <a:buClr>
                <a:schemeClr val="dk1"/>
              </a:buClr>
              <a:buSzPts val="1400"/>
              <a:buFont typeface="Arial"/>
              <a:buNone/>
              <a:defRPr sz="13600" b="0" i="0" u="none" strike="noStrike" cap="none">
                <a:solidFill>
                  <a:schemeClr val="dk1"/>
                </a:solidFill>
                <a:latin typeface="Calibri"/>
                <a:ea typeface="Calibri"/>
                <a:cs typeface="Calibri"/>
                <a:sym typeface="Calibri"/>
              </a:defRPr>
            </a:lvl2pPr>
            <a:lvl3pPr marR="0" lvl="2" algn="l" rtl="0">
              <a:lnSpc>
                <a:spcPct val="100000"/>
              </a:lnSpc>
              <a:spcBef>
                <a:spcPts val="2100"/>
              </a:spcBef>
              <a:spcAft>
                <a:spcPts val="0"/>
              </a:spcAft>
              <a:buClr>
                <a:schemeClr val="dk1"/>
              </a:buClr>
              <a:buSzPts val="1400"/>
              <a:buFont typeface="Arial"/>
              <a:buNone/>
              <a:defRPr sz="11500" b="0" i="0" u="none" strike="noStrike" cap="none">
                <a:solidFill>
                  <a:schemeClr val="dk1"/>
                </a:solidFill>
                <a:latin typeface="Calibri"/>
                <a:ea typeface="Calibri"/>
                <a:cs typeface="Calibri"/>
                <a:sym typeface="Calibri"/>
              </a:defRPr>
            </a:lvl3pPr>
            <a:lvl4pPr marR="0" lvl="3"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4pPr>
            <a:lvl5pPr marR="0" lvl="4"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5pPr>
            <a:lvl6pPr marR="0" lvl="5"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6pPr>
            <a:lvl7pPr marR="0" lvl="6"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7pPr>
            <a:lvl8pPr marR="0" lvl="7"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8pPr>
            <a:lvl9pPr marR="0" lvl="8"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602982" y="25763223"/>
            <a:ext cx="26334901" cy="38631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600"/>
              </a:spcBef>
              <a:spcAft>
                <a:spcPts val="0"/>
              </a:spcAft>
              <a:buClr>
                <a:schemeClr val="dk1"/>
              </a:buClr>
              <a:buSzPts val="15200"/>
              <a:buFont typeface="Arial"/>
              <a:buNone/>
              <a:defRPr sz="68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1000"/>
              </a:spcBef>
              <a:spcAft>
                <a:spcPts val="0"/>
              </a:spcAft>
              <a:buClr>
                <a:schemeClr val="dk1"/>
              </a:buClr>
              <a:buSzPts val="13600"/>
              <a:buFont typeface="Arial"/>
              <a:buNone/>
              <a:defRPr sz="58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1000"/>
              </a:spcBef>
              <a:spcAft>
                <a:spcPts val="0"/>
              </a:spcAft>
              <a:buClr>
                <a:schemeClr val="dk1"/>
              </a:buClr>
              <a:buSzPts val="11500"/>
              <a:buFont typeface="Arial"/>
              <a:buNone/>
              <a:defRPr sz="47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70" name="Google Shape;70;p11"/>
          <p:cNvSpPr txBox="1">
            <a:spLocks noGrp="1"/>
          </p:cNvSpPr>
          <p:nvPr>
            <p:ph type="body" idx="1"/>
          </p:nvPr>
        </p:nvSpPr>
        <p:spPr>
          <a:xfrm rot="5400000">
            <a:off x="11083290" y="-1207587"/>
            <a:ext cx="21724800" cy="39501901"/>
          </a:xfrm>
          <a:prstGeom prst="rect">
            <a:avLst/>
          </a:prstGeom>
          <a:noFill/>
          <a:ln>
            <a:noFill/>
          </a:ln>
        </p:spPr>
        <p:txBody>
          <a:bodyPr spcFirstLastPara="1" wrap="square" lIns="91425" tIns="91425" rIns="91425" bIns="91425" anchor="t" anchorCtr="0">
            <a:noAutofit/>
          </a:bodyPr>
          <a:lstStyle>
            <a:lvl1pPr marL="457200" marR="0" lvl="0" indent="-1193800" algn="l">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22715040" y="10424165"/>
            <a:ext cx="28087501" cy="98757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600"/>
            </a:lvl2pPr>
            <a:lvl3pPr lvl="2" algn="l">
              <a:lnSpc>
                <a:spcPct val="100000"/>
              </a:lnSpc>
              <a:spcBef>
                <a:spcPts val="0"/>
              </a:spcBef>
              <a:spcAft>
                <a:spcPts val="0"/>
              </a:spcAft>
              <a:buSzPts val="1400"/>
              <a:buFont typeface="Arial"/>
              <a:buNone/>
              <a:defRPr sz="1600"/>
            </a:lvl3pPr>
            <a:lvl4pPr lvl="3" algn="l">
              <a:lnSpc>
                <a:spcPct val="100000"/>
              </a:lnSpc>
              <a:spcBef>
                <a:spcPts val="0"/>
              </a:spcBef>
              <a:spcAft>
                <a:spcPts val="0"/>
              </a:spcAft>
              <a:buSzPts val="1400"/>
              <a:buFont typeface="Arial"/>
              <a:buNone/>
              <a:defRPr sz="1600"/>
            </a:lvl4pPr>
            <a:lvl5pPr lvl="4" algn="l">
              <a:lnSpc>
                <a:spcPct val="100000"/>
              </a:lnSpc>
              <a:spcBef>
                <a:spcPts val="0"/>
              </a:spcBef>
              <a:spcAft>
                <a:spcPts val="0"/>
              </a:spcAft>
              <a:buSzPts val="1400"/>
              <a:buFont typeface="Arial"/>
              <a:buNone/>
              <a:defRPr sz="1600"/>
            </a:lvl5pPr>
            <a:lvl6pPr lvl="5" algn="l">
              <a:lnSpc>
                <a:spcPct val="100000"/>
              </a:lnSpc>
              <a:spcBef>
                <a:spcPts val="0"/>
              </a:spcBef>
              <a:spcAft>
                <a:spcPts val="0"/>
              </a:spcAft>
              <a:buSzPts val="1400"/>
              <a:buFont typeface="Arial"/>
              <a:buNone/>
              <a:defRPr sz="1600"/>
            </a:lvl6pPr>
            <a:lvl7pPr lvl="6" algn="l">
              <a:lnSpc>
                <a:spcPct val="100000"/>
              </a:lnSpc>
              <a:spcBef>
                <a:spcPts val="0"/>
              </a:spcBef>
              <a:spcAft>
                <a:spcPts val="0"/>
              </a:spcAft>
              <a:buSzPts val="1400"/>
              <a:buFont typeface="Arial"/>
              <a:buNone/>
              <a:defRPr sz="1600"/>
            </a:lvl7pPr>
            <a:lvl8pPr lvl="7" algn="l">
              <a:lnSpc>
                <a:spcPct val="100000"/>
              </a:lnSpc>
              <a:spcBef>
                <a:spcPts val="0"/>
              </a:spcBef>
              <a:spcAft>
                <a:spcPts val="0"/>
              </a:spcAft>
              <a:buSzPts val="1400"/>
              <a:buFont typeface="Arial"/>
              <a:buNone/>
              <a:defRPr sz="1600"/>
            </a:lvl8pPr>
            <a:lvl9pPr lvl="8" algn="l">
              <a:lnSpc>
                <a:spcPct val="100000"/>
              </a:lnSpc>
              <a:spcBef>
                <a:spcPts val="0"/>
              </a:spcBef>
              <a:spcAft>
                <a:spcPts val="0"/>
              </a:spcAft>
              <a:buSzPts val="1400"/>
              <a:buFont typeface="Arial"/>
              <a:buNone/>
              <a:defRPr sz="1600"/>
            </a:lvl9pPr>
          </a:lstStyle>
          <a:p>
            <a:endParaRPr/>
          </a:p>
        </p:txBody>
      </p:sp>
      <p:sp>
        <p:nvSpPr>
          <p:cNvPr id="76" name="Google Shape;76;p12"/>
          <p:cNvSpPr txBox="1">
            <a:spLocks noGrp="1"/>
          </p:cNvSpPr>
          <p:nvPr>
            <p:ph type="body" idx="1"/>
          </p:nvPr>
        </p:nvSpPr>
        <p:spPr>
          <a:xfrm rot="5400000">
            <a:off x="2598300" y="914466"/>
            <a:ext cx="28087501" cy="28895099"/>
          </a:xfrm>
          <a:prstGeom prst="rect">
            <a:avLst/>
          </a:prstGeom>
          <a:noFill/>
          <a:ln>
            <a:noFill/>
          </a:ln>
        </p:spPr>
        <p:txBody>
          <a:bodyPr spcFirstLastPara="1" wrap="square" lIns="91425" tIns="91425" rIns="91425" bIns="91425" anchor="t" anchorCtr="0">
            <a:noAutofit/>
          </a:bodyPr>
          <a:lstStyle>
            <a:lvl1pPr marL="457200" marR="0" lvl="0" indent="-1193800" algn="l">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2194559" y="7680962"/>
            <a:ext cx="39501901" cy="21724800"/>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chart" Target="../charts/chart1.xml"/><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svg"/><Relationship Id="rId5" Type="http://schemas.openxmlformats.org/officeDocument/2006/relationships/image" Target="../media/image3.png"/><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sv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2" name="TextBox 81">
            <a:extLst>
              <a:ext uri="{FF2B5EF4-FFF2-40B4-BE49-F238E27FC236}">
                <a16:creationId xmlns:a16="http://schemas.microsoft.com/office/drawing/2014/main" id="{D91A28B3-E34C-D649-B859-D6FC1E63ED1A}"/>
              </a:ext>
            </a:extLst>
          </p:cNvPr>
          <p:cNvSpPr txBox="1"/>
          <p:nvPr/>
        </p:nvSpPr>
        <p:spPr>
          <a:xfrm>
            <a:off x="29211878" y="27183657"/>
            <a:ext cx="13081452" cy="4401205"/>
          </a:xfrm>
          <a:prstGeom prst="rect">
            <a:avLst/>
          </a:prstGeom>
          <a:noFill/>
          <a:ln w="38100">
            <a:solidFill>
              <a:srgbClr val="02005A"/>
            </a:solidFill>
          </a:ln>
        </p:spPr>
        <p:txBody>
          <a:bodyPr wrap="square" rtlCol="0">
            <a:spAutoFit/>
          </a:bodyPr>
          <a:lstStyle/>
          <a:p>
            <a:pPr marL="742950" indent="-742950">
              <a:buAutoNum type="arabicPeriod"/>
            </a:pPr>
            <a:r>
              <a:rPr lang="en-US" sz="2000" dirty="0">
                <a:latin typeface="Calibri" panose="020F0502020204030204" pitchFamily="34" charset="0"/>
                <a:cs typeface="Calibri" panose="020F0502020204030204" pitchFamily="34" charset="0"/>
              </a:rPr>
              <a:t>Burchard EG, Ziv E, Coyle N, Gomez SL, Tang H, Karter AJ, Mountain JL, Pérez-Stable EJ, Sheppard D, </a:t>
            </a:r>
            <a:r>
              <a:rPr lang="en-US" sz="2000" dirty="0" err="1">
                <a:latin typeface="Calibri" panose="020F0502020204030204" pitchFamily="34" charset="0"/>
                <a:cs typeface="Calibri" panose="020F0502020204030204" pitchFamily="34" charset="0"/>
              </a:rPr>
              <a:t>Risch</a:t>
            </a:r>
            <a:r>
              <a:rPr lang="en-US" sz="2000" dirty="0">
                <a:latin typeface="Calibri" panose="020F0502020204030204" pitchFamily="34" charset="0"/>
                <a:cs typeface="Calibri" panose="020F0502020204030204" pitchFamily="34" charset="0"/>
              </a:rPr>
              <a:t> N. The importance of race and ethnic background in biomedical research and clinical practice. N </a:t>
            </a:r>
            <a:r>
              <a:rPr lang="en-US" sz="2000" dirty="0" err="1">
                <a:latin typeface="Calibri" panose="020F0502020204030204" pitchFamily="34" charset="0"/>
                <a:cs typeface="Calibri" panose="020F0502020204030204" pitchFamily="34" charset="0"/>
              </a:rPr>
              <a:t>Engl</a:t>
            </a:r>
            <a:r>
              <a:rPr lang="en-US" sz="2000" dirty="0">
                <a:latin typeface="Calibri" panose="020F0502020204030204" pitchFamily="34" charset="0"/>
                <a:cs typeface="Calibri" panose="020F0502020204030204" pitchFamily="34" charset="0"/>
              </a:rPr>
              <a:t> J Med. 2003 Mar 20;348(12):1170-5.</a:t>
            </a:r>
          </a:p>
          <a:p>
            <a:pPr marL="742950" indent="-742950">
              <a:buAutoNum type="arabicPeriod"/>
            </a:pPr>
            <a:r>
              <a:rPr lang="en-US" sz="2000" dirty="0">
                <a:latin typeface="Calibri" panose="020F0502020204030204" pitchFamily="34" charset="0"/>
                <a:cs typeface="Calibri" panose="020F0502020204030204" pitchFamily="34" charset="0"/>
              </a:rPr>
              <a:t>Cooper RS, Nadkarni GN, </a:t>
            </a:r>
            <a:r>
              <a:rPr lang="en-US" sz="2000" dirty="0" err="1">
                <a:latin typeface="Calibri" panose="020F0502020204030204" pitchFamily="34" charset="0"/>
                <a:cs typeface="Calibri" panose="020F0502020204030204" pitchFamily="34" charset="0"/>
              </a:rPr>
              <a:t>Ogedegbe</a:t>
            </a:r>
            <a:r>
              <a:rPr lang="en-US" sz="2000" dirty="0">
                <a:latin typeface="Calibri" panose="020F0502020204030204" pitchFamily="34" charset="0"/>
                <a:cs typeface="Calibri" panose="020F0502020204030204" pitchFamily="34" charset="0"/>
              </a:rPr>
              <a:t> G. Race, Ancestry, and Reporting in Medical Journals. JAMA. 2018 Oct 16;320(15):1531-1532. </a:t>
            </a:r>
          </a:p>
          <a:p>
            <a:pPr marL="742950" indent="-742950">
              <a:buAutoNum type="arabicPeriod"/>
            </a:pPr>
            <a:r>
              <a:rPr lang="en-US" sz="2000" dirty="0">
                <a:latin typeface="Calibri" panose="020F0502020204030204" pitchFamily="34" charset="0"/>
                <a:cs typeface="Calibri" panose="020F0502020204030204" pitchFamily="34" charset="0"/>
              </a:rPr>
              <a:t>Bokor-</a:t>
            </a:r>
            <a:r>
              <a:rPr lang="en-US" sz="2000" dirty="0" err="1">
                <a:latin typeface="Calibri" panose="020F0502020204030204" pitchFamily="34" charset="0"/>
                <a:cs typeface="Calibri" panose="020F0502020204030204" pitchFamily="34" charset="0"/>
              </a:rPr>
              <a:t>Billmann</a:t>
            </a:r>
            <a:r>
              <a:rPr lang="en-US" sz="2000" dirty="0">
                <a:latin typeface="Calibri" panose="020F0502020204030204" pitchFamily="34" charset="0"/>
                <a:cs typeface="Calibri" panose="020F0502020204030204" pitchFamily="34" charset="0"/>
              </a:rPr>
              <a:t> T, </a:t>
            </a:r>
            <a:r>
              <a:rPr lang="en-US" sz="2000" dirty="0" err="1">
                <a:latin typeface="Calibri" panose="020F0502020204030204" pitchFamily="34" charset="0"/>
                <a:cs typeface="Calibri" panose="020F0502020204030204" pitchFamily="34" charset="0"/>
              </a:rPr>
              <a:t>Langan</a:t>
            </a:r>
            <a:r>
              <a:rPr lang="en-US" sz="2000" dirty="0">
                <a:latin typeface="Calibri" panose="020F0502020204030204" pitchFamily="34" charset="0"/>
                <a:cs typeface="Calibri" panose="020F0502020204030204" pitchFamily="34" charset="0"/>
              </a:rPr>
              <a:t> EA, </a:t>
            </a:r>
            <a:r>
              <a:rPr lang="en-US" sz="2000" dirty="0" err="1">
                <a:latin typeface="Calibri" panose="020F0502020204030204" pitchFamily="34" charset="0"/>
                <a:cs typeface="Calibri" panose="020F0502020204030204" pitchFamily="34" charset="0"/>
              </a:rPr>
              <a:t>Billmann</a:t>
            </a:r>
            <a:r>
              <a:rPr lang="en-US" sz="2000" dirty="0">
                <a:latin typeface="Calibri" panose="020F0502020204030204" pitchFamily="34" charset="0"/>
                <a:cs typeface="Calibri" panose="020F0502020204030204" pitchFamily="34" charset="0"/>
              </a:rPr>
              <a:t> F. The reporting of race and/or ethnicity in the medical literature: a retrospective bibliometric analysis confirmed room for improvement. J Clin Epidemiol. 2020 Mar;119:1-6.</a:t>
            </a:r>
          </a:p>
          <a:p>
            <a:pPr marL="742950" indent="-742950">
              <a:buAutoNum type="arabicPeriod"/>
            </a:pPr>
            <a:r>
              <a:rPr lang="en-US" sz="2000" dirty="0">
                <a:latin typeface="Calibri" panose="020F0502020204030204" pitchFamily="34" charset="0"/>
                <a:cs typeface="Calibri" panose="020F0502020204030204" pitchFamily="34" charset="0"/>
              </a:rPr>
              <a:t> Iverson C, </a:t>
            </a:r>
            <a:r>
              <a:rPr lang="en-US" sz="2000" dirty="0" err="1">
                <a:latin typeface="Calibri" panose="020F0502020204030204" pitchFamily="34" charset="0"/>
                <a:cs typeface="Calibri" panose="020F0502020204030204" pitchFamily="34" charset="0"/>
              </a:rPr>
              <a:t>Chritiansen</a:t>
            </a:r>
            <a:r>
              <a:rPr lang="en-US" sz="2000" dirty="0">
                <a:latin typeface="Calibri" panose="020F0502020204030204" pitchFamily="34" charset="0"/>
                <a:cs typeface="Calibri" panose="020F0502020204030204" pitchFamily="34" charset="0"/>
              </a:rPr>
              <a:t> S, </a:t>
            </a:r>
            <a:r>
              <a:rPr lang="en-US" sz="2000" dirty="0" err="1">
                <a:latin typeface="Calibri" panose="020F0502020204030204" pitchFamily="34" charset="0"/>
                <a:cs typeface="Calibri" panose="020F0502020204030204" pitchFamily="34" charset="0"/>
              </a:rPr>
              <a:t>Flanagin</a:t>
            </a:r>
            <a:r>
              <a:rPr lang="en-US" sz="2000" dirty="0">
                <a:latin typeface="Calibri" panose="020F0502020204030204" pitchFamily="34" charset="0"/>
                <a:cs typeface="Calibri" panose="020F0502020204030204" pitchFamily="34" charset="0"/>
              </a:rPr>
              <a:t> A, et al; International Committee of Medical Journal Editors. Recommendations for the conduct, reporting, editing, and publication of scholarly work in medical journals. Accessed October 25, 2020. https://</a:t>
            </a:r>
            <a:r>
              <a:rPr lang="en-US" sz="2000" dirty="0" err="1">
                <a:latin typeface="Calibri" panose="020F0502020204030204" pitchFamily="34" charset="0"/>
                <a:cs typeface="Calibri" panose="020F0502020204030204" pitchFamily="34" charset="0"/>
              </a:rPr>
              <a:t>www.icmje.org</a:t>
            </a:r>
            <a:r>
              <a:rPr lang="en-US"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icmje-recommendations.pdf</a:t>
            </a:r>
            <a:endParaRPr lang="en-US" sz="2000" dirty="0">
              <a:latin typeface="Calibri" panose="020F0502020204030204" pitchFamily="34" charset="0"/>
              <a:cs typeface="Calibri" panose="020F0502020204030204" pitchFamily="34" charset="0"/>
            </a:endParaRPr>
          </a:p>
          <a:p>
            <a:pPr marL="742950" indent="-742950">
              <a:buAutoNum type="arabicPeriod"/>
            </a:pPr>
            <a:r>
              <a:rPr lang="en-US" sz="2000" dirty="0">
                <a:latin typeface="Calibri" panose="020F0502020204030204" pitchFamily="34" charset="0"/>
                <a:cs typeface="Calibri" panose="020F0502020204030204" pitchFamily="34" charset="0"/>
              </a:rPr>
              <a:t> International Committee of Medical Journal Editors. Journals stating they follow the ICMJE recommendations. Accessed October 25, 2020. http://</a:t>
            </a:r>
            <a:r>
              <a:rPr lang="en-US" sz="2000" dirty="0" err="1">
                <a:latin typeface="Calibri" panose="020F0502020204030204" pitchFamily="34" charset="0"/>
                <a:cs typeface="Calibri" panose="020F0502020204030204" pitchFamily="34" charset="0"/>
              </a:rPr>
              <a:t>www.icmje.org</a:t>
            </a:r>
            <a:r>
              <a:rPr lang="en-US" sz="2000" dirty="0">
                <a:latin typeface="Calibri" panose="020F0502020204030204" pitchFamily="34" charset="0"/>
                <a:cs typeface="Calibri" panose="020F0502020204030204" pitchFamily="34" charset="0"/>
              </a:rPr>
              <a:t>/journals-following-the-</a:t>
            </a:r>
            <a:r>
              <a:rPr lang="en-US" sz="2000" dirty="0" err="1">
                <a:latin typeface="Calibri" panose="020F0502020204030204" pitchFamily="34" charset="0"/>
                <a:cs typeface="Calibri" panose="020F0502020204030204" pitchFamily="34" charset="0"/>
              </a:rPr>
              <a:t>icmjerecommendations</a:t>
            </a:r>
            <a:r>
              <a:rPr lang="en-US" sz="2000" dirty="0">
                <a:latin typeface="Calibri" panose="020F0502020204030204" pitchFamily="34" charset="0"/>
                <a:cs typeface="Calibri" panose="020F0502020204030204" pitchFamily="34" charset="0"/>
              </a:rPr>
              <a:t>. </a:t>
            </a:r>
          </a:p>
          <a:p>
            <a:pPr marL="742950" indent="-742950">
              <a:buAutoNum type="arabicPeriod"/>
            </a:pPr>
            <a:r>
              <a:rPr lang="en-US" sz="2000" dirty="0">
                <a:latin typeface="Calibri" panose="020F0502020204030204" pitchFamily="34" charset="0"/>
                <a:cs typeface="Calibri" panose="020F0502020204030204" pitchFamily="34" charset="0"/>
              </a:rPr>
              <a:t>Moore DB. Reporting of Race and Ethnicity in the Ophthalmology Literature in 2019. JAMA </a:t>
            </a:r>
            <a:r>
              <a:rPr lang="en-US" sz="2000" dirty="0" err="1">
                <a:latin typeface="Calibri" panose="020F0502020204030204" pitchFamily="34" charset="0"/>
                <a:cs typeface="Calibri" panose="020F0502020204030204" pitchFamily="34" charset="0"/>
              </a:rPr>
              <a:t>Ophthalmol</a:t>
            </a:r>
            <a:r>
              <a:rPr lang="en-US" sz="2000" dirty="0">
                <a:latin typeface="Calibri" panose="020F0502020204030204" pitchFamily="34" charset="0"/>
                <a:cs typeface="Calibri" panose="020F0502020204030204" pitchFamily="34" charset="0"/>
              </a:rPr>
              <a:t>. 2020 Aug 1;138(8):903-906.</a:t>
            </a:r>
          </a:p>
        </p:txBody>
      </p:sp>
      <p:cxnSp>
        <p:nvCxnSpPr>
          <p:cNvPr id="85" name="Google Shape;85;p13"/>
          <p:cNvCxnSpPr/>
          <p:nvPr/>
        </p:nvCxnSpPr>
        <p:spPr>
          <a:xfrm>
            <a:off x="510960" y="409917"/>
            <a:ext cx="42979500" cy="0"/>
          </a:xfrm>
          <a:prstGeom prst="straightConnector1">
            <a:avLst/>
          </a:prstGeom>
          <a:noFill/>
          <a:ln w="25400" cap="flat" cmpd="sng">
            <a:solidFill>
              <a:srgbClr val="FFCC00"/>
            </a:solidFill>
            <a:prstDash val="solid"/>
            <a:round/>
            <a:headEnd type="none" w="sm" len="sm"/>
            <a:tailEnd type="none" w="sm" len="sm"/>
          </a:ln>
        </p:spPr>
      </p:cxnSp>
      <p:sp>
        <p:nvSpPr>
          <p:cNvPr id="86" name="Google Shape;86;p13"/>
          <p:cNvSpPr txBox="1"/>
          <p:nvPr/>
        </p:nvSpPr>
        <p:spPr>
          <a:xfrm>
            <a:off x="19622109" y="32099016"/>
            <a:ext cx="158400" cy="1334400"/>
          </a:xfrm>
          <a:prstGeom prst="rect">
            <a:avLst/>
          </a:prstGeom>
          <a:noFill/>
          <a:ln>
            <a:noFill/>
          </a:ln>
        </p:spPr>
        <p:txBody>
          <a:bodyPr spcFirstLastPara="1" wrap="square" lIns="78400" tIns="39200" rIns="78400" bIns="39200" anchor="t" anchorCtr="0">
            <a:noAutofit/>
          </a:bodyPr>
          <a:lstStyle/>
          <a:p>
            <a:pPr marL="0" marR="0" lvl="0" indent="0" algn="l" rtl="0">
              <a:lnSpc>
                <a:spcPct val="100000"/>
              </a:lnSpc>
              <a:spcBef>
                <a:spcPts val="0"/>
              </a:spcBef>
              <a:spcAft>
                <a:spcPts val="0"/>
              </a:spcAft>
              <a:buClr>
                <a:srgbClr val="000000"/>
              </a:buClr>
              <a:buSzPts val="8400"/>
              <a:buFont typeface="Arial"/>
              <a:buNone/>
            </a:pPr>
            <a:endParaRPr sz="8400" b="0" i="0" u="none" strike="noStrike" cap="none">
              <a:solidFill>
                <a:srgbClr val="00005A"/>
              </a:solidFill>
              <a:latin typeface="Calibri"/>
              <a:ea typeface="Calibri"/>
              <a:cs typeface="Calibri"/>
              <a:sym typeface="Calibri"/>
            </a:endParaRPr>
          </a:p>
        </p:txBody>
      </p:sp>
      <p:sp>
        <p:nvSpPr>
          <p:cNvPr id="87" name="Google Shape;87;p13"/>
          <p:cNvSpPr/>
          <p:nvPr/>
        </p:nvSpPr>
        <p:spPr>
          <a:xfrm>
            <a:off x="-488137" y="448037"/>
            <a:ext cx="1225500" cy="323196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SzPts val="8400"/>
              <a:buFont typeface="Arial"/>
              <a:buNone/>
            </a:pPr>
            <a:endParaRPr sz="8400" b="0" i="0" u="none" strike="noStrike" cap="none">
              <a:solidFill>
                <a:srgbClr val="00005A"/>
              </a:solidFill>
              <a:latin typeface="Calibri"/>
              <a:ea typeface="Calibri"/>
              <a:cs typeface="Calibri"/>
              <a:sym typeface="Calibri"/>
            </a:endParaRPr>
          </a:p>
        </p:txBody>
      </p:sp>
      <p:sp>
        <p:nvSpPr>
          <p:cNvPr id="88" name="Google Shape;88;p13"/>
          <p:cNvSpPr/>
          <p:nvPr/>
        </p:nvSpPr>
        <p:spPr>
          <a:xfrm>
            <a:off x="42928753" y="29613"/>
            <a:ext cx="1225500" cy="323196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SzPts val="8400"/>
              <a:buFont typeface="Arial"/>
              <a:buNone/>
            </a:pPr>
            <a:endParaRPr sz="8400" b="0" i="0" u="none" strike="noStrike" cap="none">
              <a:solidFill>
                <a:srgbClr val="00005A"/>
              </a:solidFill>
              <a:latin typeface="Calibri"/>
              <a:ea typeface="Calibri"/>
              <a:cs typeface="Calibri"/>
              <a:sym typeface="Calibri"/>
            </a:endParaRPr>
          </a:p>
        </p:txBody>
      </p:sp>
      <p:sp>
        <p:nvSpPr>
          <p:cNvPr id="89" name="Google Shape;89;p13"/>
          <p:cNvSpPr txBox="1"/>
          <p:nvPr/>
        </p:nvSpPr>
        <p:spPr>
          <a:xfrm>
            <a:off x="1154693" y="6293030"/>
            <a:ext cx="13219200"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i="0" u="none" strike="noStrike" cap="none" dirty="0">
                <a:solidFill>
                  <a:srgbClr val="00005A"/>
                </a:solidFill>
                <a:latin typeface="Calibri"/>
                <a:ea typeface="Calibri"/>
                <a:cs typeface="Calibri"/>
                <a:sym typeface="Calibri"/>
              </a:rPr>
              <a:t>Introduction</a:t>
            </a:r>
            <a:endParaRPr sz="1400" b="0" i="0" u="none" strike="noStrike" cap="none" dirty="0">
              <a:solidFill>
                <a:srgbClr val="000000"/>
              </a:solidFill>
              <a:latin typeface="Arial"/>
              <a:ea typeface="Arial"/>
              <a:cs typeface="Arial"/>
              <a:sym typeface="Arial"/>
            </a:endParaRPr>
          </a:p>
        </p:txBody>
      </p:sp>
      <p:sp>
        <p:nvSpPr>
          <p:cNvPr id="90" name="Google Shape;90;p13"/>
          <p:cNvSpPr/>
          <p:nvPr/>
        </p:nvSpPr>
        <p:spPr>
          <a:xfrm>
            <a:off x="-488142" y="-123750"/>
            <a:ext cx="44642700" cy="11445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SzPts val="8400"/>
              <a:buFont typeface="Arial"/>
              <a:buNone/>
            </a:pPr>
            <a:endParaRPr sz="8400" b="0" i="0" u="none" strike="noStrike" cap="none">
              <a:solidFill>
                <a:srgbClr val="00005A"/>
              </a:solidFill>
              <a:latin typeface="Calibri"/>
              <a:ea typeface="Calibri"/>
              <a:cs typeface="Calibri"/>
              <a:sym typeface="Calibri"/>
            </a:endParaRPr>
          </a:p>
        </p:txBody>
      </p:sp>
      <p:sp>
        <p:nvSpPr>
          <p:cNvPr id="91" name="Google Shape;91;p13"/>
          <p:cNvSpPr/>
          <p:nvPr/>
        </p:nvSpPr>
        <p:spPr>
          <a:xfrm>
            <a:off x="-488142" y="31806150"/>
            <a:ext cx="44642700" cy="11445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SzPts val="8400"/>
              <a:buFont typeface="Arial"/>
              <a:buNone/>
            </a:pPr>
            <a:endParaRPr sz="8400" b="0" i="0" u="none" strike="noStrike" cap="none">
              <a:solidFill>
                <a:srgbClr val="00005A"/>
              </a:solidFill>
              <a:latin typeface="Calibri"/>
              <a:ea typeface="Calibri"/>
              <a:cs typeface="Calibri"/>
              <a:sym typeface="Calibri"/>
            </a:endParaRPr>
          </a:p>
        </p:txBody>
      </p:sp>
      <p:sp>
        <p:nvSpPr>
          <p:cNvPr id="92" name="Google Shape;92;p13"/>
          <p:cNvSpPr txBox="1"/>
          <p:nvPr/>
        </p:nvSpPr>
        <p:spPr>
          <a:xfrm>
            <a:off x="8640939" y="1030112"/>
            <a:ext cx="25699800" cy="4840800"/>
          </a:xfrm>
          <a:prstGeom prst="rect">
            <a:avLst/>
          </a:prstGeom>
          <a:solidFill>
            <a:schemeClr val="lt1"/>
          </a:solidFill>
          <a:ln>
            <a:noFill/>
          </a:ln>
        </p:spPr>
        <p:txBody>
          <a:bodyPr spcFirstLastPara="1" wrap="square" lIns="77875" tIns="38950" rIns="77875" bIns="38950" anchor="t" anchorCtr="0">
            <a:noAutofit/>
          </a:bodyPr>
          <a:lstStyle/>
          <a:p>
            <a:pPr marL="0" marR="0" lvl="0" indent="0" algn="ctr" rtl="0">
              <a:lnSpc>
                <a:spcPct val="100000"/>
              </a:lnSpc>
              <a:spcBef>
                <a:spcPts val="0"/>
              </a:spcBef>
              <a:spcAft>
                <a:spcPts val="0"/>
              </a:spcAft>
              <a:buClr>
                <a:srgbClr val="00005A"/>
              </a:buClr>
              <a:buSzPts val="7800"/>
              <a:buFont typeface="Calibri"/>
              <a:buNone/>
            </a:pPr>
            <a:r>
              <a:rPr lang="en-US" sz="7800" b="1" i="0" u="none" strike="noStrike" cap="none" dirty="0">
                <a:solidFill>
                  <a:srgbClr val="00005A"/>
                </a:solidFill>
                <a:latin typeface="Calibri"/>
                <a:ea typeface="Calibri"/>
                <a:cs typeface="Calibri"/>
                <a:sym typeface="Calibri"/>
              </a:rPr>
              <a:t>The Reporting of Race and Ethnicity in Surgery Literature</a:t>
            </a:r>
            <a:endParaRPr sz="3000" b="0" i="0" u="none" strike="noStrike" cap="none" dirty="0">
              <a:solidFill>
                <a:srgbClr val="00005A"/>
              </a:solidFill>
              <a:latin typeface="Calibri"/>
              <a:ea typeface="Calibri"/>
              <a:cs typeface="Calibri"/>
              <a:sym typeface="Calibri"/>
            </a:endParaRPr>
          </a:p>
          <a:p>
            <a:pPr marL="0" lvl="0" indent="0" algn="ctr" rtl="0">
              <a:spcBef>
                <a:spcPts val="0"/>
              </a:spcBef>
              <a:spcAft>
                <a:spcPts val="0"/>
              </a:spcAft>
              <a:buClr>
                <a:schemeClr val="dk1"/>
              </a:buClr>
              <a:buSzPts val="4000"/>
              <a:buFont typeface="Calibri"/>
              <a:buNone/>
            </a:pPr>
            <a:endParaRPr sz="1800" dirty="0">
              <a:solidFill>
                <a:srgbClr val="00005A"/>
              </a:solidFill>
              <a:latin typeface="Calibri"/>
              <a:ea typeface="Calibri"/>
              <a:cs typeface="Calibri"/>
              <a:sym typeface="Calibri"/>
            </a:endParaRPr>
          </a:p>
          <a:p>
            <a:pPr marL="0" lvl="0" indent="0" algn="ctr" rtl="0">
              <a:spcBef>
                <a:spcPts val="0"/>
              </a:spcBef>
              <a:spcAft>
                <a:spcPts val="0"/>
              </a:spcAft>
              <a:buClr>
                <a:schemeClr val="dk1"/>
              </a:buClr>
              <a:buSzPts val="4000"/>
              <a:buFont typeface="Calibri"/>
              <a:buNone/>
            </a:pPr>
            <a:r>
              <a:rPr lang="en-US" sz="4000" dirty="0">
                <a:solidFill>
                  <a:srgbClr val="00005A"/>
                </a:solidFill>
                <a:latin typeface="Calibri"/>
                <a:ea typeface="Calibri"/>
                <a:cs typeface="Calibri"/>
                <a:sym typeface="Calibri"/>
              </a:rPr>
              <a:t>Richard C. </a:t>
            </a:r>
            <a:r>
              <a:rPr lang="en-US" sz="4000" dirty="0" err="1">
                <a:solidFill>
                  <a:srgbClr val="00005A"/>
                </a:solidFill>
                <a:latin typeface="Calibri"/>
                <a:ea typeface="Calibri"/>
                <a:cs typeface="Calibri"/>
                <a:sym typeface="Calibri"/>
              </a:rPr>
              <a:t>Maduka</a:t>
            </a:r>
            <a:r>
              <a:rPr lang="en-US" sz="4000" dirty="0">
                <a:solidFill>
                  <a:srgbClr val="00005A"/>
                </a:solidFill>
                <a:latin typeface="Calibri"/>
                <a:ea typeface="Calibri"/>
                <a:cs typeface="Calibri"/>
                <a:sym typeface="Calibri"/>
              </a:rPr>
              <a:t>, MD</a:t>
            </a:r>
            <a:r>
              <a:rPr lang="en-US" sz="4000" baseline="30000" dirty="0">
                <a:solidFill>
                  <a:srgbClr val="00005A"/>
                </a:solidFill>
                <a:latin typeface="Calibri"/>
                <a:ea typeface="Calibri"/>
                <a:cs typeface="Calibri"/>
                <a:sym typeface="Calibri"/>
              </a:rPr>
              <a:t>1</a:t>
            </a:r>
            <a:r>
              <a:rPr lang="en-US" sz="4000" dirty="0">
                <a:solidFill>
                  <a:srgbClr val="00005A"/>
                </a:solidFill>
                <a:latin typeface="Calibri"/>
                <a:ea typeface="Calibri"/>
                <a:cs typeface="Calibri"/>
                <a:sym typeface="Calibri"/>
              </a:rPr>
              <a:t>, Michael Broderick, BS</a:t>
            </a:r>
            <a:r>
              <a:rPr lang="en-US" sz="4000" baseline="30000" dirty="0">
                <a:solidFill>
                  <a:srgbClr val="00005A"/>
                </a:solidFill>
                <a:latin typeface="Calibri"/>
                <a:ea typeface="Calibri"/>
                <a:cs typeface="Calibri"/>
                <a:sym typeface="Calibri"/>
              </a:rPr>
              <a:t>2</a:t>
            </a:r>
            <a:r>
              <a:rPr lang="en-US" sz="4000" dirty="0">
                <a:solidFill>
                  <a:srgbClr val="00005A"/>
                </a:solidFill>
                <a:latin typeface="Calibri"/>
                <a:ea typeface="Calibri"/>
                <a:cs typeface="Calibri"/>
                <a:sym typeface="Calibri"/>
              </a:rPr>
              <a:t>, Erin M White, MD</a:t>
            </a:r>
            <a:r>
              <a:rPr lang="en-US" sz="4000" baseline="30000" dirty="0">
                <a:solidFill>
                  <a:srgbClr val="00005A"/>
                </a:solidFill>
                <a:latin typeface="Calibri"/>
                <a:ea typeface="Calibri"/>
                <a:cs typeface="Calibri"/>
                <a:sym typeface="Calibri"/>
              </a:rPr>
              <a:t>1</a:t>
            </a:r>
            <a:r>
              <a:rPr lang="en-US" sz="4000" dirty="0">
                <a:solidFill>
                  <a:srgbClr val="00005A"/>
                </a:solidFill>
                <a:latin typeface="Calibri"/>
                <a:ea typeface="Calibri"/>
                <a:cs typeface="Calibri"/>
                <a:sym typeface="Calibri"/>
              </a:rPr>
              <a:t>, Dena </a:t>
            </a:r>
            <a:r>
              <a:rPr lang="en-US" sz="4000" dirty="0" err="1">
                <a:solidFill>
                  <a:srgbClr val="00005A"/>
                </a:solidFill>
                <a:latin typeface="Calibri"/>
                <a:ea typeface="Calibri"/>
                <a:cs typeface="Calibri"/>
                <a:sym typeface="Calibri"/>
              </a:rPr>
              <a:t>Balouz</a:t>
            </a:r>
            <a:r>
              <a:rPr lang="en-US" sz="4000" dirty="0">
                <a:solidFill>
                  <a:srgbClr val="00005A"/>
                </a:solidFill>
                <a:latin typeface="Calibri"/>
                <a:ea typeface="Calibri"/>
                <a:cs typeface="Calibri"/>
                <a:sym typeface="Calibri"/>
              </a:rPr>
              <a:t>, BS</a:t>
            </a:r>
            <a:r>
              <a:rPr lang="en-US" sz="4000" baseline="30000" dirty="0">
                <a:solidFill>
                  <a:srgbClr val="00005A"/>
                </a:solidFill>
                <a:latin typeface="Calibri"/>
                <a:ea typeface="Calibri"/>
                <a:cs typeface="Calibri"/>
                <a:sym typeface="Calibri"/>
              </a:rPr>
              <a:t>2</a:t>
            </a:r>
            <a:r>
              <a:rPr lang="en-US" sz="4000" dirty="0">
                <a:solidFill>
                  <a:srgbClr val="00005A"/>
                </a:solidFill>
                <a:latin typeface="Calibri"/>
                <a:ea typeface="Calibri"/>
                <a:cs typeface="Calibri"/>
                <a:sym typeface="Calibri"/>
              </a:rPr>
              <a:t>, </a:t>
            </a:r>
            <a:r>
              <a:rPr lang="en-US" sz="4000" dirty="0" err="1">
                <a:solidFill>
                  <a:srgbClr val="00005A"/>
                </a:solidFill>
                <a:latin typeface="Calibri"/>
                <a:ea typeface="Calibri"/>
                <a:cs typeface="Calibri"/>
                <a:sym typeface="Calibri"/>
              </a:rPr>
              <a:t>Harminder</a:t>
            </a:r>
            <a:r>
              <a:rPr lang="en-US" sz="4000" dirty="0">
                <a:solidFill>
                  <a:srgbClr val="00005A"/>
                </a:solidFill>
                <a:latin typeface="Calibri"/>
                <a:ea typeface="Calibri"/>
                <a:cs typeface="Calibri"/>
                <a:sym typeface="Calibri"/>
              </a:rPr>
              <a:t> Sandhu, BS</a:t>
            </a:r>
            <a:r>
              <a:rPr lang="en-US" sz="4000" baseline="30000" dirty="0">
                <a:solidFill>
                  <a:srgbClr val="00005A"/>
                </a:solidFill>
                <a:latin typeface="Calibri"/>
                <a:ea typeface="Calibri"/>
                <a:cs typeface="Calibri"/>
                <a:sym typeface="Calibri"/>
              </a:rPr>
              <a:t>3</a:t>
            </a:r>
            <a:r>
              <a:rPr lang="en-US" sz="4000" dirty="0">
                <a:solidFill>
                  <a:srgbClr val="00005A"/>
                </a:solidFill>
                <a:latin typeface="Calibri"/>
                <a:ea typeface="Calibri"/>
                <a:cs typeface="Calibri"/>
                <a:sym typeface="Calibri"/>
              </a:rPr>
              <a:t>, </a:t>
            </a:r>
            <a:r>
              <a:rPr lang="en-US" sz="4000" dirty="0" err="1">
                <a:solidFill>
                  <a:srgbClr val="00005A"/>
                </a:solidFill>
                <a:latin typeface="Calibri"/>
                <a:ea typeface="Calibri"/>
                <a:cs typeface="Calibri"/>
                <a:sym typeface="Calibri"/>
              </a:rPr>
              <a:t>Gifty</a:t>
            </a:r>
            <a:r>
              <a:rPr lang="en-US" sz="4000" dirty="0">
                <a:solidFill>
                  <a:srgbClr val="00005A"/>
                </a:solidFill>
                <a:latin typeface="Calibri"/>
                <a:ea typeface="Calibri"/>
                <a:cs typeface="Calibri"/>
                <a:sym typeface="Calibri"/>
              </a:rPr>
              <a:t> Kwakye, MD</a:t>
            </a:r>
            <a:r>
              <a:rPr lang="en-US" sz="4000" baseline="30000" dirty="0">
                <a:solidFill>
                  <a:srgbClr val="00005A"/>
                </a:solidFill>
                <a:latin typeface="Calibri"/>
                <a:ea typeface="Calibri"/>
                <a:cs typeface="Calibri"/>
                <a:sym typeface="Calibri"/>
              </a:rPr>
              <a:t>4</a:t>
            </a:r>
            <a:r>
              <a:rPr lang="en-US" sz="4000" dirty="0">
                <a:solidFill>
                  <a:srgbClr val="00005A"/>
                </a:solidFill>
                <a:latin typeface="Calibri"/>
                <a:ea typeface="Calibri"/>
                <a:cs typeface="Calibri"/>
                <a:sym typeface="Calibri"/>
              </a:rPr>
              <a:t>, Herbert Chen, MD</a:t>
            </a:r>
            <a:r>
              <a:rPr lang="en-US" sz="4000" baseline="30000" dirty="0">
                <a:solidFill>
                  <a:srgbClr val="00005A"/>
                </a:solidFill>
                <a:latin typeface="Calibri"/>
                <a:ea typeface="Calibri"/>
                <a:cs typeface="Calibri"/>
                <a:sym typeface="Calibri"/>
              </a:rPr>
              <a:t>5</a:t>
            </a:r>
            <a:r>
              <a:rPr lang="en-US" sz="4000" dirty="0">
                <a:solidFill>
                  <a:srgbClr val="00005A"/>
                </a:solidFill>
                <a:latin typeface="Calibri"/>
                <a:ea typeface="Calibri"/>
                <a:cs typeface="Calibri"/>
                <a:sym typeface="Calibri"/>
              </a:rPr>
              <a:t>, </a:t>
            </a:r>
            <a:r>
              <a:rPr lang="en-US" sz="4000" dirty="0" err="1">
                <a:solidFill>
                  <a:srgbClr val="00005A"/>
                </a:solidFill>
                <a:latin typeface="Calibri"/>
                <a:ea typeface="Calibri"/>
                <a:cs typeface="Calibri"/>
                <a:sym typeface="Calibri"/>
              </a:rPr>
              <a:t>Gurjit</a:t>
            </a:r>
            <a:r>
              <a:rPr lang="en-US" sz="4000" dirty="0">
                <a:solidFill>
                  <a:srgbClr val="00005A"/>
                </a:solidFill>
                <a:latin typeface="Calibri"/>
                <a:ea typeface="Calibri"/>
                <a:cs typeface="Calibri"/>
                <a:sym typeface="Calibri"/>
              </a:rPr>
              <a:t> Sandhu, PhD</a:t>
            </a:r>
            <a:r>
              <a:rPr lang="en-US" sz="4000" baseline="30000" dirty="0">
                <a:solidFill>
                  <a:srgbClr val="00005A"/>
                </a:solidFill>
                <a:latin typeface="Calibri"/>
                <a:ea typeface="Calibri"/>
                <a:cs typeface="Calibri"/>
                <a:sym typeface="Calibri"/>
              </a:rPr>
              <a:t>4</a:t>
            </a:r>
          </a:p>
          <a:p>
            <a:pPr marL="0" lvl="0" indent="0" algn="ctr" rtl="0">
              <a:spcBef>
                <a:spcPts val="0"/>
              </a:spcBef>
              <a:spcAft>
                <a:spcPts val="0"/>
              </a:spcAft>
              <a:buClr>
                <a:schemeClr val="dk1"/>
              </a:buClr>
              <a:buSzPts val="4000"/>
              <a:buFont typeface="Calibri"/>
              <a:buNone/>
            </a:pPr>
            <a:endParaRPr lang="en-US" sz="3600" baseline="30000" dirty="0">
              <a:solidFill>
                <a:srgbClr val="00005A"/>
              </a:solidFill>
              <a:latin typeface="Calibri"/>
              <a:ea typeface="Calibri"/>
              <a:cs typeface="Calibri"/>
              <a:sym typeface="Calibri"/>
            </a:endParaRPr>
          </a:p>
          <a:p>
            <a:pPr marL="0" lvl="0" indent="0" algn="ctr" rtl="0">
              <a:spcBef>
                <a:spcPts val="0"/>
              </a:spcBef>
              <a:spcAft>
                <a:spcPts val="0"/>
              </a:spcAft>
              <a:buClr>
                <a:schemeClr val="dk1"/>
              </a:buClr>
              <a:buSzPts val="4000"/>
              <a:buFont typeface="Calibri"/>
              <a:buNone/>
            </a:pPr>
            <a:r>
              <a:rPr lang="en-US" sz="3600" baseline="30000" dirty="0">
                <a:solidFill>
                  <a:srgbClr val="00005A"/>
                </a:solidFill>
                <a:latin typeface="Calibri"/>
                <a:ea typeface="Calibri"/>
                <a:cs typeface="Calibri"/>
                <a:sym typeface="Calibri"/>
              </a:rPr>
              <a:t>1 Department of Surgery, Yale University School of Medicine, New Haven CT</a:t>
            </a:r>
          </a:p>
          <a:p>
            <a:pPr marL="0" lvl="0" indent="0" algn="ctr" rtl="0">
              <a:spcBef>
                <a:spcPts val="0"/>
              </a:spcBef>
              <a:spcAft>
                <a:spcPts val="0"/>
              </a:spcAft>
              <a:buClr>
                <a:schemeClr val="dk1"/>
              </a:buClr>
              <a:buSzPts val="4000"/>
              <a:buFont typeface="Calibri"/>
              <a:buNone/>
            </a:pPr>
            <a:r>
              <a:rPr lang="en-US" sz="3600" baseline="30000" dirty="0">
                <a:solidFill>
                  <a:srgbClr val="00005A"/>
                </a:solidFill>
                <a:latin typeface="Calibri"/>
                <a:ea typeface="Calibri"/>
                <a:cs typeface="Calibri"/>
                <a:sym typeface="Calibri"/>
              </a:rPr>
              <a:t>2 University of Michigan School of Medicine, Ann Arbor, MI</a:t>
            </a:r>
          </a:p>
          <a:p>
            <a:pPr marL="0" lvl="0" indent="0" algn="ctr" rtl="0">
              <a:spcBef>
                <a:spcPts val="0"/>
              </a:spcBef>
              <a:spcAft>
                <a:spcPts val="0"/>
              </a:spcAft>
              <a:buClr>
                <a:schemeClr val="dk1"/>
              </a:buClr>
              <a:buSzPts val="4000"/>
              <a:buFont typeface="Calibri"/>
              <a:buNone/>
            </a:pPr>
            <a:r>
              <a:rPr lang="en-US" sz="3600" baseline="30000" dirty="0">
                <a:solidFill>
                  <a:srgbClr val="00005A"/>
                </a:solidFill>
                <a:latin typeface="Calibri"/>
                <a:ea typeface="Calibri"/>
                <a:cs typeface="Calibri"/>
                <a:sym typeface="Calibri"/>
              </a:rPr>
              <a:t>3 Michigan State University College of Human Medicine, East Lansing, MI</a:t>
            </a:r>
          </a:p>
          <a:p>
            <a:pPr marL="0" lvl="0" indent="0" algn="ctr" rtl="0">
              <a:spcBef>
                <a:spcPts val="0"/>
              </a:spcBef>
              <a:spcAft>
                <a:spcPts val="0"/>
              </a:spcAft>
              <a:buClr>
                <a:schemeClr val="dk1"/>
              </a:buClr>
              <a:buSzPts val="4000"/>
              <a:buFont typeface="Calibri"/>
              <a:buNone/>
            </a:pPr>
            <a:r>
              <a:rPr lang="en-US" sz="3600" baseline="30000" dirty="0">
                <a:solidFill>
                  <a:srgbClr val="00005A"/>
                </a:solidFill>
                <a:latin typeface="Calibri"/>
                <a:ea typeface="Calibri"/>
                <a:cs typeface="Calibri"/>
                <a:sym typeface="Calibri"/>
              </a:rPr>
              <a:t>4 Department of Surgery, University of Michigan School of Medicine, Ann Arbor, MI</a:t>
            </a:r>
          </a:p>
          <a:p>
            <a:pPr marL="0" lvl="0" indent="0" algn="ctr" rtl="0">
              <a:spcBef>
                <a:spcPts val="0"/>
              </a:spcBef>
              <a:spcAft>
                <a:spcPts val="0"/>
              </a:spcAft>
              <a:buClr>
                <a:schemeClr val="dk1"/>
              </a:buClr>
              <a:buSzPts val="4000"/>
              <a:buFont typeface="Calibri"/>
              <a:buNone/>
            </a:pPr>
            <a:r>
              <a:rPr lang="en-US" sz="3600" baseline="30000" dirty="0">
                <a:solidFill>
                  <a:srgbClr val="00005A"/>
                </a:solidFill>
                <a:latin typeface="Calibri"/>
                <a:ea typeface="Calibri"/>
                <a:cs typeface="Calibri"/>
                <a:sym typeface="Calibri"/>
              </a:rPr>
              <a:t>5 Department of surgery, University of Alabama at Birmingham School of Medicine, Birmingham, AB</a:t>
            </a:r>
            <a:endParaRPr sz="3600" baseline="30000" dirty="0">
              <a:solidFill>
                <a:srgbClr val="00005A"/>
              </a:solidFill>
              <a:latin typeface="Calibri"/>
              <a:ea typeface="Calibri"/>
              <a:cs typeface="Calibri"/>
              <a:sym typeface="Calibri"/>
            </a:endParaRPr>
          </a:p>
          <a:p>
            <a:pPr marL="0" lvl="0" indent="0" algn="ctr" rtl="0">
              <a:spcBef>
                <a:spcPts val="0"/>
              </a:spcBef>
              <a:spcAft>
                <a:spcPts val="0"/>
              </a:spcAft>
              <a:buClr>
                <a:schemeClr val="dk1"/>
              </a:buClr>
              <a:buSzPts val="3300"/>
              <a:buFont typeface="Arial"/>
              <a:buNone/>
            </a:pPr>
            <a:endParaRPr sz="3600" dirty="0">
              <a:solidFill>
                <a:srgbClr val="00005A"/>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4000"/>
              <a:buFont typeface="Arial"/>
              <a:buNone/>
            </a:pPr>
            <a:endParaRPr sz="4000" dirty="0">
              <a:solidFill>
                <a:srgbClr val="00005A"/>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300"/>
              <a:buFont typeface="Arial"/>
              <a:buNone/>
            </a:pPr>
            <a:endParaRPr sz="3300" b="0" i="0" u="none" strike="noStrike" cap="none" dirty="0">
              <a:solidFill>
                <a:srgbClr val="00005A"/>
              </a:solidFill>
              <a:latin typeface="Calibri"/>
              <a:ea typeface="Calibri"/>
              <a:cs typeface="Calibri"/>
              <a:sym typeface="Calibri"/>
            </a:endParaRPr>
          </a:p>
        </p:txBody>
      </p:sp>
      <p:sp>
        <p:nvSpPr>
          <p:cNvPr id="101" name="Google Shape;101;p13"/>
          <p:cNvSpPr txBox="1"/>
          <p:nvPr/>
        </p:nvSpPr>
        <p:spPr>
          <a:xfrm>
            <a:off x="15183287" y="6293030"/>
            <a:ext cx="13219200"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dirty="0">
                <a:solidFill>
                  <a:srgbClr val="00005A"/>
                </a:solidFill>
                <a:latin typeface="Calibri"/>
                <a:ea typeface="Calibri"/>
                <a:cs typeface="Calibri"/>
                <a:sym typeface="Calibri"/>
              </a:rPr>
              <a:t>Results</a:t>
            </a:r>
            <a:endParaRPr sz="5200" b="1" i="0" u="none" strike="noStrike" cap="none" dirty="0">
              <a:solidFill>
                <a:srgbClr val="00005A"/>
              </a:solidFill>
              <a:latin typeface="Calibri"/>
              <a:ea typeface="Calibri"/>
              <a:cs typeface="Calibri"/>
              <a:sym typeface="Calibri"/>
            </a:endParaRPr>
          </a:p>
        </p:txBody>
      </p:sp>
      <p:sp>
        <p:nvSpPr>
          <p:cNvPr id="102" name="Google Shape;102;p13"/>
          <p:cNvSpPr txBox="1"/>
          <p:nvPr/>
        </p:nvSpPr>
        <p:spPr>
          <a:xfrm>
            <a:off x="29211880" y="6293030"/>
            <a:ext cx="13189939"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i="0" u="none" strike="noStrike" cap="none" dirty="0">
                <a:solidFill>
                  <a:srgbClr val="00005A"/>
                </a:solidFill>
                <a:latin typeface="Calibri"/>
                <a:ea typeface="Calibri"/>
                <a:cs typeface="Calibri"/>
                <a:sym typeface="Calibri"/>
              </a:rPr>
              <a:t>Discussion</a:t>
            </a:r>
            <a:endParaRPr sz="5200" b="1" i="0" u="none" strike="noStrike" cap="none" dirty="0">
              <a:solidFill>
                <a:srgbClr val="00005A"/>
              </a:solidFill>
              <a:latin typeface="Calibri"/>
              <a:ea typeface="Calibri"/>
              <a:cs typeface="Calibri"/>
              <a:sym typeface="Calibri"/>
            </a:endParaRPr>
          </a:p>
        </p:txBody>
      </p:sp>
      <p:pic>
        <p:nvPicPr>
          <p:cNvPr id="121" name="Google Shape;121;p13"/>
          <p:cNvPicPr preferRelativeResize="0"/>
          <p:nvPr/>
        </p:nvPicPr>
        <p:blipFill>
          <a:blip r:embed="rId3">
            <a:alphaModFix/>
          </a:blip>
          <a:stretch>
            <a:fillRect/>
          </a:stretch>
        </p:blipFill>
        <p:spPr>
          <a:xfrm>
            <a:off x="1698667" y="1442997"/>
            <a:ext cx="6876864" cy="4320962"/>
          </a:xfrm>
          <a:prstGeom prst="rect">
            <a:avLst/>
          </a:prstGeom>
          <a:noFill/>
          <a:ln>
            <a:noFill/>
          </a:ln>
        </p:spPr>
      </p:pic>
      <p:pic>
        <p:nvPicPr>
          <p:cNvPr id="1028" name="Picture 4">
            <a:extLst>
              <a:ext uri="{FF2B5EF4-FFF2-40B4-BE49-F238E27FC236}">
                <a16:creationId xmlns:a16="http://schemas.microsoft.com/office/drawing/2014/main" id="{11BB1C47-AB90-3049-AC94-F632C3862C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15194" y="1099174"/>
            <a:ext cx="4908651" cy="4982281"/>
          </a:xfrm>
          <a:prstGeom prst="rect">
            <a:avLst/>
          </a:prstGeom>
          <a:noFill/>
          <a:extLst>
            <a:ext uri="{909E8E84-426E-40DD-AFC4-6F175D3DCCD1}">
              <a14:hiddenFill xmlns:a14="http://schemas.microsoft.com/office/drawing/2010/main">
                <a:solidFill>
                  <a:srgbClr val="FFFFFF"/>
                </a:solidFill>
              </a14:hiddenFill>
            </a:ext>
          </a:extLst>
        </p:spPr>
      </p:pic>
      <p:sp>
        <p:nvSpPr>
          <p:cNvPr id="60" name="Google Shape;102;p13">
            <a:extLst>
              <a:ext uri="{FF2B5EF4-FFF2-40B4-BE49-F238E27FC236}">
                <a16:creationId xmlns:a16="http://schemas.microsoft.com/office/drawing/2014/main" id="{409B1A9C-7480-364B-887F-A75B45B4A7D3}"/>
              </a:ext>
            </a:extLst>
          </p:cNvPr>
          <p:cNvSpPr txBox="1"/>
          <p:nvPr/>
        </p:nvSpPr>
        <p:spPr>
          <a:xfrm>
            <a:off x="29126836" y="17279099"/>
            <a:ext cx="13166494"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i="0" u="none" strike="noStrike" cap="none" dirty="0">
                <a:solidFill>
                  <a:srgbClr val="00005A"/>
                </a:solidFill>
                <a:latin typeface="Calibri"/>
                <a:ea typeface="Calibri"/>
                <a:cs typeface="Calibri"/>
                <a:sym typeface="Calibri"/>
              </a:rPr>
              <a:t>Conclusion</a:t>
            </a:r>
            <a:endParaRPr sz="5200" b="1" i="0" u="none" strike="noStrike" cap="none" dirty="0">
              <a:solidFill>
                <a:srgbClr val="00005A"/>
              </a:solidFill>
              <a:latin typeface="Calibri"/>
              <a:ea typeface="Calibri"/>
              <a:cs typeface="Calibri"/>
              <a:sym typeface="Calibri"/>
            </a:endParaRPr>
          </a:p>
        </p:txBody>
      </p:sp>
      <p:sp>
        <p:nvSpPr>
          <p:cNvPr id="61" name="Google Shape;89;p13">
            <a:extLst>
              <a:ext uri="{FF2B5EF4-FFF2-40B4-BE49-F238E27FC236}">
                <a16:creationId xmlns:a16="http://schemas.microsoft.com/office/drawing/2014/main" id="{EFAE9785-8CDF-A548-9AEB-7F672B51D67A}"/>
              </a:ext>
            </a:extLst>
          </p:cNvPr>
          <p:cNvSpPr txBox="1"/>
          <p:nvPr/>
        </p:nvSpPr>
        <p:spPr>
          <a:xfrm>
            <a:off x="1154693" y="17013375"/>
            <a:ext cx="13219200"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i="0" u="none" strike="noStrike" cap="none" dirty="0">
                <a:solidFill>
                  <a:srgbClr val="00005A"/>
                </a:solidFill>
                <a:latin typeface="Calibri"/>
                <a:ea typeface="Calibri"/>
                <a:cs typeface="Calibri"/>
                <a:sym typeface="Calibri"/>
              </a:rPr>
              <a:t>Methods</a:t>
            </a:r>
            <a:endParaRPr sz="1400" b="0" i="0" u="none" strike="noStrike" cap="none"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65ABA51C-6317-E54C-AF31-5BBA33EB6250}"/>
              </a:ext>
            </a:extLst>
          </p:cNvPr>
          <p:cNvSpPr txBox="1"/>
          <p:nvPr/>
        </p:nvSpPr>
        <p:spPr>
          <a:xfrm>
            <a:off x="1154693" y="7491047"/>
            <a:ext cx="13219200" cy="5309146"/>
          </a:xfrm>
          <a:prstGeom prst="rect">
            <a:avLst/>
          </a:prstGeom>
          <a:noFill/>
          <a:ln w="38100">
            <a:solidFill>
              <a:srgbClr val="02005A"/>
            </a:solidFill>
          </a:ln>
        </p:spPr>
        <p:txBody>
          <a:bodyPr wrap="square" rtlCol="0">
            <a:spAutoFit/>
          </a:bodyPr>
          <a:lstStyle/>
          <a:p>
            <a:pPr marL="571500" indent="-571500">
              <a:spcAft>
                <a:spcPts val="600"/>
              </a:spcAft>
              <a:buFontTx/>
              <a:buChar char="-"/>
            </a:pPr>
            <a:r>
              <a:rPr lang="en-US" sz="3600" dirty="0">
                <a:latin typeface="Calibri" panose="020F0502020204030204" pitchFamily="34" charset="0"/>
                <a:cs typeface="Calibri" panose="020F0502020204030204" pitchFamily="34" charset="0"/>
              </a:rPr>
              <a:t>Health inequities and worse outcomes have been associated with certain racial and ethnic groups within the U.S. population</a:t>
            </a:r>
            <a:r>
              <a:rPr lang="en-US" sz="3600" baseline="30000" dirty="0">
                <a:latin typeface="Calibri" panose="020F0502020204030204" pitchFamily="34" charset="0"/>
                <a:cs typeface="Calibri" panose="020F0502020204030204" pitchFamily="34" charset="0"/>
              </a:rPr>
              <a:t>1,2</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Despite guidelines such as those of the International Committee of Medical Journal Editors (ICMJE), race is infrequently reported in the medical literature, with variable quality when present</a:t>
            </a:r>
            <a:r>
              <a:rPr lang="en-US" sz="3600" baseline="30000" dirty="0">
                <a:latin typeface="Calibri" panose="020F0502020204030204" pitchFamily="34" charset="0"/>
                <a:cs typeface="Calibri" panose="020F0502020204030204" pitchFamily="34" charset="0"/>
              </a:rPr>
              <a:t>3,4,5</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For instance, In the ophthalmology literature, 88% of studies report demographics, but only 43% report race</a:t>
            </a:r>
            <a:r>
              <a:rPr lang="en-US" sz="3600" baseline="30000" dirty="0">
                <a:latin typeface="Calibri" panose="020F0502020204030204" pitchFamily="34" charset="0"/>
                <a:cs typeface="Calibri" panose="020F0502020204030204" pitchFamily="34" charset="0"/>
              </a:rPr>
              <a:t>6</a:t>
            </a:r>
          </a:p>
          <a:p>
            <a:pPr algn="ctr">
              <a:spcAft>
                <a:spcPts val="600"/>
              </a:spcAft>
            </a:pPr>
            <a:r>
              <a:rPr lang="en-US" sz="3600" b="1" dirty="0">
                <a:latin typeface="Calibri" panose="020F0502020204030204" pitchFamily="34" charset="0"/>
                <a:cs typeface="Calibri" panose="020F0502020204030204" pitchFamily="34" charset="0"/>
              </a:rPr>
              <a:t>No current data exists on the frequency or quality of the reporting of race within the general surgical literature</a:t>
            </a:r>
          </a:p>
        </p:txBody>
      </p:sp>
      <p:sp>
        <p:nvSpPr>
          <p:cNvPr id="64" name="TextBox 63">
            <a:extLst>
              <a:ext uri="{FF2B5EF4-FFF2-40B4-BE49-F238E27FC236}">
                <a16:creationId xmlns:a16="http://schemas.microsoft.com/office/drawing/2014/main" id="{F0A24900-5C76-4E42-8001-17F9FA9DEEAB}"/>
              </a:ext>
            </a:extLst>
          </p:cNvPr>
          <p:cNvSpPr txBox="1"/>
          <p:nvPr/>
        </p:nvSpPr>
        <p:spPr>
          <a:xfrm>
            <a:off x="15183285" y="16630344"/>
            <a:ext cx="13219200" cy="8787021"/>
          </a:xfrm>
          <a:prstGeom prst="rect">
            <a:avLst/>
          </a:prstGeom>
          <a:noFill/>
          <a:ln w="38100">
            <a:solidFill>
              <a:srgbClr val="02005A"/>
            </a:solidFill>
          </a:ln>
        </p:spPr>
        <p:txBody>
          <a:bodyPr wrap="square" rtlCol="0">
            <a:spAutoFit/>
          </a:bodyPr>
          <a:lstStyle/>
          <a:p>
            <a:pPr marL="571500" indent="-571500">
              <a:spcAft>
                <a:spcPts val="600"/>
              </a:spcAft>
              <a:buFontTx/>
              <a:buChar char="-"/>
            </a:pPr>
            <a:r>
              <a:rPr lang="en-US" sz="3600" dirty="0">
                <a:latin typeface="Calibri" panose="020F0502020204030204" pitchFamily="34" charset="0"/>
                <a:cs typeface="Calibri" panose="020F0502020204030204" pitchFamily="34" charset="0"/>
              </a:rPr>
              <a:t>Out of 2485 publications, the reporting of race is low at 32.5% </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When reported, most common classification was “race” (57.7%) followed by “race/ethnicity” (30.8%)</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Classification was most often decided using a database or EMR with uncertain methodology on how race was determined (84.3%)</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No significant difference in race reporting frequency between publications that state they follow ICMJE recommendations (ICMJE) versus those that do not (non-ICMJE) (p =0.722)</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Demographics are reported 84.2% of the time, with a significant difference between ICMJE and non-ICMJE publications (p &lt; 0.001)</a:t>
            </a:r>
          </a:p>
          <a:p>
            <a:pPr marL="571500" indent="-571500">
              <a:spcAft>
                <a:spcPts val="600"/>
              </a:spcAft>
              <a:buFontTx/>
              <a:buChar char="-"/>
            </a:pPr>
            <a:r>
              <a:rPr lang="en-US" sz="3600" dirty="0">
                <a:latin typeface="Calibri" panose="020F0502020204030204" pitchFamily="34" charset="0"/>
                <a:cs typeface="Calibri" panose="020F0502020204030204" pitchFamily="34" charset="0"/>
              </a:rPr>
              <a:t>ICMJE journals are more likely to follow ICMJE recommendations for quality reporting, both in terms of total number of recommendations followed per article (Figure 3) and statistically significant increased adherence to individual recommendations 3, 4, and 5 (p-value = &lt;0.001, &lt;0.001, 0.002, respectively)</a:t>
            </a:r>
          </a:p>
        </p:txBody>
      </p:sp>
      <p:sp>
        <p:nvSpPr>
          <p:cNvPr id="66" name="TextBox 65">
            <a:extLst>
              <a:ext uri="{FF2B5EF4-FFF2-40B4-BE49-F238E27FC236}">
                <a16:creationId xmlns:a16="http://schemas.microsoft.com/office/drawing/2014/main" id="{80A15826-4F2E-D844-B6CA-29B48C933D61}"/>
              </a:ext>
            </a:extLst>
          </p:cNvPr>
          <p:cNvSpPr txBox="1"/>
          <p:nvPr/>
        </p:nvSpPr>
        <p:spPr>
          <a:xfrm>
            <a:off x="29211878" y="18524209"/>
            <a:ext cx="13081451" cy="7294305"/>
          </a:xfrm>
          <a:prstGeom prst="rect">
            <a:avLst/>
          </a:prstGeom>
          <a:noFill/>
          <a:ln w="38100">
            <a:solidFill>
              <a:srgbClr val="02005A"/>
            </a:solidFill>
          </a:ln>
        </p:spPr>
        <p:txBody>
          <a:bodyPr wrap="square" rtlCol="0">
            <a:spAutoFit/>
          </a:bodyPr>
          <a:lstStyle/>
          <a:p>
            <a:pPr marL="571500" indent="-571500">
              <a:buFontTx/>
              <a:buChar char="-"/>
            </a:pPr>
            <a:r>
              <a:rPr lang="en-US" sz="3600" dirty="0">
                <a:latin typeface="Calibri" panose="020F0502020204030204" pitchFamily="34" charset="0"/>
                <a:cs typeface="Calibri" panose="020F0502020204030204" pitchFamily="34" charset="0"/>
              </a:rPr>
              <a:t>Data demonstrates overall low frequency and highly varied quality of race reporting among primary research publications from high impact surgery journals in 2019, which is comparable to studies performed looking at reporting in other medical disciplines</a:t>
            </a:r>
          </a:p>
          <a:p>
            <a:pPr marL="571500" indent="-571500">
              <a:buFontTx/>
              <a:buChar char="-"/>
            </a:pPr>
            <a:r>
              <a:rPr lang="en-US" sz="3600" dirty="0">
                <a:latin typeface="Calibri" panose="020F0502020204030204" pitchFamily="34" charset="0"/>
                <a:cs typeface="Calibri" panose="020F0502020204030204" pitchFamily="34" charset="0"/>
              </a:rPr>
              <a:t>Efforts must be made to promote race reporting in surgical research, with standardization of the way in which this data is obtained and reported</a:t>
            </a:r>
          </a:p>
          <a:p>
            <a:pPr marL="571500" indent="-571500">
              <a:buFontTx/>
              <a:buChar char="-"/>
            </a:pPr>
            <a:r>
              <a:rPr lang="en-US" sz="3600" dirty="0">
                <a:latin typeface="Calibri" panose="020F0502020204030204" pitchFamily="34" charset="0"/>
                <a:cs typeface="Calibri" panose="020F0502020204030204" pitchFamily="34" charset="0"/>
              </a:rPr>
              <a:t>The ICMJE recommendation can act as a foundation for quality standards, but clear guidance and expectations for authors are paramount</a:t>
            </a:r>
          </a:p>
          <a:p>
            <a:pPr marL="571500" indent="-571500">
              <a:buFontTx/>
              <a:buChar char="-"/>
            </a:pPr>
            <a:r>
              <a:rPr lang="en-US" sz="3600" dirty="0">
                <a:latin typeface="Calibri" panose="020F0502020204030204" pitchFamily="34" charset="0"/>
                <a:cs typeface="Calibri" panose="020F0502020204030204" pitchFamily="34" charset="0"/>
              </a:rPr>
              <a:t>Despite the challenge, improved transparency regarding race within the literature will improve our ability to identify and address ongoing healthcare disparities within our country</a:t>
            </a:r>
          </a:p>
        </p:txBody>
      </p:sp>
      <p:pic>
        <p:nvPicPr>
          <p:cNvPr id="68" name="Picture 67" descr="Text&#10;&#10;Description automatically generated">
            <a:extLst>
              <a:ext uri="{FF2B5EF4-FFF2-40B4-BE49-F238E27FC236}">
                <a16:creationId xmlns:a16="http://schemas.microsoft.com/office/drawing/2014/main" id="{9EB6E981-200C-B446-9D75-8D7871ADD49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265951" y="18152834"/>
            <a:ext cx="11688049" cy="12935330"/>
          </a:xfrm>
          <a:prstGeom prst="rect">
            <a:avLst/>
          </a:prstGeom>
          <a:noFill/>
          <a:ln>
            <a:noFill/>
          </a:ln>
        </p:spPr>
      </p:pic>
      <p:sp>
        <p:nvSpPr>
          <p:cNvPr id="3" name="TextBox 2">
            <a:extLst>
              <a:ext uri="{FF2B5EF4-FFF2-40B4-BE49-F238E27FC236}">
                <a16:creationId xmlns:a16="http://schemas.microsoft.com/office/drawing/2014/main" id="{E8B32912-FD76-6044-96E0-D046C7A8DBC4}"/>
              </a:ext>
            </a:extLst>
          </p:cNvPr>
          <p:cNvSpPr txBox="1"/>
          <p:nvPr/>
        </p:nvSpPr>
        <p:spPr>
          <a:xfrm>
            <a:off x="9155263" y="25189931"/>
            <a:ext cx="4837664" cy="5493812"/>
          </a:xfrm>
          <a:prstGeom prst="rect">
            <a:avLst/>
          </a:prstGeom>
          <a:ln w="38100"/>
        </p:spPr>
        <p:style>
          <a:lnRef idx="2">
            <a:schemeClr val="dk1"/>
          </a:lnRef>
          <a:fillRef idx="1">
            <a:schemeClr val="lt1"/>
          </a:fillRef>
          <a:effectRef idx="0">
            <a:schemeClr val="dk1"/>
          </a:effectRef>
          <a:fontRef idx="minor">
            <a:schemeClr val="dk1"/>
          </a:fontRef>
        </p:style>
        <p:txBody>
          <a:bodyPr wrap="square" lIns="45720" rIns="45720" rtlCol="0">
            <a:spAutoFit/>
          </a:bodyPr>
          <a:lstStyle/>
          <a:p>
            <a:pPr algn="ctr">
              <a:spcAft>
                <a:spcPts val="600"/>
              </a:spcAft>
            </a:pPr>
            <a:r>
              <a:rPr lang="en-US" sz="2800" dirty="0"/>
              <a:t>Screening of High Impact Surgical Journal Publications from 2019</a:t>
            </a:r>
          </a:p>
          <a:p>
            <a:pPr algn="ctr">
              <a:spcAft>
                <a:spcPts val="600"/>
              </a:spcAft>
            </a:pPr>
            <a:endParaRPr lang="en-US" sz="2800" u="sng" dirty="0"/>
          </a:p>
          <a:p>
            <a:pPr algn="ctr">
              <a:spcAft>
                <a:spcPts val="600"/>
              </a:spcAft>
            </a:pPr>
            <a:r>
              <a:rPr lang="en-US" sz="2800" u="sng" dirty="0"/>
              <a:t>Included Journals</a:t>
            </a:r>
            <a:r>
              <a:rPr lang="en-US" sz="2800" dirty="0"/>
              <a:t>:</a:t>
            </a:r>
          </a:p>
          <a:p>
            <a:r>
              <a:rPr lang="en-US" sz="2800" dirty="0"/>
              <a:t>JAMA Surgery</a:t>
            </a:r>
          </a:p>
          <a:p>
            <a:r>
              <a:rPr lang="en-US" sz="2800" dirty="0"/>
              <a:t>JACS</a:t>
            </a:r>
          </a:p>
          <a:p>
            <a:r>
              <a:rPr lang="en-US" sz="2800" dirty="0"/>
              <a:t>Annals of Surgery</a:t>
            </a:r>
          </a:p>
          <a:p>
            <a:r>
              <a:rPr lang="en-US" sz="2800" dirty="0"/>
              <a:t>Surgery</a:t>
            </a:r>
          </a:p>
          <a:p>
            <a:r>
              <a:rPr lang="en-US" sz="2800" dirty="0"/>
              <a:t>American Journal of Surgery</a:t>
            </a:r>
          </a:p>
          <a:p>
            <a:r>
              <a:rPr lang="en-US" sz="2800" dirty="0"/>
              <a:t>Journal of Surgical Research</a:t>
            </a:r>
          </a:p>
          <a:p>
            <a:r>
              <a:rPr lang="en-US" sz="2800" dirty="0"/>
              <a:t>Journal of Surgical Education</a:t>
            </a:r>
          </a:p>
        </p:txBody>
      </p:sp>
      <p:sp>
        <p:nvSpPr>
          <p:cNvPr id="4" name="TextBox 3">
            <a:extLst>
              <a:ext uri="{FF2B5EF4-FFF2-40B4-BE49-F238E27FC236}">
                <a16:creationId xmlns:a16="http://schemas.microsoft.com/office/drawing/2014/main" id="{5C8CB41B-08CD-9A4F-B2AA-3171C49CB887}"/>
              </a:ext>
            </a:extLst>
          </p:cNvPr>
          <p:cNvSpPr txBox="1"/>
          <p:nvPr/>
        </p:nvSpPr>
        <p:spPr>
          <a:xfrm>
            <a:off x="2595250" y="31123197"/>
            <a:ext cx="10681129" cy="461665"/>
          </a:xfrm>
          <a:prstGeom prst="rect">
            <a:avLst/>
          </a:prstGeom>
          <a:noFill/>
        </p:spPr>
        <p:txBody>
          <a:bodyPr wrap="none" rtlCol="0">
            <a:spAutoFit/>
          </a:bodyPr>
          <a:lstStyle/>
          <a:p>
            <a:r>
              <a:rPr lang="en-US" sz="2400" b="1" dirty="0"/>
              <a:t>Figure 1</a:t>
            </a:r>
            <a:r>
              <a:rPr lang="en-US" sz="2400" dirty="0"/>
              <a:t>. Descriptive Flow Diagram of the publication screening methodology</a:t>
            </a:r>
          </a:p>
        </p:txBody>
      </p:sp>
      <p:graphicFrame>
        <p:nvGraphicFramePr>
          <p:cNvPr id="6" name="Table 5">
            <a:extLst>
              <a:ext uri="{FF2B5EF4-FFF2-40B4-BE49-F238E27FC236}">
                <a16:creationId xmlns:a16="http://schemas.microsoft.com/office/drawing/2014/main" id="{E14BCCD6-CF1E-5A43-8172-E483FCDD81B1}"/>
              </a:ext>
            </a:extLst>
          </p:cNvPr>
          <p:cNvGraphicFramePr>
            <a:graphicFrameLocks noGrp="1"/>
          </p:cNvGraphicFramePr>
          <p:nvPr>
            <p:extLst>
              <p:ext uri="{D42A27DB-BD31-4B8C-83A1-F6EECF244321}">
                <p14:modId xmlns:p14="http://schemas.microsoft.com/office/powerpoint/2010/main" val="1355030408"/>
              </p:ext>
            </p:extLst>
          </p:nvPr>
        </p:nvGraphicFramePr>
        <p:xfrm>
          <a:off x="1197744" y="12953106"/>
          <a:ext cx="13074998" cy="3947133"/>
        </p:xfrm>
        <a:graphic>
          <a:graphicData uri="http://schemas.openxmlformats.org/drawingml/2006/table">
            <a:tbl>
              <a:tblPr firstRow="1" firstCol="1" bandRow="1">
                <a:tableStyleId>{5C22544A-7EE6-4342-B048-85BDC9FD1C3A}</a:tableStyleId>
              </a:tblPr>
              <a:tblGrid>
                <a:gridCol w="13074998">
                  <a:extLst>
                    <a:ext uri="{9D8B030D-6E8A-4147-A177-3AD203B41FA5}">
                      <a16:colId xmlns:a16="http://schemas.microsoft.com/office/drawing/2014/main" val="2063968441"/>
                    </a:ext>
                  </a:extLst>
                </a:gridCol>
              </a:tblGrid>
              <a:tr h="607145">
                <a:tc>
                  <a:txBody>
                    <a:bodyPr/>
                    <a:lstStyle/>
                    <a:p>
                      <a:pPr marL="0" marR="0" algn="ctr">
                        <a:lnSpc>
                          <a:spcPct val="107000"/>
                        </a:lnSpc>
                        <a:spcBef>
                          <a:spcPts val="0"/>
                        </a:spcBef>
                        <a:spcAft>
                          <a:spcPts val="0"/>
                        </a:spcAft>
                      </a:pPr>
                      <a:r>
                        <a:rPr lang="en-US" sz="2600">
                          <a:effectLst/>
                        </a:rPr>
                        <a:t>ICMJE Recommendations for the Reporting of Race/Ethnicity in Medical Journals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1704353"/>
                  </a:ext>
                </a:extLst>
              </a:tr>
              <a:tr h="628352">
                <a:tc>
                  <a:txBody>
                    <a:bodyPr/>
                    <a:lstStyle/>
                    <a:p>
                      <a:pPr marL="0" marR="0" algn="ctr">
                        <a:lnSpc>
                          <a:spcPct val="107000"/>
                        </a:lnSpc>
                        <a:spcBef>
                          <a:spcPts val="0"/>
                        </a:spcBef>
                        <a:spcAft>
                          <a:spcPts val="0"/>
                        </a:spcAft>
                      </a:pPr>
                      <a:r>
                        <a:rPr lang="en-US" sz="2600" dirty="0">
                          <a:effectLst/>
                        </a:rPr>
                        <a:t>1. The authors reported who classified the individuals in terms of race/ethnicity</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15880527"/>
                  </a:ext>
                </a:extLst>
              </a:tr>
              <a:tr h="628352">
                <a:tc>
                  <a:txBody>
                    <a:bodyPr/>
                    <a:lstStyle/>
                    <a:p>
                      <a:pPr marL="0" marR="0" algn="ctr">
                        <a:lnSpc>
                          <a:spcPct val="107000"/>
                        </a:lnSpc>
                        <a:spcBef>
                          <a:spcPts val="0"/>
                        </a:spcBef>
                        <a:spcAft>
                          <a:spcPts val="0"/>
                        </a:spcAft>
                      </a:pPr>
                      <a:r>
                        <a:rPr lang="en-US" sz="2600" dirty="0">
                          <a:effectLst/>
                        </a:rPr>
                        <a:t>2. The authors explained why the classification reported in the study was used</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54172405"/>
                  </a:ext>
                </a:extLst>
              </a:tr>
              <a:tr h="628352">
                <a:tc>
                  <a:txBody>
                    <a:bodyPr/>
                    <a:lstStyle/>
                    <a:p>
                      <a:pPr marL="0" marR="0" algn="ctr">
                        <a:lnSpc>
                          <a:spcPct val="107000"/>
                        </a:lnSpc>
                        <a:spcBef>
                          <a:spcPts val="0"/>
                        </a:spcBef>
                        <a:spcAft>
                          <a:spcPts val="0"/>
                        </a:spcAft>
                      </a:pPr>
                      <a:r>
                        <a:rPr lang="en-US" sz="2600" dirty="0">
                          <a:effectLst/>
                        </a:rPr>
                        <a:t>3. The authors indicated whether the classification options were defined by the investigator or the subject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1790877"/>
                  </a:ext>
                </a:extLst>
              </a:tr>
              <a:tr h="628352">
                <a:tc>
                  <a:txBody>
                    <a:bodyPr/>
                    <a:lstStyle/>
                    <a:p>
                      <a:pPr marL="0" marR="0" algn="ctr">
                        <a:lnSpc>
                          <a:spcPct val="107000"/>
                        </a:lnSpc>
                        <a:spcBef>
                          <a:spcPts val="0"/>
                        </a:spcBef>
                        <a:spcAft>
                          <a:spcPts val="0"/>
                        </a:spcAft>
                      </a:pPr>
                      <a:r>
                        <a:rPr lang="en-US" sz="2600" dirty="0">
                          <a:effectLst/>
                        </a:rPr>
                        <a:t>4. The authors explained why race was assessed in the study</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55446994"/>
                  </a:ext>
                </a:extLst>
              </a:tr>
              <a:tr h="628352">
                <a:tc>
                  <a:txBody>
                    <a:bodyPr/>
                    <a:lstStyle/>
                    <a:p>
                      <a:pPr marL="0" marR="0" algn="ctr">
                        <a:lnSpc>
                          <a:spcPct val="107000"/>
                        </a:lnSpc>
                        <a:spcBef>
                          <a:spcPts val="0"/>
                        </a:spcBef>
                        <a:spcAft>
                          <a:spcPts val="0"/>
                        </a:spcAft>
                      </a:pPr>
                      <a:r>
                        <a:rPr lang="en-US" sz="2600" dirty="0">
                          <a:effectLst/>
                        </a:rPr>
                        <a:t>5. The authors defined the variable "race"</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410949"/>
                  </a:ext>
                </a:extLst>
              </a:tr>
            </a:tbl>
          </a:graphicData>
        </a:graphic>
      </p:graphicFrame>
      <p:grpSp>
        <p:nvGrpSpPr>
          <p:cNvPr id="8" name="Group 7">
            <a:extLst>
              <a:ext uri="{FF2B5EF4-FFF2-40B4-BE49-F238E27FC236}">
                <a16:creationId xmlns:a16="http://schemas.microsoft.com/office/drawing/2014/main" id="{4BE8E4D0-AFCF-EF43-B853-0412027648EB}"/>
              </a:ext>
            </a:extLst>
          </p:cNvPr>
          <p:cNvGrpSpPr/>
          <p:nvPr/>
        </p:nvGrpSpPr>
        <p:grpSpPr>
          <a:xfrm>
            <a:off x="15135215" y="25337102"/>
            <a:ext cx="13219200" cy="6051134"/>
            <a:chOff x="15135215" y="22538950"/>
            <a:chExt cx="13219200" cy="6051134"/>
          </a:xfrm>
        </p:grpSpPr>
        <p:pic>
          <p:nvPicPr>
            <p:cNvPr id="75" name="Picture 74" descr="A picture containing logo&#10;&#10;Description automatically generated">
              <a:extLst>
                <a:ext uri="{FF2B5EF4-FFF2-40B4-BE49-F238E27FC236}">
                  <a16:creationId xmlns:a16="http://schemas.microsoft.com/office/drawing/2014/main" id="{D620C8CA-3560-C845-873C-9682AC1DD2DC}"/>
                </a:ext>
              </a:extLst>
            </p:cNvPr>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135215" y="22538950"/>
              <a:ext cx="13219200" cy="4696226"/>
            </a:xfrm>
            <a:prstGeom prst="rect">
              <a:avLst/>
            </a:prstGeom>
            <a:noFill/>
            <a:ln>
              <a:noFill/>
            </a:ln>
          </p:spPr>
        </p:pic>
        <p:sp>
          <p:nvSpPr>
            <p:cNvPr id="7" name="Rectangle 6">
              <a:extLst>
                <a:ext uri="{FF2B5EF4-FFF2-40B4-BE49-F238E27FC236}">
                  <a16:creationId xmlns:a16="http://schemas.microsoft.com/office/drawing/2014/main" id="{E529E105-F06B-B448-8CEF-BE1F95B8DDBF}"/>
                </a:ext>
              </a:extLst>
            </p:cNvPr>
            <p:cNvSpPr/>
            <p:nvPr/>
          </p:nvSpPr>
          <p:spPr>
            <a:xfrm>
              <a:off x="15183286" y="27020424"/>
              <a:ext cx="13171129" cy="1569660"/>
            </a:xfrm>
            <a:prstGeom prst="rect">
              <a:avLst/>
            </a:prstGeom>
          </p:spPr>
          <p:txBody>
            <a:bodyPr wrap="square">
              <a:spAutoFit/>
            </a:bodyPr>
            <a:lstStyle/>
            <a:p>
              <a:r>
                <a:rPr lang="en-US" sz="2400" b="1" dirty="0">
                  <a:latin typeface="+mn-lt"/>
                  <a:ea typeface="Calibri" panose="020F0502020204030204" pitchFamily="34" charset="0"/>
                </a:rPr>
                <a:t>Figure 3.</a:t>
              </a:r>
              <a:r>
                <a:rPr lang="en-US" sz="2400" dirty="0">
                  <a:latin typeface="+mn-lt"/>
                  <a:ea typeface="Calibri" panose="020F0502020204030204" pitchFamily="34" charset="0"/>
                </a:rPr>
                <a:t> Graphic displaying the percentage of publications that followed a specific number of ICMJE recommendations. ICMJE+ includes five journals which state they are following the ICMJE recommendations. Non-ICMJE represents two journals that do not state whether they follow the ICMJE recommendations. </a:t>
              </a:r>
              <a:endParaRPr lang="en-US" sz="2400" dirty="0">
                <a:latin typeface="+mn-lt"/>
              </a:endParaRPr>
            </a:p>
          </p:txBody>
        </p:sp>
      </p:grpSp>
      <p:sp>
        <p:nvSpPr>
          <p:cNvPr id="79" name="Google Shape;102;p13">
            <a:extLst>
              <a:ext uri="{FF2B5EF4-FFF2-40B4-BE49-F238E27FC236}">
                <a16:creationId xmlns:a16="http://schemas.microsoft.com/office/drawing/2014/main" id="{6003A311-C7D0-AD4B-8222-8CEB94F492C3}"/>
              </a:ext>
            </a:extLst>
          </p:cNvPr>
          <p:cNvSpPr txBox="1"/>
          <p:nvPr/>
        </p:nvSpPr>
        <p:spPr>
          <a:xfrm>
            <a:off x="29157316" y="25982316"/>
            <a:ext cx="13166494" cy="10533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SzPts val="5200"/>
              <a:buFont typeface="Calibri"/>
              <a:buNone/>
            </a:pPr>
            <a:r>
              <a:rPr lang="en" sz="5200" b="1" i="0" u="none" strike="noStrike" cap="none" dirty="0">
                <a:solidFill>
                  <a:srgbClr val="00005A"/>
                </a:solidFill>
                <a:latin typeface="Calibri"/>
                <a:ea typeface="Calibri"/>
                <a:cs typeface="Calibri"/>
                <a:sym typeface="Calibri"/>
              </a:rPr>
              <a:t>References</a:t>
            </a:r>
            <a:endParaRPr sz="5200" b="1" i="0" u="none" strike="noStrike" cap="none" dirty="0">
              <a:solidFill>
                <a:srgbClr val="00005A"/>
              </a:solidFill>
              <a:latin typeface="Calibri"/>
              <a:ea typeface="Calibri"/>
              <a:cs typeface="Calibri"/>
              <a:sym typeface="Calibri"/>
            </a:endParaRPr>
          </a:p>
        </p:txBody>
      </p:sp>
      <p:grpSp>
        <p:nvGrpSpPr>
          <p:cNvPr id="9" name="Group 8">
            <a:extLst>
              <a:ext uri="{FF2B5EF4-FFF2-40B4-BE49-F238E27FC236}">
                <a16:creationId xmlns:a16="http://schemas.microsoft.com/office/drawing/2014/main" id="{199633E8-241E-F24D-9AB8-EB8B4646386B}"/>
              </a:ext>
            </a:extLst>
          </p:cNvPr>
          <p:cNvGrpSpPr/>
          <p:nvPr/>
        </p:nvGrpSpPr>
        <p:grpSpPr>
          <a:xfrm>
            <a:off x="15183285" y="7447356"/>
            <a:ext cx="13171130" cy="8609399"/>
            <a:chOff x="15183285" y="13463708"/>
            <a:chExt cx="13171130" cy="8609399"/>
          </a:xfrm>
        </p:grpSpPr>
        <p:graphicFrame>
          <p:nvGraphicFramePr>
            <p:cNvPr id="77" name="Chart 76">
              <a:extLst>
                <a:ext uri="{FF2B5EF4-FFF2-40B4-BE49-F238E27FC236}">
                  <a16:creationId xmlns:a16="http://schemas.microsoft.com/office/drawing/2014/main" id="{41C486E8-EEF3-484C-92B4-322B6D2B5595}"/>
                </a:ext>
              </a:extLst>
            </p:cNvPr>
            <p:cNvGraphicFramePr>
              <a:graphicFrameLocks/>
            </p:cNvGraphicFramePr>
            <p:nvPr>
              <p:extLst>
                <p:ext uri="{D42A27DB-BD31-4B8C-83A1-F6EECF244321}">
                  <p14:modId xmlns:p14="http://schemas.microsoft.com/office/powerpoint/2010/main" val="3911563222"/>
                </p:ext>
              </p:extLst>
            </p:nvPr>
          </p:nvGraphicFramePr>
          <p:xfrm>
            <a:off x="15183285" y="13463708"/>
            <a:ext cx="13074997" cy="7844998"/>
          </p:xfrm>
          <a:graphic>
            <a:graphicData uri="http://schemas.openxmlformats.org/drawingml/2006/chart">
              <c:chart xmlns:c="http://schemas.openxmlformats.org/drawingml/2006/chart" xmlns:r="http://schemas.openxmlformats.org/officeDocument/2006/relationships" r:id="rId7"/>
            </a:graphicData>
          </a:graphic>
        </p:graphicFrame>
        <p:sp>
          <p:nvSpPr>
            <p:cNvPr id="80" name="Rectangle 79">
              <a:extLst>
                <a:ext uri="{FF2B5EF4-FFF2-40B4-BE49-F238E27FC236}">
                  <a16:creationId xmlns:a16="http://schemas.microsoft.com/office/drawing/2014/main" id="{7A498CEE-143C-8841-B727-7311F9F70672}"/>
                </a:ext>
              </a:extLst>
            </p:cNvPr>
            <p:cNvSpPr/>
            <p:nvPr/>
          </p:nvSpPr>
          <p:spPr>
            <a:xfrm>
              <a:off x="15183286" y="21242110"/>
              <a:ext cx="13171129" cy="830997"/>
            </a:xfrm>
            <a:prstGeom prst="rect">
              <a:avLst/>
            </a:prstGeom>
          </p:spPr>
          <p:txBody>
            <a:bodyPr wrap="square">
              <a:spAutoFit/>
            </a:bodyPr>
            <a:lstStyle/>
            <a:p>
              <a:r>
                <a:rPr lang="en-US" sz="2400" b="1" dirty="0">
                  <a:latin typeface="+mn-lt"/>
                  <a:ea typeface="Calibri" panose="020F0502020204030204" pitchFamily="34" charset="0"/>
                </a:rPr>
                <a:t>Figure 2.</a:t>
              </a:r>
              <a:r>
                <a:rPr lang="en-US" sz="2400" dirty="0">
                  <a:latin typeface="+mn-lt"/>
                  <a:ea typeface="Calibri" panose="020F0502020204030204" pitchFamily="34" charset="0"/>
                </a:rPr>
                <a:t> Bar Graph depicting percentage of reviewed literature articles that reported general demographics and specifically racial demographics between ICMJE and Non-ICMJE journals. </a:t>
              </a:r>
              <a:endParaRPr lang="en-US" sz="2400" dirty="0">
                <a:latin typeface="+mn-lt"/>
              </a:endParaRPr>
            </a:p>
          </p:txBody>
        </p:sp>
      </p:grpSp>
      <p:grpSp>
        <p:nvGrpSpPr>
          <p:cNvPr id="26" name="Group 25">
            <a:extLst>
              <a:ext uri="{FF2B5EF4-FFF2-40B4-BE49-F238E27FC236}">
                <a16:creationId xmlns:a16="http://schemas.microsoft.com/office/drawing/2014/main" id="{69F69F0E-49F1-6247-BA34-B870884EB73F}"/>
              </a:ext>
            </a:extLst>
          </p:cNvPr>
          <p:cNvGrpSpPr/>
          <p:nvPr/>
        </p:nvGrpSpPr>
        <p:grpSpPr>
          <a:xfrm>
            <a:off x="29201449" y="7980530"/>
            <a:ext cx="13101209" cy="8545128"/>
            <a:chOff x="29201449" y="7980530"/>
            <a:chExt cx="13101209" cy="8545128"/>
          </a:xfrm>
        </p:grpSpPr>
        <p:pic>
          <p:nvPicPr>
            <p:cNvPr id="12" name="Graphic 11" descr="Questions with solid fill">
              <a:extLst>
                <a:ext uri="{FF2B5EF4-FFF2-40B4-BE49-F238E27FC236}">
                  <a16:creationId xmlns:a16="http://schemas.microsoft.com/office/drawing/2014/main" id="{DBFD17C5-305A-4B42-A90A-04A79DAB019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202977" y="10195549"/>
              <a:ext cx="1682496" cy="1682496"/>
            </a:xfrm>
            <a:prstGeom prst="rect">
              <a:avLst/>
            </a:prstGeom>
          </p:spPr>
        </p:pic>
        <p:pic>
          <p:nvPicPr>
            <p:cNvPr id="14" name="Graphic 13" descr="Iceberg with solid fill">
              <a:extLst>
                <a:ext uri="{FF2B5EF4-FFF2-40B4-BE49-F238E27FC236}">
                  <a16:creationId xmlns:a16="http://schemas.microsoft.com/office/drawing/2014/main" id="{C6B20DD7-34DA-004F-A7FE-36C4FF1DB4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9201449" y="7980530"/>
              <a:ext cx="1685553" cy="1685553"/>
            </a:xfrm>
            <a:prstGeom prst="rect">
              <a:avLst/>
            </a:prstGeom>
          </p:spPr>
        </p:pic>
        <p:pic>
          <p:nvPicPr>
            <p:cNvPr id="16" name="Graphic 15" descr="Compass with solid fill">
              <a:extLst>
                <a:ext uri="{FF2B5EF4-FFF2-40B4-BE49-F238E27FC236}">
                  <a16:creationId xmlns:a16="http://schemas.microsoft.com/office/drawing/2014/main" id="{83D33E08-F84B-F940-A050-389203BD466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202977" y="12442680"/>
              <a:ext cx="1682496" cy="1682496"/>
            </a:xfrm>
            <a:prstGeom prst="rect">
              <a:avLst/>
            </a:prstGeom>
          </p:spPr>
        </p:pic>
        <p:pic>
          <p:nvPicPr>
            <p:cNvPr id="20" name="Graphic 19" descr="Business Growth with solid fill">
              <a:extLst>
                <a:ext uri="{FF2B5EF4-FFF2-40B4-BE49-F238E27FC236}">
                  <a16:creationId xmlns:a16="http://schemas.microsoft.com/office/drawing/2014/main" id="{2DDD9F7E-C6DB-2849-A4CB-B8FAA9041CC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9202977" y="14843162"/>
              <a:ext cx="1682496" cy="1682496"/>
            </a:xfrm>
            <a:prstGeom prst="rect">
              <a:avLst/>
            </a:prstGeom>
          </p:spPr>
        </p:pic>
        <p:sp>
          <p:nvSpPr>
            <p:cNvPr id="24" name="TextBox 23">
              <a:extLst>
                <a:ext uri="{FF2B5EF4-FFF2-40B4-BE49-F238E27FC236}">
                  <a16:creationId xmlns:a16="http://schemas.microsoft.com/office/drawing/2014/main" id="{2E00F2B2-4DDB-2F4B-980E-A086889EE821}"/>
                </a:ext>
              </a:extLst>
            </p:cNvPr>
            <p:cNvSpPr txBox="1"/>
            <p:nvPr/>
          </p:nvSpPr>
          <p:spPr>
            <a:xfrm>
              <a:off x="31497275" y="8284697"/>
              <a:ext cx="10131300" cy="1077218"/>
            </a:xfrm>
            <a:prstGeom prst="rect">
              <a:avLst/>
            </a:prstGeom>
            <a:noFill/>
          </p:spPr>
          <p:txBody>
            <a:bodyPr wrap="none" rtlCol="0">
              <a:spAutoFit/>
            </a:bodyPr>
            <a:lstStyle/>
            <a:p>
              <a:pPr algn="ctr"/>
              <a:r>
                <a:rPr lang="en-US" sz="3200" b="1" dirty="0">
                  <a:solidFill>
                    <a:srgbClr val="02005A"/>
                  </a:solidFill>
                </a:rPr>
                <a:t>Race vs Adjuncts (income, zip code, ancestry, etc.)</a:t>
              </a:r>
            </a:p>
            <a:p>
              <a:pPr algn="ctr"/>
              <a:r>
                <a:rPr lang="en-US" sz="3200" dirty="0">
                  <a:solidFill>
                    <a:srgbClr val="02005A"/>
                  </a:solidFill>
                </a:rPr>
                <a:t>- Subject identifier, relevance, low representation</a:t>
              </a:r>
            </a:p>
          </p:txBody>
        </p:sp>
        <p:sp>
          <p:nvSpPr>
            <p:cNvPr id="141" name="TextBox 140">
              <a:extLst>
                <a:ext uri="{FF2B5EF4-FFF2-40B4-BE49-F238E27FC236}">
                  <a16:creationId xmlns:a16="http://schemas.microsoft.com/office/drawing/2014/main" id="{25B7B6F5-F3A2-7C49-8E57-3CF02395D74D}"/>
                </a:ext>
              </a:extLst>
            </p:cNvPr>
            <p:cNvSpPr txBox="1"/>
            <p:nvPr/>
          </p:nvSpPr>
          <p:spPr>
            <a:xfrm>
              <a:off x="31562999" y="10498188"/>
              <a:ext cx="9999853" cy="1077218"/>
            </a:xfrm>
            <a:prstGeom prst="rect">
              <a:avLst/>
            </a:prstGeom>
            <a:noFill/>
          </p:spPr>
          <p:txBody>
            <a:bodyPr wrap="none" rtlCol="0">
              <a:spAutoFit/>
            </a:bodyPr>
            <a:lstStyle/>
            <a:p>
              <a:pPr algn="ctr"/>
              <a:r>
                <a:rPr lang="en-US" sz="3200" b="1" dirty="0">
                  <a:solidFill>
                    <a:srgbClr val="02005A"/>
                  </a:solidFill>
                </a:rPr>
                <a:t>Transparency in Race Data</a:t>
              </a:r>
            </a:p>
            <a:p>
              <a:pPr algn="ctr"/>
              <a:r>
                <a:rPr lang="en-US" sz="3200" dirty="0">
                  <a:solidFill>
                    <a:srgbClr val="02005A"/>
                  </a:solidFill>
                </a:rPr>
                <a:t>- Critical appraisal of results across diverse population</a:t>
              </a:r>
            </a:p>
          </p:txBody>
        </p:sp>
        <p:sp>
          <p:nvSpPr>
            <p:cNvPr id="142" name="TextBox 141">
              <a:extLst>
                <a:ext uri="{FF2B5EF4-FFF2-40B4-BE49-F238E27FC236}">
                  <a16:creationId xmlns:a16="http://schemas.microsoft.com/office/drawing/2014/main" id="{8E01F340-216D-784A-A5BD-A12F9556AD88}"/>
                </a:ext>
              </a:extLst>
            </p:cNvPr>
            <p:cNvSpPr txBox="1"/>
            <p:nvPr/>
          </p:nvSpPr>
          <p:spPr>
            <a:xfrm>
              <a:off x="31266443" y="12745319"/>
              <a:ext cx="10592964" cy="1077218"/>
            </a:xfrm>
            <a:prstGeom prst="rect">
              <a:avLst/>
            </a:prstGeom>
            <a:noFill/>
          </p:spPr>
          <p:txBody>
            <a:bodyPr wrap="none" rtlCol="0">
              <a:spAutoFit/>
            </a:bodyPr>
            <a:lstStyle/>
            <a:p>
              <a:pPr algn="ctr"/>
              <a:r>
                <a:rPr lang="en-US" sz="3200" b="1" dirty="0">
                  <a:solidFill>
                    <a:srgbClr val="02005A"/>
                  </a:solidFill>
                </a:rPr>
                <a:t>Standardization of Guidelines = Stronger Databases</a:t>
              </a:r>
            </a:p>
            <a:p>
              <a:pPr algn="ctr"/>
              <a:r>
                <a:rPr lang="en-US" sz="3200" dirty="0">
                  <a:solidFill>
                    <a:srgbClr val="02005A"/>
                  </a:solidFill>
                </a:rPr>
                <a:t>- ICMJE as a foundation, but need for clear expectations</a:t>
              </a:r>
            </a:p>
          </p:txBody>
        </p:sp>
        <p:sp>
          <p:nvSpPr>
            <p:cNvPr id="143" name="TextBox 142">
              <a:extLst>
                <a:ext uri="{FF2B5EF4-FFF2-40B4-BE49-F238E27FC236}">
                  <a16:creationId xmlns:a16="http://schemas.microsoft.com/office/drawing/2014/main" id="{C04436C8-9F3B-594A-8A6A-56D2DEAA5FCA}"/>
                </a:ext>
              </a:extLst>
            </p:cNvPr>
            <p:cNvSpPr txBox="1"/>
            <p:nvPr/>
          </p:nvSpPr>
          <p:spPr>
            <a:xfrm>
              <a:off x="30823232" y="15145801"/>
              <a:ext cx="11479426" cy="1077218"/>
            </a:xfrm>
            <a:prstGeom prst="rect">
              <a:avLst/>
            </a:prstGeom>
            <a:noFill/>
          </p:spPr>
          <p:txBody>
            <a:bodyPr wrap="none" rtlCol="0">
              <a:spAutoFit/>
            </a:bodyPr>
            <a:lstStyle/>
            <a:p>
              <a:pPr algn="ctr"/>
              <a:r>
                <a:rPr lang="en-US" sz="3200" b="1" dirty="0">
                  <a:solidFill>
                    <a:srgbClr val="02005A"/>
                  </a:solidFill>
                </a:rPr>
                <a:t>Monitor and Adapt Over time</a:t>
              </a:r>
            </a:p>
            <a:p>
              <a:pPr algn="ctr"/>
              <a:r>
                <a:rPr lang="en-US" sz="3200" dirty="0">
                  <a:solidFill>
                    <a:srgbClr val="02005A"/>
                  </a:solidFill>
                </a:rPr>
                <a:t>- Reporting improvements, guideline changes with population</a:t>
              </a: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1624</TotalTime>
  <Words>994</Words>
  <Application>Microsoft Macintosh PowerPoint</Application>
  <PresentationFormat>Custom</PresentationFormat>
  <Paragraphs>65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Broderick, Michael</cp:lastModifiedBy>
  <cp:revision>23</cp:revision>
  <dcterms:modified xsi:type="dcterms:W3CDTF">2021-02-28T19:28:43Z</dcterms:modified>
</cp:coreProperties>
</file>