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3" r:id="rId3"/>
    <p:sldId id="594" r:id="rId4"/>
    <p:sldId id="566" r:id="rId5"/>
    <p:sldId id="567" r:id="rId6"/>
    <p:sldId id="593" r:id="rId7"/>
    <p:sldId id="574" r:id="rId8"/>
    <p:sldId id="592" r:id="rId9"/>
    <p:sldId id="568" r:id="rId10"/>
    <p:sldId id="322" r:id="rId11"/>
    <p:sldId id="288" r:id="rId12"/>
    <p:sldId id="558" r:id="rId13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261348-DE5D-46E8-A381-952528246E7D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8DE33F11-FEB8-452E-B5A5-E619310F003A}">
      <dgm:prSet phldrT="[Text]" custT="1"/>
      <dgm:spPr>
        <a:solidFill>
          <a:schemeClr val="accent5">
            <a:lumMod val="60000"/>
            <a:lumOff val="40000"/>
            <a:alpha val="5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2400" dirty="0"/>
            <a:t>Student	</a:t>
          </a:r>
        </a:p>
      </dgm:t>
    </dgm:pt>
    <dgm:pt modelId="{9B54897B-ED4F-441E-8D9A-5E012B45C2D5}" type="parTrans" cxnId="{473158F5-AE46-428A-90F1-ECDD9F03D8FF}">
      <dgm:prSet/>
      <dgm:spPr/>
      <dgm:t>
        <a:bodyPr/>
        <a:lstStyle/>
        <a:p>
          <a:endParaRPr lang="en-US"/>
        </a:p>
      </dgm:t>
    </dgm:pt>
    <dgm:pt modelId="{29101ADB-D995-48F0-945B-3BFB03864E78}" type="sibTrans" cxnId="{473158F5-AE46-428A-90F1-ECDD9F03D8FF}">
      <dgm:prSet/>
      <dgm:spPr/>
      <dgm:t>
        <a:bodyPr/>
        <a:lstStyle/>
        <a:p>
          <a:endParaRPr lang="en-US"/>
        </a:p>
      </dgm:t>
    </dgm:pt>
    <dgm:pt modelId="{B588D485-C4A3-4543-A50E-5E824EF1A794}">
      <dgm:prSet phldrT="[Text]" custT="1"/>
      <dgm:spPr>
        <a:solidFill>
          <a:schemeClr val="accent1">
            <a:lumMod val="75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/>
            <a:t>Community</a:t>
          </a:r>
        </a:p>
      </dgm:t>
    </dgm:pt>
    <dgm:pt modelId="{D0FBF013-2CBF-4BEF-AD12-5AA56077AAB2}" type="parTrans" cxnId="{9AF4B58E-7E95-4875-8E64-A3B24B2A9F6F}">
      <dgm:prSet/>
      <dgm:spPr/>
      <dgm:t>
        <a:bodyPr/>
        <a:lstStyle/>
        <a:p>
          <a:endParaRPr lang="en-US"/>
        </a:p>
      </dgm:t>
    </dgm:pt>
    <dgm:pt modelId="{7E54D6A2-31D4-45D0-8ED2-46E44013F346}" type="sibTrans" cxnId="{9AF4B58E-7E95-4875-8E64-A3B24B2A9F6F}">
      <dgm:prSet/>
      <dgm:spPr/>
      <dgm:t>
        <a:bodyPr/>
        <a:lstStyle/>
        <a:p>
          <a:endParaRPr lang="en-US"/>
        </a:p>
      </dgm:t>
    </dgm:pt>
    <dgm:pt modelId="{9397F9FA-3663-4787-A5A6-70E22456A959}">
      <dgm:prSet phldrT="[Text]" custT="1"/>
      <dgm:spPr>
        <a:solidFill>
          <a:schemeClr val="accent4">
            <a:lumMod val="40000"/>
            <a:lumOff val="60000"/>
            <a:alpha val="5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sz="2400" dirty="0"/>
            <a:t>Faculty</a:t>
          </a:r>
        </a:p>
      </dgm:t>
    </dgm:pt>
    <dgm:pt modelId="{A8BD2229-BA49-4A43-9C29-8015635CD063}" type="parTrans" cxnId="{B4AA5DB0-1B8A-4017-938F-82760B98956B}">
      <dgm:prSet/>
      <dgm:spPr/>
      <dgm:t>
        <a:bodyPr/>
        <a:lstStyle/>
        <a:p>
          <a:endParaRPr lang="en-US"/>
        </a:p>
      </dgm:t>
    </dgm:pt>
    <dgm:pt modelId="{322814A1-EE90-422D-BE1A-9684D17CE9EA}" type="sibTrans" cxnId="{B4AA5DB0-1B8A-4017-938F-82760B98956B}">
      <dgm:prSet/>
      <dgm:spPr/>
      <dgm:t>
        <a:bodyPr/>
        <a:lstStyle/>
        <a:p>
          <a:endParaRPr lang="en-US"/>
        </a:p>
      </dgm:t>
    </dgm:pt>
    <dgm:pt modelId="{81412DB5-1601-4B2B-87EE-E65699301132}" type="pres">
      <dgm:prSet presAssocID="{FC261348-DE5D-46E8-A381-952528246E7D}" presName="Name0" presStyleCnt="0">
        <dgm:presLayoutVars>
          <dgm:chMax val="7"/>
          <dgm:dir/>
          <dgm:resizeHandles val="exact"/>
        </dgm:presLayoutVars>
      </dgm:prSet>
      <dgm:spPr/>
    </dgm:pt>
    <dgm:pt modelId="{987920CC-7DF6-4F75-8D1D-C133510B404E}" type="pres">
      <dgm:prSet presAssocID="{FC261348-DE5D-46E8-A381-952528246E7D}" presName="ellipse1" presStyleLbl="vennNode1" presStyleIdx="0" presStyleCnt="3" custScaleX="130313" custScaleY="124375" custLinFactNeighborX="-2" custLinFactNeighborY="-8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81F0C5-0D22-4F56-8232-9F18D0EF0E7A}" type="pres">
      <dgm:prSet presAssocID="{FC261348-DE5D-46E8-A381-952528246E7D}" presName="ellipse2" presStyleLbl="vennNode1" presStyleIdx="1" presStyleCnt="3" custScaleX="140516" custScaleY="38413" custLinFactNeighborX="-14812" custLinFactNeighborY="-268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72D222-827B-42EF-AC45-1777E1D5D9AB}" type="pres">
      <dgm:prSet presAssocID="{FC261348-DE5D-46E8-A381-952528246E7D}" presName="ellipse3" presStyleLbl="vennNode1" presStyleIdx="2" presStyleCnt="3" custScaleX="112549" custScaleY="121008" custLinFactNeighborX="-3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962759-F457-46DF-8380-91377FAE17CA}" type="presOf" srcId="{8DE33F11-FEB8-452E-B5A5-E619310F003A}" destId="{987920CC-7DF6-4F75-8D1D-C133510B404E}" srcOrd="0" destOrd="0" presId="urn:microsoft.com/office/officeart/2005/8/layout/rings+Icon"/>
    <dgm:cxn modelId="{9DD79594-8A60-42FB-B859-2E54241AF61F}" type="presOf" srcId="{FC261348-DE5D-46E8-A381-952528246E7D}" destId="{81412DB5-1601-4B2B-87EE-E65699301132}" srcOrd="0" destOrd="0" presId="urn:microsoft.com/office/officeart/2005/8/layout/rings+Icon"/>
    <dgm:cxn modelId="{605B170B-F544-4DE1-BC9F-AB5900C40B59}" type="presOf" srcId="{B588D485-C4A3-4543-A50E-5E824EF1A794}" destId="{3E81F0C5-0D22-4F56-8232-9F18D0EF0E7A}" srcOrd="0" destOrd="0" presId="urn:microsoft.com/office/officeart/2005/8/layout/rings+Icon"/>
    <dgm:cxn modelId="{473158F5-AE46-428A-90F1-ECDD9F03D8FF}" srcId="{FC261348-DE5D-46E8-A381-952528246E7D}" destId="{8DE33F11-FEB8-452E-B5A5-E619310F003A}" srcOrd="0" destOrd="0" parTransId="{9B54897B-ED4F-441E-8D9A-5E012B45C2D5}" sibTransId="{29101ADB-D995-48F0-945B-3BFB03864E78}"/>
    <dgm:cxn modelId="{9AF4B58E-7E95-4875-8E64-A3B24B2A9F6F}" srcId="{FC261348-DE5D-46E8-A381-952528246E7D}" destId="{B588D485-C4A3-4543-A50E-5E824EF1A794}" srcOrd="1" destOrd="0" parTransId="{D0FBF013-2CBF-4BEF-AD12-5AA56077AAB2}" sibTransId="{7E54D6A2-31D4-45D0-8ED2-46E44013F346}"/>
    <dgm:cxn modelId="{B4AA5DB0-1B8A-4017-938F-82760B98956B}" srcId="{FC261348-DE5D-46E8-A381-952528246E7D}" destId="{9397F9FA-3663-4787-A5A6-70E22456A959}" srcOrd="2" destOrd="0" parTransId="{A8BD2229-BA49-4A43-9C29-8015635CD063}" sibTransId="{322814A1-EE90-422D-BE1A-9684D17CE9EA}"/>
    <dgm:cxn modelId="{975AD5DF-5068-427B-95A1-55726E6CC5F5}" type="presOf" srcId="{9397F9FA-3663-4787-A5A6-70E22456A959}" destId="{0B72D222-827B-42EF-AC45-1777E1D5D9AB}" srcOrd="0" destOrd="0" presId="urn:microsoft.com/office/officeart/2005/8/layout/rings+Icon"/>
    <dgm:cxn modelId="{05E13947-A1E9-4519-B39D-663AD3311F93}" type="presParOf" srcId="{81412DB5-1601-4B2B-87EE-E65699301132}" destId="{987920CC-7DF6-4F75-8D1D-C133510B404E}" srcOrd="0" destOrd="0" presId="urn:microsoft.com/office/officeart/2005/8/layout/rings+Icon"/>
    <dgm:cxn modelId="{F535A843-1CC6-4501-8CC5-71A2EAE75B58}" type="presParOf" srcId="{81412DB5-1601-4B2B-87EE-E65699301132}" destId="{3E81F0C5-0D22-4F56-8232-9F18D0EF0E7A}" srcOrd="1" destOrd="0" presId="urn:microsoft.com/office/officeart/2005/8/layout/rings+Icon"/>
    <dgm:cxn modelId="{44613AF4-0258-440C-823E-224B96F8D9B8}" type="presParOf" srcId="{81412DB5-1601-4B2B-87EE-E65699301132}" destId="{0B72D222-827B-42EF-AC45-1777E1D5D9AB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920CC-7DF6-4F75-8D1D-C133510B404E}">
      <dsp:nvSpPr>
        <dsp:cNvPr id="0" name=""/>
        <dsp:cNvSpPr/>
      </dsp:nvSpPr>
      <dsp:spPr>
        <a:xfrm>
          <a:off x="172660" y="165126"/>
          <a:ext cx="2533074" cy="2417614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15875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Student	</a:t>
          </a:r>
        </a:p>
      </dsp:txBody>
      <dsp:txXfrm>
        <a:off x="543620" y="519177"/>
        <a:ext cx="1791154" cy="1709512"/>
      </dsp:txXfrm>
    </dsp:sp>
    <dsp:sp modelId="{3E81F0C5-0D22-4F56-8232-9F18D0EF0E7A}">
      <dsp:nvSpPr>
        <dsp:cNvPr id="0" name=""/>
        <dsp:cNvSpPr/>
      </dsp:nvSpPr>
      <dsp:spPr>
        <a:xfrm>
          <a:off x="786123" y="1790200"/>
          <a:ext cx="2731404" cy="746676"/>
        </a:xfrm>
        <a:prstGeom prst="ellipse">
          <a:avLst/>
        </a:prstGeom>
        <a:solidFill>
          <a:schemeClr val="accent1">
            <a:lumMod val="75000"/>
            <a:alpha val="5000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Community</a:t>
          </a:r>
        </a:p>
      </dsp:txBody>
      <dsp:txXfrm>
        <a:off x="1186128" y="1899548"/>
        <a:ext cx="1931394" cy="527980"/>
      </dsp:txXfrm>
    </dsp:sp>
    <dsp:sp modelId="{0B72D222-827B-42EF-AC45-1777E1D5D9AB}">
      <dsp:nvSpPr>
        <dsp:cNvPr id="0" name=""/>
        <dsp:cNvSpPr/>
      </dsp:nvSpPr>
      <dsp:spPr>
        <a:xfrm>
          <a:off x="2338172" y="213556"/>
          <a:ext cx="2187771" cy="2352166"/>
        </a:xfrm>
        <a:prstGeom prst="ellipse">
          <a:avLst/>
        </a:prstGeom>
        <a:solidFill>
          <a:schemeClr val="accent4">
            <a:lumMod val="40000"/>
            <a:lumOff val="60000"/>
            <a:alpha val="50000"/>
          </a:schemeClr>
        </a:solidFill>
        <a:ln w="15875" cap="rnd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Faculty</a:t>
          </a:r>
        </a:p>
      </dsp:txBody>
      <dsp:txXfrm>
        <a:off x="2658564" y="558023"/>
        <a:ext cx="1546987" cy="1663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200"/>
            </a:lvl1pPr>
          </a:lstStyle>
          <a:p>
            <a:fld id="{70CBB1C2-A978-453D-928C-C2A2B7A6E90A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200"/>
            </a:lvl1pPr>
          </a:lstStyle>
          <a:p>
            <a:fld id="{362CC7E4-B8A4-4533-B374-269B67385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3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200"/>
            </a:lvl1pPr>
          </a:lstStyle>
          <a:p>
            <a:fld id="{04606672-819C-4DE5-9ADE-CB5169C5B77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2" tIns="46656" rIns="93312" bIns="4665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12" tIns="46656" rIns="93312" bIns="4665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200"/>
            </a:lvl1pPr>
          </a:lstStyle>
          <a:p>
            <a:fld id="{751AFB13-B023-42C3-88EE-B56188C39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98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678" y="-1"/>
            <a:ext cx="1138322" cy="6858001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5743093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487451" cy="128089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491164" cy="37776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 i="1"/>
            </a:lvl1pPr>
          </a:lstStyle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678" y="-1"/>
            <a:ext cx="1138322" cy="6858001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33360034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18DDF6B-7032-4858-8C0D-5D678587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5160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18DDF6B-7032-4858-8C0D-5D678587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834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18DDF6B-7032-4858-8C0D-5D678587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6161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DDF6B-7032-4858-8C0D-5D678587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065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DDF6B-7032-4858-8C0D-5D678587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9703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DDF6B-7032-4858-8C0D-5D678587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2847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18DDF6B-7032-4858-8C0D-5D678587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8927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16087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669617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75912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794861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8446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DDF6B-7032-4858-8C0D-5D678587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4542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DDF6B-7032-4858-8C0D-5D678587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71255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9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ransition spd="slow">
    <p:fade/>
  </p:transition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squirrelman/home" TargetMode="External"/><Relationship Id="rId2" Type="http://schemas.openxmlformats.org/officeDocument/2006/relationships/hyperlink" Target="mailto:cseeman@umich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s://www.bus.umich.edu/Kresgelibrar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81" y="551781"/>
            <a:ext cx="8393094" cy="181185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>Providing Clarity:</a:t>
            </a:r>
            <a:br>
              <a:rPr lang="en-US" sz="4000" dirty="0" smtClean="0"/>
            </a:br>
            <a:r>
              <a:rPr lang="en-US" sz="4000" dirty="0" smtClean="0"/>
              <a:t>Value of Information Centers in the Sustainability of Business Schools.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4436" y="2912049"/>
            <a:ext cx="3914775" cy="2262781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/>
              <a:t>56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Virtual International Congress</a:t>
            </a:r>
          </a:p>
          <a:p>
            <a:pPr algn="ctr"/>
            <a:r>
              <a:rPr lang="en-US" sz="2000" b="1" dirty="0" smtClean="0"/>
              <a:t>CLADEA2021</a:t>
            </a:r>
            <a:endParaRPr lang="en-US" sz="2000" b="1" dirty="0"/>
          </a:p>
          <a:p>
            <a:pPr algn="ctr"/>
            <a:r>
              <a:rPr lang="en-US" sz="2000" b="1" dirty="0" smtClean="0"/>
              <a:t>October 22, </a:t>
            </a:r>
            <a:r>
              <a:rPr lang="en-US" sz="2000" b="1" dirty="0"/>
              <a:t>2021</a:t>
            </a:r>
          </a:p>
          <a:p>
            <a:pPr algn="ctr"/>
            <a:r>
              <a:rPr lang="en-US" sz="2000" b="1" dirty="0"/>
              <a:t>Corey Seeman, University of Michigan</a:t>
            </a:r>
          </a:p>
          <a:p>
            <a:pPr algn="ctr"/>
            <a:r>
              <a:rPr lang="en-US" sz="2000" b="1" dirty="0"/>
              <a:t>cseeman@umich.edu</a:t>
            </a:r>
            <a:endParaRPr lang="en-US" sz="2000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337E7EE-EA92-485C-8B4D-4B57F2BAB1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53" r="18653" b="13053"/>
          <a:stretch/>
        </p:blipFill>
        <p:spPr bwMode="auto">
          <a:xfrm>
            <a:off x="6399211" y="2912049"/>
            <a:ext cx="4573588" cy="2538530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49024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dirty="0" smtClean="0"/>
              <a:t>Change and the Business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37094"/>
            <a:ext cx="5602682" cy="4798714"/>
          </a:xfrm>
        </p:spPr>
        <p:txBody>
          <a:bodyPr>
            <a:noAutofit/>
          </a:bodyPr>
          <a:lstStyle/>
          <a:p>
            <a:r>
              <a:rPr lang="en-US" sz="1800" dirty="0" smtClean="0"/>
              <a:t>Libraries are being asked to respond and react to conditions that might be less than ideal.</a:t>
            </a:r>
            <a:endParaRPr lang="en-US" sz="1800" dirty="0"/>
          </a:p>
          <a:p>
            <a:r>
              <a:rPr lang="en-US" sz="1800" dirty="0" smtClean="0"/>
              <a:t>We may never return to “normal</a:t>
            </a:r>
            <a:r>
              <a:rPr lang="en-US" sz="1800" dirty="0"/>
              <a:t>.</a:t>
            </a:r>
            <a:r>
              <a:rPr lang="en-US" sz="1800" dirty="0" smtClean="0"/>
              <a:t>” </a:t>
            </a:r>
          </a:p>
          <a:p>
            <a:r>
              <a:rPr lang="en-US" sz="1800" dirty="0" smtClean="0"/>
              <a:t>Are </a:t>
            </a:r>
            <a:r>
              <a:rPr lang="en-US" sz="1800" dirty="0"/>
              <a:t>we ready to give up services and resources our space will no longer accommodate?</a:t>
            </a:r>
          </a:p>
          <a:p>
            <a:r>
              <a:rPr lang="en-US" sz="1800" dirty="0"/>
              <a:t>Are we ready to embrace the change being asked – or demanded of us?</a:t>
            </a:r>
          </a:p>
          <a:p>
            <a:r>
              <a:rPr lang="en-US" sz="1800" dirty="0"/>
              <a:t>Change may be a dual edged sword – vibrant schools will demand more changes than stagnant ones. </a:t>
            </a:r>
            <a:endParaRPr lang="en-US" sz="1800" dirty="0" smtClean="0"/>
          </a:p>
          <a:p>
            <a:r>
              <a:rPr lang="en-US" sz="1800" dirty="0" smtClean="0"/>
              <a:t>New technologies might have potential, but may be years away from being options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4" descr="https://lh3.googleusercontent.com/ii2nH5oXxSsLN--zKBlXqcgSCJTJH0mLWSdem1mIpz5W9JI-5nYGUE8YgVNEjbTXbwk_FyYE8iJts08Pba38plK7dWT0PpaJYhqkVaDF7McyHlnxRAPr77zNutgijgS4HpiNsCgkuVBj2EAoxFdk6pXotCPDJevyveYQvAxdDxx2-flhyQPkpD6pfNlmXvncTfuJuWKRi4z26oW968iE2YIn8jhwPcXrT0fGJBVtHv2zWZnXdZx5HvgiV7QokBnqU85kTfQi7KT_juYO2BRGdap-kbhrHsI2Zw0FOaaRX-GZyyRvSCgxC-7lZ5hH-F2tl62dIz9xR_v16S0lRXwA-YWOYeJllYrxyYZinPv7V1SncZMjZgHpeNQubEQ8LFV7qv5kD9DkzGC5Kh6ti2BVUoJvSQ4SB7lR_JNl4Zeh2mhnMB2m8taye8jZz7vGvC5rJWxap7fuYGOMYY7UpkL0CcnGRSP0b0DPmHZSLGFoFOWdZmK61Kj6PsTqvTFmT2IWYHtCg_Hi8DWaPZyggkdGUPblKLMo0CJOi3xfxkvgq_Nnaj4hkiq3o0B1oi6u5AEicwgKL1zZJV1vVrk13pfxsNh52d7x-9zgSdjTg0sqSAaTHp-3Xl-RX4ZlPOsCxXkND924sie54PYPtGVk-EGSwlu1r-RD2mPynU5Z3XGt289O6EDtljyPsGmIJL1g1o9IuoBK_z1C70JhyT5Q8jT9oQKfuQ=w1611-h937-no?authuser=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7" t="12789" r="2476" b="533"/>
          <a:stretch/>
        </p:blipFill>
        <p:spPr bwMode="auto">
          <a:xfrm rot="-5400000">
            <a:off x="9358827" y="1589958"/>
            <a:ext cx="3039058" cy="179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E74D8DF-6551-49DE-ACCE-C2E99CA2A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894" y="3840716"/>
            <a:ext cx="3586376" cy="282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75702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and the Business Library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76148" y="1707472"/>
            <a:ext cx="5862330" cy="44283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Kresge</a:t>
            </a:r>
            <a:r>
              <a:rPr lang="en-US" dirty="0" smtClean="0"/>
              <a:t> Library By the Numbers:</a:t>
            </a:r>
          </a:p>
          <a:p>
            <a:pPr lvl="1"/>
            <a:r>
              <a:rPr lang="en-US" dirty="0" smtClean="0"/>
              <a:t>Total Staff: 19 (9 librarians* &amp; 10 staff)</a:t>
            </a:r>
          </a:p>
          <a:p>
            <a:pPr lvl="1"/>
            <a:r>
              <a:rPr lang="en-US" dirty="0" smtClean="0"/>
              <a:t>Total volumes: 15 (used to have 150,000)</a:t>
            </a:r>
          </a:p>
          <a:p>
            <a:pPr lvl="1"/>
            <a:r>
              <a:rPr lang="en-US" dirty="0" smtClean="0"/>
              <a:t>Annual materials budget ($1.1m)</a:t>
            </a:r>
          </a:p>
          <a:p>
            <a:pPr lvl="1"/>
            <a:r>
              <a:rPr lang="en-US" dirty="0" smtClean="0"/>
              <a:t>Annual total budget ($2.4m)</a:t>
            </a:r>
          </a:p>
          <a:p>
            <a:pPr lvl="1"/>
            <a:r>
              <a:rPr lang="en-US" dirty="0" smtClean="0"/>
              <a:t>Reference transactions – around 3-4K/year</a:t>
            </a:r>
          </a:p>
          <a:p>
            <a:pPr lvl="1"/>
            <a:r>
              <a:rPr lang="en-US" dirty="0" smtClean="0"/>
              <a:t>Also support course materials (cases) and LMS for Ross.</a:t>
            </a:r>
          </a:p>
          <a:p>
            <a:pPr lvl="1"/>
            <a:r>
              <a:rPr lang="en-US" dirty="0" smtClean="0"/>
              <a:t>Became a digital only library in 2014 during a </a:t>
            </a:r>
            <a:r>
              <a:rPr lang="en-US" dirty="0" err="1" smtClean="0"/>
              <a:t>contruction</a:t>
            </a:r>
            <a:r>
              <a:rPr lang="en-US" dirty="0" smtClean="0"/>
              <a:t> project.</a:t>
            </a:r>
          </a:p>
          <a:p>
            <a:pPr lvl="1"/>
            <a:r>
              <a:rPr lang="en-US" dirty="0" smtClean="0"/>
              <a:t>Enabled us to move easily when the school shifted in March 2020.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BB708A-0A95-4F34-B517-6425028D8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478" y="1624304"/>
            <a:ext cx="2318415" cy="365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66993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2800" dirty="0"/>
              <a:t>Change and the Business </a:t>
            </a:r>
            <a:r>
              <a:rPr lang="en-US" sz="2800" dirty="0" smtClean="0"/>
              <a:t>Library – Collections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9132" y="5759294"/>
            <a:ext cx="7619999" cy="365125"/>
          </a:xfrm>
        </p:spPr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Left-Right Arrow 3"/>
          <p:cNvSpPr/>
          <p:nvPr/>
        </p:nvSpPr>
        <p:spPr>
          <a:xfrm>
            <a:off x="3612939" y="3380194"/>
            <a:ext cx="5062331" cy="77765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-Down Arrow 5"/>
          <p:cNvSpPr/>
          <p:nvPr/>
        </p:nvSpPr>
        <p:spPr>
          <a:xfrm>
            <a:off x="5750584" y="2477238"/>
            <a:ext cx="787042" cy="270428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19816" y="1643390"/>
            <a:ext cx="1669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Future 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9816" y="5317912"/>
            <a:ext cx="1848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Current 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298" y="3306390"/>
            <a:ext cx="2260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Community Needs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0854" y="3214533"/>
            <a:ext cx="23995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Community Aspirations &amp; Desires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18700" y="1757739"/>
            <a:ext cx="29750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This is where Libraries have traditionally bought for (and many still do)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298" y="4348176"/>
            <a:ext cx="37713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This is where our campuses really want us to be working.  This might be where the </a:t>
            </a:r>
            <a:r>
              <a:rPr lang="en-US" sz="2000" i="1" dirty="0" err="1"/>
              <a:t>turnaways</a:t>
            </a:r>
            <a:r>
              <a:rPr lang="en-US" sz="2000" i="1" dirty="0"/>
              <a:t> come from.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3118" y="1318645"/>
            <a:ext cx="29343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This is my vision of collection building in libraries – we need to find the balance between these needs.</a:t>
            </a:r>
          </a:p>
        </p:txBody>
      </p:sp>
    </p:spTree>
    <p:extLst>
      <p:ext uri="{BB962C8B-B14F-4D97-AF65-F5344CB8AC3E}">
        <p14:creationId xmlns:p14="http://schemas.microsoft.com/office/powerpoint/2010/main" val="206178826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Change and the Business Library – </a:t>
            </a:r>
            <a:r>
              <a:rPr lang="en-US" sz="2800" dirty="0" smtClean="0"/>
              <a:t>Collections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2589212" y="1411698"/>
            <a:ext cx="78867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/>
              <a:t>Library challenge is that we have multiple stakeholders and they have different needs – especially for business.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6662078" y="2402298"/>
          <a:ext cx="4705660" cy="3240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2589212" y="2501068"/>
            <a:ext cx="4467196" cy="363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1pPr>
            <a:lvl2pPr marL="742950" indent="-28575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2pPr>
            <a:lvl3pPr marL="1143000" indent="-22860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3pPr>
            <a:lvl4pPr marL="1600200" indent="-22860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4pPr>
            <a:lvl5pPr marL="2057400" indent="-22860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Faculty needs – scholarly journals, articles, books , datasets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Student needs – articles, company &amp; industry information, market reports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Community – Mostly similar to student </a:t>
            </a:r>
            <a:r>
              <a:rPr lang="en-US" altLang="en-US" sz="2400" dirty="0" smtClean="0">
                <a:solidFill>
                  <a:schemeClr val="tx1"/>
                </a:solidFill>
                <a:latin typeface="+mn-lt"/>
              </a:rPr>
              <a:t>needs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  <a:latin typeface="+mn-lt"/>
              </a:rPr>
              <a:t>Our Library needs to be aligned to our community?</a:t>
            </a:r>
            <a:endParaRPr lang="en-US" altLang="en-US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499187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631B3-59B9-4391-8B85-BF19AABCA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Change and the Business </a:t>
            </a:r>
            <a:r>
              <a:rPr lang="en-US" sz="2800" dirty="0" smtClean="0"/>
              <a:t>Library - Services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757D4-9217-4609-9C38-2DDE6FF8F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77981"/>
            <a:ext cx="5711409" cy="456181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As librarians try to figure out reference, we often think there is one solution.</a:t>
            </a:r>
          </a:p>
          <a:p>
            <a:r>
              <a:rPr lang="en-US" dirty="0"/>
              <a:t>But the scope of the requests </a:t>
            </a:r>
            <a:r>
              <a:rPr lang="en-US" dirty="0" smtClean="0"/>
              <a:t>&amp; the needs may vary </a:t>
            </a:r>
            <a:r>
              <a:rPr lang="en-US" dirty="0"/>
              <a:t>tremendously.</a:t>
            </a:r>
          </a:p>
          <a:p>
            <a:r>
              <a:rPr lang="en-US" dirty="0"/>
              <a:t>Some have definitive answers (like Sudoku), some do not.</a:t>
            </a:r>
          </a:p>
          <a:p>
            <a:r>
              <a:rPr lang="en-US" dirty="0"/>
              <a:t>We are merely guides or Sherpas to help them learn about the terrain so they can understand what are their next steps.</a:t>
            </a:r>
          </a:p>
          <a:p>
            <a:r>
              <a:rPr lang="en-US" dirty="0"/>
              <a:t>Reference and research are a voyage.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4ECFC3-6EA8-4E85-9E14-D288E90CB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FA9F0-5D2D-4D65-B489-E2DBD5CB3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B99D243-113A-4328-A05D-F572555BF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7" t="17813" r="14792" b="5597"/>
          <a:stretch/>
        </p:blipFill>
        <p:spPr bwMode="auto">
          <a:xfrm>
            <a:off x="8300621" y="1495424"/>
            <a:ext cx="2509834" cy="354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75578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A1479-CB16-4657-9ED2-2FE526E35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477" y="624110"/>
            <a:ext cx="9014900" cy="1280890"/>
          </a:xfrm>
        </p:spPr>
        <p:txBody>
          <a:bodyPr>
            <a:normAutofit/>
          </a:bodyPr>
          <a:lstStyle/>
          <a:p>
            <a:r>
              <a:rPr lang="en-US" sz="3200" dirty="0"/>
              <a:t>Change and the Business Library - Services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D1F07A-C28B-47AB-A8FE-F6D74735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1D9165-BDBC-48B6-BE01-4C611E727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CBBEF8-FDB4-44F6-BAD2-0F86048322B0}"/>
              </a:ext>
            </a:extLst>
          </p:cNvPr>
          <p:cNvSpPr txBox="1"/>
          <p:nvPr/>
        </p:nvSpPr>
        <p:spPr>
          <a:xfrm>
            <a:off x="4045226" y="1798983"/>
            <a:ext cx="48801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Green line – the availability of information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Blue line – the need for assistance</a:t>
            </a:r>
          </a:p>
        </p:txBody>
      </p:sp>
      <p:sp>
        <p:nvSpPr>
          <p:cNvPr id="7" name="Freeform 6"/>
          <p:cNvSpPr/>
          <p:nvPr/>
        </p:nvSpPr>
        <p:spPr>
          <a:xfrm>
            <a:off x="1828800" y="983411"/>
            <a:ext cx="8876581" cy="4666499"/>
          </a:xfrm>
          <a:custGeom>
            <a:avLst/>
            <a:gdLst>
              <a:gd name="connsiteX0" fmla="*/ 0 w 8876581"/>
              <a:gd name="connsiteY0" fmla="*/ 612476 h 4666499"/>
              <a:gd name="connsiteX1" fmla="*/ 2053087 w 8876581"/>
              <a:gd name="connsiteY1" fmla="*/ 4019910 h 4666499"/>
              <a:gd name="connsiteX2" fmla="*/ 6116128 w 8876581"/>
              <a:gd name="connsiteY2" fmla="*/ 4537495 h 4666499"/>
              <a:gd name="connsiteX3" fmla="*/ 7901796 w 8876581"/>
              <a:gd name="connsiteY3" fmla="*/ 2432649 h 4666499"/>
              <a:gd name="connsiteX4" fmla="*/ 8876581 w 8876581"/>
              <a:gd name="connsiteY4" fmla="*/ 0 h 466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6581" h="4666499">
                <a:moveTo>
                  <a:pt x="0" y="612476"/>
                </a:moveTo>
                <a:cubicBezTo>
                  <a:pt x="516866" y="1989108"/>
                  <a:pt x="1033732" y="3365740"/>
                  <a:pt x="2053087" y="4019910"/>
                </a:cubicBezTo>
                <a:cubicBezTo>
                  <a:pt x="3072442" y="4674080"/>
                  <a:pt x="5141343" y="4802039"/>
                  <a:pt x="6116128" y="4537495"/>
                </a:cubicBezTo>
                <a:cubicBezTo>
                  <a:pt x="7090913" y="4272951"/>
                  <a:pt x="7441721" y="3188898"/>
                  <a:pt x="7901796" y="2432649"/>
                </a:cubicBezTo>
                <a:cubicBezTo>
                  <a:pt x="8361872" y="1676400"/>
                  <a:pt x="8619226" y="838200"/>
                  <a:pt x="8876581" y="0"/>
                </a:cubicBezTo>
              </a:path>
            </a:pathLst>
          </a:custGeom>
          <a:noFill/>
          <a:ln w="66675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21429954">
            <a:off x="1840755" y="1800268"/>
            <a:ext cx="9052708" cy="3545651"/>
          </a:xfrm>
          <a:custGeom>
            <a:avLst/>
            <a:gdLst>
              <a:gd name="connsiteX0" fmla="*/ 0 w 9106293"/>
              <a:gd name="connsiteY0" fmla="*/ 3327662 h 3419855"/>
              <a:gd name="connsiteX1" fmla="*/ 5090474 w 9106293"/>
              <a:gd name="connsiteY1" fmla="*/ 3355943 h 3419855"/>
              <a:gd name="connsiteX2" fmla="*/ 8059918 w 9106293"/>
              <a:gd name="connsiteY2" fmla="*/ 2601798 h 3419855"/>
              <a:gd name="connsiteX3" fmla="*/ 9106293 w 9106293"/>
              <a:gd name="connsiteY3" fmla="*/ 0 h 341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06293" h="3419855">
                <a:moveTo>
                  <a:pt x="0" y="3327662"/>
                </a:moveTo>
                <a:cubicBezTo>
                  <a:pt x="1873577" y="3402291"/>
                  <a:pt x="3747154" y="3476920"/>
                  <a:pt x="5090474" y="3355943"/>
                </a:cubicBezTo>
                <a:cubicBezTo>
                  <a:pt x="6433794" y="3234966"/>
                  <a:pt x="7390615" y="3161122"/>
                  <a:pt x="8059918" y="2601798"/>
                </a:cubicBezTo>
                <a:cubicBezTo>
                  <a:pt x="8729221" y="2042474"/>
                  <a:pt x="8917757" y="1021237"/>
                  <a:pt x="9106293" y="0"/>
                </a:cubicBezTo>
              </a:path>
            </a:pathLst>
          </a:custGeom>
          <a:noFill/>
          <a:ln w="66675" cmpd="dbl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1110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751" y="365125"/>
            <a:ext cx="9261049" cy="1325563"/>
          </a:xfrm>
        </p:spPr>
        <p:txBody>
          <a:bodyPr>
            <a:normAutofit/>
          </a:bodyPr>
          <a:lstStyle/>
          <a:p>
            <a:r>
              <a:rPr lang="en-US" sz="3200" dirty="0"/>
              <a:t>Change and the Business Library -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460" y="1152907"/>
            <a:ext cx="4594565" cy="508163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Our primary job is to provide clarity to our users.</a:t>
            </a:r>
          </a:p>
          <a:p>
            <a:r>
              <a:rPr lang="en-US" dirty="0" smtClean="0"/>
              <a:t>Our </a:t>
            </a:r>
            <a:r>
              <a:rPr lang="en-US" dirty="0"/>
              <a:t>reference work really is driven by the appetite of our users &amp; the scope of their research.</a:t>
            </a:r>
          </a:p>
          <a:p>
            <a:r>
              <a:rPr lang="en-US" dirty="0"/>
              <a:t>For many of </a:t>
            </a:r>
            <a:r>
              <a:rPr lang="en-US" dirty="0" smtClean="0"/>
              <a:t>our users, there is not </a:t>
            </a:r>
            <a:r>
              <a:rPr lang="en-US" dirty="0"/>
              <a:t>a great deal of information on </a:t>
            </a:r>
            <a:r>
              <a:rPr lang="en-US" dirty="0" smtClean="0"/>
              <a:t>their topic</a:t>
            </a:r>
            <a:r>
              <a:rPr lang="en-US" dirty="0"/>
              <a:t>.</a:t>
            </a:r>
          </a:p>
          <a:p>
            <a:r>
              <a:rPr lang="en-US" dirty="0" smtClean="0"/>
              <a:t>Reference support is </a:t>
            </a:r>
            <a:r>
              <a:rPr lang="en-US" dirty="0"/>
              <a:t>still an important part of the </a:t>
            </a:r>
            <a:r>
              <a:rPr lang="en-US" dirty="0" smtClean="0"/>
              <a:t>process for our community.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3EF475-002E-4133-B9ED-1DB341D90B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1" r="6473"/>
          <a:stretch/>
        </p:blipFill>
        <p:spPr bwMode="auto">
          <a:xfrm>
            <a:off x="6491287" y="1465317"/>
            <a:ext cx="4400550" cy="392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4832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239" y="365125"/>
            <a:ext cx="9581561" cy="1325563"/>
          </a:xfrm>
        </p:spPr>
        <p:txBody>
          <a:bodyPr>
            <a:normAutofit/>
          </a:bodyPr>
          <a:lstStyle/>
          <a:p>
            <a:r>
              <a:rPr lang="en-US" sz="3200" dirty="0"/>
              <a:t>Change and the Business Library -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460" y="1152907"/>
            <a:ext cx="3638291" cy="50816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Action learning support at Kresge Library is widely accepted as our biggest contribution.</a:t>
            </a:r>
          </a:p>
          <a:p>
            <a:r>
              <a:rPr lang="en-US" dirty="0"/>
              <a:t>We need to teach students how to manage through Ambiguity and Complexity.</a:t>
            </a:r>
          </a:p>
          <a:p>
            <a:r>
              <a:rPr lang="en-US" dirty="0"/>
              <a:t>We do this through experiential learning programs.</a:t>
            </a:r>
          </a:p>
          <a:p>
            <a:r>
              <a:rPr lang="en-US" dirty="0"/>
              <a:t>This is a great opportunity for the Kresge Library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Our job is to </a:t>
            </a:r>
            <a:r>
              <a:rPr lang="en-US" b="1" dirty="0" smtClean="0"/>
              <a:t>Provide Clarity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Our future is tied to meeting the needs of the school and connecting our services with goals.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1B3596A9-36D8-4A49-A54F-2D8AEF052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751" y="1403073"/>
            <a:ext cx="5748931" cy="35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2666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365125"/>
            <a:ext cx="95250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Change and the Business Library -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127" y="1378226"/>
            <a:ext cx="6059055" cy="4856319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Kresge</a:t>
            </a:r>
            <a:r>
              <a:rPr lang="en-US" dirty="0" smtClean="0"/>
              <a:t> Value Proposition</a:t>
            </a:r>
            <a:endParaRPr lang="en-US" dirty="0"/>
          </a:p>
          <a:p>
            <a:r>
              <a:rPr lang="en-US" dirty="0"/>
              <a:t>“A completely re-thought Kresge Library Services, transitions from a collection of physical reference materials to a full suite of information resources and research services, guided by expert staff.” – </a:t>
            </a:r>
            <a:r>
              <a:rPr lang="en-US" i="1" dirty="0"/>
              <a:t>Ross Dividend, Fall 2016 (Ross Alumni Magazine)</a:t>
            </a:r>
          </a:p>
          <a:p>
            <a:r>
              <a:rPr lang="en-US" dirty="0"/>
              <a:t>The library did not close, but become virtually unrecognizable.  </a:t>
            </a:r>
          </a:p>
          <a:p>
            <a:r>
              <a:rPr lang="en-US" dirty="0"/>
              <a:t>You do not always choose your path, but how you respond to the challenges.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3" t="5118" r="32945" b="1145"/>
          <a:stretch/>
        </p:blipFill>
        <p:spPr>
          <a:xfrm>
            <a:off x="7666181" y="1152907"/>
            <a:ext cx="3364187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5563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239" y="365125"/>
            <a:ext cx="9581561" cy="1325563"/>
          </a:xfrm>
        </p:spPr>
        <p:txBody>
          <a:bodyPr>
            <a:normAutofit/>
          </a:bodyPr>
          <a:lstStyle/>
          <a:p>
            <a:r>
              <a:rPr lang="en-US" sz="3200" dirty="0"/>
              <a:t>Change and the Business Library -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715" y="1378227"/>
            <a:ext cx="6327573" cy="4823790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We view </a:t>
            </a:r>
            <a:r>
              <a:rPr lang="en-US" dirty="0" err="1" smtClean="0"/>
              <a:t>Kresge</a:t>
            </a:r>
            <a:r>
              <a:rPr lang="en-US" dirty="0" smtClean="0"/>
              <a:t> as , </a:t>
            </a:r>
            <a:r>
              <a:rPr lang="en-US" dirty="0"/>
              <a:t>the “Ethereal Library’s” value proposition is: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/>
              <a:t>Live within the restrictions of virtually no collection space.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/>
              <a:t>Figure out new collaboration mechanisms to serve our community.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800" b="1" dirty="0"/>
              <a:t>Focus on what we can do vs. what we have done.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800" b="1" dirty="0"/>
              <a:t>Forget the dead, take care of the living!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77510" y="5309687"/>
            <a:ext cx="3341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Squirrel at the University of Michigan, Ann </a:t>
            </a:r>
            <a:r>
              <a:rPr lang="en-US" i="1" dirty="0" smtClean="0"/>
              <a:t>Arbor</a:t>
            </a:r>
          </a:p>
          <a:p>
            <a:r>
              <a:rPr lang="en-US" i="1" dirty="0" smtClean="0"/>
              <a:t>October 19</a:t>
            </a:r>
            <a:r>
              <a:rPr lang="en-US" i="1" baseline="30000" dirty="0" smtClean="0"/>
              <a:t>th</a:t>
            </a:r>
            <a:r>
              <a:rPr lang="en-US" i="1" dirty="0" smtClean="0"/>
              <a:t>, 2021</a:t>
            </a:r>
            <a:endParaRPr lang="en-US" i="1" dirty="0"/>
          </a:p>
        </p:txBody>
      </p:sp>
      <p:pic>
        <p:nvPicPr>
          <p:cNvPr id="1026" name="Picture 2" descr="https://live.staticflickr.com/65535/51610680560_9f375e211d_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0" t="-553" r="33694" b="14745"/>
          <a:stretch/>
        </p:blipFill>
        <p:spPr bwMode="auto">
          <a:xfrm>
            <a:off x="7957717" y="1268364"/>
            <a:ext cx="2571480" cy="363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22246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01E6-5DB4-49A6-824D-E68ED2BD7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A157C-2B9A-4A22-B1C7-F7D9A966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5965" y="4033631"/>
            <a:ext cx="8744604" cy="21021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i="1" dirty="0" smtClean="0"/>
              <a:t>Corey </a:t>
            </a:r>
            <a:r>
              <a:rPr lang="en-US" sz="2400" i="1" dirty="0"/>
              <a:t>Seeman</a:t>
            </a:r>
          </a:p>
          <a:p>
            <a:pPr marL="0" indent="0" algn="ctr">
              <a:buNone/>
            </a:pPr>
            <a:r>
              <a:rPr lang="en-US" sz="2400" i="1" dirty="0">
                <a:hlinkClick r:id="rId2"/>
              </a:rPr>
              <a:t>cseeman@umich.edu</a:t>
            </a:r>
            <a:endParaRPr lang="en-US" sz="2400" i="1" dirty="0"/>
          </a:p>
          <a:p>
            <a:pPr marL="0" indent="0" algn="ctr">
              <a:buNone/>
            </a:pPr>
            <a:r>
              <a:rPr lang="en-US" sz="2400" i="1" dirty="0"/>
              <a:t>Corey - </a:t>
            </a:r>
            <a:r>
              <a:rPr lang="en-US" sz="2400" i="1" dirty="0">
                <a:hlinkClick r:id="rId3"/>
              </a:rPr>
              <a:t>https://sites.google.com/view/squirrelman/home</a:t>
            </a:r>
            <a:endParaRPr lang="en-US" sz="2400" i="1" dirty="0"/>
          </a:p>
          <a:p>
            <a:pPr marL="0" indent="0" algn="ctr">
              <a:buNone/>
            </a:pPr>
            <a:r>
              <a:rPr lang="en-US" sz="2400" i="1" dirty="0"/>
              <a:t>Kresge - </a:t>
            </a:r>
            <a:r>
              <a:rPr lang="en-US" sz="2400" i="1" dirty="0">
                <a:hlinkClick r:id="rId4"/>
              </a:rPr>
              <a:t>https://www.bus.umich.edu/Kresgelibrary</a:t>
            </a:r>
            <a:r>
              <a:rPr lang="en-US" sz="2400" i="1" dirty="0" smtClean="0">
                <a:hlinkClick r:id="rId4"/>
              </a:rPr>
              <a:t>/</a:t>
            </a:r>
            <a:endParaRPr lang="en-US" sz="2400" i="1" dirty="0" smtClean="0"/>
          </a:p>
          <a:p>
            <a:pPr marL="0" indent="0" algn="ctr">
              <a:buNone/>
            </a:pPr>
            <a:endParaRPr lang="en-US" sz="2400" i="1" dirty="0"/>
          </a:p>
          <a:p>
            <a:pPr marL="0" indent="0" algn="ctr">
              <a:buNone/>
            </a:pPr>
            <a:endParaRPr lang="en-US" sz="2400" i="1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19036F-FE00-40E3-9CE7-9D2DE172B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Providing Clarity - Seeman 2021 - CLADEA2021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3093B-5BBF-4818-A1CD-058F242B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2" descr="https://live.staticflickr.com/65535/50268685183_f91d3cc6d8_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935" y="110248"/>
            <a:ext cx="5231177" cy="392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59454" y="1706252"/>
            <a:ext cx="3091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Enjoy the Puzzles of Life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32157107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1906</TotalTime>
  <Words>875</Words>
  <Application>Microsoft Office PowerPoint</Application>
  <PresentationFormat>Widescreen</PresentationFormat>
  <Paragraphs>107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Wisp</vt:lpstr>
      <vt:lpstr>  Providing Clarity: Value of Information Centers in the Sustainability of Business Schools.</vt:lpstr>
      <vt:lpstr>Change and the Business Library</vt:lpstr>
      <vt:lpstr>Change and the Business Library</vt:lpstr>
      <vt:lpstr>Change and the Business Library – Collections</vt:lpstr>
      <vt:lpstr>Change and the Business Library – Collections</vt:lpstr>
      <vt:lpstr>Change and the Business Library - Services</vt:lpstr>
      <vt:lpstr>Change and the Business Library - Services</vt:lpstr>
      <vt:lpstr>Change and the Business Library - Services</vt:lpstr>
      <vt:lpstr>Change and the Business Library - Services</vt:lpstr>
      <vt:lpstr>Change and the Business Library - Services</vt:lpstr>
      <vt:lpstr>Change and the Business Library - Services</vt:lpstr>
      <vt:lpstr>Thank you!</vt:lpstr>
    </vt:vector>
  </TitlesOfParts>
  <Company>Michigan Ross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School of Business</dc:creator>
  <cp:lastModifiedBy>Seeman, Corey</cp:lastModifiedBy>
  <cp:revision>95</cp:revision>
  <cp:lastPrinted>2021-10-20T14:48:30Z</cp:lastPrinted>
  <dcterms:created xsi:type="dcterms:W3CDTF">2018-04-26T15:01:43Z</dcterms:created>
  <dcterms:modified xsi:type="dcterms:W3CDTF">2021-10-21T17:37:04Z</dcterms:modified>
</cp:coreProperties>
</file>