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</p:sldMasterIdLst>
  <p:notesMasterIdLst>
    <p:notesMasterId r:id="rId30"/>
  </p:notesMasterIdLst>
  <p:handoutMasterIdLst>
    <p:handoutMasterId r:id="rId31"/>
  </p:handoutMasterIdLst>
  <p:sldIdLst>
    <p:sldId id="258" r:id="rId3"/>
    <p:sldId id="270" r:id="rId4"/>
    <p:sldId id="296" r:id="rId5"/>
    <p:sldId id="271" r:id="rId6"/>
    <p:sldId id="272" r:id="rId7"/>
    <p:sldId id="273" r:id="rId8"/>
    <p:sldId id="274" r:id="rId9"/>
    <p:sldId id="289" r:id="rId10"/>
    <p:sldId id="275" r:id="rId11"/>
    <p:sldId id="276" r:id="rId12"/>
    <p:sldId id="277" r:id="rId13"/>
    <p:sldId id="278" r:id="rId14"/>
    <p:sldId id="279" r:id="rId15"/>
    <p:sldId id="295" r:id="rId16"/>
    <p:sldId id="280" r:id="rId17"/>
    <p:sldId id="281" r:id="rId18"/>
    <p:sldId id="282" r:id="rId19"/>
    <p:sldId id="283" r:id="rId20"/>
    <p:sldId id="284" r:id="rId21"/>
    <p:sldId id="286" r:id="rId22"/>
    <p:sldId id="287" r:id="rId23"/>
    <p:sldId id="292" r:id="rId24"/>
    <p:sldId id="285" r:id="rId25"/>
    <p:sldId id="288" r:id="rId26"/>
    <p:sldId id="291" r:id="rId27"/>
    <p:sldId id="294" r:id="rId28"/>
    <p:sldId id="297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606"/>
    <a:srgbClr val="FFCF06"/>
    <a:srgbClr val="002856"/>
    <a:srgbClr val="F0F0F0"/>
    <a:srgbClr val="E9E9E9"/>
    <a:srgbClr val="DEDEDE"/>
    <a:srgbClr val="002850"/>
    <a:srgbClr val="F8C609"/>
    <a:srgbClr val="E9E4DC"/>
    <a:srgbClr val="D7D7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39" autoAdjust="0"/>
  </p:normalViewPr>
  <p:slideViewPr>
    <p:cSldViewPr snapToGrid="0" snapToObjects="1">
      <p:cViewPr varScale="1">
        <p:scale>
          <a:sx n="80" d="100"/>
          <a:sy n="80" d="100"/>
        </p:scale>
        <p:origin x="9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24AE2-1794-504B-AF6B-9EC191C188AB}" type="datetime1">
              <a:rPr lang="en-US" smtClean="0"/>
              <a:t>11/12/2021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541B7-1C0A-3447-94C4-D07816C8F0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178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07513-4A7E-D44B-9110-8FAC12D76B8E}" type="datetime1">
              <a:rPr lang="en-US" smtClean="0"/>
              <a:t>11/12/2021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2DB62-D5C4-5F4A-8B1C-FA73A1224B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7686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563" y="1721555"/>
            <a:ext cx="5958288" cy="1333637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5000" b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1563" y="3704006"/>
            <a:ext cx="5958288" cy="6351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20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3556" y="0"/>
            <a:ext cx="6858000" cy="6858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7889" y="498646"/>
            <a:ext cx="7768222" cy="60942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889" y="1269998"/>
            <a:ext cx="7768222" cy="487427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200"/>
            </a:lvl1pPr>
            <a:lvl2pPr>
              <a:spcBef>
                <a:spcPts val="0"/>
              </a:spcBef>
              <a:defRPr sz="2800"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 marL="2057400" indent="-228600">
              <a:spcBef>
                <a:spcPts val="0"/>
              </a:spcBef>
              <a:buFont typeface="Wingdings" charset="2"/>
              <a:buChar char="§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535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3556" y="0"/>
            <a:ext cx="6858000" cy="6858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1563" y="3704006"/>
            <a:ext cx="5958288" cy="6351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11563" y="1721555"/>
            <a:ext cx="5958288" cy="1333637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50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412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0674" y="2046134"/>
            <a:ext cx="3806714" cy="4806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90674" y="2649075"/>
            <a:ext cx="3806714" cy="248934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0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5" y="2649075"/>
            <a:ext cx="3813871" cy="248934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0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645025" y="2046134"/>
            <a:ext cx="3806714" cy="4806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2FB6E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87889" y="498646"/>
            <a:ext cx="7768222" cy="609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008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2638" y="1260636"/>
            <a:ext cx="2590800" cy="480926"/>
          </a:xfrm>
        </p:spPr>
        <p:txBody>
          <a:bodyPr anchor="t">
            <a:normAutofit/>
          </a:bodyPr>
          <a:lstStyle>
            <a:lvl1pPr algn="l">
              <a:defRPr sz="1600" b="1">
                <a:solidFill>
                  <a:srgbClr val="2FB6E3"/>
                </a:solidFill>
              </a:defRPr>
            </a:lvl1pPr>
          </a:lstStyle>
          <a:p>
            <a:r>
              <a:rPr lang="en-US" dirty="0" smtClean="0"/>
              <a:t>CLICK TO EDIT THE </a:t>
            </a:r>
            <a:br>
              <a:rPr lang="en-US" dirty="0" smtClean="0"/>
            </a:br>
            <a:r>
              <a:rPr lang="en-US" dirty="0" smtClean="0"/>
              <a:t>MASTER TITLE STYLE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60636"/>
            <a:ext cx="5111750" cy="411932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2635" y="1820271"/>
            <a:ext cx="2590802" cy="21897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1200" dirty="0" smtClean="0"/>
              <a:t>Far </a:t>
            </a:r>
            <a:r>
              <a:rPr lang="en-US" sz="1200" dirty="0" err="1" smtClean="0"/>
              <a:t>far</a:t>
            </a:r>
            <a:r>
              <a:rPr lang="en-US" sz="1200" dirty="0" smtClean="0"/>
              <a:t> away, behind the word mountains, far from the countries </a:t>
            </a:r>
            <a:r>
              <a:rPr lang="en-US" sz="1200" dirty="0" err="1" smtClean="0"/>
              <a:t>Vokalia</a:t>
            </a:r>
            <a:r>
              <a:rPr lang="en-US" sz="1200" dirty="0" smtClean="0"/>
              <a:t> and </a:t>
            </a:r>
            <a:r>
              <a:rPr lang="en-US" sz="1200" dirty="0" err="1" smtClean="0"/>
              <a:t>Consonantia</a:t>
            </a:r>
            <a:r>
              <a:rPr lang="en-US" sz="1200" dirty="0" smtClean="0"/>
              <a:t>, there live the blind texts. Separated they live in Bookmarks grove right at the coast of the Semantics, a large language ocean. A small river named </a:t>
            </a:r>
            <a:r>
              <a:rPr lang="en-US" sz="1200" dirty="0" err="1" smtClean="0"/>
              <a:t>Duden</a:t>
            </a:r>
            <a:r>
              <a:rPr lang="en-US" sz="1200" dirty="0" smtClean="0"/>
              <a:t> flows by their place and supplies it with the necessary regalia. It is a paradise country, in which roasted parts of sentences fly into your mouth.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87889" y="498646"/>
            <a:ext cx="7768222" cy="609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291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pattFill prst="wd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993378" y="-625116"/>
            <a:ext cx="5165660" cy="84628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9900" i="0" dirty="0" smtClean="0">
                <a:solidFill>
                  <a:schemeClr val="bg1">
                    <a:lumMod val="85000"/>
                  </a:schemeClr>
                </a:solidFill>
                <a:latin typeface="Georgia"/>
                <a:cs typeface="Georgia"/>
              </a:rPr>
              <a:t>“</a:t>
            </a:r>
          </a:p>
          <a:p>
            <a:pPr algn="ctr">
              <a:lnSpc>
                <a:spcPct val="140000"/>
              </a:lnSpc>
            </a:pPr>
            <a:r>
              <a:rPr lang="en-US" sz="19900" i="0" dirty="0" smtClean="0">
                <a:solidFill>
                  <a:schemeClr val="bg1">
                    <a:lumMod val="85000"/>
                  </a:schemeClr>
                </a:solidFill>
                <a:latin typeface="Georgia"/>
                <a:cs typeface="Georgia"/>
              </a:rPr>
              <a:t>”</a:t>
            </a:r>
            <a:endParaRPr lang="en-US" sz="19900" i="0" dirty="0">
              <a:solidFill>
                <a:schemeClr val="bg1">
                  <a:lumMod val="85000"/>
                </a:schemeClr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1382888"/>
            <a:ext cx="9144000" cy="34431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44304" y="1382887"/>
            <a:ext cx="5659326" cy="3443111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000" b="0" i="1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r>
              <a:rPr lang="en-US" dirty="0" smtClean="0"/>
              <a:t>Click to edit master title style to create a high-impact quotation.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737555" y="4964498"/>
            <a:ext cx="3612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—CLICK TO TYPE ATTRIBUTION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701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pattFill prst="wd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82888"/>
            <a:ext cx="9144000" cy="34431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0" y="1798108"/>
            <a:ext cx="2803761" cy="25575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174823" y="1798108"/>
            <a:ext cx="2803761" cy="25575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>
            <a:off x="6340239" y="1798108"/>
            <a:ext cx="2803761" cy="25575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90674" y="4825999"/>
            <a:ext cx="3806714" cy="4806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798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84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72844" y="612775"/>
            <a:ext cx="7897304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844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551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360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674" y="498645"/>
            <a:ext cx="7383341" cy="111086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9642-D0F0-48E9-8EFC-3F7CEE4086F9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8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99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C3A6C-E5F9-4E92-8B3B-5660DDBCB27C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52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2D768-9220-43D0-86D8-FFDD3173A867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67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9A2DF-2E3E-4F51-B5FF-FE61944F32D3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43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FA3BD-442D-4FF9-9D2B-838BF01D6210}" type="datetime1">
              <a:rPr lang="en-US" smtClean="0"/>
              <a:t>11/12/2021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16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B983-CA12-4CB0-AC21-F214184A2E48}" type="datetime1">
              <a:rPr lang="en-US" smtClean="0"/>
              <a:t>11/12/2021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263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0C02-3931-417A-A920-7FB7DAC5F5D5}" type="datetime1">
              <a:rPr lang="en-US" smtClean="0"/>
              <a:t>11/12/2021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98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E64E-84D0-47D9-BAE4-ABA0E59A30C7}" type="datetime1">
              <a:rPr lang="en-US" smtClean="0"/>
              <a:t>11/12/2021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03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8D4F-0171-44F3-85E1-D599AD284BD4}" type="datetime1">
              <a:rPr lang="en-US" smtClean="0"/>
              <a:t>11/12/2021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49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39CF-8D09-4C1A-BD90-C14584A30BE9}" type="datetime1">
              <a:rPr lang="en-US" smtClean="0"/>
              <a:t>11/12/2021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39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4CFC-88BC-40D5-B354-F864FC084705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4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09ED-F0D4-401C-89D5-98ED172411B6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9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38765"/>
            <a:ext cx="9144000" cy="619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n>
                <a:solidFill>
                  <a:srgbClr val="FFFFFF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0674" y="498645"/>
            <a:ext cx="4986411" cy="11108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pic>
        <p:nvPicPr>
          <p:cNvPr id="9" name="Picture 8" descr="MichiganRossHoriz_BY_72dp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86" y="6470371"/>
            <a:ext cx="1694385" cy="166116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2777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75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53" r:id="rId4"/>
    <p:sldLayoutId id="2147483656" r:id="rId5"/>
    <p:sldLayoutId id="2147483654" r:id="rId6"/>
    <p:sldLayoutId id="2147483667" r:id="rId7"/>
    <p:sldLayoutId id="2147483657" r:id="rId8"/>
    <p:sldLayoutId id="2147483668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3600" b="1" i="0" kern="1200">
          <a:solidFill>
            <a:srgbClr val="00285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48B80-76CF-4907-918F-E4A79EE0089C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8CF2C-0E84-4D61-8FDE-34301479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31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joel@knepptax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scheuhe@umich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jsea.org/files/u-s-federal-tax-law-hierarchy-quick-reference-chart.pdf" TargetMode="External"/><Relationship Id="rId2" Type="http://schemas.openxmlformats.org/officeDocument/2006/relationships/hyperlink" Target="https://constitution.congress.gov/browse/essay/artI_S8_C1_1/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libguides.law.lsu.edu/c.php?g=191374&amp;p=1264047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tore.tax.thomsonreuters.com/accounting/quickfinder-bundles?gclid=EAIaIQobChMIlfvowIOR9AIVvMiUCR3QeQS4EAAYASACEgLsR_D_BwE&amp;searchid=TRPPCTAX/Google/PrintUS_TP_Quickfinder_Main_Search_Brand-Exact_US/Tax/TaxBook-Exact&amp;chl=ppc&amp;cid=9043819&amp;sfdccampaignid=&amp;ef_id=EAIaIQobChMIlfvowIOR9AIVvMiUCR3QeQS4EAAYASACEgLsR_D_BwE:G:s&amp;s_kwcid=AL!7944!3!489035618601!e!!g!!quickfinder%20tax%20book" TargetMode="External"/><Relationship Id="rId3" Type="http://schemas.openxmlformats.org/officeDocument/2006/relationships/hyperlink" Target="http://www.bus.umich.edu/kresgelibrary/GotoResource.asp?48" TargetMode="External"/><Relationship Id="rId7" Type="http://schemas.openxmlformats.org/officeDocument/2006/relationships/hyperlink" Target="https://www.kiplinger.com/" TargetMode="External"/><Relationship Id="rId2" Type="http://schemas.openxmlformats.org/officeDocument/2006/relationships/hyperlink" Target="https://www.law.cornell.edu/uscode/text/26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store.kiplinger.com/about-the-kiplinger-tax-letter.html" TargetMode="External"/><Relationship Id="rId5" Type="http://schemas.openxmlformats.org/officeDocument/2006/relationships/hyperlink" Target="https://www.irs.gov/" TargetMode="External"/><Relationship Id="rId4" Type="http://schemas.openxmlformats.org/officeDocument/2006/relationships/hyperlink" Target="http://www.bus.umich.edu/KresgeLibrary/GotoResource.asp?278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s.gov/pub/irs-pdf/iw2w3.pdf#page=3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s.gov/publications/p590b" TargetMode="External"/><Relationship Id="rId2" Type="http://schemas.openxmlformats.org/officeDocument/2006/relationships/hyperlink" Target="https://www.irs.gov/pub/irs-pdf/p590a.pdf" TargetMode="Externa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rs.gov/retirement-plans/ira-deduction-limits" TargetMode="Externa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retirement/roth-vs-traditional-ira-which-is-right-for-you" TargetMode="External"/><Relationship Id="rId2" Type="http://schemas.openxmlformats.org/officeDocument/2006/relationships/hyperlink" Target="https://www.irs.gov/retirement-plans/amount-of-roth-ira-contributions-that-you-can-make-for-2021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rs.gov/retirement-plans/plan-participant-employee/retirement-topics-tax-on-early-distributions" TargetMode="Externa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irs.gov/pub/irs-pdf/f1099r.pdf#page=7" TargetMode="Externa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axfoundation.org/2020-tax-brackets/#brackets" TargetMode="External"/><Relationship Id="rId2" Type="http://schemas.openxmlformats.org/officeDocument/2006/relationships/hyperlink" Target="https://taxfoundation.org/2020-tax-brackets/#standard" TargetMode="Externa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axfoundation.org/2020-tax-brackets/" TargetMode="External"/><Relationship Id="rId2" Type="http://schemas.openxmlformats.org/officeDocument/2006/relationships/hyperlink" Target="https://taxfoundation.org/2020-tax-brackets/#capgains" TargetMode="Externa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s.gov/tax-professionals/choosing-a-tax-professional" TargetMode="External"/><Relationship Id="rId2" Type="http://schemas.openxmlformats.org/officeDocument/2006/relationships/hyperlink" Target="https://www.irs.gov" TargetMode="Externa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joel@knepptax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scheuhe@umich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563" y="1721555"/>
            <a:ext cx="7541891" cy="13336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Tax Diversification Strategies and Tax Research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06871" y="3713317"/>
            <a:ext cx="3722535" cy="197322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/>
              <a:t>Joel Scheuher, EA, MBA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Tax Preparation Specialist</a:t>
            </a:r>
          </a:p>
          <a:p>
            <a:pPr>
              <a:spcBef>
                <a:spcPts val="0"/>
              </a:spcBef>
            </a:pPr>
            <a:r>
              <a:rPr lang="en-US" sz="2000" dirty="0" err="1" smtClean="0"/>
              <a:t>Knepp</a:t>
            </a:r>
            <a:r>
              <a:rPr lang="en-US" sz="2000" dirty="0" smtClean="0"/>
              <a:t> &amp; Associates Tax Service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Livonia, MI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hlinkClick r:id="rId2"/>
              </a:rPr>
              <a:t>joel@knepptax.com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734-953-9478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193" y="2522612"/>
            <a:ext cx="1453376" cy="13128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3212" y="3159751"/>
            <a:ext cx="6242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2021 </a:t>
            </a:r>
            <a:r>
              <a:rPr lang="en-US" sz="2400" dirty="0" err="1" smtClean="0">
                <a:solidFill>
                  <a:schemeClr val="bg1"/>
                </a:solidFill>
              </a:rPr>
              <a:t>MichALL</a:t>
            </a:r>
            <a:r>
              <a:rPr lang="en-US" sz="2400" dirty="0" smtClean="0">
                <a:solidFill>
                  <a:schemeClr val="bg1"/>
                </a:solidFill>
              </a:rPr>
              <a:t> Fall Education Meeting, 11/12/21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84457" y="3713288"/>
            <a:ext cx="3040128" cy="197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1600" b="1" kern="1200">
                <a:solidFill>
                  <a:schemeClr val="accent3"/>
                </a:solidFill>
                <a:latin typeface="Calibri"/>
                <a:ea typeface="+mn-ea"/>
                <a:cs typeface="Calibri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dirty="0" smtClean="0"/>
              <a:t>Joel Scheuher, MILS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Business Librarian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University of Michigan</a:t>
            </a:r>
          </a:p>
          <a:p>
            <a:pPr>
              <a:spcBef>
                <a:spcPts val="0"/>
              </a:spcBef>
            </a:pPr>
            <a:r>
              <a:rPr lang="en-US" sz="2000" dirty="0" err="1" smtClean="0"/>
              <a:t>Kresge</a:t>
            </a:r>
            <a:r>
              <a:rPr lang="en-US" sz="2000" dirty="0" smtClean="0"/>
              <a:t> Business Library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Ann Arbor, MI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hlinkClick r:id="rId4"/>
              </a:rPr>
              <a:t>jscheuhe@umich.edu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734-647-0469</a:t>
            </a:r>
            <a:endParaRPr lang="en-US" sz="2000" dirty="0"/>
          </a:p>
          <a:p>
            <a:pPr>
              <a:spcBef>
                <a:spcPts val="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217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674" y="498645"/>
            <a:ext cx="6807406" cy="1110865"/>
          </a:xfrm>
        </p:spPr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Your Tax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Journey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3512811"/>
          </a:xfrm>
        </p:spPr>
        <p:txBody>
          <a:bodyPr>
            <a:normAutofit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Law Authority</a:t>
            </a:r>
          </a:p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Information </a:t>
            </a:r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Resources </a:t>
            </a:r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for </a:t>
            </a:r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</a:t>
            </a:r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R</a:t>
            </a:r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esearch</a:t>
            </a:r>
            <a:endParaRPr lang="en-US" dirty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Employer Plans (401(k)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and 403(b) plans)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Individual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Retirement Plans (IRAs)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Diversification Strategies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Preparation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Assistance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IRS Tools 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and Tax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7853" y="6251398"/>
            <a:ext cx="6329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Note: All numbers and examples are based on 2020 Tax Year Information</a:t>
            </a:r>
            <a:endParaRPr lang="en-US" sz="1400" u="sng" dirty="0" smtClean="0">
              <a:solidFill>
                <a:srgbClr val="0563C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672" y="498645"/>
            <a:ext cx="8079617" cy="1110865"/>
          </a:xfrm>
        </p:spPr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US Federal Tax Law Authority Hierarchy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3512811"/>
          </a:xfrm>
        </p:spPr>
        <p:txBody>
          <a:bodyPr>
            <a:normAutofit lnSpcReduction="10000"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2"/>
              </a:rPr>
              <a:t>US Constitution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Internal Revenue Code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US Treasury Regulations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Legislative History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Judicial Authority 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IRS Positions and Publications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Secondary Sources</a:t>
            </a:r>
          </a:p>
          <a:p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WWDD?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7853" y="6236264"/>
            <a:ext cx="6329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More Info: </a:t>
            </a:r>
            <a:r>
              <a:rPr lang="en-US" sz="1400" u="sng" dirty="0" smtClean="0">
                <a:solidFill>
                  <a:srgbClr val="0563C1"/>
                </a:solidFill>
                <a:latin typeface="Times New Roman" panose="02020603050405020304" pitchFamily="18" charset="0"/>
                <a:hlinkClick r:id="rId3"/>
              </a:rPr>
              <a:t>https://njsea.org/files/u-s-federal-tax-law-hierarchy-quick-reference-chart.pdf </a:t>
            </a:r>
            <a:r>
              <a:rPr lang="en-US" sz="1400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 and </a:t>
            </a:r>
            <a:r>
              <a:rPr lang="en-US" sz="1400" u="sng" dirty="0" smtClean="0">
                <a:solidFill>
                  <a:srgbClr val="0563C1"/>
                </a:solidFill>
                <a:latin typeface="Times New Roman" panose="02020603050405020304" pitchFamily="18" charset="0"/>
                <a:hlinkClick r:id="rId4"/>
              </a:rPr>
              <a:t>https</a:t>
            </a: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hlinkClick r:id="rId4"/>
              </a:rPr>
              <a:t>://</a:t>
            </a:r>
            <a:r>
              <a:rPr lang="en-US" sz="1400" u="sng" dirty="0" smtClean="0">
                <a:solidFill>
                  <a:srgbClr val="0563C1"/>
                </a:solidFill>
                <a:latin typeface="Times New Roman" panose="02020603050405020304" pitchFamily="18" charset="0"/>
                <a:hlinkClick r:id="rId4"/>
              </a:rPr>
              <a:t>libguides.law.lsu.edu/c.php?g=191374&amp;p=1264047</a:t>
            </a:r>
            <a:r>
              <a:rPr lang="en-US" sz="1400" u="sng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7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Information Sources for Tax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Research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1916264"/>
            <a:ext cx="7383341" cy="4174435"/>
          </a:xfrm>
        </p:spPr>
        <p:txBody>
          <a:bodyPr>
            <a:normAutofit fontScale="92500" lnSpcReduction="20000"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What Tax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Attorneys and Academic Researchers use: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lvl="1"/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IRS Code - 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2"/>
              </a:rPr>
              <a:t>Cornell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lvl="1"/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Products - Checkpoint (RIA), </a:t>
            </a:r>
            <a:r>
              <a:rPr lang="en-US" b="0" i="0" u="none" strike="noStrike" baseline="0" dirty="0" err="1" smtClean="0">
                <a:solidFill>
                  <a:srgbClr val="2F5496"/>
                </a:solidFill>
                <a:latin typeface="Times New Roman" panose="02020603050405020304" pitchFamily="18" charset="0"/>
                <a:hlinkClick r:id="rId3"/>
              </a:rPr>
              <a:t>VitalLaw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(CCH), Bloomberg Tax (BNA)</a:t>
            </a:r>
          </a:p>
          <a:p>
            <a:pPr lvl="1"/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Court Decisions - 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4"/>
              </a:rPr>
              <a:t>Lexis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, West, Hein, Bloomberg Law, etc. (ex. Cohan v. Commissioner, 39 F.2d 540)</a:t>
            </a:r>
          </a:p>
          <a:p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What Tax Preparers use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lvl="1"/>
            <a:r>
              <a:rPr lang="fr-FR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IRS Pubs – </a:t>
            </a:r>
            <a:r>
              <a:rPr lang="fr-FR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5"/>
              </a:rPr>
              <a:t>IRS </a:t>
            </a:r>
            <a:r>
              <a:rPr lang="fr-FR" b="0" i="0" u="none" strike="noStrike" baseline="0" dirty="0" err="1" smtClean="0">
                <a:solidFill>
                  <a:srgbClr val="2F5496"/>
                </a:solidFill>
                <a:latin typeface="Times New Roman" panose="02020603050405020304" pitchFamily="18" charset="0"/>
                <a:hlinkClick r:id="rId5"/>
              </a:rPr>
              <a:t>Website</a:t>
            </a:r>
            <a:r>
              <a:rPr lang="fr-FR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(ex. Pub 17)</a:t>
            </a:r>
          </a:p>
          <a:p>
            <a:pPr lvl="1"/>
            <a:r>
              <a:rPr lang="fr-FR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Professional Associations</a:t>
            </a:r>
            <a:endParaRPr lang="fr-FR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lvl="1"/>
            <a:r>
              <a:rPr lang="fr-FR" dirty="0" err="1" smtClean="0">
                <a:solidFill>
                  <a:srgbClr val="2F5496"/>
                </a:solidFill>
                <a:latin typeface="Times New Roman" panose="02020603050405020304" pitchFamily="18" charset="0"/>
              </a:rPr>
              <a:t>Secondary</a:t>
            </a:r>
            <a:r>
              <a:rPr lang="fr-FR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Sources</a:t>
            </a:r>
          </a:p>
          <a:p>
            <a:pPr lvl="2"/>
            <a:r>
              <a:rPr lang="fr-FR" b="0" i="0" u="none" strike="noStrike" baseline="0" dirty="0" err="1" smtClean="0">
                <a:solidFill>
                  <a:srgbClr val="2F5496"/>
                </a:solidFill>
                <a:latin typeface="Times New Roman" panose="02020603050405020304" pitchFamily="18" charset="0"/>
                <a:hlinkClick r:id="rId6"/>
              </a:rPr>
              <a:t>Kiplinger</a:t>
            </a:r>
            <a:r>
              <a:rPr lang="fr-FR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6"/>
              </a:rPr>
              <a:t> </a:t>
            </a:r>
            <a:r>
              <a:rPr lang="fr-FR" b="0" i="0" u="none" strike="noStrike" baseline="0" dirty="0" err="1" smtClean="0">
                <a:solidFill>
                  <a:srgbClr val="2F5496"/>
                </a:solidFill>
                <a:latin typeface="Times New Roman" panose="02020603050405020304" pitchFamily="18" charset="0"/>
                <a:hlinkClick r:id="rId6"/>
              </a:rPr>
              <a:t>Tax</a:t>
            </a:r>
            <a:r>
              <a:rPr lang="fr-FR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6"/>
              </a:rPr>
              <a:t> </a:t>
            </a:r>
            <a:r>
              <a:rPr lang="fr-FR" b="0" i="0" u="none" strike="noStrike" baseline="0" dirty="0" err="1" smtClean="0">
                <a:solidFill>
                  <a:srgbClr val="2F5496"/>
                </a:solidFill>
                <a:latin typeface="Times New Roman" panose="02020603050405020304" pitchFamily="18" charset="0"/>
                <a:hlinkClick r:id="rId6"/>
              </a:rPr>
              <a:t>Letter</a:t>
            </a:r>
            <a:r>
              <a:rPr lang="fr-FR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6"/>
              </a:rPr>
              <a:t> </a:t>
            </a:r>
            <a:r>
              <a:rPr lang="fr-FR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and </a:t>
            </a:r>
            <a:r>
              <a:rPr lang="fr-FR" dirty="0" err="1" smtClean="0">
                <a:solidFill>
                  <a:srgbClr val="2F5496"/>
                </a:solidFill>
                <a:latin typeface="Times New Roman" panose="02020603050405020304" pitchFamily="18" charset="0"/>
                <a:hlinkClick r:id="rId7"/>
              </a:rPr>
              <a:t>Personal</a:t>
            </a:r>
            <a:r>
              <a:rPr lang="fr-FR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7"/>
              </a:rPr>
              <a:t> Finance</a:t>
            </a:r>
            <a:endParaRPr lang="fr-FR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lvl="2"/>
            <a:r>
              <a:rPr lang="fr-FR" dirty="0" err="1" smtClean="0">
                <a:solidFill>
                  <a:srgbClr val="2F5496"/>
                </a:solidFill>
                <a:latin typeface="Times New Roman" panose="02020603050405020304" pitchFamily="18" charset="0"/>
                <a:hlinkClick r:id="rId8"/>
              </a:rPr>
              <a:t>Quickfinder</a:t>
            </a:r>
            <a:r>
              <a:rPr lang="fr-FR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8"/>
              </a:rPr>
              <a:t> </a:t>
            </a:r>
            <a:r>
              <a:rPr lang="fr-FR" dirty="0" err="1" smtClean="0">
                <a:solidFill>
                  <a:srgbClr val="2F5496"/>
                </a:solidFill>
                <a:latin typeface="Times New Roman" panose="02020603050405020304" pitchFamily="18" charset="0"/>
                <a:hlinkClick r:id="rId8"/>
              </a:rPr>
              <a:t>Handbook</a:t>
            </a:r>
            <a:r>
              <a:rPr lang="fr-FR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(Thomson Checkpoint)</a:t>
            </a:r>
            <a:endParaRPr lang="fr-FR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6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Diversified Tax Portfolio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u="none" strike="noStrike" baseline="0" dirty="0" err="1" smtClean="0">
                <a:solidFill>
                  <a:srgbClr val="2F5496"/>
                </a:solidFill>
                <a:latin typeface="Times New Roman" panose="02020603050405020304" pitchFamily="18" charset="0"/>
              </a:rPr>
              <a:t>Tax</a:t>
            </a:r>
            <a:r>
              <a:rPr lang="fr-FR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diversification vs Financial diversification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Why diversify? </a:t>
            </a:r>
          </a:p>
          <a:p>
            <a:pPr lvl="1"/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Minimizing risk through hedging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Set up multiple “tax buckets”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More buckets = more flexibility = more opportunity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0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Employer Plans (401(k) and 403(b))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3501734"/>
          </a:xfrm>
        </p:spPr>
        <p:txBody>
          <a:bodyPr>
            <a:normAutofit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Applicable to all 401(k) and 403(b) plans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Established by the employer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Often have an employer matching contribution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Contribute up to $19,500 ($26,000 if age 50 or older)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Borrowing usually permitted against the balance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Must start withdrawing a minimal amount at age 72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10% Penalty for withdrawals before age 59 ½*</a:t>
            </a:r>
          </a:p>
        </p:txBody>
      </p:sp>
      <p:sp>
        <p:nvSpPr>
          <p:cNvPr id="4" name="Rectangle 3"/>
          <p:cNvSpPr/>
          <p:nvPr/>
        </p:nvSpPr>
        <p:spPr>
          <a:xfrm>
            <a:off x="862716" y="584902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>
                <a:solidFill>
                  <a:srgbClr val="2F5496"/>
                </a:solidFill>
                <a:latin typeface="Times New Roman" panose="02020603050405020304" pitchFamily="18" charset="0"/>
              </a:rPr>
              <a:t>*See exceptions to penalty </a:t>
            </a:r>
            <a:r>
              <a:rPr lang="en-US" i="1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later</a:t>
            </a:r>
            <a:endParaRPr lang="en-US" i="1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1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Employer Plans (401(k) and 403(b))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3568470"/>
          </a:xfrm>
        </p:spPr>
        <p:txBody>
          <a:bodyPr>
            <a:normAutofit lnSpcReduction="10000"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Two types of “buckets” within the employer plan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1. Pre-tax buckets</a:t>
            </a:r>
          </a:p>
          <a:p>
            <a:pPr lvl="2"/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Deduction on amount contributed now; tax is paid upon withdrawal</a:t>
            </a:r>
          </a:p>
          <a:p>
            <a:pPr lvl="2"/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More $ in paycheck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2. After-tax buckets (aka Roth 401(k) and 403(b))</a:t>
            </a:r>
          </a:p>
          <a:p>
            <a:pPr lvl="2"/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No deduction when contribution made; no tax due at retirement (tax</a:t>
            </a:r>
            <a:r>
              <a:rPr lang="en-US" i="1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-free growth)</a:t>
            </a:r>
            <a:endParaRPr lang="en-US" b="0" i="1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lvl="2"/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Less $ in paycheck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1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8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81" y="454311"/>
            <a:ext cx="8663073" cy="5585605"/>
          </a:xfrm>
          <a:prstGeom prst="rect">
            <a:avLst/>
          </a:prstGeom>
        </p:spPr>
      </p:pic>
      <p:sp>
        <p:nvSpPr>
          <p:cNvPr id="8" name="Oval 7">
            <a:hlinkClick r:id="rId3"/>
          </p:cNvPr>
          <p:cNvSpPr/>
          <p:nvPr/>
        </p:nvSpPr>
        <p:spPr>
          <a:xfrm>
            <a:off x="6961580" y="2694214"/>
            <a:ext cx="636104" cy="1567543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>
            <a:outerShdw blurRad="40000" dist="23000" dir="5400000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674" y="498645"/>
            <a:ext cx="7610488" cy="1110865"/>
          </a:xfrm>
        </p:spPr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Individual Retirement Accounts (IRAs)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Applicable to all IRA plans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Must have “earned income” to contribute (i.e. wages, commissions, self-employment income)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Contribute lesser of $6000 or “earned income” ($7000 if age 50 or older)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10% Penalty for withdrawals before age 59 ½*</a:t>
            </a:r>
          </a:p>
          <a:p>
            <a:pPr marL="0" indent="0">
              <a:buNone/>
            </a:pPr>
            <a:endParaRPr lang="en-US" b="0" i="0" u="none" strike="noStrike" baseline="0" dirty="0" smtClean="0">
              <a:solidFill>
                <a:srgbClr val="1F3763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2716" y="584902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>
                <a:solidFill>
                  <a:srgbClr val="2F5496"/>
                </a:solidFill>
                <a:latin typeface="Times New Roman" panose="02020603050405020304" pitchFamily="18" charset="0"/>
              </a:rPr>
              <a:t>*See exceptions to penalty </a:t>
            </a:r>
            <a:r>
              <a:rPr lang="en-US" i="1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later</a:t>
            </a:r>
            <a:endParaRPr lang="en-US" i="1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7853" y="6251398"/>
            <a:ext cx="6329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More Info: </a:t>
            </a: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hlinkClick r:id="rId2"/>
              </a:rPr>
              <a:t>https://</a:t>
            </a:r>
            <a:r>
              <a:rPr lang="en-US" sz="1400" u="sng" dirty="0" smtClean="0">
                <a:solidFill>
                  <a:srgbClr val="0563C1"/>
                </a:solidFill>
                <a:latin typeface="Times New Roman" panose="02020603050405020304" pitchFamily="18" charset="0"/>
                <a:hlinkClick r:id="rId2"/>
              </a:rPr>
              <a:t>www.irs.gov/pub/irs-pdf/p590a.pdf</a:t>
            </a:r>
            <a:r>
              <a:rPr lang="en-US" sz="1400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 and</a:t>
            </a:r>
            <a:r>
              <a:rPr lang="en-US" sz="1400" dirty="0" smtClean="0">
                <a:solidFill>
                  <a:srgbClr val="1F3763"/>
                </a:solidFill>
                <a:latin typeface="Times New Roman" panose="02020603050405020304" pitchFamily="18" charset="0"/>
              </a:rPr>
              <a:t> </a:t>
            </a: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hlinkClick r:id="rId3"/>
              </a:rPr>
              <a:t>https://</a:t>
            </a:r>
            <a:r>
              <a:rPr lang="en-US" sz="1400" u="sng" dirty="0" smtClean="0">
                <a:solidFill>
                  <a:srgbClr val="0563C1"/>
                </a:solidFill>
                <a:latin typeface="Times New Roman" panose="02020603050405020304" pitchFamily="18" charset="0"/>
                <a:hlinkClick r:id="rId3"/>
              </a:rPr>
              <a:t>www.irs.gov/publications/p590b</a:t>
            </a:r>
            <a:endParaRPr lang="en-US" sz="1400" u="sng" dirty="0" smtClean="0">
              <a:solidFill>
                <a:srgbClr val="0563C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9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Traditional IRAs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1693628"/>
            <a:ext cx="7383341" cy="47946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Many are rollover IRAs from former jobs</a:t>
            </a:r>
          </a:p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If NEITHER the taxpayer nor spouse are eligible to participate in an employer plan the allowable deduction is allowed, regardless of income</a:t>
            </a:r>
          </a:p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If EITHER the taxpayer or spouse is eligible to participate in an employer plan </a:t>
            </a:r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  <a:hlinkClick r:id="rId2"/>
              </a:rPr>
              <a:t>there are limits on how much is DEDUCTABLE, BUT taxpayers can still CONTRIBUTE to a Traditional IRA regardless of income (aka a non-deductible traditional IRA).</a:t>
            </a:r>
          </a:p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Must start withdrawing a minimum amount at age 72 (aka Required Minimum Distributions or RMDs)</a:t>
            </a:r>
          </a:p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Withdrawals are taxable at taxpayer’s marginal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8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Roth IRAs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570731" cy="38229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Roth contributions aren’t deductible, BUT there ARE </a:t>
            </a:r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  <a:hlinkClick r:id="rId2"/>
              </a:rPr>
              <a:t>income limits to who can CONTRIBUTE to a Roth IRA</a:t>
            </a:r>
          </a:p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5-year holding period needed for qualified distributions</a:t>
            </a:r>
          </a:p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No mandate to withdrawal at age 72</a:t>
            </a:r>
          </a:p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Qualified withdrawals are tax-free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7853" y="6236264"/>
            <a:ext cx="6521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More Info: </a:t>
            </a:r>
            <a:r>
              <a:rPr lang="en-US" sz="1400" dirty="0">
                <a:solidFill>
                  <a:srgbClr val="1F3763"/>
                </a:solidFill>
                <a:latin typeface="Times New Roman" panose="02020603050405020304" pitchFamily="18" charset="0"/>
              </a:rPr>
              <a:t>Roth IRA vs. Traditional IRA: What's the Difference? Investopedia. </a:t>
            </a:r>
            <a:r>
              <a:rPr lang="en-US" sz="1400" dirty="0">
                <a:solidFill>
                  <a:srgbClr val="1F3763"/>
                </a:solidFill>
                <a:latin typeface="Times New Roman" panose="02020603050405020304" pitchFamily="18" charset="0"/>
                <a:hlinkClick r:id="rId3"/>
              </a:rPr>
              <a:t>https://www.investopedia.com/retirement/roth-vs-traditional-ira-which-is-right-for-you</a:t>
            </a:r>
            <a:r>
              <a:rPr lang="en-US" sz="1400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 </a:t>
            </a:r>
            <a:endParaRPr lang="en-US" sz="1400" u="sng" dirty="0" smtClean="0">
              <a:solidFill>
                <a:srgbClr val="0563C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IRA Withdrawal Ordering Rules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1858457"/>
            <a:ext cx="7383341" cy="4407172"/>
          </a:xfrm>
        </p:spPr>
        <p:txBody>
          <a:bodyPr>
            <a:normAutofit fontScale="85000" lnSpcReduction="10000"/>
          </a:bodyPr>
          <a:lstStyle/>
          <a:p>
            <a:r>
              <a:rPr lang="en-US" sz="2500" dirty="0">
                <a:solidFill>
                  <a:srgbClr val="1F3763"/>
                </a:solidFill>
                <a:latin typeface="Times New Roman" panose="02020603050405020304" pitchFamily="18" charset="0"/>
              </a:rPr>
              <a:t>Traditional IRAs and Roth IRAs have different withdrawal ordering treatment</a:t>
            </a:r>
          </a:p>
          <a:p>
            <a:r>
              <a:rPr lang="en-US" b="0" i="0" u="none" strike="noStrike" baseline="0" dirty="0" smtClean="0">
                <a:solidFill>
                  <a:srgbClr val="1F3763"/>
                </a:solidFill>
                <a:latin typeface="Times New Roman" panose="02020603050405020304" pitchFamily="18" charset="0"/>
              </a:rPr>
              <a:t>Traditional IRA’s</a:t>
            </a:r>
          </a:p>
          <a:p>
            <a:pPr lvl="1"/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Taxed at your marginal</a:t>
            </a:r>
            <a:r>
              <a:rPr lang="en-US" b="0" i="1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rate at retirement.</a:t>
            </a:r>
          </a:p>
          <a:p>
            <a:pPr lvl="1"/>
            <a:r>
              <a:rPr lang="en-US" i="1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Withdrawals</a:t>
            </a:r>
            <a:r>
              <a:rPr lang="en-US" i="1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before age 59 ½ are subject to penalty.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r>
              <a:rPr lang="en-US" b="0" i="0" u="none" strike="noStrike" baseline="0" dirty="0" smtClean="0">
                <a:solidFill>
                  <a:srgbClr val="1F3763"/>
                </a:solidFill>
                <a:latin typeface="Times New Roman" panose="02020603050405020304" pitchFamily="18" charset="0"/>
              </a:rPr>
              <a:t>Roth IRA’s </a:t>
            </a:r>
          </a:p>
          <a:p>
            <a:pPr lvl="1"/>
            <a:r>
              <a:rPr lang="en-US" i="1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Withdrawals before age 59 ½ may NOT be subject to penalty because of ordering rules.</a:t>
            </a:r>
            <a:endParaRPr lang="en-US" b="0" i="1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lvl="1"/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1</a:t>
            </a:r>
            <a:r>
              <a:rPr lang="en-US" b="0" i="1" u="none" strike="noStrike" baseline="3000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st</a:t>
            </a:r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- Contributions (subject to 5-year rule) – No tax, no penalty</a:t>
            </a:r>
          </a:p>
          <a:p>
            <a:pPr lvl="1"/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2</a:t>
            </a:r>
            <a:r>
              <a:rPr lang="en-US" b="0" i="1" u="none" strike="noStrike" baseline="3000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nd</a:t>
            </a:r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- Conversions (subject to 5-year rule) – No tax, no penalty</a:t>
            </a:r>
          </a:p>
          <a:p>
            <a:pPr lvl="1"/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3</a:t>
            </a:r>
            <a:r>
              <a:rPr lang="en-US" b="0" i="1" u="none" strike="noStrike" baseline="3000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rd</a:t>
            </a:r>
            <a:r>
              <a:rPr lang="en-US" b="0" i="1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– Earnings</a:t>
            </a:r>
          </a:p>
          <a:p>
            <a:pPr lvl="2"/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Qualified – No tax, no penalty</a:t>
            </a:r>
          </a:p>
          <a:p>
            <a:pPr lvl="2"/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Nonqualified – Taxed &amp; penalized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3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Penalties on early distributions (IRAs)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386266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Traditional IRAs and Roth IRAs have different withdrawal ordering rules that could impact penalties</a:t>
            </a:r>
          </a:p>
          <a:p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The tax code allows taxpayers to waive the 10% penalty for withdrawal before age 59 ½ under certain circumstances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Employer Plans and IRAs </a:t>
            </a:r>
            <a:r>
              <a:rPr lang="en-US" b="0" i="0" u="sng" strike="noStrike" baseline="0" dirty="0" smtClean="0">
                <a:solidFill>
                  <a:srgbClr val="0563C1"/>
                </a:solidFill>
                <a:latin typeface="Times New Roman" panose="02020603050405020304" pitchFamily="18" charset="0"/>
                <a:hlinkClick r:id="rId2"/>
              </a:rPr>
              <a:t>have different exceptions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hlinkClick r:id="rId2"/>
              </a:rPr>
              <a:t> to waive the 10% penalty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7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33" y="349859"/>
            <a:ext cx="8665015" cy="539391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206240" y="3562184"/>
            <a:ext cx="978010" cy="492981"/>
          </a:xfrm>
          <a:prstGeom prst="roundRect">
            <a:avLst/>
          </a:prstGeom>
          <a:noFill/>
          <a:ln w="4762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6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Terminology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4244331"/>
          </a:xfrm>
        </p:spPr>
        <p:txBody>
          <a:bodyPr>
            <a:normAutofit lnSpcReduction="10000"/>
          </a:bodyPr>
          <a:lstStyle/>
          <a:p>
            <a:r>
              <a:rPr lang="en-US" b="0" i="0" u="sng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Contributions:</a:t>
            </a:r>
            <a:r>
              <a:rPr lang="en-US" b="1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adding money to an account by sending cash, check, or direct payroll deferral</a:t>
            </a:r>
          </a:p>
          <a:p>
            <a:r>
              <a:rPr lang="en-US" b="0" i="0" u="sng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Transfers:</a:t>
            </a:r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change custodians but same type of account (i.e. traditional IRA in one company to traditional IRA in another) – </a:t>
            </a:r>
            <a:r>
              <a:rPr lang="en-US" b="1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no tax consequence</a:t>
            </a:r>
          </a:p>
          <a:p>
            <a:r>
              <a:rPr lang="en-US" b="0" i="0" u="sng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Rollovers: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(change to different kind of account, but not tax character: i.e. pretax 401(k) 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 pretax traditional IRA) – </a:t>
            </a:r>
            <a:r>
              <a:rPr lang="en-US" b="1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no tax consequence</a:t>
            </a:r>
          </a:p>
          <a:p>
            <a:r>
              <a:rPr lang="en-US" b="0" i="0" u="sng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Conversions: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(change tax character: i.e. pretax traditional IRA to after tax Roth IRA) – </a:t>
            </a:r>
            <a:r>
              <a:rPr lang="en-US" b="1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taxes due at conversion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4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Diversification Options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3950132"/>
          </a:xfrm>
        </p:spPr>
        <p:txBody>
          <a:bodyPr>
            <a:normAutofit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Why consider Roth Options?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Conventional wisdom: tax rates in retirement will be lower than while working.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New reality: tax rates are at historic lows. There is a good chance they will increase in the future.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It’s a way to hedge our bets.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More buckets = more flexibility = more opportunity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3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Diversification Example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2"/>
            <a:ext cx="7809270" cy="849124"/>
          </a:xfrm>
        </p:spPr>
        <p:txBody>
          <a:bodyPr>
            <a:normAutofit fontScale="92500"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Assume Single person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with 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$500k balance in each a Traditional IRA and Roth IRA.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At retirement withdrawal $30K from each*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2452" y="6240392"/>
            <a:ext cx="5675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More Info: </a:t>
            </a: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hlinkClick r:id="rId2"/>
              </a:rPr>
              <a:t>2020 Standard Deduction</a:t>
            </a:r>
            <a:r>
              <a:rPr lang="en-US" sz="1400" dirty="0" smtClean="0">
                <a:solidFill>
                  <a:srgbClr val="1F3763"/>
                </a:solidFill>
                <a:latin typeface="Times New Roman" panose="02020603050405020304" pitchFamily="18" charset="0"/>
              </a:rPr>
              <a:t> and </a:t>
            </a:r>
            <a:r>
              <a:rPr lang="en-US" sz="1400" u="sng" dirty="0" smtClean="0">
                <a:solidFill>
                  <a:srgbClr val="0563C1"/>
                </a:solidFill>
                <a:latin typeface="Times New Roman" panose="02020603050405020304" pitchFamily="18" charset="0"/>
                <a:hlinkClick r:id="rId3"/>
              </a:rPr>
              <a:t>2020 Tax Brackets</a:t>
            </a:r>
            <a:r>
              <a:rPr lang="en-US" sz="1400" u="sng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 </a:t>
            </a:r>
            <a:endParaRPr lang="en-US" sz="1400" dirty="0" smtClean="0">
              <a:solidFill>
                <a:srgbClr val="0563C1"/>
              </a:solidFill>
              <a:latin typeface="Times New Roman" panose="02020603050405020304" pitchFamily="18" charset="0"/>
            </a:endParaRPr>
          </a:p>
          <a:p>
            <a:r>
              <a:rPr lang="en-US" sz="1400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*Social Security further complicates this scenario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669612"/>
              </p:ext>
            </p:extLst>
          </p:nvPr>
        </p:nvGraphicFramePr>
        <p:xfrm>
          <a:off x="1868555" y="2875945"/>
          <a:ext cx="48248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7845">
                  <a:extLst>
                    <a:ext uri="{9D8B030D-6E8A-4147-A177-3AD203B41FA5}">
                      <a16:colId xmlns:a16="http://schemas.microsoft.com/office/drawing/2014/main" val="3096258882"/>
                    </a:ext>
                  </a:extLst>
                </a:gridCol>
                <a:gridCol w="1206955">
                  <a:extLst>
                    <a:ext uri="{9D8B030D-6E8A-4147-A177-3AD203B41FA5}">
                      <a16:colId xmlns:a16="http://schemas.microsoft.com/office/drawing/2014/main" val="3125205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049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Gross Income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73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Less Roth Distribution(non-taxable)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($30,000)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737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Adjusted Gross Income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4935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 Deduction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($12,400)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26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Taxable Income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$18,600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8713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Tax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$2,038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01764"/>
                  </a:ext>
                </a:extLst>
              </a:tr>
            </a:tbl>
          </a:graphicData>
        </a:graphic>
      </p:graphicFrame>
      <p:sp>
        <p:nvSpPr>
          <p:cNvPr id="8" name="Text Placeholder 2"/>
          <p:cNvSpPr txBox="1">
            <a:spLocks/>
          </p:cNvSpPr>
          <p:nvPr/>
        </p:nvSpPr>
        <p:spPr>
          <a:xfrm>
            <a:off x="690674" y="5510766"/>
            <a:ext cx="7809270" cy="74063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That’s an effective tax rate of 3.4%!</a:t>
            </a:r>
          </a:p>
          <a:p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would have been $6,488 if all had been taken from traditional IRA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5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Diversification Strategies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3950132"/>
          </a:xfrm>
        </p:spPr>
        <p:txBody>
          <a:bodyPr>
            <a:normAutofit fontScale="92500"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Divert your next raise to Roth 401(k) or 403(b) plan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Won’t notice the difference in take-home pay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Divert future contributions to Roth 401(k) or 403(b) plan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Contribute to a Roth IRA (Assuming you are eligible)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Use tax refund to fund the account 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Contributions allowed up to April 15 for previous year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Convert some (not all) Traditional IRAs to </a:t>
            </a:r>
            <a:r>
              <a:rPr lang="en-US" b="0" i="0" u="none" strike="noStrike" baseline="0" dirty="0" err="1" smtClean="0">
                <a:solidFill>
                  <a:srgbClr val="2F5496"/>
                </a:solidFill>
                <a:latin typeface="Times New Roman" panose="02020603050405020304" pitchFamily="18" charset="0"/>
              </a:rPr>
              <a:t>Roths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This can be done over several years – pay tax in small increments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21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Other Tax Strategies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0"/>
            <a:ext cx="7383341" cy="4331796"/>
          </a:xfrm>
        </p:spPr>
        <p:txBody>
          <a:bodyPr>
            <a:normAutofit fontScale="92500" lnSpcReduction="10000"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Put higher risk / higher growth investments in </a:t>
            </a:r>
            <a:r>
              <a:rPr lang="en-US" b="0" i="0" u="none" strike="noStrike" baseline="0" dirty="0" err="1" smtClean="0">
                <a:solidFill>
                  <a:srgbClr val="2F5496"/>
                </a:solidFill>
                <a:latin typeface="Times New Roman" panose="02020603050405020304" pitchFamily="18" charset="0"/>
              </a:rPr>
              <a:t>Roths</a:t>
            </a:r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v. Traditional IRAs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Diversify across all your tax buckets (i.e. 70% stocks and 30% bonds)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Since </a:t>
            </a:r>
            <a:r>
              <a:rPr lang="en-US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Roths</a:t>
            </a:r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 aren’t taxable when withdrawn, put growth investments (stocks and mutual funds) in there because that portfolio will grow more – tax free! 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Back door Roth IRA (may go away soon)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Roth IRA for children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Child needs earned income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Get children in the savings mindset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Can use for education without penalty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Other Tax Buckets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3202710"/>
          </a:xfrm>
        </p:spPr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Social Security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Pension Plans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457 Plans</a:t>
            </a:r>
          </a:p>
          <a:p>
            <a:pPr lvl="1"/>
            <a:r>
              <a:rPr lang="en-US" sz="2200" dirty="0">
                <a:solidFill>
                  <a:srgbClr val="2F5496"/>
                </a:solidFill>
                <a:latin typeface="Times New Roman" panose="02020603050405020304" pitchFamily="18" charset="0"/>
              </a:rPr>
              <a:t>State and Local governments</a:t>
            </a:r>
          </a:p>
          <a:p>
            <a:pPr lvl="1"/>
            <a:r>
              <a:rPr lang="en-US" sz="2200" dirty="0">
                <a:solidFill>
                  <a:srgbClr val="2F5496"/>
                </a:solidFill>
                <a:latin typeface="Times New Roman" panose="02020603050405020304" pitchFamily="18" charset="0"/>
              </a:rPr>
              <a:t>No penalty if withdrawn before age 59 1/2</a:t>
            </a:r>
          </a:p>
          <a:p>
            <a:pPr lvl="1"/>
            <a:r>
              <a:rPr lang="en-US" sz="2200" dirty="0">
                <a:solidFill>
                  <a:srgbClr val="2F5496"/>
                </a:solidFill>
                <a:latin typeface="Times New Roman" panose="02020603050405020304" pitchFamily="18" charset="0"/>
              </a:rPr>
              <a:t>Big catch-up provision in last 3 years of retirement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2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Other Tax Buckets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Self-Employment Plans (SEPs)</a:t>
            </a:r>
          </a:p>
          <a:p>
            <a:r>
              <a:rPr lang="en-US" b="0" i="0" u="sng" strike="noStrike" baseline="0" dirty="0" smtClean="0">
                <a:solidFill>
                  <a:srgbClr val="0563C1"/>
                </a:solidFill>
                <a:latin typeface="Times New Roman" panose="02020603050405020304" pitchFamily="18" charset="0"/>
                <a:hlinkClick r:id="rId2"/>
              </a:rPr>
              <a:t>Stocks, Mutual Funds, ETFs</a:t>
            </a:r>
            <a:r>
              <a:rPr lang="en-US" dirty="0">
                <a:solidFill>
                  <a:srgbClr val="0563C1"/>
                </a:solidFill>
                <a:latin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563C1"/>
                </a:solidFill>
                <a:latin typeface="Times New Roman" panose="02020603050405020304" pitchFamily="18" charset="0"/>
              </a:rPr>
              <a:t>(Capital Gains Tax Rates)</a:t>
            </a:r>
            <a:endParaRPr lang="en-US" b="0" i="0" u="sng" strike="noStrike" baseline="0" dirty="0" smtClean="0">
              <a:solidFill>
                <a:srgbClr val="0563C1"/>
              </a:solidFill>
              <a:latin typeface="Times New Roman" panose="02020603050405020304" pitchFamily="18" charset="0"/>
            </a:endParaRP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Bonds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  <a:hlinkClick r:id="rId3"/>
            </a:endParaRP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Health Savings Accounts (HSAs)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529 College Savings Plans</a:t>
            </a:r>
          </a:p>
          <a:p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Many others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3" y="2561987"/>
            <a:ext cx="8079615" cy="82527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40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Buckets </a:t>
            </a:r>
            <a:r>
              <a:rPr lang="en-US" sz="4400" dirty="0">
                <a:solidFill>
                  <a:srgbClr val="2F5496"/>
                </a:solidFill>
                <a:latin typeface="Times New Roman" panose="02020603050405020304" pitchFamily="18" charset="0"/>
              </a:rPr>
              <a:t>= </a:t>
            </a:r>
            <a:r>
              <a:rPr lang="en-US" sz="440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Flexibility = Opportunity</a:t>
            </a:r>
            <a:endParaRPr lang="en-US" sz="320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5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673" y="498645"/>
            <a:ext cx="7960345" cy="1110865"/>
          </a:xfrm>
        </p:spPr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Tax Preparation Help –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Types of Preparers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4133012"/>
          </a:xfrm>
        </p:spPr>
        <p:txBody>
          <a:bodyPr>
            <a:normAutofit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Representation Rights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Attorneys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CPAs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Enrolled Agents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Limited or No Representation Rights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Annual Filing Season Program Participants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Other PTIN Holders Tax Professionals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8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Tools and Tips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3703642"/>
          </a:xfrm>
        </p:spPr>
        <p:txBody>
          <a:bodyPr>
            <a:normAutofit/>
          </a:bodyPr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IRS Tools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  <a:hlinkClick r:id="rId2"/>
              </a:rPr>
              <a:t>Where’s my refund? 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IRS Account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  <a:hlinkClick r:id="rId3"/>
              </a:rPr>
              <a:t>Find a tax professional</a:t>
            </a:r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Tips for upcoming tax season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Advanced Child tax credit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Cryptocurrency</a:t>
            </a:r>
          </a:p>
          <a:p>
            <a:pPr lvl="1"/>
            <a:r>
              <a:rPr lang="en-US" dirty="0">
                <a:solidFill>
                  <a:srgbClr val="2F5496"/>
                </a:solidFill>
                <a:latin typeface="Times New Roman" panose="02020603050405020304" pitchFamily="18" charset="0"/>
              </a:rPr>
              <a:t>Charitable contributions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Homework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trike="sng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Learn the tax code!</a:t>
            </a:r>
          </a:p>
          <a:p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Check your employer to see if they offer a Roth option</a:t>
            </a:r>
          </a:p>
          <a:p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Take inventory of your savings and retirement accounts</a:t>
            </a:r>
          </a:p>
          <a:p>
            <a:r>
              <a:rPr lang="en-US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Identify areas where diversification makes sense</a:t>
            </a:r>
          </a:p>
          <a:p>
            <a:r>
              <a:rPr lang="en-US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Speak</a:t>
            </a:r>
            <a:r>
              <a:rPr lang="en-US" b="0" i="0" u="none" strike="noStrike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 to your IRA, 401(k), or 403(b) custodian about different tax vehicle options</a:t>
            </a:r>
            <a:endParaRPr 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7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674" y="2561987"/>
            <a:ext cx="7745660" cy="825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Questions</a:t>
            </a:r>
            <a:endParaRPr lang="en-US" sz="440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34AC-56F6-4AEF-AC9C-DD1E54FFD36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8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563" y="1721555"/>
            <a:ext cx="7541891" cy="13336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Tax Diversification Strategies and Tax Research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06871" y="3713317"/>
            <a:ext cx="3722535" cy="197322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/>
              <a:t>Joel Scheuher, EA, MBA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Tax Preparation Specialist</a:t>
            </a:r>
          </a:p>
          <a:p>
            <a:pPr>
              <a:spcBef>
                <a:spcPts val="0"/>
              </a:spcBef>
            </a:pPr>
            <a:r>
              <a:rPr lang="en-US" sz="2000" dirty="0" err="1" smtClean="0"/>
              <a:t>Knepp</a:t>
            </a:r>
            <a:r>
              <a:rPr lang="en-US" sz="2000" dirty="0" smtClean="0"/>
              <a:t> &amp; Associates Tax Service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Livonia, MI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hlinkClick r:id="rId2"/>
              </a:rPr>
              <a:t>joel@knepptax.com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734-953-9478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193" y="2522612"/>
            <a:ext cx="1453376" cy="13128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3212" y="3159751"/>
            <a:ext cx="6242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2021 </a:t>
            </a:r>
            <a:r>
              <a:rPr lang="en-US" sz="2400" dirty="0" err="1" smtClean="0">
                <a:solidFill>
                  <a:schemeClr val="bg1"/>
                </a:solidFill>
              </a:rPr>
              <a:t>MichALL</a:t>
            </a:r>
            <a:r>
              <a:rPr lang="en-US" sz="2400" dirty="0" smtClean="0">
                <a:solidFill>
                  <a:schemeClr val="bg1"/>
                </a:solidFill>
              </a:rPr>
              <a:t> Fall Education Meeting, 11/12/21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84457" y="3713288"/>
            <a:ext cx="3040128" cy="197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1600" b="1" kern="1200">
                <a:solidFill>
                  <a:schemeClr val="accent3"/>
                </a:solidFill>
                <a:latin typeface="Calibri"/>
                <a:ea typeface="+mn-ea"/>
                <a:cs typeface="Calibri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dirty="0" smtClean="0"/>
              <a:t>Joel Scheuher, MILS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Business Librarian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University of Michigan</a:t>
            </a:r>
          </a:p>
          <a:p>
            <a:pPr>
              <a:spcBef>
                <a:spcPts val="0"/>
              </a:spcBef>
            </a:pPr>
            <a:r>
              <a:rPr lang="en-US" sz="2000" dirty="0" err="1" smtClean="0"/>
              <a:t>Kresge</a:t>
            </a:r>
            <a:r>
              <a:rPr lang="en-US" sz="2000" dirty="0" smtClean="0"/>
              <a:t> Business Library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Ann Arbor, MI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hlinkClick r:id="rId4"/>
              </a:rPr>
              <a:t>jscheuhe@umich.edu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734-647-0469</a:t>
            </a:r>
            <a:endParaRPr lang="en-US" sz="2000" dirty="0"/>
          </a:p>
          <a:p>
            <a:pPr>
              <a:spcBef>
                <a:spcPts val="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124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chiganRoss-pptTemplate-White">
  <a:themeElements>
    <a:clrScheme name="Custom 17">
      <a:dk1>
        <a:srgbClr val="464646"/>
      </a:dk1>
      <a:lt1>
        <a:sysClr val="window" lastClr="FFFFFF"/>
      </a:lt1>
      <a:dk2>
        <a:srgbClr val="505050"/>
      </a:dk2>
      <a:lt2>
        <a:srgbClr val="EEECE1"/>
      </a:lt2>
      <a:accent1>
        <a:srgbClr val="002856"/>
      </a:accent1>
      <a:accent2>
        <a:srgbClr val="FFCB05"/>
      </a:accent2>
      <a:accent3>
        <a:srgbClr val="2FB6E3"/>
      </a:accent3>
      <a:accent4>
        <a:srgbClr val="0D57AA"/>
      </a:accent4>
      <a:accent5>
        <a:srgbClr val="DE642D"/>
      </a:accent5>
      <a:accent6>
        <a:srgbClr val="ECBC09"/>
      </a:accent6>
      <a:hlink>
        <a:srgbClr val="142F56"/>
      </a:hlink>
      <a:folHlink>
        <a:srgbClr val="32323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oss- Kresge Library Services.potx" id="{0DE32982-2A5B-43D8-A198-AC73E8934E17}" vid="{DEF3650E-B727-489F-A557-A5FA08EF5CB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Ross- Kresge Library Services</Template>
  <TotalTime>1981</TotalTime>
  <Words>1446</Words>
  <Application>Microsoft Office PowerPoint</Application>
  <PresentationFormat>On-screen Show (4:3)</PresentationFormat>
  <Paragraphs>231</Paragraphs>
  <Slides>27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Georgia</vt:lpstr>
      <vt:lpstr>Times New Roman</vt:lpstr>
      <vt:lpstr>Wingdings</vt:lpstr>
      <vt:lpstr>MichiganRoss-pptTemplate-White</vt:lpstr>
      <vt:lpstr>Custom Design</vt:lpstr>
      <vt:lpstr>Tax Diversification Strategies and Tax Research</vt:lpstr>
      <vt:lpstr>Your Tax Journey</vt:lpstr>
      <vt:lpstr>US Federal Tax Law Authority Hierarchy</vt:lpstr>
      <vt:lpstr>Information Sources for Tax Research</vt:lpstr>
      <vt:lpstr>Diversified Tax Portfolio</vt:lpstr>
      <vt:lpstr>Employer Plans (401(k) and 403(b))</vt:lpstr>
      <vt:lpstr>Employer Plans (401(k) and 403(b))</vt:lpstr>
      <vt:lpstr>PowerPoint Presentation</vt:lpstr>
      <vt:lpstr>Individual Retirement Accounts (IRAs)</vt:lpstr>
      <vt:lpstr>Traditional IRAs</vt:lpstr>
      <vt:lpstr>Roth IRAs</vt:lpstr>
      <vt:lpstr>IRA Withdrawal Ordering Rules</vt:lpstr>
      <vt:lpstr>Penalties on early distributions (IRAs)</vt:lpstr>
      <vt:lpstr>PowerPoint Presentation</vt:lpstr>
      <vt:lpstr>Terminology</vt:lpstr>
      <vt:lpstr>Tax Diversification Options</vt:lpstr>
      <vt:lpstr>Tax Diversification Example </vt:lpstr>
      <vt:lpstr>Tax Diversification Strategies</vt:lpstr>
      <vt:lpstr>Other Tax Strategies</vt:lpstr>
      <vt:lpstr>Other Tax Buckets</vt:lpstr>
      <vt:lpstr>Other Tax Buckets</vt:lpstr>
      <vt:lpstr>PowerPoint Presentation</vt:lpstr>
      <vt:lpstr>Tax Preparation Help – Types of Preparers</vt:lpstr>
      <vt:lpstr>Tools and Tips</vt:lpstr>
      <vt:lpstr>Homework</vt:lpstr>
      <vt:lpstr>PowerPoint Presentation</vt:lpstr>
      <vt:lpstr>Tax Diversification Strategies and Tax Research</vt:lpstr>
    </vt:vector>
  </TitlesOfParts>
  <Company>University of Michigan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Kresge Library Services: MAP Introduction</dc:title>
  <dc:creator>Scheuher, Joel</dc:creator>
  <cp:lastModifiedBy>Scheuher, Joel</cp:lastModifiedBy>
  <cp:revision>236</cp:revision>
  <dcterms:created xsi:type="dcterms:W3CDTF">2016-03-01T19:30:29Z</dcterms:created>
  <dcterms:modified xsi:type="dcterms:W3CDTF">2021-11-12T16:44:05Z</dcterms:modified>
</cp:coreProperties>
</file>