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2"/>
  </p:notesMasterIdLst>
  <p:sldIdLst>
    <p:sldId id="256" r:id="rId5"/>
    <p:sldId id="259" r:id="rId6"/>
    <p:sldId id="295" r:id="rId7"/>
    <p:sldId id="261" r:id="rId8"/>
    <p:sldId id="265" r:id="rId9"/>
    <p:sldId id="260" r:id="rId10"/>
    <p:sldId id="296" r:id="rId11"/>
    <p:sldId id="729" r:id="rId12"/>
    <p:sldId id="818" r:id="rId13"/>
    <p:sldId id="1020" r:id="rId14"/>
    <p:sldId id="814" r:id="rId15"/>
    <p:sldId id="1028" r:id="rId16"/>
    <p:sldId id="1026" r:id="rId17"/>
    <p:sldId id="1025" r:id="rId18"/>
    <p:sldId id="1007" r:id="rId19"/>
    <p:sldId id="1030" r:id="rId20"/>
    <p:sldId id="1031" r:id="rId21"/>
    <p:sldId id="297" r:id="rId22"/>
    <p:sldId id="1036" r:id="rId23"/>
    <p:sldId id="1037" r:id="rId24"/>
    <p:sldId id="1038" r:id="rId25"/>
    <p:sldId id="272" r:id="rId26"/>
    <p:sldId id="288" r:id="rId27"/>
    <p:sldId id="285" r:id="rId28"/>
    <p:sldId id="264" r:id="rId29"/>
    <p:sldId id="1039" r:id="rId30"/>
    <p:sldId id="273" r:id="rId31"/>
    <p:sldId id="266" r:id="rId32"/>
    <p:sldId id="267" r:id="rId33"/>
    <p:sldId id="274" r:id="rId34"/>
    <p:sldId id="268" r:id="rId35"/>
    <p:sldId id="269" r:id="rId36"/>
    <p:sldId id="270" r:id="rId37"/>
    <p:sldId id="275" r:id="rId38"/>
    <p:sldId id="281" r:id="rId39"/>
    <p:sldId id="276" r:id="rId40"/>
    <p:sldId id="280" r:id="rId41"/>
    <p:sldId id="277" r:id="rId42"/>
    <p:sldId id="282" r:id="rId43"/>
    <p:sldId id="278" r:id="rId44"/>
    <p:sldId id="291" r:id="rId45"/>
    <p:sldId id="283" r:id="rId46"/>
    <p:sldId id="279" r:id="rId47"/>
    <p:sldId id="284" r:id="rId48"/>
    <p:sldId id="290" r:id="rId49"/>
    <p:sldId id="262" r:id="rId50"/>
    <p:sldId id="25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4477C"/>
    <a:srgbClr val="007CC2"/>
    <a:srgbClr val="820202"/>
    <a:srgbClr val="8FBBE4"/>
    <a:srgbClr val="B20838"/>
    <a:srgbClr val="5E100B"/>
    <a:srgbClr val="BE5054"/>
    <a:srgbClr val="878DB1"/>
    <a:srgbClr val="004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544"/>
    <p:restoredTop sz="55292"/>
  </p:normalViewPr>
  <p:slideViewPr>
    <p:cSldViewPr snapToGrid="0">
      <p:cViewPr varScale="1">
        <p:scale>
          <a:sx n="48" d="100"/>
          <a:sy n="48" d="100"/>
        </p:scale>
        <p:origin x="712" y="192"/>
      </p:cViewPr>
      <p:guideLst>
        <p:guide orient="horz" pos="2160"/>
        <p:guide pos="3840"/>
      </p:guideLst>
    </p:cSldViewPr>
  </p:slideViewPr>
  <p:notesTextViewPr>
    <p:cViewPr>
      <p:scale>
        <a:sx n="3" d="2"/>
        <a:sy n="3" d="2"/>
      </p:scale>
      <p:origin x="0" y="0"/>
    </p:cViewPr>
  </p:notesTextViewPr>
  <p:sorterViewPr>
    <p:cViewPr>
      <p:scale>
        <a:sx n="80" d="100"/>
        <a:sy n="80"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792B47-12AC-4EFC-B34F-2786B9FA832C}"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n-US"/>
        </a:p>
      </dgm:t>
    </dgm:pt>
    <dgm:pt modelId="{E0293D8F-FA17-480F-83F3-3D8824A5FE92}">
      <dgm:prSet custT="1"/>
      <dgm:spPr/>
      <dgm:t>
        <a:bodyPr/>
        <a:lstStyle/>
        <a:p>
          <a:r>
            <a:rPr lang="en-US" sz="2000" b="1" dirty="0">
              <a:solidFill>
                <a:schemeClr val="accent5">
                  <a:lumMod val="50000"/>
                </a:schemeClr>
              </a:solidFill>
            </a:rPr>
            <a:t>Plan Submission</a:t>
          </a:r>
        </a:p>
        <a:p>
          <a:endParaRPr lang="en-US" sz="1050" dirty="0">
            <a:solidFill>
              <a:schemeClr val="tx1">
                <a:lumMod val="75000"/>
                <a:lumOff val="25000"/>
              </a:schemeClr>
            </a:solidFill>
          </a:endParaRPr>
        </a:p>
        <a:p>
          <a:r>
            <a:rPr lang="en-US" sz="1800" b="0" dirty="0">
              <a:solidFill>
                <a:schemeClr val="tx1"/>
              </a:solidFill>
            </a:rPr>
            <a:t>With application for funding in Budget Justification section</a:t>
          </a:r>
        </a:p>
      </dgm:t>
    </dgm:pt>
    <dgm:pt modelId="{81061012-3024-4390-9CF0-5F335879C873}" type="parTrans" cxnId="{4813E663-9511-4456-84BC-815FF134DCD7}">
      <dgm:prSet/>
      <dgm:spPr/>
      <dgm:t>
        <a:bodyPr/>
        <a:lstStyle/>
        <a:p>
          <a:endParaRPr lang="en-US"/>
        </a:p>
      </dgm:t>
    </dgm:pt>
    <dgm:pt modelId="{21F5D422-467A-4ED8-BD85-4D0A2D94B08A}" type="sibTrans" cxnId="{4813E663-9511-4456-84BC-815FF134DCD7}">
      <dgm:prSet/>
      <dgm:spPr/>
      <dgm:t>
        <a:bodyPr/>
        <a:lstStyle/>
        <a:p>
          <a:endParaRPr lang="en-US"/>
        </a:p>
      </dgm:t>
    </dgm:pt>
    <dgm:pt modelId="{82852D58-F26D-4A1D-BF81-BE19DEE9DC2B}">
      <dgm:prSet custT="1"/>
      <dgm:spPr/>
      <dgm:t>
        <a:bodyPr/>
        <a:lstStyle/>
        <a:p>
          <a:r>
            <a:rPr lang="en-US" sz="2000" b="1" dirty="0">
              <a:solidFill>
                <a:schemeClr val="accent5">
                  <a:lumMod val="50000"/>
                </a:schemeClr>
              </a:solidFill>
            </a:rPr>
            <a:t>Plan Assessment</a:t>
          </a:r>
        </a:p>
        <a:p>
          <a:endParaRPr lang="en-US" sz="1050" dirty="0">
            <a:solidFill>
              <a:schemeClr val="tx1">
                <a:lumMod val="75000"/>
                <a:lumOff val="25000"/>
              </a:schemeClr>
            </a:solidFill>
          </a:endParaRPr>
        </a:p>
        <a:p>
          <a:r>
            <a:rPr lang="en-US" sz="1800" b="0" dirty="0">
              <a:solidFill>
                <a:schemeClr val="tx1"/>
              </a:solidFill>
            </a:rPr>
            <a:t>Peer reviewers only comment on (not score) budget</a:t>
          </a:r>
        </a:p>
        <a:p>
          <a:endParaRPr lang="en-US" sz="1050" b="0" dirty="0">
            <a:solidFill>
              <a:schemeClr val="tx1"/>
            </a:solidFill>
          </a:endParaRPr>
        </a:p>
        <a:p>
          <a:r>
            <a:rPr lang="en-US" sz="1800" b="0" dirty="0">
              <a:solidFill>
                <a:schemeClr val="tx1"/>
              </a:solidFill>
            </a:rPr>
            <a:t>NIH program staff assess Plans</a:t>
          </a:r>
        </a:p>
        <a:p>
          <a:endParaRPr lang="en-US" sz="1050" b="0" dirty="0">
            <a:solidFill>
              <a:schemeClr val="tx1"/>
            </a:solidFill>
          </a:endParaRPr>
        </a:p>
        <a:p>
          <a:r>
            <a:rPr lang="en-US" sz="1800" b="0" dirty="0">
              <a:solidFill>
                <a:schemeClr val="tx1"/>
              </a:solidFill>
            </a:rPr>
            <a:t>Plans can be updated</a:t>
          </a:r>
        </a:p>
      </dgm:t>
    </dgm:pt>
    <dgm:pt modelId="{E9858D04-D996-414B-8729-E44F0CFE5420}" type="parTrans" cxnId="{A7040500-ACD3-48F9-89B2-4D809CD4EAFE}">
      <dgm:prSet/>
      <dgm:spPr/>
      <dgm:t>
        <a:bodyPr/>
        <a:lstStyle/>
        <a:p>
          <a:endParaRPr lang="en-US"/>
        </a:p>
      </dgm:t>
    </dgm:pt>
    <dgm:pt modelId="{0197CC76-AC47-4792-8CCE-DB2E8192EB74}" type="sibTrans" cxnId="{A7040500-ACD3-48F9-89B2-4D809CD4EAFE}">
      <dgm:prSet/>
      <dgm:spPr/>
      <dgm:t>
        <a:bodyPr/>
        <a:lstStyle/>
        <a:p>
          <a:endParaRPr lang="en-US"/>
        </a:p>
      </dgm:t>
    </dgm:pt>
    <dgm:pt modelId="{495E5D8C-8B0F-4CC4-B895-4EFDE90CE7A0}">
      <dgm:prSet custT="1"/>
      <dgm:spPr/>
      <dgm:t>
        <a:bodyPr/>
        <a:lstStyle/>
        <a:p>
          <a:r>
            <a:rPr lang="en-US" sz="2000" b="1" dirty="0">
              <a:solidFill>
                <a:schemeClr val="accent5">
                  <a:lumMod val="50000"/>
                </a:schemeClr>
              </a:solidFill>
            </a:rPr>
            <a:t>Plan Compliance</a:t>
          </a:r>
          <a:endParaRPr lang="en-US" sz="1500" b="1" dirty="0">
            <a:solidFill>
              <a:schemeClr val="accent5">
                <a:lumMod val="50000"/>
              </a:schemeClr>
            </a:solidFill>
          </a:endParaRPr>
        </a:p>
        <a:p>
          <a:endParaRPr lang="en-US" sz="1050" dirty="0">
            <a:solidFill>
              <a:schemeClr val="tx1"/>
            </a:solidFill>
          </a:endParaRPr>
        </a:p>
        <a:p>
          <a:r>
            <a:rPr lang="en-US" sz="1800" dirty="0">
              <a:solidFill>
                <a:schemeClr val="tx1"/>
              </a:solidFill>
            </a:rPr>
            <a:t>Incorporated into </a:t>
          </a:r>
          <a:r>
            <a:rPr lang="en-US" sz="1800" b="0" dirty="0">
              <a:solidFill>
                <a:schemeClr val="tx1"/>
              </a:solidFill>
            </a:rPr>
            <a:t>Terms and Conditions</a:t>
          </a:r>
        </a:p>
        <a:p>
          <a:endParaRPr lang="en-US" sz="1050" dirty="0">
            <a:solidFill>
              <a:schemeClr val="tx1"/>
            </a:solidFill>
          </a:endParaRPr>
        </a:p>
        <a:p>
          <a:r>
            <a:rPr lang="en-US" sz="1800" dirty="0">
              <a:solidFill>
                <a:schemeClr val="tx1"/>
              </a:solidFill>
            </a:rPr>
            <a:t>Monitored at regular reporting intervals – me</a:t>
          </a:r>
          <a:r>
            <a:rPr lang="en-US" sz="1800" dirty="0"/>
            <a:t>chanisms and tools to support oversight under development</a:t>
          </a:r>
          <a:endParaRPr lang="en-US" sz="1800" dirty="0">
            <a:solidFill>
              <a:schemeClr val="tx1"/>
            </a:solidFill>
          </a:endParaRPr>
        </a:p>
        <a:p>
          <a:endParaRPr lang="en-US" sz="1050" dirty="0">
            <a:solidFill>
              <a:schemeClr val="tx1"/>
            </a:solidFill>
          </a:endParaRPr>
        </a:p>
        <a:p>
          <a:r>
            <a:rPr lang="en-US" sz="1800" dirty="0">
              <a:solidFill>
                <a:schemeClr val="tx1"/>
              </a:solidFill>
            </a:rPr>
            <a:t>Compliance may factor into future funding decisions</a:t>
          </a:r>
        </a:p>
      </dgm:t>
    </dgm:pt>
    <dgm:pt modelId="{D891A36D-0877-4AC4-8F7B-C82FE1353798}" type="parTrans" cxnId="{962D853C-13FC-446E-89AA-AD9F956461D9}">
      <dgm:prSet/>
      <dgm:spPr/>
      <dgm:t>
        <a:bodyPr/>
        <a:lstStyle/>
        <a:p>
          <a:endParaRPr lang="en-US"/>
        </a:p>
      </dgm:t>
    </dgm:pt>
    <dgm:pt modelId="{694428C5-FC54-46A7-BEAC-817AADB3FE47}" type="sibTrans" cxnId="{962D853C-13FC-446E-89AA-AD9F956461D9}">
      <dgm:prSet/>
      <dgm:spPr/>
      <dgm:t>
        <a:bodyPr/>
        <a:lstStyle/>
        <a:p>
          <a:endParaRPr lang="en-US"/>
        </a:p>
      </dgm:t>
    </dgm:pt>
    <dgm:pt modelId="{B50C1C3C-260D-42E7-BCA3-4156DC2FCB44}" type="pres">
      <dgm:prSet presAssocID="{CA792B47-12AC-4EFC-B34F-2786B9FA832C}" presName="rootnode" presStyleCnt="0">
        <dgm:presLayoutVars>
          <dgm:chMax/>
          <dgm:chPref/>
          <dgm:dir/>
          <dgm:animLvl val="lvl"/>
        </dgm:presLayoutVars>
      </dgm:prSet>
      <dgm:spPr/>
    </dgm:pt>
    <dgm:pt modelId="{6E5431EA-BD46-46BC-A9F0-7499B849025C}" type="pres">
      <dgm:prSet presAssocID="{E0293D8F-FA17-480F-83F3-3D8824A5FE92}" presName="composite" presStyleCnt="0"/>
      <dgm:spPr/>
    </dgm:pt>
    <dgm:pt modelId="{D6501EC6-22FF-4D1E-BC5C-40A9EC1DCA01}" type="pres">
      <dgm:prSet presAssocID="{E0293D8F-FA17-480F-83F3-3D8824A5FE92}" presName="LShape" presStyleLbl="alignNode1" presStyleIdx="0" presStyleCnt="5" custLinFactNeighborX="309" custLinFactNeighborY="-2612"/>
      <dgm:spPr/>
    </dgm:pt>
    <dgm:pt modelId="{DDE8BFD1-DE91-459D-9CFA-239F504D5217}" type="pres">
      <dgm:prSet presAssocID="{E0293D8F-FA17-480F-83F3-3D8824A5FE92}" presName="ParentText" presStyleLbl="revTx" presStyleIdx="0" presStyleCnt="3" custLinFactNeighborX="4485" custLinFactNeighborY="-2248">
        <dgm:presLayoutVars>
          <dgm:chMax val="0"/>
          <dgm:chPref val="0"/>
          <dgm:bulletEnabled val="1"/>
        </dgm:presLayoutVars>
      </dgm:prSet>
      <dgm:spPr/>
    </dgm:pt>
    <dgm:pt modelId="{EBEE0B0D-4D5B-4305-A65F-7348E5B0C7CC}" type="pres">
      <dgm:prSet presAssocID="{E0293D8F-FA17-480F-83F3-3D8824A5FE92}" presName="Triangle" presStyleLbl="alignNode1" presStyleIdx="1" presStyleCnt="5"/>
      <dgm:spPr/>
    </dgm:pt>
    <dgm:pt modelId="{C20BA097-F5AA-41C3-8761-B5F57224DBA2}" type="pres">
      <dgm:prSet presAssocID="{21F5D422-467A-4ED8-BD85-4D0A2D94B08A}" presName="sibTrans" presStyleCnt="0"/>
      <dgm:spPr/>
    </dgm:pt>
    <dgm:pt modelId="{64C69231-0DEA-4486-9D0A-788F10674D7B}" type="pres">
      <dgm:prSet presAssocID="{21F5D422-467A-4ED8-BD85-4D0A2D94B08A}" presName="space" presStyleCnt="0"/>
      <dgm:spPr/>
    </dgm:pt>
    <dgm:pt modelId="{FF06AC52-F687-4FF3-A0EA-5CA5B1BE6292}" type="pres">
      <dgm:prSet presAssocID="{82852D58-F26D-4A1D-BF81-BE19DEE9DC2B}" presName="composite" presStyleCnt="0"/>
      <dgm:spPr/>
    </dgm:pt>
    <dgm:pt modelId="{1C796F7A-7B17-4B41-AA31-8168F88C5194}" type="pres">
      <dgm:prSet presAssocID="{82852D58-F26D-4A1D-BF81-BE19DEE9DC2B}" presName="LShape" presStyleLbl="alignNode1" presStyleIdx="2" presStyleCnt="5"/>
      <dgm:spPr/>
    </dgm:pt>
    <dgm:pt modelId="{F95F8F99-801D-45B8-BF24-B5D8DAFAD0B0}" type="pres">
      <dgm:prSet presAssocID="{82852D58-F26D-4A1D-BF81-BE19DEE9DC2B}" presName="ParentText" presStyleLbl="revTx" presStyleIdx="1" presStyleCnt="3" custLinFactNeighborX="4343">
        <dgm:presLayoutVars>
          <dgm:chMax val="0"/>
          <dgm:chPref val="0"/>
          <dgm:bulletEnabled val="1"/>
        </dgm:presLayoutVars>
      </dgm:prSet>
      <dgm:spPr/>
    </dgm:pt>
    <dgm:pt modelId="{ADCA4AA3-95FA-4C53-855F-B50325ADABB9}" type="pres">
      <dgm:prSet presAssocID="{82852D58-F26D-4A1D-BF81-BE19DEE9DC2B}" presName="Triangle" presStyleLbl="alignNode1" presStyleIdx="3" presStyleCnt="5"/>
      <dgm:spPr/>
    </dgm:pt>
    <dgm:pt modelId="{E033B8B4-9107-4872-8593-5DA22745929B}" type="pres">
      <dgm:prSet presAssocID="{0197CC76-AC47-4792-8CCE-DB2E8192EB74}" presName="sibTrans" presStyleCnt="0"/>
      <dgm:spPr/>
    </dgm:pt>
    <dgm:pt modelId="{F177E37F-D149-4FE5-8369-63C50A320E64}" type="pres">
      <dgm:prSet presAssocID="{0197CC76-AC47-4792-8CCE-DB2E8192EB74}" presName="space" presStyleCnt="0"/>
      <dgm:spPr/>
    </dgm:pt>
    <dgm:pt modelId="{D0499BA1-479C-41E1-89B4-511F16863DBA}" type="pres">
      <dgm:prSet presAssocID="{495E5D8C-8B0F-4CC4-B895-4EFDE90CE7A0}" presName="composite" presStyleCnt="0"/>
      <dgm:spPr/>
    </dgm:pt>
    <dgm:pt modelId="{3AF52C7A-B133-448D-985E-889D3DCC531C}" type="pres">
      <dgm:prSet presAssocID="{495E5D8C-8B0F-4CC4-B895-4EFDE90CE7A0}" presName="LShape" presStyleLbl="alignNode1" presStyleIdx="4" presStyleCnt="5"/>
      <dgm:spPr/>
    </dgm:pt>
    <dgm:pt modelId="{B2754ECE-784F-4F98-8879-02D7EB5AAB1A}" type="pres">
      <dgm:prSet presAssocID="{495E5D8C-8B0F-4CC4-B895-4EFDE90CE7A0}" presName="ParentText" presStyleLbl="revTx" presStyleIdx="2" presStyleCnt="3" custScaleX="96993" custLinFactNeighborX="3377">
        <dgm:presLayoutVars>
          <dgm:chMax val="0"/>
          <dgm:chPref val="0"/>
          <dgm:bulletEnabled val="1"/>
        </dgm:presLayoutVars>
      </dgm:prSet>
      <dgm:spPr/>
    </dgm:pt>
  </dgm:ptLst>
  <dgm:cxnLst>
    <dgm:cxn modelId="{A7040500-ACD3-48F9-89B2-4D809CD4EAFE}" srcId="{CA792B47-12AC-4EFC-B34F-2786B9FA832C}" destId="{82852D58-F26D-4A1D-BF81-BE19DEE9DC2B}" srcOrd="1" destOrd="0" parTransId="{E9858D04-D996-414B-8729-E44F0CFE5420}" sibTransId="{0197CC76-AC47-4792-8CCE-DB2E8192EB74}"/>
    <dgm:cxn modelId="{17B6CF23-8D47-4EFF-85B9-593E2C25A235}" type="presOf" srcId="{495E5D8C-8B0F-4CC4-B895-4EFDE90CE7A0}" destId="{B2754ECE-784F-4F98-8879-02D7EB5AAB1A}" srcOrd="0" destOrd="0" presId="urn:microsoft.com/office/officeart/2009/3/layout/StepUpProcess"/>
    <dgm:cxn modelId="{B667A92A-2D6D-4E64-83B4-53DC713322D8}" type="presOf" srcId="{82852D58-F26D-4A1D-BF81-BE19DEE9DC2B}" destId="{F95F8F99-801D-45B8-BF24-B5D8DAFAD0B0}" srcOrd="0" destOrd="0" presId="urn:microsoft.com/office/officeart/2009/3/layout/StepUpProcess"/>
    <dgm:cxn modelId="{962D853C-13FC-446E-89AA-AD9F956461D9}" srcId="{CA792B47-12AC-4EFC-B34F-2786B9FA832C}" destId="{495E5D8C-8B0F-4CC4-B895-4EFDE90CE7A0}" srcOrd="2" destOrd="0" parTransId="{D891A36D-0877-4AC4-8F7B-C82FE1353798}" sibTransId="{694428C5-FC54-46A7-BEAC-817AADB3FE47}"/>
    <dgm:cxn modelId="{4813E663-9511-4456-84BC-815FF134DCD7}" srcId="{CA792B47-12AC-4EFC-B34F-2786B9FA832C}" destId="{E0293D8F-FA17-480F-83F3-3D8824A5FE92}" srcOrd="0" destOrd="0" parTransId="{81061012-3024-4390-9CF0-5F335879C873}" sibTransId="{21F5D422-467A-4ED8-BD85-4D0A2D94B08A}"/>
    <dgm:cxn modelId="{76C32976-8EB9-40CA-BF78-AD04D3F93F8E}" type="presOf" srcId="{CA792B47-12AC-4EFC-B34F-2786B9FA832C}" destId="{B50C1C3C-260D-42E7-BCA3-4156DC2FCB44}" srcOrd="0" destOrd="0" presId="urn:microsoft.com/office/officeart/2009/3/layout/StepUpProcess"/>
    <dgm:cxn modelId="{C66F5578-56A3-4AA1-8DD0-885C386CAD82}" type="presOf" srcId="{E0293D8F-FA17-480F-83F3-3D8824A5FE92}" destId="{DDE8BFD1-DE91-459D-9CFA-239F504D5217}" srcOrd="0" destOrd="0" presId="urn:microsoft.com/office/officeart/2009/3/layout/StepUpProcess"/>
    <dgm:cxn modelId="{A3396271-4802-4808-BED0-703CE711290E}" type="presParOf" srcId="{B50C1C3C-260D-42E7-BCA3-4156DC2FCB44}" destId="{6E5431EA-BD46-46BC-A9F0-7499B849025C}" srcOrd="0" destOrd="0" presId="urn:microsoft.com/office/officeart/2009/3/layout/StepUpProcess"/>
    <dgm:cxn modelId="{F5899CC8-C052-4AD3-A840-956D48A07E35}" type="presParOf" srcId="{6E5431EA-BD46-46BC-A9F0-7499B849025C}" destId="{D6501EC6-22FF-4D1E-BC5C-40A9EC1DCA01}" srcOrd="0" destOrd="0" presId="urn:microsoft.com/office/officeart/2009/3/layout/StepUpProcess"/>
    <dgm:cxn modelId="{2CF322A5-6C25-417E-887E-C664D14410E9}" type="presParOf" srcId="{6E5431EA-BD46-46BC-A9F0-7499B849025C}" destId="{DDE8BFD1-DE91-459D-9CFA-239F504D5217}" srcOrd="1" destOrd="0" presId="urn:microsoft.com/office/officeart/2009/3/layout/StepUpProcess"/>
    <dgm:cxn modelId="{088C3425-5F76-4743-A5EB-85C77B49A920}" type="presParOf" srcId="{6E5431EA-BD46-46BC-A9F0-7499B849025C}" destId="{EBEE0B0D-4D5B-4305-A65F-7348E5B0C7CC}" srcOrd="2" destOrd="0" presId="urn:microsoft.com/office/officeart/2009/3/layout/StepUpProcess"/>
    <dgm:cxn modelId="{A9A1CAC7-9712-441E-80FD-2D2047889216}" type="presParOf" srcId="{B50C1C3C-260D-42E7-BCA3-4156DC2FCB44}" destId="{C20BA097-F5AA-41C3-8761-B5F57224DBA2}" srcOrd="1" destOrd="0" presId="urn:microsoft.com/office/officeart/2009/3/layout/StepUpProcess"/>
    <dgm:cxn modelId="{6C2480D1-7347-46D2-8006-7F6B860863E1}" type="presParOf" srcId="{C20BA097-F5AA-41C3-8761-B5F57224DBA2}" destId="{64C69231-0DEA-4486-9D0A-788F10674D7B}" srcOrd="0" destOrd="0" presId="urn:microsoft.com/office/officeart/2009/3/layout/StepUpProcess"/>
    <dgm:cxn modelId="{BA3FBA0C-3949-4702-BF4B-285D1514A28D}" type="presParOf" srcId="{B50C1C3C-260D-42E7-BCA3-4156DC2FCB44}" destId="{FF06AC52-F687-4FF3-A0EA-5CA5B1BE6292}" srcOrd="2" destOrd="0" presId="urn:microsoft.com/office/officeart/2009/3/layout/StepUpProcess"/>
    <dgm:cxn modelId="{87A732A7-F466-48CB-93BD-5B3E0B331B42}" type="presParOf" srcId="{FF06AC52-F687-4FF3-A0EA-5CA5B1BE6292}" destId="{1C796F7A-7B17-4B41-AA31-8168F88C5194}" srcOrd="0" destOrd="0" presId="urn:microsoft.com/office/officeart/2009/3/layout/StepUpProcess"/>
    <dgm:cxn modelId="{AC97BF6E-E538-43EB-809D-31F5952E4914}" type="presParOf" srcId="{FF06AC52-F687-4FF3-A0EA-5CA5B1BE6292}" destId="{F95F8F99-801D-45B8-BF24-B5D8DAFAD0B0}" srcOrd="1" destOrd="0" presId="urn:microsoft.com/office/officeart/2009/3/layout/StepUpProcess"/>
    <dgm:cxn modelId="{D0286180-EAD0-439F-9F39-5EA6254746E3}" type="presParOf" srcId="{FF06AC52-F687-4FF3-A0EA-5CA5B1BE6292}" destId="{ADCA4AA3-95FA-4C53-855F-B50325ADABB9}" srcOrd="2" destOrd="0" presId="urn:microsoft.com/office/officeart/2009/3/layout/StepUpProcess"/>
    <dgm:cxn modelId="{20CD259E-B041-4F2F-9614-811A8073B81A}" type="presParOf" srcId="{B50C1C3C-260D-42E7-BCA3-4156DC2FCB44}" destId="{E033B8B4-9107-4872-8593-5DA22745929B}" srcOrd="3" destOrd="0" presId="urn:microsoft.com/office/officeart/2009/3/layout/StepUpProcess"/>
    <dgm:cxn modelId="{8646D9A7-43CC-4BFD-B784-A291B87AE83D}" type="presParOf" srcId="{E033B8B4-9107-4872-8593-5DA22745929B}" destId="{F177E37F-D149-4FE5-8369-63C50A320E64}" srcOrd="0" destOrd="0" presId="urn:microsoft.com/office/officeart/2009/3/layout/StepUpProcess"/>
    <dgm:cxn modelId="{346D1C91-34F4-4ED8-9B16-30EEEABEC090}" type="presParOf" srcId="{B50C1C3C-260D-42E7-BCA3-4156DC2FCB44}" destId="{D0499BA1-479C-41E1-89B4-511F16863DBA}" srcOrd="4" destOrd="0" presId="urn:microsoft.com/office/officeart/2009/3/layout/StepUpProcess"/>
    <dgm:cxn modelId="{087E8619-9748-42E4-8D17-61A06B4FE643}" type="presParOf" srcId="{D0499BA1-479C-41E1-89B4-511F16863DBA}" destId="{3AF52C7A-B133-448D-985E-889D3DCC531C}" srcOrd="0" destOrd="0" presId="urn:microsoft.com/office/officeart/2009/3/layout/StepUpProcess"/>
    <dgm:cxn modelId="{BC58E6D6-96CA-4273-BB70-8A1255132FA0}" type="presParOf" srcId="{D0499BA1-479C-41E1-89B4-511F16863DBA}" destId="{B2754ECE-784F-4F98-8879-02D7EB5AAB1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6AF970-35D8-374E-9B81-F9569E2037F2}" type="doc">
      <dgm:prSet loTypeId="urn:microsoft.com/office/officeart/2005/8/layout/lProcess2" loCatId="hierarchy" qsTypeId="urn:microsoft.com/office/officeart/2005/8/quickstyle/simple1" qsCatId="simple" csTypeId="urn:microsoft.com/office/officeart/2005/8/colors/accent6_1" csCatId="accent6" phldr="1"/>
      <dgm:spPr/>
      <dgm:t>
        <a:bodyPr/>
        <a:lstStyle/>
        <a:p>
          <a:endParaRPr lang="en-US"/>
        </a:p>
      </dgm:t>
    </dgm:pt>
    <dgm:pt modelId="{F5823356-FE25-3D42-905E-87BCB2C96F4E}">
      <dgm:prSet phldrT="[Text]"/>
      <dgm:spPr/>
      <dgm:t>
        <a:bodyPr/>
        <a:lstStyle/>
        <a:p>
          <a:r>
            <a:rPr lang="en-US" dirty="0"/>
            <a:t>Data Type</a:t>
          </a:r>
        </a:p>
      </dgm:t>
    </dgm:pt>
    <dgm:pt modelId="{8D3C4A4A-98C0-D840-B1DF-5C221D56EC7E}" type="parTrans" cxnId="{F952450B-DAFE-544D-ADDE-DC1589E75FFE}">
      <dgm:prSet/>
      <dgm:spPr/>
      <dgm:t>
        <a:bodyPr/>
        <a:lstStyle/>
        <a:p>
          <a:endParaRPr lang="en-US"/>
        </a:p>
      </dgm:t>
    </dgm:pt>
    <dgm:pt modelId="{F4C72A72-CD1B-5E45-8D9F-20CD4BA48448}" type="sibTrans" cxnId="{F952450B-DAFE-544D-ADDE-DC1589E75FFE}">
      <dgm:prSet/>
      <dgm:spPr/>
      <dgm:t>
        <a:bodyPr/>
        <a:lstStyle/>
        <a:p>
          <a:endParaRPr lang="en-US"/>
        </a:p>
      </dgm:t>
    </dgm:pt>
    <dgm:pt modelId="{AA3AB93D-6F77-1345-B5E9-7B21E077D537}">
      <dgm:prSet phldrT="[Text]" custT="1"/>
      <dgm:spPr/>
      <dgm:t>
        <a:bodyPr/>
        <a:lstStyle/>
        <a:p>
          <a:r>
            <a:rPr lang="en-US" sz="1600" dirty="0"/>
            <a:t>Description of research and expected data [grant proposal?]</a:t>
          </a:r>
        </a:p>
      </dgm:t>
    </dgm:pt>
    <dgm:pt modelId="{E4B798EF-11FA-4647-A0EB-A417D377A5F3}" type="parTrans" cxnId="{B3801F8F-336C-D941-8D51-8FCC287F03CB}">
      <dgm:prSet/>
      <dgm:spPr/>
      <dgm:t>
        <a:bodyPr/>
        <a:lstStyle/>
        <a:p>
          <a:endParaRPr lang="en-US"/>
        </a:p>
      </dgm:t>
    </dgm:pt>
    <dgm:pt modelId="{26784DCF-0D66-4B48-805C-D3E6B5422A9F}" type="sibTrans" cxnId="{B3801F8F-336C-D941-8D51-8FCC287F03CB}">
      <dgm:prSet/>
      <dgm:spPr/>
      <dgm:t>
        <a:bodyPr/>
        <a:lstStyle/>
        <a:p>
          <a:endParaRPr lang="en-US"/>
        </a:p>
      </dgm:t>
    </dgm:pt>
    <dgm:pt modelId="{74E1CD67-3A6D-814D-B518-F9166BB6B552}">
      <dgm:prSet phldrT="[Text]" custT="1"/>
      <dgm:spPr/>
      <dgm:t>
        <a:bodyPr/>
        <a:lstStyle/>
        <a:p>
          <a:r>
            <a:rPr lang="en-US" sz="1600" dirty="0"/>
            <a:t>Consider ethical and legal restrictions for what you can share</a:t>
          </a:r>
        </a:p>
      </dgm:t>
    </dgm:pt>
    <dgm:pt modelId="{3E446F6C-5979-4249-AEF1-CC22CB9BA37C}" type="parTrans" cxnId="{3FAC1072-5070-724D-84E2-FF8E96896DA2}">
      <dgm:prSet/>
      <dgm:spPr/>
      <dgm:t>
        <a:bodyPr/>
        <a:lstStyle/>
        <a:p>
          <a:endParaRPr lang="en-US"/>
        </a:p>
      </dgm:t>
    </dgm:pt>
    <dgm:pt modelId="{DF450AF1-ADFA-BF43-BDB4-3C11C0AD2CBC}" type="sibTrans" cxnId="{3FAC1072-5070-724D-84E2-FF8E96896DA2}">
      <dgm:prSet/>
      <dgm:spPr/>
      <dgm:t>
        <a:bodyPr/>
        <a:lstStyle/>
        <a:p>
          <a:endParaRPr lang="en-US"/>
        </a:p>
      </dgm:t>
    </dgm:pt>
    <dgm:pt modelId="{282D80E4-9F6B-8A49-8A6A-7B78C8B5C88A}">
      <dgm:prSet phldrT="[Text]"/>
      <dgm:spPr/>
      <dgm:t>
        <a:bodyPr/>
        <a:lstStyle/>
        <a:p>
          <a:r>
            <a:rPr lang="en-US" dirty="0"/>
            <a:t>Related tools, software, code</a:t>
          </a:r>
        </a:p>
      </dgm:t>
    </dgm:pt>
    <dgm:pt modelId="{55AEBD9E-2C6D-1C46-888A-568D438B8F10}" type="parTrans" cxnId="{D9A4B3E5-0BBE-F146-9124-7842AFBD0856}">
      <dgm:prSet/>
      <dgm:spPr/>
      <dgm:t>
        <a:bodyPr/>
        <a:lstStyle/>
        <a:p>
          <a:endParaRPr lang="en-US"/>
        </a:p>
      </dgm:t>
    </dgm:pt>
    <dgm:pt modelId="{44555412-C5FA-8A4F-B2B8-FBF4794568BB}" type="sibTrans" cxnId="{D9A4B3E5-0BBE-F146-9124-7842AFBD0856}">
      <dgm:prSet/>
      <dgm:spPr/>
      <dgm:t>
        <a:bodyPr/>
        <a:lstStyle/>
        <a:p>
          <a:endParaRPr lang="en-US"/>
        </a:p>
      </dgm:t>
    </dgm:pt>
    <dgm:pt modelId="{D6B94599-9CC8-C24A-BE82-AD52BEA58981}">
      <dgm:prSet phldrT="[Text]" custT="1"/>
      <dgm:spPr/>
      <dgm:t>
        <a:bodyPr/>
        <a:lstStyle/>
        <a:p>
          <a:r>
            <a:rPr lang="en-US" sz="1600" dirty="0"/>
            <a:t>Check laboratory computers for program information used to analyze data</a:t>
          </a:r>
        </a:p>
      </dgm:t>
    </dgm:pt>
    <dgm:pt modelId="{D02634CE-F4C4-8743-8124-FB12B48CF805}" type="parTrans" cxnId="{501A4163-071A-AF47-AE4C-6B3A7DA3AE10}">
      <dgm:prSet/>
      <dgm:spPr/>
      <dgm:t>
        <a:bodyPr/>
        <a:lstStyle/>
        <a:p>
          <a:endParaRPr lang="en-US"/>
        </a:p>
      </dgm:t>
    </dgm:pt>
    <dgm:pt modelId="{74BADB70-32E9-5D44-9E5E-2812C7529405}" type="sibTrans" cxnId="{501A4163-071A-AF47-AE4C-6B3A7DA3AE10}">
      <dgm:prSet/>
      <dgm:spPr/>
      <dgm:t>
        <a:bodyPr/>
        <a:lstStyle/>
        <a:p>
          <a:endParaRPr lang="en-US"/>
        </a:p>
      </dgm:t>
    </dgm:pt>
    <dgm:pt modelId="{E1A9F4BA-49D2-4F4B-8B81-18095EA21807}">
      <dgm:prSet phldrT="[Text]" custT="1"/>
      <dgm:spPr/>
      <dgm:t>
        <a:bodyPr/>
        <a:lstStyle/>
        <a:p>
          <a:r>
            <a:rPr lang="en-US" sz="1600" dirty="0"/>
            <a:t>Will you be writing scripts or code to help process the data?</a:t>
          </a:r>
        </a:p>
      </dgm:t>
    </dgm:pt>
    <dgm:pt modelId="{17B87769-909C-4B45-BF0C-FF20C2007F8E}" type="parTrans" cxnId="{4ED92646-FCA3-7243-A13F-B03A345583FB}">
      <dgm:prSet/>
      <dgm:spPr/>
      <dgm:t>
        <a:bodyPr/>
        <a:lstStyle/>
        <a:p>
          <a:endParaRPr lang="en-US"/>
        </a:p>
      </dgm:t>
    </dgm:pt>
    <dgm:pt modelId="{79B10CD6-F679-CD44-BE63-8D24A609EF1A}" type="sibTrans" cxnId="{4ED92646-FCA3-7243-A13F-B03A345583FB}">
      <dgm:prSet/>
      <dgm:spPr/>
      <dgm:t>
        <a:bodyPr/>
        <a:lstStyle/>
        <a:p>
          <a:endParaRPr lang="en-US"/>
        </a:p>
      </dgm:t>
    </dgm:pt>
    <dgm:pt modelId="{23DB18AD-E946-9A4E-812E-6826E918328D}">
      <dgm:prSet/>
      <dgm:spPr/>
      <dgm:t>
        <a:bodyPr/>
        <a:lstStyle/>
        <a:p>
          <a:r>
            <a:rPr lang="en-US" dirty="0"/>
            <a:t>Standards</a:t>
          </a:r>
        </a:p>
      </dgm:t>
    </dgm:pt>
    <dgm:pt modelId="{BC34FA30-B6F4-F045-933E-3A37FC2C96B3}" type="parTrans" cxnId="{16EC4E6C-88ED-7145-AA2A-1DE0BE6FFD85}">
      <dgm:prSet/>
      <dgm:spPr/>
      <dgm:t>
        <a:bodyPr/>
        <a:lstStyle/>
        <a:p>
          <a:endParaRPr lang="en-US"/>
        </a:p>
      </dgm:t>
    </dgm:pt>
    <dgm:pt modelId="{09CA88A6-9EA3-7949-95AC-D939A116E408}" type="sibTrans" cxnId="{16EC4E6C-88ED-7145-AA2A-1DE0BE6FFD85}">
      <dgm:prSet/>
      <dgm:spPr/>
      <dgm:t>
        <a:bodyPr/>
        <a:lstStyle/>
        <a:p>
          <a:endParaRPr lang="en-US"/>
        </a:p>
      </dgm:t>
    </dgm:pt>
    <dgm:pt modelId="{0AE10874-B04C-1D44-A56D-DF8B9E558D05}">
      <dgm:prSet/>
      <dgm:spPr/>
      <dgm:t>
        <a:bodyPr/>
        <a:lstStyle/>
        <a:p>
          <a:r>
            <a:rPr lang="en-US" dirty="0"/>
            <a:t>Data preservation, access, and associated timelines</a:t>
          </a:r>
        </a:p>
      </dgm:t>
    </dgm:pt>
    <dgm:pt modelId="{469C99D4-459E-0F42-AF34-8810174D5FF5}" type="parTrans" cxnId="{50DED4C2-48F7-E14C-BA46-67FBDFB2C041}">
      <dgm:prSet/>
      <dgm:spPr/>
      <dgm:t>
        <a:bodyPr/>
        <a:lstStyle/>
        <a:p>
          <a:endParaRPr lang="en-US"/>
        </a:p>
      </dgm:t>
    </dgm:pt>
    <dgm:pt modelId="{2C1B51A6-4572-5846-AA91-EC1CC802B889}" type="sibTrans" cxnId="{50DED4C2-48F7-E14C-BA46-67FBDFB2C041}">
      <dgm:prSet/>
      <dgm:spPr/>
      <dgm:t>
        <a:bodyPr/>
        <a:lstStyle/>
        <a:p>
          <a:endParaRPr lang="en-US"/>
        </a:p>
      </dgm:t>
    </dgm:pt>
    <dgm:pt modelId="{DC3A04A9-6FB0-BA4D-97A9-6C16D4063135}">
      <dgm:prSet/>
      <dgm:spPr/>
      <dgm:t>
        <a:bodyPr/>
        <a:lstStyle/>
        <a:p>
          <a:r>
            <a:rPr lang="en-US" dirty="0"/>
            <a:t>Oversight</a:t>
          </a:r>
        </a:p>
      </dgm:t>
    </dgm:pt>
    <dgm:pt modelId="{E1722F57-AE89-5E4E-AAC5-23385F3FEDB8}" type="parTrans" cxnId="{4FDD38C7-E0AA-5742-A372-96CCD6A48D38}">
      <dgm:prSet/>
      <dgm:spPr/>
      <dgm:t>
        <a:bodyPr/>
        <a:lstStyle/>
        <a:p>
          <a:endParaRPr lang="en-US"/>
        </a:p>
      </dgm:t>
    </dgm:pt>
    <dgm:pt modelId="{FA431055-7D18-1249-8875-E8AE02E71B7D}" type="sibTrans" cxnId="{4FDD38C7-E0AA-5742-A372-96CCD6A48D38}">
      <dgm:prSet/>
      <dgm:spPr/>
      <dgm:t>
        <a:bodyPr/>
        <a:lstStyle/>
        <a:p>
          <a:endParaRPr lang="en-US"/>
        </a:p>
      </dgm:t>
    </dgm:pt>
    <dgm:pt modelId="{9C32043B-F41B-2148-A860-0CCF5CB81396}">
      <dgm:prSet custT="1"/>
      <dgm:spPr/>
      <dgm:t>
        <a:bodyPr/>
        <a:lstStyle/>
        <a:p>
          <a:r>
            <a:rPr lang="en-US" sz="1600" dirty="0"/>
            <a:t>Does your field of study have templates or standards for data collection?</a:t>
          </a:r>
        </a:p>
      </dgm:t>
    </dgm:pt>
    <dgm:pt modelId="{43E1FEB3-AB0B-A94D-8E14-6F4A7E64256A}" type="parTrans" cxnId="{981A9E6C-6CDB-324F-938D-AAAF6D6905D3}">
      <dgm:prSet/>
      <dgm:spPr/>
      <dgm:t>
        <a:bodyPr/>
        <a:lstStyle/>
        <a:p>
          <a:endParaRPr lang="en-US"/>
        </a:p>
      </dgm:t>
    </dgm:pt>
    <dgm:pt modelId="{F06586EC-2FE9-AB4B-B5DD-48753CD29A7B}" type="sibTrans" cxnId="{981A9E6C-6CDB-324F-938D-AAAF6D6905D3}">
      <dgm:prSet/>
      <dgm:spPr/>
      <dgm:t>
        <a:bodyPr/>
        <a:lstStyle/>
        <a:p>
          <a:endParaRPr lang="en-US"/>
        </a:p>
      </dgm:t>
    </dgm:pt>
    <dgm:pt modelId="{3DEE824D-B732-BE42-85D8-5C919252717B}">
      <dgm:prSet custT="1"/>
      <dgm:spPr/>
      <dgm:t>
        <a:bodyPr/>
        <a:lstStyle/>
        <a:p>
          <a:r>
            <a:rPr lang="en-US" sz="1600" dirty="0"/>
            <a:t>Check grant for mention of specific standards</a:t>
          </a:r>
        </a:p>
      </dgm:t>
    </dgm:pt>
    <dgm:pt modelId="{1E466A41-9B11-7D44-A91B-F109EA9CE623}" type="parTrans" cxnId="{060BDFD9-5E15-BC41-95BC-27DC96B43180}">
      <dgm:prSet/>
      <dgm:spPr/>
      <dgm:t>
        <a:bodyPr/>
        <a:lstStyle/>
        <a:p>
          <a:endParaRPr lang="en-US"/>
        </a:p>
      </dgm:t>
    </dgm:pt>
    <dgm:pt modelId="{F1A595E7-5B3A-C34F-82FC-CD573F272904}" type="sibTrans" cxnId="{060BDFD9-5E15-BC41-95BC-27DC96B43180}">
      <dgm:prSet/>
      <dgm:spPr/>
      <dgm:t>
        <a:bodyPr/>
        <a:lstStyle/>
        <a:p>
          <a:endParaRPr lang="en-US"/>
        </a:p>
      </dgm:t>
    </dgm:pt>
    <dgm:pt modelId="{0406460D-CD13-8146-B961-2A752A5860AD}">
      <dgm:prSet custT="1"/>
      <dgm:spPr/>
      <dgm:t>
        <a:bodyPr/>
        <a:lstStyle/>
        <a:p>
          <a:r>
            <a:rPr lang="en-US" sz="1200" dirty="0"/>
            <a:t>PI decision to share in repository or not</a:t>
          </a:r>
        </a:p>
      </dgm:t>
    </dgm:pt>
    <dgm:pt modelId="{6AF7223B-45BD-2E48-B3F3-68147A6F6052}" type="parTrans" cxnId="{6C2BBDC8-AAFE-4B42-88C1-AF01FCA57C7E}">
      <dgm:prSet/>
      <dgm:spPr/>
      <dgm:t>
        <a:bodyPr/>
        <a:lstStyle/>
        <a:p>
          <a:endParaRPr lang="en-US"/>
        </a:p>
      </dgm:t>
    </dgm:pt>
    <dgm:pt modelId="{FD74E454-82C8-0041-ABC6-39A6B16BFC8E}" type="sibTrans" cxnId="{6C2BBDC8-AAFE-4B42-88C1-AF01FCA57C7E}">
      <dgm:prSet/>
      <dgm:spPr/>
      <dgm:t>
        <a:bodyPr/>
        <a:lstStyle/>
        <a:p>
          <a:endParaRPr lang="en-US"/>
        </a:p>
      </dgm:t>
    </dgm:pt>
    <dgm:pt modelId="{3C152E74-FE77-8743-97B7-803156782530}">
      <dgm:prSet custT="1"/>
      <dgm:spPr/>
      <dgm:t>
        <a:bodyPr/>
        <a:lstStyle/>
        <a:p>
          <a:r>
            <a:rPr lang="en-US" sz="1200" dirty="0"/>
            <a:t>Repository policies can provide helpful info regarding access and timelines</a:t>
          </a:r>
        </a:p>
      </dgm:t>
    </dgm:pt>
    <dgm:pt modelId="{EA642E84-6A9D-1F41-B314-4DA627F35239}" type="parTrans" cxnId="{38F4BBF6-C661-1B49-A012-D0E73B861991}">
      <dgm:prSet/>
      <dgm:spPr/>
      <dgm:t>
        <a:bodyPr/>
        <a:lstStyle/>
        <a:p>
          <a:endParaRPr lang="en-US"/>
        </a:p>
      </dgm:t>
    </dgm:pt>
    <dgm:pt modelId="{691614A9-76A2-B648-9CA3-044DA0536300}" type="sibTrans" cxnId="{38F4BBF6-C661-1B49-A012-D0E73B861991}">
      <dgm:prSet/>
      <dgm:spPr/>
      <dgm:t>
        <a:bodyPr/>
        <a:lstStyle/>
        <a:p>
          <a:endParaRPr lang="en-US"/>
        </a:p>
      </dgm:t>
    </dgm:pt>
    <dgm:pt modelId="{C925EACB-EA5D-5345-ABF8-7C8918EBFB42}">
      <dgm:prSet custT="1"/>
      <dgm:spPr/>
      <dgm:t>
        <a:bodyPr/>
        <a:lstStyle/>
        <a:p>
          <a:r>
            <a:rPr lang="en-US" sz="1600" dirty="0"/>
            <a:t>Usually the PI</a:t>
          </a:r>
        </a:p>
      </dgm:t>
    </dgm:pt>
    <dgm:pt modelId="{C3764211-7B13-244F-B120-9D75400B1DFD}" type="parTrans" cxnId="{95881A2A-A608-5948-98AD-6FC6D9ABBC9F}">
      <dgm:prSet/>
      <dgm:spPr/>
      <dgm:t>
        <a:bodyPr/>
        <a:lstStyle/>
        <a:p>
          <a:endParaRPr lang="en-US"/>
        </a:p>
      </dgm:t>
    </dgm:pt>
    <dgm:pt modelId="{A732E331-BAD8-5240-915F-0C93E528066B}" type="sibTrans" cxnId="{95881A2A-A608-5948-98AD-6FC6D9ABBC9F}">
      <dgm:prSet/>
      <dgm:spPr/>
      <dgm:t>
        <a:bodyPr/>
        <a:lstStyle/>
        <a:p>
          <a:endParaRPr lang="en-US"/>
        </a:p>
      </dgm:t>
    </dgm:pt>
    <dgm:pt modelId="{A3873216-DE36-6A4C-A2E6-78C2A4C26DD5}">
      <dgm:prSet custT="1"/>
      <dgm:spPr/>
      <dgm:t>
        <a:bodyPr/>
        <a:lstStyle/>
        <a:p>
          <a:r>
            <a:rPr lang="en-US" sz="1200" dirty="0"/>
            <a:t>IT departments can provide description of data storage and backups</a:t>
          </a:r>
        </a:p>
      </dgm:t>
    </dgm:pt>
    <dgm:pt modelId="{940A8503-DDDC-E143-A39F-34584A09143C}" type="parTrans" cxnId="{D1CCCBC6-A679-C547-A469-557A7AAF76E3}">
      <dgm:prSet/>
      <dgm:spPr/>
      <dgm:t>
        <a:bodyPr/>
        <a:lstStyle/>
        <a:p>
          <a:endParaRPr lang="en-US"/>
        </a:p>
      </dgm:t>
    </dgm:pt>
    <dgm:pt modelId="{24614458-7F9E-1E47-B994-7D81683E2BDE}" type="sibTrans" cxnId="{D1CCCBC6-A679-C547-A469-557A7AAF76E3}">
      <dgm:prSet/>
      <dgm:spPr/>
      <dgm:t>
        <a:bodyPr/>
        <a:lstStyle/>
        <a:p>
          <a:endParaRPr lang="en-US"/>
        </a:p>
      </dgm:t>
    </dgm:pt>
    <dgm:pt modelId="{F3E0618A-337A-FD47-95C1-385FFC254035}">
      <dgm:prSet custT="1"/>
      <dgm:spPr/>
      <dgm:t>
        <a:bodyPr/>
        <a:lstStyle/>
        <a:p>
          <a:r>
            <a:rPr lang="en-US" sz="1200" dirty="0"/>
            <a:t>PI decision regarding when to share, usually associated with study conclusion</a:t>
          </a:r>
        </a:p>
      </dgm:t>
    </dgm:pt>
    <dgm:pt modelId="{2E570A40-3665-6A44-A862-320185CAF95A}" type="parTrans" cxnId="{0CE17DA6-9EFB-B746-9557-1D6A3D2CFF87}">
      <dgm:prSet/>
      <dgm:spPr/>
      <dgm:t>
        <a:bodyPr/>
        <a:lstStyle/>
        <a:p>
          <a:endParaRPr lang="en-US"/>
        </a:p>
      </dgm:t>
    </dgm:pt>
    <dgm:pt modelId="{1042A1A1-105F-6A43-AA90-78FE46D94C74}" type="sibTrans" cxnId="{0CE17DA6-9EFB-B746-9557-1D6A3D2CFF87}">
      <dgm:prSet/>
      <dgm:spPr/>
      <dgm:t>
        <a:bodyPr/>
        <a:lstStyle/>
        <a:p>
          <a:endParaRPr lang="en-US"/>
        </a:p>
      </dgm:t>
    </dgm:pt>
    <dgm:pt modelId="{040584EB-2DDB-D242-8C62-41DAFE5606D1}" type="pres">
      <dgm:prSet presAssocID="{3F6AF970-35D8-374E-9B81-F9569E2037F2}" presName="theList" presStyleCnt="0">
        <dgm:presLayoutVars>
          <dgm:dir/>
          <dgm:animLvl val="lvl"/>
          <dgm:resizeHandles val="exact"/>
        </dgm:presLayoutVars>
      </dgm:prSet>
      <dgm:spPr/>
    </dgm:pt>
    <dgm:pt modelId="{AAD3D6E3-B59A-B646-95F3-3708A9B85AD2}" type="pres">
      <dgm:prSet presAssocID="{F5823356-FE25-3D42-905E-87BCB2C96F4E}" presName="compNode" presStyleCnt="0"/>
      <dgm:spPr/>
    </dgm:pt>
    <dgm:pt modelId="{C2F2F6C2-F027-A24B-8CCA-F516FBE873F8}" type="pres">
      <dgm:prSet presAssocID="{F5823356-FE25-3D42-905E-87BCB2C96F4E}" presName="aNode" presStyleLbl="bgShp" presStyleIdx="0" presStyleCnt="5"/>
      <dgm:spPr/>
    </dgm:pt>
    <dgm:pt modelId="{924D16AC-53A0-3B41-8F89-D419661C17BB}" type="pres">
      <dgm:prSet presAssocID="{F5823356-FE25-3D42-905E-87BCB2C96F4E}" presName="textNode" presStyleLbl="bgShp" presStyleIdx="0" presStyleCnt="5"/>
      <dgm:spPr/>
    </dgm:pt>
    <dgm:pt modelId="{73D49379-2CA3-0448-8379-28AB40641F78}" type="pres">
      <dgm:prSet presAssocID="{F5823356-FE25-3D42-905E-87BCB2C96F4E}" presName="compChildNode" presStyleCnt="0"/>
      <dgm:spPr/>
    </dgm:pt>
    <dgm:pt modelId="{255BFD72-319B-DC40-85FE-5260D61A2D60}" type="pres">
      <dgm:prSet presAssocID="{F5823356-FE25-3D42-905E-87BCB2C96F4E}" presName="theInnerList" presStyleCnt="0"/>
      <dgm:spPr/>
    </dgm:pt>
    <dgm:pt modelId="{7D395392-CE31-8242-A058-60930605EB2B}" type="pres">
      <dgm:prSet presAssocID="{AA3AB93D-6F77-1345-B5E9-7B21E077D537}" presName="childNode" presStyleLbl="node1" presStyleIdx="0" presStyleCnt="11">
        <dgm:presLayoutVars>
          <dgm:bulletEnabled val="1"/>
        </dgm:presLayoutVars>
      </dgm:prSet>
      <dgm:spPr/>
    </dgm:pt>
    <dgm:pt modelId="{465D67B4-774D-A046-A717-0BD500162824}" type="pres">
      <dgm:prSet presAssocID="{AA3AB93D-6F77-1345-B5E9-7B21E077D537}" presName="aSpace2" presStyleCnt="0"/>
      <dgm:spPr/>
    </dgm:pt>
    <dgm:pt modelId="{FA9F991F-66E2-B44F-9B15-12611CD81E49}" type="pres">
      <dgm:prSet presAssocID="{74E1CD67-3A6D-814D-B518-F9166BB6B552}" presName="childNode" presStyleLbl="node1" presStyleIdx="1" presStyleCnt="11">
        <dgm:presLayoutVars>
          <dgm:bulletEnabled val="1"/>
        </dgm:presLayoutVars>
      </dgm:prSet>
      <dgm:spPr/>
    </dgm:pt>
    <dgm:pt modelId="{77981DDA-C738-F24E-B28B-B44AF6981001}" type="pres">
      <dgm:prSet presAssocID="{F5823356-FE25-3D42-905E-87BCB2C96F4E}" presName="aSpace" presStyleCnt="0"/>
      <dgm:spPr/>
    </dgm:pt>
    <dgm:pt modelId="{15A63739-2267-2C4A-8864-39C63C081EA3}" type="pres">
      <dgm:prSet presAssocID="{282D80E4-9F6B-8A49-8A6A-7B78C8B5C88A}" presName="compNode" presStyleCnt="0"/>
      <dgm:spPr/>
    </dgm:pt>
    <dgm:pt modelId="{D54884D1-330C-EA4C-9181-164C722DAC32}" type="pres">
      <dgm:prSet presAssocID="{282D80E4-9F6B-8A49-8A6A-7B78C8B5C88A}" presName="aNode" presStyleLbl="bgShp" presStyleIdx="1" presStyleCnt="5"/>
      <dgm:spPr/>
    </dgm:pt>
    <dgm:pt modelId="{2C811F54-4B9B-4C44-AAAF-39B5B891ED6F}" type="pres">
      <dgm:prSet presAssocID="{282D80E4-9F6B-8A49-8A6A-7B78C8B5C88A}" presName="textNode" presStyleLbl="bgShp" presStyleIdx="1" presStyleCnt="5"/>
      <dgm:spPr/>
    </dgm:pt>
    <dgm:pt modelId="{4606508A-32B4-5348-9E54-30CD5F875BE7}" type="pres">
      <dgm:prSet presAssocID="{282D80E4-9F6B-8A49-8A6A-7B78C8B5C88A}" presName="compChildNode" presStyleCnt="0"/>
      <dgm:spPr/>
    </dgm:pt>
    <dgm:pt modelId="{F2D4C2AA-4E81-DE43-AE53-0742AA99016F}" type="pres">
      <dgm:prSet presAssocID="{282D80E4-9F6B-8A49-8A6A-7B78C8B5C88A}" presName="theInnerList" presStyleCnt="0"/>
      <dgm:spPr/>
    </dgm:pt>
    <dgm:pt modelId="{8421EF11-2FA9-594D-976A-950B1D71E717}" type="pres">
      <dgm:prSet presAssocID="{D6B94599-9CC8-C24A-BE82-AD52BEA58981}" presName="childNode" presStyleLbl="node1" presStyleIdx="2" presStyleCnt="11">
        <dgm:presLayoutVars>
          <dgm:bulletEnabled val="1"/>
        </dgm:presLayoutVars>
      </dgm:prSet>
      <dgm:spPr/>
    </dgm:pt>
    <dgm:pt modelId="{1810821C-928C-F54B-9C9B-4FB65F8F24FA}" type="pres">
      <dgm:prSet presAssocID="{D6B94599-9CC8-C24A-BE82-AD52BEA58981}" presName="aSpace2" presStyleCnt="0"/>
      <dgm:spPr/>
    </dgm:pt>
    <dgm:pt modelId="{5F2BD742-1375-224F-8A8E-5EE1285D3840}" type="pres">
      <dgm:prSet presAssocID="{E1A9F4BA-49D2-4F4B-8B81-18095EA21807}" presName="childNode" presStyleLbl="node1" presStyleIdx="3" presStyleCnt="11">
        <dgm:presLayoutVars>
          <dgm:bulletEnabled val="1"/>
        </dgm:presLayoutVars>
      </dgm:prSet>
      <dgm:spPr/>
    </dgm:pt>
    <dgm:pt modelId="{15BC4EA3-86E1-4249-B2B0-ECBA05159C90}" type="pres">
      <dgm:prSet presAssocID="{282D80E4-9F6B-8A49-8A6A-7B78C8B5C88A}" presName="aSpace" presStyleCnt="0"/>
      <dgm:spPr/>
    </dgm:pt>
    <dgm:pt modelId="{5F85C6FA-18F3-9F4B-B1EF-472BD49B605B}" type="pres">
      <dgm:prSet presAssocID="{23DB18AD-E946-9A4E-812E-6826E918328D}" presName="compNode" presStyleCnt="0"/>
      <dgm:spPr/>
    </dgm:pt>
    <dgm:pt modelId="{C3BA0F9C-8BEF-7642-B3EB-5CEA9D8672DE}" type="pres">
      <dgm:prSet presAssocID="{23DB18AD-E946-9A4E-812E-6826E918328D}" presName="aNode" presStyleLbl="bgShp" presStyleIdx="2" presStyleCnt="5"/>
      <dgm:spPr/>
    </dgm:pt>
    <dgm:pt modelId="{99982E8E-A63A-7B40-800B-6743099085A3}" type="pres">
      <dgm:prSet presAssocID="{23DB18AD-E946-9A4E-812E-6826E918328D}" presName="textNode" presStyleLbl="bgShp" presStyleIdx="2" presStyleCnt="5"/>
      <dgm:spPr/>
    </dgm:pt>
    <dgm:pt modelId="{2DAD65E7-8188-994B-888A-90B9DA3ACD0E}" type="pres">
      <dgm:prSet presAssocID="{23DB18AD-E946-9A4E-812E-6826E918328D}" presName="compChildNode" presStyleCnt="0"/>
      <dgm:spPr/>
    </dgm:pt>
    <dgm:pt modelId="{8D9029AC-1471-4A42-ABFE-5F3509215C15}" type="pres">
      <dgm:prSet presAssocID="{23DB18AD-E946-9A4E-812E-6826E918328D}" presName="theInnerList" presStyleCnt="0"/>
      <dgm:spPr/>
    </dgm:pt>
    <dgm:pt modelId="{C001DFD6-453B-354C-AC39-4455F64ADDD3}" type="pres">
      <dgm:prSet presAssocID="{3DEE824D-B732-BE42-85D8-5C919252717B}" presName="childNode" presStyleLbl="node1" presStyleIdx="4" presStyleCnt="11">
        <dgm:presLayoutVars>
          <dgm:bulletEnabled val="1"/>
        </dgm:presLayoutVars>
      </dgm:prSet>
      <dgm:spPr/>
    </dgm:pt>
    <dgm:pt modelId="{C65BEDFA-7452-C344-BD67-4BB7E0C80F9F}" type="pres">
      <dgm:prSet presAssocID="{3DEE824D-B732-BE42-85D8-5C919252717B}" presName="aSpace2" presStyleCnt="0"/>
      <dgm:spPr/>
    </dgm:pt>
    <dgm:pt modelId="{98529873-C167-7F48-AFE6-E41BBAF52321}" type="pres">
      <dgm:prSet presAssocID="{9C32043B-F41B-2148-A860-0CCF5CB81396}" presName="childNode" presStyleLbl="node1" presStyleIdx="5" presStyleCnt="11">
        <dgm:presLayoutVars>
          <dgm:bulletEnabled val="1"/>
        </dgm:presLayoutVars>
      </dgm:prSet>
      <dgm:spPr/>
    </dgm:pt>
    <dgm:pt modelId="{7BA3ED0E-C46D-C045-856A-9F7F39F86A70}" type="pres">
      <dgm:prSet presAssocID="{23DB18AD-E946-9A4E-812E-6826E918328D}" presName="aSpace" presStyleCnt="0"/>
      <dgm:spPr/>
    </dgm:pt>
    <dgm:pt modelId="{374BA6BD-425C-C241-BADB-DC8BE67997FE}" type="pres">
      <dgm:prSet presAssocID="{0AE10874-B04C-1D44-A56D-DF8B9E558D05}" presName="compNode" presStyleCnt="0"/>
      <dgm:spPr/>
    </dgm:pt>
    <dgm:pt modelId="{677B89A1-41DB-2443-823F-5FCFC2D5B4E7}" type="pres">
      <dgm:prSet presAssocID="{0AE10874-B04C-1D44-A56D-DF8B9E558D05}" presName="aNode" presStyleLbl="bgShp" presStyleIdx="3" presStyleCnt="5"/>
      <dgm:spPr/>
    </dgm:pt>
    <dgm:pt modelId="{CB324C54-D8EC-964A-87BD-B85F5B628B87}" type="pres">
      <dgm:prSet presAssocID="{0AE10874-B04C-1D44-A56D-DF8B9E558D05}" presName="textNode" presStyleLbl="bgShp" presStyleIdx="3" presStyleCnt="5"/>
      <dgm:spPr/>
    </dgm:pt>
    <dgm:pt modelId="{4E5AB755-97B2-414B-8597-F29DBC92928B}" type="pres">
      <dgm:prSet presAssocID="{0AE10874-B04C-1D44-A56D-DF8B9E558D05}" presName="compChildNode" presStyleCnt="0"/>
      <dgm:spPr/>
    </dgm:pt>
    <dgm:pt modelId="{8913F66E-18F1-7343-B94F-23BAE99B2B8A}" type="pres">
      <dgm:prSet presAssocID="{0AE10874-B04C-1D44-A56D-DF8B9E558D05}" presName="theInnerList" presStyleCnt="0"/>
      <dgm:spPr/>
    </dgm:pt>
    <dgm:pt modelId="{D35B8504-3474-214C-8DD9-B0AED4E48CF4}" type="pres">
      <dgm:prSet presAssocID="{0406460D-CD13-8146-B961-2A752A5860AD}" presName="childNode" presStyleLbl="node1" presStyleIdx="6" presStyleCnt="11">
        <dgm:presLayoutVars>
          <dgm:bulletEnabled val="1"/>
        </dgm:presLayoutVars>
      </dgm:prSet>
      <dgm:spPr/>
    </dgm:pt>
    <dgm:pt modelId="{0D0FE09A-B9B4-A641-BBDB-F527C4468FE1}" type="pres">
      <dgm:prSet presAssocID="{0406460D-CD13-8146-B961-2A752A5860AD}" presName="aSpace2" presStyleCnt="0"/>
      <dgm:spPr/>
    </dgm:pt>
    <dgm:pt modelId="{519681EF-CD46-DE4F-AE23-DD5F7B1F4A19}" type="pres">
      <dgm:prSet presAssocID="{3C152E74-FE77-8743-97B7-803156782530}" presName="childNode" presStyleLbl="node1" presStyleIdx="7" presStyleCnt="11">
        <dgm:presLayoutVars>
          <dgm:bulletEnabled val="1"/>
        </dgm:presLayoutVars>
      </dgm:prSet>
      <dgm:spPr/>
    </dgm:pt>
    <dgm:pt modelId="{64DD2691-91C5-6F4F-A62F-5AF1BF57A9A0}" type="pres">
      <dgm:prSet presAssocID="{3C152E74-FE77-8743-97B7-803156782530}" presName="aSpace2" presStyleCnt="0"/>
      <dgm:spPr/>
    </dgm:pt>
    <dgm:pt modelId="{EB10C887-0675-6349-815F-FFED814122B0}" type="pres">
      <dgm:prSet presAssocID="{A3873216-DE36-6A4C-A2E6-78C2A4C26DD5}" presName="childNode" presStyleLbl="node1" presStyleIdx="8" presStyleCnt="11">
        <dgm:presLayoutVars>
          <dgm:bulletEnabled val="1"/>
        </dgm:presLayoutVars>
      </dgm:prSet>
      <dgm:spPr/>
    </dgm:pt>
    <dgm:pt modelId="{AE96EC54-2C49-7A4F-9EA7-1F8A0CAD1707}" type="pres">
      <dgm:prSet presAssocID="{A3873216-DE36-6A4C-A2E6-78C2A4C26DD5}" presName="aSpace2" presStyleCnt="0"/>
      <dgm:spPr/>
    </dgm:pt>
    <dgm:pt modelId="{AA74E9D2-5D3F-614A-96BC-AE1C484A8C51}" type="pres">
      <dgm:prSet presAssocID="{F3E0618A-337A-FD47-95C1-385FFC254035}" presName="childNode" presStyleLbl="node1" presStyleIdx="9" presStyleCnt="11">
        <dgm:presLayoutVars>
          <dgm:bulletEnabled val="1"/>
        </dgm:presLayoutVars>
      </dgm:prSet>
      <dgm:spPr/>
    </dgm:pt>
    <dgm:pt modelId="{A4797D1D-8AFB-2040-B356-17E1F00603D2}" type="pres">
      <dgm:prSet presAssocID="{0AE10874-B04C-1D44-A56D-DF8B9E558D05}" presName="aSpace" presStyleCnt="0"/>
      <dgm:spPr/>
    </dgm:pt>
    <dgm:pt modelId="{9E30E9E9-BEE4-F049-AE27-926463688EB8}" type="pres">
      <dgm:prSet presAssocID="{DC3A04A9-6FB0-BA4D-97A9-6C16D4063135}" presName="compNode" presStyleCnt="0"/>
      <dgm:spPr/>
    </dgm:pt>
    <dgm:pt modelId="{1B32476A-E216-CF4B-A044-AA14E66F18DA}" type="pres">
      <dgm:prSet presAssocID="{DC3A04A9-6FB0-BA4D-97A9-6C16D4063135}" presName="aNode" presStyleLbl="bgShp" presStyleIdx="4" presStyleCnt="5"/>
      <dgm:spPr/>
    </dgm:pt>
    <dgm:pt modelId="{5AB626C1-6347-D944-A6A6-DE20D4E7DB84}" type="pres">
      <dgm:prSet presAssocID="{DC3A04A9-6FB0-BA4D-97A9-6C16D4063135}" presName="textNode" presStyleLbl="bgShp" presStyleIdx="4" presStyleCnt="5"/>
      <dgm:spPr/>
    </dgm:pt>
    <dgm:pt modelId="{D2D8F544-0A4A-B14B-9E1C-DB95D9A6E1A4}" type="pres">
      <dgm:prSet presAssocID="{DC3A04A9-6FB0-BA4D-97A9-6C16D4063135}" presName="compChildNode" presStyleCnt="0"/>
      <dgm:spPr/>
    </dgm:pt>
    <dgm:pt modelId="{AB113B83-99E4-8247-8E59-03D54356C153}" type="pres">
      <dgm:prSet presAssocID="{DC3A04A9-6FB0-BA4D-97A9-6C16D4063135}" presName="theInnerList" presStyleCnt="0"/>
      <dgm:spPr/>
    </dgm:pt>
    <dgm:pt modelId="{978B7EE8-118B-4B43-96A5-1D6541104AB3}" type="pres">
      <dgm:prSet presAssocID="{C925EACB-EA5D-5345-ABF8-7C8918EBFB42}" presName="childNode" presStyleLbl="node1" presStyleIdx="10" presStyleCnt="11">
        <dgm:presLayoutVars>
          <dgm:bulletEnabled val="1"/>
        </dgm:presLayoutVars>
      </dgm:prSet>
      <dgm:spPr/>
    </dgm:pt>
  </dgm:ptLst>
  <dgm:cxnLst>
    <dgm:cxn modelId="{F952450B-DAFE-544D-ADDE-DC1589E75FFE}" srcId="{3F6AF970-35D8-374E-9B81-F9569E2037F2}" destId="{F5823356-FE25-3D42-905E-87BCB2C96F4E}" srcOrd="0" destOrd="0" parTransId="{8D3C4A4A-98C0-D840-B1DF-5C221D56EC7E}" sibTransId="{F4C72A72-CD1B-5E45-8D9F-20CD4BA48448}"/>
    <dgm:cxn modelId="{3CE1910B-D2C9-1449-871C-C0705A977627}" type="presOf" srcId="{F5823356-FE25-3D42-905E-87BCB2C96F4E}" destId="{C2F2F6C2-F027-A24B-8CCA-F516FBE873F8}" srcOrd="0" destOrd="0" presId="urn:microsoft.com/office/officeart/2005/8/layout/lProcess2"/>
    <dgm:cxn modelId="{A377370D-84D7-1444-99BD-C0CEFB92289B}" type="presOf" srcId="{0AE10874-B04C-1D44-A56D-DF8B9E558D05}" destId="{CB324C54-D8EC-964A-87BD-B85F5B628B87}" srcOrd="1" destOrd="0" presId="urn:microsoft.com/office/officeart/2005/8/layout/lProcess2"/>
    <dgm:cxn modelId="{9AEF991A-5D44-5547-ACF4-3233DD946CDD}" type="presOf" srcId="{F5823356-FE25-3D42-905E-87BCB2C96F4E}" destId="{924D16AC-53A0-3B41-8F89-D419661C17BB}" srcOrd="1" destOrd="0" presId="urn:microsoft.com/office/officeart/2005/8/layout/lProcess2"/>
    <dgm:cxn modelId="{95881A2A-A608-5948-98AD-6FC6D9ABBC9F}" srcId="{DC3A04A9-6FB0-BA4D-97A9-6C16D4063135}" destId="{C925EACB-EA5D-5345-ABF8-7C8918EBFB42}" srcOrd="0" destOrd="0" parTransId="{C3764211-7B13-244F-B120-9D75400B1DFD}" sibTransId="{A732E331-BAD8-5240-915F-0C93E528066B}"/>
    <dgm:cxn modelId="{7B13D32A-EC5B-B149-B6BB-723A227B5A98}" type="presOf" srcId="{DC3A04A9-6FB0-BA4D-97A9-6C16D4063135}" destId="{5AB626C1-6347-D944-A6A6-DE20D4E7DB84}" srcOrd="1" destOrd="0" presId="urn:microsoft.com/office/officeart/2005/8/layout/lProcess2"/>
    <dgm:cxn modelId="{A6023930-5430-8041-B616-584D9618A7AF}" type="presOf" srcId="{F3E0618A-337A-FD47-95C1-385FFC254035}" destId="{AA74E9D2-5D3F-614A-96BC-AE1C484A8C51}" srcOrd="0" destOrd="0" presId="urn:microsoft.com/office/officeart/2005/8/layout/lProcess2"/>
    <dgm:cxn modelId="{1E230040-F824-F64B-BB58-C28DE3DD6DF1}" type="presOf" srcId="{3C152E74-FE77-8743-97B7-803156782530}" destId="{519681EF-CD46-DE4F-AE23-DD5F7B1F4A19}" srcOrd="0" destOrd="0" presId="urn:microsoft.com/office/officeart/2005/8/layout/lProcess2"/>
    <dgm:cxn modelId="{9FD10C46-27B2-E045-950E-7698F4155381}" type="presOf" srcId="{23DB18AD-E946-9A4E-812E-6826E918328D}" destId="{C3BA0F9C-8BEF-7642-B3EB-5CEA9D8672DE}" srcOrd="0" destOrd="0" presId="urn:microsoft.com/office/officeart/2005/8/layout/lProcess2"/>
    <dgm:cxn modelId="{1AFA0C46-1BBC-A342-90DE-ED29491E6577}" type="presOf" srcId="{3F6AF970-35D8-374E-9B81-F9569E2037F2}" destId="{040584EB-2DDB-D242-8C62-41DAFE5606D1}" srcOrd="0" destOrd="0" presId="urn:microsoft.com/office/officeart/2005/8/layout/lProcess2"/>
    <dgm:cxn modelId="{4ED92646-FCA3-7243-A13F-B03A345583FB}" srcId="{282D80E4-9F6B-8A49-8A6A-7B78C8B5C88A}" destId="{E1A9F4BA-49D2-4F4B-8B81-18095EA21807}" srcOrd="1" destOrd="0" parTransId="{17B87769-909C-4B45-BF0C-FF20C2007F8E}" sibTransId="{79B10CD6-F679-CD44-BE63-8D24A609EF1A}"/>
    <dgm:cxn modelId="{306CAA47-0D5F-C548-87E6-32D70F29A72B}" type="presOf" srcId="{3DEE824D-B732-BE42-85D8-5C919252717B}" destId="{C001DFD6-453B-354C-AC39-4455F64ADDD3}" srcOrd="0" destOrd="0" presId="urn:microsoft.com/office/officeart/2005/8/layout/lProcess2"/>
    <dgm:cxn modelId="{0214145A-DA42-CB45-982E-A061B0DB320F}" type="presOf" srcId="{E1A9F4BA-49D2-4F4B-8B81-18095EA21807}" destId="{5F2BD742-1375-224F-8A8E-5EE1285D3840}" srcOrd="0" destOrd="0" presId="urn:microsoft.com/office/officeart/2005/8/layout/lProcess2"/>
    <dgm:cxn modelId="{501A4163-071A-AF47-AE4C-6B3A7DA3AE10}" srcId="{282D80E4-9F6B-8A49-8A6A-7B78C8B5C88A}" destId="{D6B94599-9CC8-C24A-BE82-AD52BEA58981}" srcOrd="0" destOrd="0" parTransId="{D02634CE-F4C4-8743-8124-FB12B48CF805}" sibTransId="{74BADB70-32E9-5D44-9E5E-2812C7529405}"/>
    <dgm:cxn modelId="{385A366A-2D4B-D74C-B81D-3C2B64AC1A1D}" type="presOf" srcId="{282D80E4-9F6B-8A49-8A6A-7B78C8B5C88A}" destId="{2C811F54-4B9B-4C44-AAAF-39B5B891ED6F}" srcOrd="1" destOrd="0" presId="urn:microsoft.com/office/officeart/2005/8/layout/lProcess2"/>
    <dgm:cxn modelId="{16EC4E6C-88ED-7145-AA2A-1DE0BE6FFD85}" srcId="{3F6AF970-35D8-374E-9B81-F9569E2037F2}" destId="{23DB18AD-E946-9A4E-812E-6826E918328D}" srcOrd="2" destOrd="0" parTransId="{BC34FA30-B6F4-F045-933E-3A37FC2C96B3}" sibTransId="{09CA88A6-9EA3-7949-95AC-D939A116E408}"/>
    <dgm:cxn modelId="{972D6C6C-5CA4-E048-88A3-2099A75C450C}" type="presOf" srcId="{282D80E4-9F6B-8A49-8A6A-7B78C8B5C88A}" destId="{D54884D1-330C-EA4C-9181-164C722DAC32}" srcOrd="0" destOrd="0" presId="urn:microsoft.com/office/officeart/2005/8/layout/lProcess2"/>
    <dgm:cxn modelId="{981A9E6C-6CDB-324F-938D-AAAF6D6905D3}" srcId="{23DB18AD-E946-9A4E-812E-6826E918328D}" destId="{9C32043B-F41B-2148-A860-0CCF5CB81396}" srcOrd="1" destOrd="0" parTransId="{43E1FEB3-AB0B-A94D-8E14-6F4A7E64256A}" sibTransId="{F06586EC-2FE9-AB4B-B5DD-48753CD29A7B}"/>
    <dgm:cxn modelId="{3FAC1072-5070-724D-84E2-FF8E96896DA2}" srcId="{F5823356-FE25-3D42-905E-87BCB2C96F4E}" destId="{74E1CD67-3A6D-814D-B518-F9166BB6B552}" srcOrd="1" destOrd="0" parTransId="{3E446F6C-5979-4249-AEF1-CC22CB9BA37C}" sibTransId="{DF450AF1-ADFA-BF43-BDB4-3C11C0AD2CBC}"/>
    <dgm:cxn modelId="{6978247A-FA17-874B-B72A-EA6118ADAF05}" type="presOf" srcId="{23DB18AD-E946-9A4E-812E-6826E918328D}" destId="{99982E8E-A63A-7B40-800B-6743099085A3}" srcOrd="1" destOrd="0" presId="urn:microsoft.com/office/officeart/2005/8/layout/lProcess2"/>
    <dgm:cxn modelId="{3F566985-B934-5B4F-BD75-103C9D616245}" type="presOf" srcId="{DC3A04A9-6FB0-BA4D-97A9-6C16D4063135}" destId="{1B32476A-E216-CF4B-A044-AA14E66F18DA}" srcOrd="0" destOrd="0" presId="urn:microsoft.com/office/officeart/2005/8/layout/lProcess2"/>
    <dgm:cxn modelId="{32F07987-E6BB-FC40-8192-7282B73C47EF}" type="presOf" srcId="{0406460D-CD13-8146-B961-2A752A5860AD}" destId="{D35B8504-3474-214C-8DD9-B0AED4E48CF4}" srcOrd="0" destOrd="0" presId="urn:microsoft.com/office/officeart/2005/8/layout/lProcess2"/>
    <dgm:cxn modelId="{71DA6B88-69EB-4B44-B941-C3EE51FD3851}" type="presOf" srcId="{74E1CD67-3A6D-814D-B518-F9166BB6B552}" destId="{FA9F991F-66E2-B44F-9B15-12611CD81E49}" srcOrd="0" destOrd="0" presId="urn:microsoft.com/office/officeart/2005/8/layout/lProcess2"/>
    <dgm:cxn modelId="{5FBFE18B-7601-E944-9009-B129BEDF952F}" type="presOf" srcId="{AA3AB93D-6F77-1345-B5E9-7B21E077D537}" destId="{7D395392-CE31-8242-A058-60930605EB2B}" srcOrd="0" destOrd="0" presId="urn:microsoft.com/office/officeart/2005/8/layout/lProcess2"/>
    <dgm:cxn modelId="{B3801F8F-336C-D941-8D51-8FCC287F03CB}" srcId="{F5823356-FE25-3D42-905E-87BCB2C96F4E}" destId="{AA3AB93D-6F77-1345-B5E9-7B21E077D537}" srcOrd="0" destOrd="0" parTransId="{E4B798EF-11FA-4647-A0EB-A417D377A5F3}" sibTransId="{26784DCF-0D66-4B48-805C-D3E6B5422A9F}"/>
    <dgm:cxn modelId="{0CE17DA6-9EFB-B746-9557-1D6A3D2CFF87}" srcId="{0AE10874-B04C-1D44-A56D-DF8B9E558D05}" destId="{F3E0618A-337A-FD47-95C1-385FFC254035}" srcOrd="3" destOrd="0" parTransId="{2E570A40-3665-6A44-A862-320185CAF95A}" sibTransId="{1042A1A1-105F-6A43-AA90-78FE46D94C74}"/>
    <dgm:cxn modelId="{BB09A0AE-843B-114A-A149-2AA7B10F5C1D}" type="presOf" srcId="{A3873216-DE36-6A4C-A2E6-78C2A4C26DD5}" destId="{EB10C887-0675-6349-815F-FFED814122B0}" srcOrd="0" destOrd="0" presId="urn:microsoft.com/office/officeart/2005/8/layout/lProcess2"/>
    <dgm:cxn modelId="{B13EEFB1-B776-F84B-85C1-75A74385AF94}" type="presOf" srcId="{0AE10874-B04C-1D44-A56D-DF8B9E558D05}" destId="{677B89A1-41DB-2443-823F-5FCFC2D5B4E7}" srcOrd="0" destOrd="0" presId="urn:microsoft.com/office/officeart/2005/8/layout/lProcess2"/>
    <dgm:cxn modelId="{50DED4C2-48F7-E14C-BA46-67FBDFB2C041}" srcId="{3F6AF970-35D8-374E-9B81-F9569E2037F2}" destId="{0AE10874-B04C-1D44-A56D-DF8B9E558D05}" srcOrd="3" destOrd="0" parTransId="{469C99D4-459E-0F42-AF34-8810174D5FF5}" sibTransId="{2C1B51A6-4572-5846-AA91-EC1CC802B889}"/>
    <dgm:cxn modelId="{D1CCCBC6-A679-C547-A469-557A7AAF76E3}" srcId="{0AE10874-B04C-1D44-A56D-DF8B9E558D05}" destId="{A3873216-DE36-6A4C-A2E6-78C2A4C26DD5}" srcOrd="2" destOrd="0" parTransId="{940A8503-DDDC-E143-A39F-34584A09143C}" sibTransId="{24614458-7F9E-1E47-B994-7D81683E2BDE}"/>
    <dgm:cxn modelId="{4FDD38C7-E0AA-5742-A372-96CCD6A48D38}" srcId="{3F6AF970-35D8-374E-9B81-F9569E2037F2}" destId="{DC3A04A9-6FB0-BA4D-97A9-6C16D4063135}" srcOrd="4" destOrd="0" parTransId="{E1722F57-AE89-5E4E-AAC5-23385F3FEDB8}" sibTransId="{FA431055-7D18-1249-8875-E8AE02E71B7D}"/>
    <dgm:cxn modelId="{EA346BC8-258A-3E4B-82EB-00B3D78F0AB2}" type="presOf" srcId="{D6B94599-9CC8-C24A-BE82-AD52BEA58981}" destId="{8421EF11-2FA9-594D-976A-950B1D71E717}" srcOrd="0" destOrd="0" presId="urn:microsoft.com/office/officeart/2005/8/layout/lProcess2"/>
    <dgm:cxn modelId="{6C2BBDC8-AAFE-4B42-88C1-AF01FCA57C7E}" srcId="{0AE10874-B04C-1D44-A56D-DF8B9E558D05}" destId="{0406460D-CD13-8146-B961-2A752A5860AD}" srcOrd="0" destOrd="0" parTransId="{6AF7223B-45BD-2E48-B3F3-68147A6F6052}" sibTransId="{FD74E454-82C8-0041-ABC6-39A6B16BFC8E}"/>
    <dgm:cxn modelId="{060BDFD9-5E15-BC41-95BC-27DC96B43180}" srcId="{23DB18AD-E946-9A4E-812E-6826E918328D}" destId="{3DEE824D-B732-BE42-85D8-5C919252717B}" srcOrd="0" destOrd="0" parTransId="{1E466A41-9B11-7D44-A91B-F109EA9CE623}" sibTransId="{F1A595E7-5B3A-C34F-82FC-CD573F272904}"/>
    <dgm:cxn modelId="{D9A4B3E5-0BBE-F146-9124-7842AFBD0856}" srcId="{3F6AF970-35D8-374E-9B81-F9569E2037F2}" destId="{282D80E4-9F6B-8A49-8A6A-7B78C8B5C88A}" srcOrd="1" destOrd="0" parTransId="{55AEBD9E-2C6D-1C46-888A-568D438B8F10}" sibTransId="{44555412-C5FA-8A4F-B2B8-FBF4794568BB}"/>
    <dgm:cxn modelId="{0F70CCE8-EFCB-324A-B915-EE32B924A472}" type="presOf" srcId="{9C32043B-F41B-2148-A860-0CCF5CB81396}" destId="{98529873-C167-7F48-AFE6-E41BBAF52321}" srcOrd="0" destOrd="0" presId="urn:microsoft.com/office/officeart/2005/8/layout/lProcess2"/>
    <dgm:cxn modelId="{F4A960E9-DF67-F04D-A3B0-F05F16F07BE9}" type="presOf" srcId="{C925EACB-EA5D-5345-ABF8-7C8918EBFB42}" destId="{978B7EE8-118B-4B43-96A5-1D6541104AB3}" srcOrd="0" destOrd="0" presId="urn:microsoft.com/office/officeart/2005/8/layout/lProcess2"/>
    <dgm:cxn modelId="{38F4BBF6-C661-1B49-A012-D0E73B861991}" srcId="{0AE10874-B04C-1D44-A56D-DF8B9E558D05}" destId="{3C152E74-FE77-8743-97B7-803156782530}" srcOrd="1" destOrd="0" parTransId="{EA642E84-6A9D-1F41-B314-4DA627F35239}" sibTransId="{691614A9-76A2-B648-9CA3-044DA0536300}"/>
    <dgm:cxn modelId="{46A9D05F-2F76-F343-9B63-F4A0D410A6D9}" type="presParOf" srcId="{040584EB-2DDB-D242-8C62-41DAFE5606D1}" destId="{AAD3D6E3-B59A-B646-95F3-3708A9B85AD2}" srcOrd="0" destOrd="0" presId="urn:microsoft.com/office/officeart/2005/8/layout/lProcess2"/>
    <dgm:cxn modelId="{E9214C2E-1685-BD45-A5A4-730283F2881A}" type="presParOf" srcId="{AAD3D6E3-B59A-B646-95F3-3708A9B85AD2}" destId="{C2F2F6C2-F027-A24B-8CCA-F516FBE873F8}" srcOrd="0" destOrd="0" presId="urn:microsoft.com/office/officeart/2005/8/layout/lProcess2"/>
    <dgm:cxn modelId="{F07828BE-FABE-E841-BE2F-BA3B80A06CE5}" type="presParOf" srcId="{AAD3D6E3-B59A-B646-95F3-3708A9B85AD2}" destId="{924D16AC-53A0-3B41-8F89-D419661C17BB}" srcOrd="1" destOrd="0" presId="urn:microsoft.com/office/officeart/2005/8/layout/lProcess2"/>
    <dgm:cxn modelId="{CD131952-7047-2349-B6FD-53E0E7B5B304}" type="presParOf" srcId="{AAD3D6E3-B59A-B646-95F3-3708A9B85AD2}" destId="{73D49379-2CA3-0448-8379-28AB40641F78}" srcOrd="2" destOrd="0" presId="urn:microsoft.com/office/officeart/2005/8/layout/lProcess2"/>
    <dgm:cxn modelId="{E6D5AC35-AE44-1644-B0B7-F02C2FCA0FD5}" type="presParOf" srcId="{73D49379-2CA3-0448-8379-28AB40641F78}" destId="{255BFD72-319B-DC40-85FE-5260D61A2D60}" srcOrd="0" destOrd="0" presId="urn:microsoft.com/office/officeart/2005/8/layout/lProcess2"/>
    <dgm:cxn modelId="{F33F70D5-59BB-C34C-AF9B-9048B593D95F}" type="presParOf" srcId="{255BFD72-319B-DC40-85FE-5260D61A2D60}" destId="{7D395392-CE31-8242-A058-60930605EB2B}" srcOrd="0" destOrd="0" presId="urn:microsoft.com/office/officeart/2005/8/layout/lProcess2"/>
    <dgm:cxn modelId="{16C59566-A637-D24F-97F8-39DE021502DB}" type="presParOf" srcId="{255BFD72-319B-DC40-85FE-5260D61A2D60}" destId="{465D67B4-774D-A046-A717-0BD500162824}" srcOrd="1" destOrd="0" presId="urn:microsoft.com/office/officeart/2005/8/layout/lProcess2"/>
    <dgm:cxn modelId="{6527BC34-624B-B847-B6CC-A36D9B915E07}" type="presParOf" srcId="{255BFD72-319B-DC40-85FE-5260D61A2D60}" destId="{FA9F991F-66E2-B44F-9B15-12611CD81E49}" srcOrd="2" destOrd="0" presId="urn:microsoft.com/office/officeart/2005/8/layout/lProcess2"/>
    <dgm:cxn modelId="{5A0CE3AA-9827-6F4C-AF4E-86DB1CDFBEEE}" type="presParOf" srcId="{040584EB-2DDB-D242-8C62-41DAFE5606D1}" destId="{77981DDA-C738-F24E-B28B-B44AF6981001}" srcOrd="1" destOrd="0" presId="urn:microsoft.com/office/officeart/2005/8/layout/lProcess2"/>
    <dgm:cxn modelId="{51A4F9FE-CDE3-794D-9B37-FDC3D845618E}" type="presParOf" srcId="{040584EB-2DDB-D242-8C62-41DAFE5606D1}" destId="{15A63739-2267-2C4A-8864-39C63C081EA3}" srcOrd="2" destOrd="0" presId="urn:microsoft.com/office/officeart/2005/8/layout/lProcess2"/>
    <dgm:cxn modelId="{FD8CCBA9-B954-CB48-80B9-A454F2ABACC1}" type="presParOf" srcId="{15A63739-2267-2C4A-8864-39C63C081EA3}" destId="{D54884D1-330C-EA4C-9181-164C722DAC32}" srcOrd="0" destOrd="0" presId="urn:microsoft.com/office/officeart/2005/8/layout/lProcess2"/>
    <dgm:cxn modelId="{A17AC20A-C857-0040-A3C7-56D28906D02E}" type="presParOf" srcId="{15A63739-2267-2C4A-8864-39C63C081EA3}" destId="{2C811F54-4B9B-4C44-AAAF-39B5B891ED6F}" srcOrd="1" destOrd="0" presId="urn:microsoft.com/office/officeart/2005/8/layout/lProcess2"/>
    <dgm:cxn modelId="{CC5D4A94-F9E8-684E-86CA-0AD0818F9741}" type="presParOf" srcId="{15A63739-2267-2C4A-8864-39C63C081EA3}" destId="{4606508A-32B4-5348-9E54-30CD5F875BE7}" srcOrd="2" destOrd="0" presId="urn:microsoft.com/office/officeart/2005/8/layout/lProcess2"/>
    <dgm:cxn modelId="{2EF98216-3386-FA44-9995-3A09D76078AF}" type="presParOf" srcId="{4606508A-32B4-5348-9E54-30CD5F875BE7}" destId="{F2D4C2AA-4E81-DE43-AE53-0742AA99016F}" srcOrd="0" destOrd="0" presId="urn:microsoft.com/office/officeart/2005/8/layout/lProcess2"/>
    <dgm:cxn modelId="{F14B2ABC-2F82-7C4C-844F-DECC3394DA45}" type="presParOf" srcId="{F2D4C2AA-4E81-DE43-AE53-0742AA99016F}" destId="{8421EF11-2FA9-594D-976A-950B1D71E717}" srcOrd="0" destOrd="0" presId="urn:microsoft.com/office/officeart/2005/8/layout/lProcess2"/>
    <dgm:cxn modelId="{0AE6BE97-9645-2541-8576-14AABFF44DA3}" type="presParOf" srcId="{F2D4C2AA-4E81-DE43-AE53-0742AA99016F}" destId="{1810821C-928C-F54B-9C9B-4FB65F8F24FA}" srcOrd="1" destOrd="0" presId="urn:microsoft.com/office/officeart/2005/8/layout/lProcess2"/>
    <dgm:cxn modelId="{EB34DC66-AE9E-9547-99BE-A4A0BD5824E3}" type="presParOf" srcId="{F2D4C2AA-4E81-DE43-AE53-0742AA99016F}" destId="{5F2BD742-1375-224F-8A8E-5EE1285D3840}" srcOrd="2" destOrd="0" presId="urn:microsoft.com/office/officeart/2005/8/layout/lProcess2"/>
    <dgm:cxn modelId="{E33AF538-1AE0-6341-A998-CA15F5387D5B}" type="presParOf" srcId="{040584EB-2DDB-D242-8C62-41DAFE5606D1}" destId="{15BC4EA3-86E1-4249-B2B0-ECBA05159C90}" srcOrd="3" destOrd="0" presId="urn:microsoft.com/office/officeart/2005/8/layout/lProcess2"/>
    <dgm:cxn modelId="{40A26A2E-07C6-2041-B6BA-8A81FDAF4983}" type="presParOf" srcId="{040584EB-2DDB-D242-8C62-41DAFE5606D1}" destId="{5F85C6FA-18F3-9F4B-B1EF-472BD49B605B}" srcOrd="4" destOrd="0" presId="urn:microsoft.com/office/officeart/2005/8/layout/lProcess2"/>
    <dgm:cxn modelId="{2D34E4E8-2F02-5D48-8201-A310A1745D43}" type="presParOf" srcId="{5F85C6FA-18F3-9F4B-B1EF-472BD49B605B}" destId="{C3BA0F9C-8BEF-7642-B3EB-5CEA9D8672DE}" srcOrd="0" destOrd="0" presId="urn:microsoft.com/office/officeart/2005/8/layout/lProcess2"/>
    <dgm:cxn modelId="{923C1347-4F11-C247-A110-E4B84B8EF55A}" type="presParOf" srcId="{5F85C6FA-18F3-9F4B-B1EF-472BD49B605B}" destId="{99982E8E-A63A-7B40-800B-6743099085A3}" srcOrd="1" destOrd="0" presId="urn:microsoft.com/office/officeart/2005/8/layout/lProcess2"/>
    <dgm:cxn modelId="{98B0B901-38EF-4A48-AC84-77CEE4448E2E}" type="presParOf" srcId="{5F85C6FA-18F3-9F4B-B1EF-472BD49B605B}" destId="{2DAD65E7-8188-994B-888A-90B9DA3ACD0E}" srcOrd="2" destOrd="0" presId="urn:microsoft.com/office/officeart/2005/8/layout/lProcess2"/>
    <dgm:cxn modelId="{64911FAB-2DA3-A54B-B4D8-DA02DB4A646B}" type="presParOf" srcId="{2DAD65E7-8188-994B-888A-90B9DA3ACD0E}" destId="{8D9029AC-1471-4A42-ABFE-5F3509215C15}" srcOrd="0" destOrd="0" presId="urn:microsoft.com/office/officeart/2005/8/layout/lProcess2"/>
    <dgm:cxn modelId="{0E0A6289-A990-9E45-9530-0334FF8BC6B4}" type="presParOf" srcId="{8D9029AC-1471-4A42-ABFE-5F3509215C15}" destId="{C001DFD6-453B-354C-AC39-4455F64ADDD3}" srcOrd="0" destOrd="0" presId="urn:microsoft.com/office/officeart/2005/8/layout/lProcess2"/>
    <dgm:cxn modelId="{A2BA9829-425D-AB49-A2AB-4DD16D55CD9E}" type="presParOf" srcId="{8D9029AC-1471-4A42-ABFE-5F3509215C15}" destId="{C65BEDFA-7452-C344-BD67-4BB7E0C80F9F}" srcOrd="1" destOrd="0" presId="urn:microsoft.com/office/officeart/2005/8/layout/lProcess2"/>
    <dgm:cxn modelId="{F8D2097E-D7E8-E243-91EF-3D11AC66A59C}" type="presParOf" srcId="{8D9029AC-1471-4A42-ABFE-5F3509215C15}" destId="{98529873-C167-7F48-AFE6-E41BBAF52321}" srcOrd="2" destOrd="0" presId="urn:microsoft.com/office/officeart/2005/8/layout/lProcess2"/>
    <dgm:cxn modelId="{AFD9C942-EE45-9745-A17C-309B291E0201}" type="presParOf" srcId="{040584EB-2DDB-D242-8C62-41DAFE5606D1}" destId="{7BA3ED0E-C46D-C045-856A-9F7F39F86A70}" srcOrd="5" destOrd="0" presId="urn:microsoft.com/office/officeart/2005/8/layout/lProcess2"/>
    <dgm:cxn modelId="{A441A0E3-DBCB-1640-9FF3-029E0FF49D7B}" type="presParOf" srcId="{040584EB-2DDB-D242-8C62-41DAFE5606D1}" destId="{374BA6BD-425C-C241-BADB-DC8BE67997FE}" srcOrd="6" destOrd="0" presId="urn:microsoft.com/office/officeart/2005/8/layout/lProcess2"/>
    <dgm:cxn modelId="{AE287B99-4F30-6945-8439-214167E484B9}" type="presParOf" srcId="{374BA6BD-425C-C241-BADB-DC8BE67997FE}" destId="{677B89A1-41DB-2443-823F-5FCFC2D5B4E7}" srcOrd="0" destOrd="0" presId="urn:microsoft.com/office/officeart/2005/8/layout/lProcess2"/>
    <dgm:cxn modelId="{A7A6388C-1093-B349-8003-439BBA4812BA}" type="presParOf" srcId="{374BA6BD-425C-C241-BADB-DC8BE67997FE}" destId="{CB324C54-D8EC-964A-87BD-B85F5B628B87}" srcOrd="1" destOrd="0" presId="urn:microsoft.com/office/officeart/2005/8/layout/lProcess2"/>
    <dgm:cxn modelId="{F363AD7F-417B-2E4F-A057-D9F4D28B3F09}" type="presParOf" srcId="{374BA6BD-425C-C241-BADB-DC8BE67997FE}" destId="{4E5AB755-97B2-414B-8597-F29DBC92928B}" srcOrd="2" destOrd="0" presId="urn:microsoft.com/office/officeart/2005/8/layout/lProcess2"/>
    <dgm:cxn modelId="{85204C45-E2CD-4F45-ADCA-980CAE3F874F}" type="presParOf" srcId="{4E5AB755-97B2-414B-8597-F29DBC92928B}" destId="{8913F66E-18F1-7343-B94F-23BAE99B2B8A}" srcOrd="0" destOrd="0" presId="urn:microsoft.com/office/officeart/2005/8/layout/lProcess2"/>
    <dgm:cxn modelId="{515EDE7F-904A-2C4C-8834-B2D8F68A11CA}" type="presParOf" srcId="{8913F66E-18F1-7343-B94F-23BAE99B2B8A}" destId="{D35B8504-3474-214C-8DD9-B0AED4E48CF4}" srcOrd="0" destOrd="0" presId="urn:microsoft.com/office/officeart/2005/8/layout/lProcess2"/>
    <dgm:cxn modelId="{753AB729-1899-A042-8ECF-BA310BFC09A0}" type="presParOf" srcId="{8913F66E-18F1-7343-B94F-23BAE99B2B8A}" destId="{0D0FE09A-B9B4-A641-BBDB-F527C4468FE1}" srcOrd="1" destOrd="0" presId="urn:microsoft.com/office/officeart/2005/8/layout/lProcess2"/>
    <dgm:cxn modelId="{0D82FADD-AA32-264A-BF3B-507A38D253C5}" type="presParOf" srcId="{8913F66E-18F1-7343-B94F-23BAE99B2B8A}" destId="{519681EF-CD46-DE4F-AE23-DD5F7B1F4A19}" srcOrd="2" destOrd="0" presId="urn:microsoft.com/office/officeart/2005/8/layout/lProcess2"/>
    <dgm:cxn modelId="{E529D5B6-F8EF-B746-8095-2023E23871A4}" type="presParOf" srcId="{8913F66E-18F1-7343-B94F-23BAE99B2B8A}" destId="{64DD2691-91C5-6F4F-A62F-5AF1BF57A9A0}" srcOrd="3" destOrd="0" presId="urn:microsoft.com/office/officeart/2005/8/layout/lProcess2"/>
    <dgm:cxn modelId="{F1DCECEF-C932-FE4D-A94A-9BF11075B5D7}" type="presParOf" srcId="{8913F66E-18F1-7343-B94F-23BAE99B2B8A}" destId="{EB10C887-0675-6349-815F-FFED814122B0}" srcOrd="4" destOrd="0" presId="urn:microsoft.com/office/officeart/2005/8/layout/lProcess2"/>
    <dgm:cxn modelId="{B3770C59-C31F-704A-A14A-8408C7190333}" type="presParOf" srcId="{8913F66E-18F1-7343-B94F-23BAE99B2B8A}" destId="{AE96EC54-2C49-7A4F-9EA7-1F8A0CAD1707}" srcOrd="5" destOrd="0" presId="urn:microsoft.com/office/officeart/2005/8/layout/lProcess2"/>
    <dgm:cxn modelId="{D22B6BE4-BD5C-1B42-A971-C86D8E1A548F}" type="presParOf" srcId="{8913F66E-18F1-7343-B94F-23BAE99B2B8A}" destId="{AA74E9D2-5D3F-614A-96BC-AE1C484A8C51}" srcOrd="6" destOrd="0" presId="urn:microsoft.com/office/officeart/2005/8/layout/lProcess2"/>
    <dgm:cxn modelId="{73B9CC8F-5C98-FF44-8EB4-BB69815B101D}" type="presParOf" srcId="{040584EB-2DDB-D242-8C62-41DAFE5606D1}" destId="{A4797D1D-8AFB-2040-B356-17E1F00603D2}" srcOrd="7" destOrd="0" presId="urn:microsoft.com/office/officeart/2005/8/layout/lProcess2"/>
    <dgm:cxn modelId="{F93F3F4B-3985-5D4D-B5BF-A84595EBC14A}" type="presParOf" srcId="{040584EB-2DDB-D242-8C62-41DAFE5606D1}" destId="{9E30E9E9-BEE4-F049-AE27-926463688EB8}" srcOrd="8" destOrd="0" presId="urn:microsoft.com/office/officeart/2005/8/layout/lProcess2"/>
    <dgm:cxn modelId="{3490A011-148E-B04B-9431-2008B5BE6853}" type="presParOf" srcId="{9E30E9E9-BEE4-F049-AE27-926463688EB8}" destId="{1B32476A-E216-CF4B-A044-AA14E66F18DA}" srcOrd="0" destOrd="0" presId="urn:microsoft.com/office/officeart/2005/8/layout/lProcess2"/>
    <dgm:cxn modelId="{B4D76D73-8A16-2844-8C73-69E98D4BF1B3}" type="presParOf" srcId="{9E30E9E9-BEE4-F049-AE27-926463688EB8}" destId="{5AB626C1-6347-D944-A6A6-DE20D4E7DB84}" srcOrd="1" destOrd="0" presId="urn:microsoft.com/office/officeart/2005/8/layout/lProcess2"/>
    <dgm:cxn modelId="{EF9D0B15-BE63-9D45-B3D3-482DCF7D0A1D}" type="presParOf" srcId="{9E30E9E9-BEE4-F049-AE27-926463688EB8}" destId="{D2D8F544-0A4A-B14B-9E1C-DB95D9A6E1A4}" srcOrd="2" destOrd="0" presId="urn:microsoft.com/office/officeart/2005/8/layout/lProcess2"/>
    <dgm:cxn modelId="{C5ABA422-5118-4D4B-9ED7-2636B19FCCF9}" type="presParOf" srcId="{D2D8F544-0A4A-B14B-9E1C-DB95D9A6E1A4}" destId="{AB113B83-99E4-8247-8E59-03D54356C153}" srcOrd="0" destOrd="0" presId="urn:microsoft.com/office/officeart/2005/8/layout/lProcess2"/>
    <dgm:cxn modelId="{CA76B438-69AE-5940-A26C-E88D68FF71A2}" type="presParOf" srcId="{AB113B83-99E4-8247-8E59-03D54356C153}" destId="{978B7EE8-118B-4B43-96A5-1D6541104AB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01EC6-22FF-4D1E-BC5C-40A9EC1DCA01}">
      <dsp:nvSpPr>
        <dsp:cNvPr id="0" name=""/>
        <dsp:cNvSpPr/>
      </dsp:nvSpPr>
      <dsp:spPr>
        <a:xfrm rot="5400000">
          <a:off x="1654445" y="931880"/>
          <a:ext cx="1683892" cy="2801958"/>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E8BFD1-DE91-459D-9CFA-239F504D5217}">
      <dsp:nvSpPr>
        <dsp:cNvPr id="0" name=""/>
        <dsp:cNvSpPr/>
      </dsp:nvSpPr>
      <dsp:spPr>
        <a:xfrm>
          <a:off x="1478157" y="1763198"/>
          <a:ext cx="2529623" cy="221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Submission</a:t>
          </a:r>
        </a:p>
        <a:p>
          <a:pPr marL="0" lvl="0" indent="0" algn="l" defTabSz="889000">
            <a:lnSpc>
              <a:spcPct val="90000"/>
            </a:lnSpc>
            <a:spcBef>
              <a:spcPct val="0"/>
            </a:spcBef>
            <a:spcAft>
              <a:spcPct val="35000"/>
            </a:spcAft>
            <a:buNone/>
          </a:pPr>
          <a:endParaRPr lang="en-US" sz="1050" kern="1200" dirty="0">
            <a:solidFill>
              <a:schemeClr val="tx1">
                <a:lumMod val="75000"/>
                <a:lumOff val="25000"/>
              </a:schemeClr>
            </a:solidFill>
          </a:endParaRPr>
        </a:p>
        <a:p>
          <a:pPr marL="0" lvl="0" indent="0" algn="l" defTabSz="889000">
            <a:lnSpc>
              <a:spcPct val="90000"/>
            </a:lnSpc>
            <a:spcBef>
              <a:spcPct val="0"/>
            </a:spcBef>
            <a:spcAft>
              <a:spcPct val="35000"/>
            </a:spcAft>
            <a:buNone/>
          </a:pPr>
          <a:r>
            <a:rPr lang="en-US" sz="1800" b="0" kern="1200" dirty="0">
              <a:solidFill>
                <a:schemeClr val="tx1"/>
              </a:solidFill>
            </a:rPr>
            <a:t>With application for funding in Budget Justification section</a:t>
          </a:r>
        </a:p>
      </dsp:txBody>
      <dsp:txXfrm>
        <a:off x="1478157" y="1763198"/>
        <a:ext cx="2529623" cy="2217363"/>
      </dsp:txXfrm>
    </dsp:sp>
    <dsp:sp modelId="{EBEE0B0D-4D5B-4305-A65F-7348E5B0C7CC}">
      <dsp:nvSpPr>
        <dsp:cNvPr id="0" name=""/>
        <dsp:cNvSpPr/>
      </dsp:nvSpPr>
      <dsp:spPr>
        <a:xfrm>
          <a:off x="3417040" y="769580"/>
          <a:ext cx="477287" cy="477287"/>
        </a:xfrm>
        <a:prstGeom prst="triangle">
          <a:avLst>
            <a:gd name="adj" fmla="val 100000"/>
          </a:avLst>
        </a:prstGeom>
        <a:solidFill>
          <a:schemeClr val="accent4">
            <a:hueOff val="2598923"/>
            <a:satOff val="-11992"/>
            <a:lumOff val="441"/>
            <a:alphaOff val="0"/>
          </a:schemeClr>
        </a:solidFill>
        <a:ln w="12700" cap="flat" cmpd="sng" algn="ctr">
          <a:solidFill>
            <a:schemeClr val="accent4">
              <a:hueOff val="2598923"/>
              <a:satOff val="-11992"/>
              <a:lumOff val="4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796F7A-7B17-4B41-AA31-8168F88C5194}">
      <dsp:nvSpPr>
        <dsp:cNvPr id="0" name=""/>
        <dsp:cNvSpPr/>
      </dsp:nvSpPr>
      <dsp:spPr>
        <a:xfrm rot="5400000">
          <a:off x="4742540" y="209568"/>
          <a:ext cx="1683892" cy="2801958"/>
        </a:xfrm>
        <a:prstGeom prst="corner">
          <a:avLst>
            <a:gd name="adj1" fmla="val 16120"/>
            <a:gd name="adj2" fmla="val 16110"/>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5F8F99-801D-45B8-BF24-B5D8DAFAD0B0}">
      <dsp:nvSpPr>
        <dsp:cNvPr id="0" name=""/>
        <dsp:cNvSpPr/>
      </dsp:nvSpPr>
      <dsp:spPr>
        <a:xfrm>
          <a:off x="4571319" y="1046750"/>
          <a:ext cx="2529623" cy="221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Assessment</a:t>
          </a:r>
        </a:p>
        <a:p>
          <a:pPr marL="0" lvl="0" indent="0" algn="l" defTabSz="889000">
            <a:lnSpc>
              <a:spcPct val="90000"/>
            </a:lnSpc>
            <a:spcBef>
              <a:spcPct val="0"/>
            </a:spcBef>
            <a:spcAft>
              <a:spcPct val="35000"/>
            </a:spcAft>
            <a:buNone/>
          </a:pPr>
          <a:endParaRPr lang="en-US" sz="1050" kern="1200" dirty="0">
            <a:solidFill>
              <a:schemeClr val="tx1">
                <a:lumMod val="75000"/>
                <a:lumOff val="25000"/>
              </a:schemeClr>
            </a:solidFill>
          </a:endParaRPr>
        </a:p>
        <a:p>
          <a:pPr marL="0" lvl="0" indent="0" algn="l" defTabSz="889000">
            <a:lnSpc>
              <a:spcPct val="90000"/>
            </a:lnSpc>
            <a:spcBef>
              <a:spcPct val="0"/>
            </a:spcBef>
            <a:spcAft>
              <a:spcPct val="35000"/>
            </a:spcAft>
            <a:buNone/>
          </a:pPr>
          <a:r>
            <a:rPr lang="en-US" sz="1800" b="0" kern="1200" dirty="0">
              <a:solidFill>
                <a:schemeClr val="tx1"/>
              </a:solidFill>
            </a:rPr>
            <a:t>Peer reviewers only comment on (not score) budget</a:t>
          </a:r>
        </a:p>
        <a:p>
          <a:pPr marL="0" lvl="0" indent="0" algn="l" defTabSz="889000">
            <a:lnSpc>
              <a:spcPct val="90000"/>
            </a:lnSpc>
            <a:spcBef>
              <a:spcPct val="0"/>
            </a:spcBef>
            <a:spcAft>
              <a:spcPct val="35000"/>
            </a:spcAft>
            <a:buNone/>
          </a:pPr>
          <a:endParaRPr lang="en-US" sz="1050" b="0" kern="1200" dirty="0">
            <a:solidFill>
              <a:schemeClr val="tx1"/>
            </a:solidFill>
          </a:endParaRPr>
        </a:p>
        <a:p>
          <a:pPr marL="0" lvl="0" indent="0" algn="l" defTabSz="889000">
            <a:lnSpc>
              <a:spcPct val="90000"/>
            </a:lnSpc>
            <a:spcBef>
              <a:spcPct val="0"/>
            </a:spcBef>
            <a:spcAft>
              <a:spcPct val="35000"/>
            </a:spcAft>
            <a:buNone/>
          </a:pPr>
          <a:r>
            <a:rPr lang="en-US" sz="1800" b="0" kern="1200" dirty="0">
              <a:solidFill>
                <a:schemeClr val="tx1"/>
              </a:solidFill>
            </a:rPr>
            <a:t>NIH program staff assess Plans</a:t>
          </a:r>
        </a:p>
        <a:p>
          <a:pPr marL="0" lvl="0" indent="0" algn="l" defTabSz="889000">
            <a:lnSpc>
              <a:spcPct val="90000"/>
            </a:lnSpc>
            <a:spcBef>
              <a:spcPct val="0"/>
            </a:spcBef>
            <a:spcAft>
              <a:spcPct val="35000"/>
            </a:spcAft>
            <a:buNone/>
          </a:pPr>
          <a:endParaRPr lang="en-US" sz="1050" b="0" kern="1200" dirty="0">
            <a:solidFill>
              <a:schemeClr val="tx1"/>
            </a:solidFill>
          </a:endParaRPr>
        </a:p>
        <a:p>
          <a:pPr marL="0" lvl="0" indent="0" algn="l" defTabSz="889000">
            <a:lnSpc>
              <a:spcPct val="90000"/>
            </a:lnSpc>
            <a:spcBef>
              <a:spcPct val="0"/>
            </a:spcBef>
            <a:spcAft>
              <a:spcPct val="35000"/>
            </a:spcAft>
            <a:buNone/>
          </a:pPr>
          <a:r>
            <a:rPr lang="en-US" sz="1800" b="0" kern="1200" dirty="0">
              <a:solidFill>
                <a:schemeClr val="tx1"/>
              </a:solidFill>
            </a:rPr>
            <a:t>Plans can be updated</a:t>
          </a:r>
        </a:p>
      </dsp:txBody>
      <dsp:txXfrm>
        <a:off x="4571319" y="1046750"/>
        <a:ext cx="2529623" cy="2217363"/>
      </dsp:txXfrm>
    </dsp:sp>
    <dsp:sp modelId="{ADCA4AA3-95FA-4C53-855F-B50325ADABB9}">
      <dsp:nvSpPr>
        <dsp:cNvPr id="0" name=""/>
        <dsp:cNvSpPr/>
      </dsp:nvSpPr>
      <dsp:spPr>
        <a:xfrm>
          <a:off x="6513793" y="3285"/>
          <a:ext cx="477287" cy="477287"/>
        </a:xfrm>
        <a:prstGeom prst="triangle">
          <a:avLst>
            <a:gd name="adj" fmla="val 100000"/>
          </a:avLst>
        </a:prstGeom>
        <a:solidFill>
          <a:schemeClr val="accent4">
            <a:hueOff val="7796769"/>
            <a:satOff val="-35976"/>
            <a:lumOff val="1324"/>
            <a:alphaOff val="0"/>
          </a:schemeClr>
        </a:solidFill>
        <a:ln w="12700" cap="flat" cmpd="sng" algn="ctr">
          <a:solidFill>
            <a:schemeClr val="accent4">
              <a:hueOff val="7796769"/>
              <a:satOff val="-35976"/>
              <a:lumOff val="13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F52C7A-B133-448D-985E-889D3DCC531C}">
      <dsp:nvSpPr>
        <dsp:cNvPr id="0" name=""/>
        <dsp:cNvSpPr/>
      </dsp:nvSpPr>
      <dsp:spPr>
        <a:xfrm rot="5400000">
          <a:off x="7839294" y="-556726"/>
          <a:ext cx="1683892" cy="2801958"/>
        </a:xfrm>
        <a:prstGeom prst="corner">
          <a:avLst>
            <a:gd name="adj1" fmla="val 16120"/>
            <a:gd name="adj2" fmla="val 16110"/>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54ECE-784F-4F98-8879-02D7EB5AAB1A}">
      <dsp:nvSpPr>
        <dsp:cNvPr id="0" name=""/>
        <dsp:cNvSpPr/>
      </dsp:nvSpPr>
      <dsp:spPr>
        <a:xfrm>
          <a:off x="7681669" y="280455"/>
          <a:ext cx="2453558" cy="221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5">
                  <a:lumMod val="50000"/>
                </a:schemeClr>
              </a:solidFill>
            </a:rPr>
            <a:t>Plan Compliance</a:t>
          </a:r>
          <a:endParaRPr lang="en-US" sz="1500" b="1" kern="1200" dirty="0">
            <a:solidFill>
              <a:schemeClr val="accent5">
                <a:lumMod val="50000"/>
              </a:schemeClr>
            </a:solidFill>
          </a:endParaRP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Incorporated into </a:t>
          </a:r>
          <a:r>
            <a:rPr lang="en-US" sz="1800" b="0" kern="1200" dirty="0">
              <a:solidFill>
                <a:schemeClr val="tx1"/>
              </a:solidFill>
            </a:rPr>
            <a:t>Terms and Conditions</a:t>
          </a: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Monitored at regular reporting intervals – me</a:t>
          </a:r>
          <a:r>
            <a:rPr lang="en-US" sz="1800" kern="1200" dirty="0"/>
            <a:t>chanisms and tools to support oversight under development</a:t>
          </a:r>
          <a:endParaRPr lang="en-US" sz="1800" kern="1200" dirty="0">
            <a:solidFill>
              <a:schemeClr val="tx1"/>
            </a:solidFill>
          </a:endParaRPr>
        </a:p>
        <a:p>
          <a:pPr marL="0" lvl="0" indent="0" algn="l" defTabSz="889000">
            <a:lnSpc>
              <a:spcPct val="90000"/>
            </a:lnSpc>
            <a:spcBef>
              <a:spcPct val="0"/>
            </a:spcBef>
            <a:spcAft>
              <a:spcPct val="35000"/>
            </a:spcAft>
            <a:buNone/>
          </a:pPr>
          <a:endParaRPr lang="en-US" sz="1050" kern="1200" dirty="0">
            <a:solidFill>
              <a:schemeClr val="tx1"/>
            </a:solidFill>
          </a:endParaRPr>
        </a:p>
        <a:p>
          <a:pPr marL="0" lvl="0" indent="0" algn="l" defTabSz="889000">
            <a:lnSpc>
              <a:spcPct val="90000"/>
            </a:lnSpc>
            <a:spcBef>
              <a:spcPct val="0"/>
            </a:spcBef>
            <a:spcAft>
              <a:spcPct val="35000"/>
            </a:spcAft>
            <a:buNone/>
          </a:pPr>
          <a:r>
            <a:rPr lang="en-US" sz="1800" kern="1200" dirty="0">
              <a:solidFill>
                <a:schemeClr val="tx1"/>
              </a:solidFill>
            </a:rPr>
            <a:t>Compliance may factor into future funding decisions</a:t>
          </a:r>
        </a:p>
      </dsp:txBody>
      <dsp:txXfrm>
        <a:off x="7681669" y="280455"/>
        <a:ext cx="2453558" cy="2217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2F6C2-F027-A24B-8CCA-F516FBE873F8}">
      <dsp:nvSpPr>
        <dsp:cNvPr id="0" name=""/>
        <dsp:cNvSpPr/>
      </dsp:nvSpPr>
      <dsp:spPr>
        <a:xfrm>
          <a:off x="6091" y="0"/>
          <a:ext cx="2137404" cy="5045356"/>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Data Type</a:t>
          </a:r>
        </a:p>
      </dsp:txBody>
      <dsp:txXfrm>
        <a:off x="6091" y="0"/>
        <a:ext cx="2137404" cy="1513606"/>
      </dsp:txXfrm>
    </dsp:sp>
    <dsp:sp modelId="{7D395392-CE31-8242-A058-60930605EB2B}">
      <dsp:nvSpPr>
        <dsp:cNvPr id="0" name=""/>
        <dsp:cNvSpPr/>
      </dsp:nvSpPr>
      <dsp:spPr>
        <a:xfrm>
          <a:off x="219831" y="1515084"/>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Description of research and expected data [grant proposal?]</a:t>
          </a:r>
        </a:p>
      </dsp:txBody>
      <dsp:txXfrm>
        <a:off x="264387" y="1559640"/>
        <a:ext cx="1620811" cy="1432131"/>
      </dsp:txXfrm>
    </dsp:sp>
    <dsp:sp modelId="{FA9F991F-66E2-B44F-9B15-12611CD81E49}">
      <dsp:nvSpPr>
        <dsp:cNvPr id="0" name=""/>
        <dsp:cNvSpPr/>
      </dsp:nvSpPr>
      <dsp:spPr>
        <a:xfrm>
          <a:off x="219831" y="3270366"/>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Consider ethical and legal restrictions for what you can share</a:t>
          </a:r>
        </a:p>
      </dsp:txBody>
      <dsp:txXfrm>
        <a:off x="264387" y="3314922"/>
        <a:ext cx="1620811" cy="1432131"/>
      </dsp:txXfrm>
    </dsp:sp>
    <dsp:sp modelId="{D54884D1-330C-EA4C-9181-164C722DAC32}">
      <dsp:nvSpPr>
        <dsp:cNvPr id="0" name=""/>
        <dsp:cNvSpPr/>
      </dsp:nvSpPr>
      <dsp:spPr>
        <a:xfrm>
          <a:off x="2303800" y="0"/>
          <a:ext cx="2137404" cy="5045356"/>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Related tools, software, code</a:t>
          </a:r>
        </a:p>
      </dsp:txBody>
      <dsp:txXfrm>
        <a:off x="2303800" y="0"/>
        <a:ext cx="2137404" cy="1513606"/>
      </dsp:txXfrm>
    </dsp:sp>
    <dsp:sp modelId="{8421EF11-2FA9-594D-976A-950B1D71E717}">
      <dsp:nvSpPr>
        <dsp:cNvPr id="0" name=""/>
        <dsp:cNvSpPr/>
      </dsp:nvSpPr>
      <dsp:spPr>
        <a:xfrm>
          <a:off x="2517540" y="1515084"/>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Check laboratory computers for program information used to analyze data</a:t>
          </a:r>
        </a:p>
      </dsp:txBody>
      <dsp:txXfrm>
        <a:off x="2562096" y="1559640"/>
        <a:ext cx="1620811" cy="1432131"/>
      </dsp:txXfrm>
    </dsp:sp>
    <dsp:sp modelId="{5F2BD742-1375-224F-8A8E-5EE1285D3840}">
      <dsp:nvSpPr>
        <dsp:cNvPr id="0" name=""/>
        <dsp:cNvSpPr/>
      </dsp:nvSpPr>
      <dsp:spPr>
        <a:xfrm>
          <a:off x="2517540" y="3270366"/>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Will you be writing scripts or code to help process the data?</a:t>
          </a:r>
        </a:p>
      </dsp:txBody>
      <dsp:txXfrm>
        <a:off x="2562096" y="3314922"/>
        <a:ext cx="1620811" cy="1432131"/>
      </dsp:txXfrm>
    </dsp:sp>
    <dsp:sp modelId="{C3BA0F9C-8BEF-7642-B3EB-5CEA9D8672DE}">
      <dsp:nvSpPr>
        <dsp:cNvPr id="0" name=""/>
        <dsp:cNvSpPr/>
      </dsp:nvSpPr>
      <dsp:spPr>
        <a:xfrm>
          <a:off x="4601509" y="0"/>
          <a:ext cx="2137404" cy="5045356"/>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Standards</a:t>
          </a:r>
        </a:p>
      </dsp:txBody>
      <dsp:txXfrm>
        <a:off x="4601509" y="0"/>
        <a:ext cx="2137404" cy="1513606"/>
      </dsp:txXfrm>
    </dsp:sp>
    <dsp:sp modelId="{C001DFD6-453B-354C-AC39-4455F64ADDD3}">
      <dsp:nvSpPr>
        <dsp:cNvPr id="0" name=""/>
        <dsp:cNvSpPr/>
      </dsp:nvSpPr>
      <dsp:spPr>
        <a:xfrm>
          <a:off x="4815250" y="1515084"/>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Check grant for mention of specific standards</a:t>
          </a:r>
        </a:p>
      </dsp:txBody>
      <dsp:txXfrm>
        <a:off x="4859806" y="1559640"/>
        <a:ext cx="1620811" cy="1432131"/>
      </dsp:txXfrm>
    </dsp:sp>
    <dsp:sp modelId="{98529873-C167-7F48-AFE6-E41BBAF52321}">
      <dsp:nvSpPr>
        <dsp:cNvPr id="0" name=""/>
        <dsp:cNvSpPr/>
      </dsp:nvSpPr>
      <dsp:spPr>
        <a:xfrm>
          <a:off x="4815250" y="3270366"/>
          <a:ext cx="1709923" cy="1521243"/>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Does your field of study have templates or standards for data collection?</a:t>
          </a:r>
        </a:p>
      </dsp:txBody>
      <dsp:txXfrm>
        <a:off x="4859806" y="3314922"/>
        <a:ext cx="1620811" cy="1432131"/>
      </dsp:txXfrm>
    </dsp:sp>
    <dsp:sp modelId="{677B89A1-41DB-2443-823F-5FCFC2D5B4E7}">
      <dsp:nvSpPr>
        <dsp:cNvPr id="0" name=""/>
        <dsp:cNvSpPr/>
      </dsp:nvSpPr>
      <dsp:spPr>
        <a:xfrm>
          <a:off x="6899219" y="0"/>
          <a:ext cx="2137404" cy="5045356"/>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Data preservation, access, and associated timelines</a:t>
          </a:r>
        </a:p>
      </dsp:txBody>
      <dsp:txXfrm>
        <a:off x="6899219" y="0"/>
        <a:ext cx="2137404" cy="1513606"/>
      </dsp:txXfrm>
    </dsp:sp>
    <dsp:sp modelId="{D35B8504-3474-214C-8DD9-B0AED4E48CF4}">
      <dsp:nvSpPr>
        <dsp:cNvPr id="0" name=""/>
        <dsp:cNvSpPr/>
      </dsp:nvSpPr>
      <dsp:spPr>
        <a:xfrm>
          <a:off x="7112959" y="1513729"/>
          <a:ext cx="1709923" cy="735000"/>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PI decision to share in repository or not</a:t>
          </a:r>
        </a:p>
      </dsp:txBody>
      <dsp:txXfrm>
        <a:off x="7134486" y="1535256"/>
        <a:ext cx="1666869" cy="691946"/>
      </dsp:txXfrm>
    </dsp:sp>
    <dsp:sp modelId="{519681EF-CD46-DE4F-AE23-DD5F7B1F4A19}">
      <dsp:nvSpPr>
        <dsp:cNvPr id="0" name=""/>
        <dsp:cNvSpPr/>
      </dsp:nvSpPr>
      <dsp:spPr>
        <a:xfrm>
          <a:off x="7112959" y="2361808"/>
          <a:ext cx="1709923" cy="735000"/>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Repository policies can provide helpful info regarding access and timelines</a:t>
          </a:r>
        </a:p>
      </dsp:txBody>
      <dsp:txXfrm>
        <a:off x="7134486" y="2383335"/>
        <a:ext cx="1666869" cy="691946"/>
      </dsp:txXfrm>
    </dsp:sp>
    <dsp:sp modelId="{EB10C887-0675-6349-815F-FFED814122B0}">
      <dsp:nvSpPr>
        <dsp:cNvPr id="0" name=""/>
        <dsp:cNvSpPr/>
      </dsp:nvSpPr>
      <dsp:spPr>
        <a:xfrm>
          <a:off x="7112959" y="3209886"/>
          <a:ext cx="1709923" cy="735000"/>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IT departments can provide description of data storage and backups</a:t>
          </a:r>
        </a:p>
      </dsp:txBody>
      <dsp:txXfrm>
        <a:off x="7134486" y="3231413"/>
        <a:ext cx="1666869" cy="691946"/>
      </dsp:txXfrm>
    </dsp:sp>
    <dsp:sp modelId="{AA74E9D2-5D3F-614A-96BC-AE1C484A8C51}">
      <dsp:nvSpPr>
        <dsp:cNvPr id="0" name=""/>
        <dsp:cNvSpPr/>
      </dsp:nvSpPr>
      <dsp:spPr>
        <a:xfrm>
          <a:off x="7112959" y="4057964"/>
          <a:ext cx="1709923" cy="735000"/>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PI decision regarding when to share, usually associated with study conclusion</a:t>
          </a:r>
        </a:p>
      </dsp:txBody>
      <dsp:txXfrm>
        <a:off x="7134486" y="4079491"/>
        <a:ext cx="1666869" cy="691946"/>
      </dsp:txXfrm>
    </dsp:sp>
    <dsp:sp modelId="{1B32476A-E216-CF4B-A044-AA14E66F18DA}">
      <dsp:nvSpPr>
        <dsp:cNvPr id="0" name=""/>
        <dsp:cNvSpPr/>
      </dsp:nvSpPr>
      <dsp:spPr>
        <a:xfrm>
          <a:off x="9196928" y="0"/>
          <a:ext cx="2137404" cy="5045356"/>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Oversight</a:t>
          </a:r>
        </a:p>
      </dsp:txBody>
      <dsp:txXfrm>
        <a:off x="9196928" y="0"/>
        <a:ext cx="2137404" cy="1513606"/>
      </dsp:txXfrm>
    </dsp:sp>
    <dsp:sp modelId="{978B7EE8-118B-4B43-96A5-1D6541104AB3}">
      <dsp:nvSpPr>
        <dsp:cNvPr id="0" name=""/>
        <dsp:cNvSpPr/>
      </dsp:nvSpPr>
      <dsp:spPr>
        <a:xfrm>
          <a:off x="9410669" y="1513606"/>
          <a:ext cx="1709923" cy="3279481"/>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Usually the PI</a:t>
          </a:r>
        </a:p>
      </dsp:txBody>
      <dsp:txXfrm>
        <a:off x="9460751" y="1563688"/>
        <a:ext cx="1609759" cy="317931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5F6EE5-C7D6-4C2D-9A29-CF30D9BF6149}" type="datetimeFigureOut">
              <a:rPr lang="en-US" smtClean="0"/>
              <a:t>10/26/21</a:t>
            </a:fld>
            <a:endParaRPr lang="en-US"/>
          </a:p>
        </p:txBody>
      </p:sp>
      <p:sp>
        <p:nvSpPr>
          <p:cNvPr id="4" name="Slide Image Placeholder 3"/>
          <p:cNvSpPr>
            <a:spLocks noGrp="1" noRot="1" noChangeAspect="1"/>
          </p:cNvSpPr>
          <p:nvPr>
            <p:ph type="sldImg" idx="2"/>
          </p:nvPr>
        </p:nvSpPr>
        <p:spPr>
          <a:xfrm>
            <a:off x="685800" y="4913312"/>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885825"/>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F340F-0FDF-4913-AC6F-E8848079E10B}" type="slidenum">
              <a:rPr lang="en-US" smtClean="0"/>
              <a:t>‹#›</a:t>
            </a:fld>
            <a:endParaRPr lang="en-US"/>
          </a:p>
        </p:txBody>
      </p:sp>
    </p:spTree>
    <p:extLst>
      <p:ext uri="{BB962C8B-B14F-4D97-AF65-F5344CB8AC3E}">
        <p14:creationId xmlns:p14="http://schemas.microsoft.com/office/powerpoint/2010/main" val="1321854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thank you for joining us today. I’m Taunton Paine, and I’ll be presenting on NIH’s new Data Management and Sharing policy and How Academic Medical Centers can Prepare for January 2023 with my co-presenter, Sara Samuel.</a:t>
            </a:r>
          </a:p>
        </p:txBody>
      </p:sp>
      <p:sp>
        <p:nvSpPr>
          <p:cNvPr id="4" name="Slide Number Placeholder 3"/>
          <p:cNvSpPr>
            <a:spLocks noGrp="1"/>
          </p:cNvSpPr>
          <p:nvPr>
            <p:ph type="sldNum" sz="quarter" idx="10"/>
          </p:nvPr>
        </p:nvSpPr>
        <p:spPr/>
        <p:txBody>
          <a:bodyPr/>
          <a:lstStyle/>
          <a:p>
            <a:fld id="{029F340F-0FDF-4913-AC6F-E8848079E10B}" type="slidenum">
              <a:rPr lang="en-US" smtClean="0"/>
              <a:t>1</a:t>
            </a:fld>
            <a:endParaRPr lang="en-US"/>
          </a:p>
        </p:txBody>
      </p:sp>
    </p:spTree>
    <p:extLst>
      <p:ext uri="{BB962C8B-B14F-4D97-AF65-F5344CB8AC3E}">
        <p14:creationId xmlns:p14="http://schemas.microsoft.com/office/powerpoint/2010/main" val="156403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started, neither I nor my co-presenter have any conflicts of interest for this presentation.</a:t>
            </a:r>
          </a:p>
        </p:txBody>
      </p:sp>
      <p:sp>
        <p:nvSpPr>
          <p:cNvPr id="4" name="Slide Number Placeholder 3"/>
          <p:cNvSpPr>
            <a:spLocks noGrp="1"/>
          </p:cNvSpPr>
          <p:nvPr>
            <p:ph type="sldNum" sz="quarter" idx="10"/>
          </p:nvPr>
        </p:nvSpPr>
        <p:spPr/>
        <p:txBody>
          <a:bodyPr/>
          <a:lstStyle/>
          <a:p>
            <a:fld id="{029F340F-0FDF-4913-AC6F-E8848079E10B}" type="slidenum">
              <a:rPr lang="en-US" smtClean="0"/>
              <a:t>2</a:t>
            </a:fld>
            <a:endParaRPr lang="en-US"/>
          </a:p>
        </p:txBody>
      </p:sp>
    </p:spTree>
    <p:extLst>
      <p:ext uri="{BB962C8B-B14F-4D97-AF65-F5344CB8AC3E}">
        <p14:creationId xmlns:p14="http://schemas.microsoft.com/office/powerpoint/2010/main" val="6115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Taunton Paine and I’m the director of the Scientific Data Sharing Policy Division in the Office of Science Policy, in the Office of the Director of NIH.  I’ve been working in science policy for 10 years and I’m happy to be here today to discuss NIH’s new Data Management and Sharing Policy.  </a:t>
            </a:r>
          </a:p>
        </p:txBody>
      </p:sp>
      <p:sp>
        <p:nvSpPr>
          <p:cNvPr id="4" name="Slide Number Placeholder 3"/>
          <p:cNvSpPr>
            <a:spLocks noGrp="1"/>
          </p:cNvSpPr>
          <p:nvPr>
            <p:ph type="sldNum" sz="quarter" idx="10"/>
          </p:nvPr>
        </p:nvSpPr>
        <p:spPr/>
        <p:txBody>
          <a:bodyPr/>
          <a:lstStyle/>
          <a:p>
            <a:fld id="{029F340F-0FDF-4913-AC6F-E8848079E10B}" type="slidenum">
              <a:rPr lang="en-US" smtClean="0"/>
              <a:t>3</a:t>
            </a:fld>
            <a:endParaRPr lang="en-US"/>
          </a:p>
        </p:txBody>
      </p:sp>
    </p:spTree>
    <p:extLst>
      <p:ext uri="{BB962C8B-B14F-4D97-AF65-F5344CB8AC3E}">
        <p14:creationId xmlns:p14="http://schemas.microsoft.com/office/powerpoint/2010/main" val="331316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co-presenter is Sara Samuel who is an informationist at the Taubman Health Sciences Library at the University of Michigan. She has worked in academic libraries for 16 years and will be presenting how academic medical centers can prepare for the NIH’s new policy.</a:t>
            </a:r>
          </a:p>
          <a:p>
            <a:endParaRPr lang="en-US" dirty="0"/>
          </a:p>
          <a:p>
            <a:r>
              <a:rPr lang="en-US" dirty="0"/>
              <a:t>-------------</a:t>
            </a:r>
          </a:p>
          <a:p>
            <a:endParaRPr lang="en-US" dirty="0"/>
          </a:p>
          <a:p>
            <a:r>
              <a:rPr lang="en-US" dirty="0"/>
              <a:t>My name is Sara Samuel and I am an informationist at the Taubman Health Sciences Library at the University of Michigan. I’ve worked in academic libraries for 16 years and I am looking forward to sharing with you today about how academic medical centers can prepare for the NIH’s new policy.</a:t>
            </a:r>
          </a:p>
        </p:txBody>
      </p:sp>
      <p:sp>
        <p:nvSpPr>
          <p:cNvPr id="4" name="Slide Number Placeholder 3"/>
          <p:cNvSpPr>
            <a:spLocks noGrp="1"/>
          </p:cNvSpPr>
          <p:nvPr>
            <p:ph type="sldNum" sz="quarter" idx="10"/>
          </p:nvPr>
        </p:nvSpPr>
        <p:spPr/>
        <p:txBody>
          <a:bodyPr/>
          <a:lstStyle/>
          <a:p>
            <a:fld id="{029F340F-0FDF-4913-AC6F-E8848079E10B}" type="slidenum">
              <a:rPr lang="en-US" smtClean="0"/>
              <a:t>4</a:t>
            </a:fld>
            <a:endParaRPr lang="en-US"/>
          </a:p>
        </p:txBody>
      </p:sp>
    </p:spTree>
    <p:extLst>
      <p:ext uri="{BB962C8B-B14F-4D97-AF65-F5344CB8AC3E}">
        <p14:creationId xmlns:p14="http://schemas.microsoft.com/office/powerpoint/2010/main" val="331316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like to extend special thanks to our colleagues who helped with the creation of this presentation. Cindy Danielson, Amy Hafez, and Ellen Wann at the NIH, and Diane Wilson at the University of Michigan. I should mention that Dr. Danielson will be joining us for the discussion after the presentation.  </a:t>
            </a:r>
          </a:p>
        </p:txBody>
      </p:sp>
      <p:sp>
        <p:nvSpPr>
          <p:cNvPr id="4" name="Slide Number Placeholder 3"/>
          <p:cNvSpPr>
            <a:spLocks noGrp="1"/>
          </p:cNvSpPr>
          <p:nvPr>
            <p:ph type="sldNum" sz="quarter" idx="5"/>
          </p:nvPr>
        </p:nvSpPr>
        <p:spPr/>
        <p:txBody>
          <a:bodyPr/>
          <a:lstStyle/>
          <a:p>
            <a:fld id="{029F340F-0FDF-4913-AC6F-E8848079E10B}" type="slidenum">
              <a:rPr lang="en-US" smtClean="0"/>
              <a:t>5</a:t>
            </a:fld>
            <a:endParaRPr lang="en-US"/>
          </a:p>
        </p:txBody>
      </p:sp>
    </p:spTree>
    <p:extLst>
      <p:ext uri="{BB962C8B-B14F-4D97-AF65-F5344CB8AC3E}">
        <p14:creationId xmlns:p14="http://schemas.microsoft.com/office/powerpoint/2010/main" val="3654936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learning objectives for this session are the following, with regard to the National Institutes of Health’s new Data Management and Sharing Policy.</a:t>
            </a:r>
          </a:p>
          <a:p>
            <a:endParaRPr lang="en-US" dirty="0"/>
          </a:p>
          <a:p>
            <a:r>
              <a:rPr lang="en-US" dirty="0"/>
              <a:t>One, to Understand the specific guidelines, NIH's general expectations, and to whom they apply </a:t>
            </a:r>
          </a:p>
          <a:p>
            <a:endParaRPr lang="en-US" dirty="0"/>
          </a:p>
          <a:p>
            <a:r>
              <a:rPr lang="en-US" dirty="0"/>
              <a:t>Two, to Discuss essential elements of and best practices for Data Management and Sharing Plans, including examples</a:t>
            </a:r>
          </a:p>
          <a:p>
            <a:endParaRPr lang="en-US" dirty="0"/>
          </a:p>
          <a:p>
            <a:r>
              <a:rPr lang="en-US" dirty="0"/>
              <a:t>And Three, to Identify the resources and stakeholders within an institution who will need to be engaged for researchers to develop adequate plans, along with the challenges they will face and the opportunities that the policy's requirements present</a:t>
            </a:r>
          </a:p>
          <a:p>
            <a:endParaRPr lang="en-US" dirty="0"/>
          </a:p>
        </p:txBody>
      </p:sp>
      <p:sp>
        <p:nvSpPr>
          <p:cNvPr id="4" name="Slide Number Placeholder 3"/>
          <p:cNvSpPr>
            <a:spLocks noGrp="1"/>
          </p:cNvSpPr>
          <p:nvPr>
            <p:ph type="sldNum" sz="quarter" idx="10"/>
          </p:nvPr>
        </p:nvSpPr>
        <p:spPr/>
        <p:txBody>
          <a:bodyPr/>
          <a:lstStyle/>
          <a:p>
            <a:fld id="{029F340F-0FDF-4913-AC6F-E8848079E10B}" type="slidenum">
              <a:rPr lang="en-US" smtClean="0"/>
              <a:t>6</a:t>
            </a:fld>
            <a:endParaRPr lang="en-US"/>
          </a:p>
        </p:txBody>
      </p:sp>
    </p:spTree>
    <p:extLst>
      <p:ext uri="{BB962C8B-B14F-4D97-AF65-F5344CB8AC3E}">
        <p14:creationId xmlns:p14="http://schemas.microsoft.com/office/powerpoint/2010/main" val="627811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provide an overview of the new NIH Data Management and Sharing Policy. </a:t>
            </a:r>
          </a:p>
        </p:txBody>
      </p:sp>
      <p:sp>
        <p:nvSpPr>
          <p:cNvPr id="4" name="Slide Number Placeholder 3"/>
          <p:cNvSpPr>
            <a:spLocks noGrp="1"/>
          </p:cNvSpPr>
          <p:nvPr>
            <p:ph type="sldNum" sz="quarter" idx="10"/>
          </p:nvPr>
        </p:nvSpPr>
        <p:spPr/>
        <p:txBody>
          <a:bodyPr/>
          <a:lstStyle/>
          <a:p>
            <a:fld id="{029F340F-0FDF-4913-AC6F-E8848079E10B}" type="slidenum">
              <a:rPr lang="en-US" smtClean="0"/>
              <a:t>7</a:t>
            </a:fld>
            <a:endParaRPr lang="en-US"/>
          </a:p>
        </p:txBody>
      </p:sp>
    </p:spTree>
    <p:extLst>
      <p:ext uri="{BB962C8B-B14F-4D97-AF65-F5344CB8AC3E}">
        <p14:creationId xmlns:p14="http://schemas.microsoft.com/office/powerpoint/2010/main" val="113230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why does NIH want data to be shared?  Although there are many benefits of sharing data, there are several reasons that are emphasized in the Policy that I’ll highlight here.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sharing data can help to advance the rigor and reproducibility of NIH-supported research by enabling the validation of research results.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Sharing data also has the benefit of making high-value datasets available for additional research questions not considered in the original study, with the potential to accelerate future research directions.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Last, making data available—and especially, when it is findable, accessible, interoperable, and citable—increases the opportunities for citation of researchers’ work and for collaboration between researchers.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addition to these scientific reasons, another goal of sharing data is to promote public trust in research.  Sharing data helps to foster transparency and accountability in the research we support and demonstrates good stewardship over taxpayer funds.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There’s also an ethical argument that responsible data sharing helps to maximize research participants’ contributions to research.  And last, data sharing policies present an opportunity to articulate appropriate protections and practices for research participants’ data. </a:t>
            </a:r>
          </a:p>
          <a:p>
            <a:endParaRPr lang="en-US" dirty="0"/>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8</a:t>
            </a:fld>
            <a:endParaRPr lang="en-US"/>
          </a:p>
        </p:txBody>
      </p:sp>
    </p:spTree>
    <p:extLst>
      <p:ext uri="{BB962C8B-B14F-4D97-AF65-F5344CB8AC3E}">
        <p14:creationId xmlns:p14="http://schemas.microsoft.com/office/powerpoint/2010/main" val="1190566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NIH has a long history of promoting data sharing, and the Data Management and Sharing Policy that NIH issued in October 2020 was in development for many years and resulted from an iterative process of consultation and engagement with stakeholders.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NIH first announced its intent in 2015 to revise the 2003 Data Sharing Policy, and in 2016, we issued a Request for Information on Strategies for Data Management and Citation.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feedback on that RFI was used to develop another RFI on proposed provisions of a draft Policy, which was published in 2018 for comment.  Feedback on this RFI was in turn used to develop a full draft Policy, which was published for public comment in November 2019.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received about 200 public comments from a variety of stakeholders on that draft Policy.  At the same time, we also initiated a formal Tribal Consultation specifically on the draft Policy in which we organized multiple meetings with Tribes in different areas of the country to discuss and obtain their input on the draft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draft Policy was also taken up by the Secretary’s Advisory Committee for Human Research Protections, who offered several recommendations to improve the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After careful consideration of the multiple rounds of public comments, the Tribal consultation, and SACHRP’s recommendations, NIH revised the draft Policy, as described in the preamble to the final Policy, and published it in October 2020.  The Policy will take effect on January 25, 2023.</a:t>
            </a:r>
            <a:endParaRPr lang="en-US" dirty="0"/>
          </a:p>
          <a:p>
            <a:pPr lvl="0"/>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9</a:t>
            </a:fld>
            <a:endParaRPr lang="en-US"/>
          </a:p>
        </p:txBody>
      </p:sp>
    </p:spTree>
    <p:extLst>
      <p:ext uri="{BB962C8B-B14F-4D97-AF65-F5344CB8AC3E}">
        <p14:creationId xmlns:p14="http://schemas.microsoft.com/office/powerpoint/2010/main" val="4145575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Now I’ll give an overview of what’s in the Data Management and Sharing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is fairly straightforward in that it only has two basic requirements: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it requires submission of a data management and sharing plan for all NIH-funded research, whether supported by grant, contract, cooperative agreement, or in the intramural research program. This plan will generally describe how, where, and when data will be shared, as well as other details.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want to point out that this is a change from the 2003 Data Sharing Policy, as that Policy only applies to applicants seeking $500,000 or more in any one year, while the new Policy applies regardless of funding level.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Second, once an award is made and the plan is approved by the funding NIH Institute, Center, or Office, compliance with that approved plan will be a term and condition of award.  We’re serious about compliance, and the Policy states that compliance can affect future funding decisions.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will take effect for new and competing awards submitted for the January 25, 2023 receipt date, at which point it will replace the 2003 Data Sharing Policy.  But we’re not there yet, so the 2003 Data Sharing Policy is still in effect.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also published three supplemental information documents alongside the Policy to help the community comply with the Policy.  These include supplemental information describing the elements that should be included in a data management and sharing plan; allowable costs of data management and sharing; and desirable repository characteristics.  I’ll discuss these in more detail later.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purpose of all this is to foster a cultural change towards greater data stewardship, where data management and sharing are viewed as integral parts of the research process and are adequately planned for from the beginning. </a:t>
            </a:r>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10</a:t>
            </a:fld>
            <a:endParaRPr lang="en-US"/>
          </a:p>
        </p:txBody>
      </p:sp>
    </p:spTree>
    <p:extLst>
      <p:ext uri="{BB962C8B-B14F-4D97-AF65-F5344CB8AC3E}">
        <p14:creationId xmlns:p14="http://schemas.microsoft.com/office/powerpoint/2010/main" val="3720104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 are several other aspects of that Policy that I think are important for the community to be aware of.  First, and central to understanding this Policy, is that the Policy applies to all NIH-supported research that generates scientific data.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Scientific Data is specifically defined in the Policy as the recorded factual material commonly accepted in the scientific community as being of sufficient quality to validate and replicate research findings, regardless of whether data are used to support scholarly publications.  I want to emphasize that it’s the data that are of sufficient quality to validate and replicate research findings.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Certain things are explicitly excluded from this definition such as preliminary analyses, peer reviews, and any physical objects such as biospecimens.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also want to point out that activities that do not generate scientific data will generally not be subject to the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terms of timelines, the Policy expects that data should be made available no later than the time of publication, or by the end of the award for unpublished data, whichever comes first.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terms of how long data should be made available for, the Policy doesn’t provide a specific timeline but asks applicants to consider requirements they may be subject to from other sources as a minimum timeframe.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example, many repositories set expectations for minimum timeframes data will be shared, as do journals, and NIH awards have records retention requirements, typically 3 years for grants, 6 years for contracts.  </a:t>
            </a:r>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11</a:t>
            </a:fld>
            <a:endParaRPr lang="en-US"/>
          </a:p>
        </p:txBody>
      </p:sp>
    </p:spTree>
    <p:extLst>
      <p:ext uri="{BB962C8B-B14F-4D97-AF65-F5344CB8AC3E}">
        <p14:creationId xmlns:p14="http://schemas.microsoft.com/office/powerpoint/2010/main" val="1026666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There’s a number of additional expectations that I’d like to draw your attention to, especially because many of these represent changes that were made from the draft Policy to the final version, often in response to comments received.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you’ll note the Policy requires only the submission of plans and compliance with plans—it doesn’t directly require data sharing.  But it does expect that in drafting their plans, applicants will attempt to maximize appropriate data sharing.  And of course, because these plans become binding, awardees will be held to what those plans say.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Policy describes provides three categories of reasons why sharing may be limited to some degree, specifically, for ethical, legal, or technical factors.  So while all scientific data should be managed, not all scientific must or can be shared.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Sharing should always be responsibly implemented, and the Policy and supplemental information expect that plans will outline how participants’ privacy, rights, and confidentiality will be protected.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It’s also important to note that existing laws, regulations, and policies will continue to apply—nothing in the Policy changes expectations under, for example, the Common Rule, HIPAA, or the NIH Certificates of Confidentiality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It’s also worth noting that some NIH data sharing policies will continue to apply, such as the NIH Genomic Data Sharing Policy.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general, the Policy emphasizes prospective planning, and calls on applicants to consider, when drafting their plans, how they will communicate what they are proposing to research participants as part of the informed consent process, with the goal of avoiding situations where applicants propose something to NIH only to find later that prospective participants would be unlikely to agree to it.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Last, the Policy also strongly encourages applicants to consider whether access to human data, even if de-identified, should be made available only in a controlled manner.  </a:t>
            </a:r>
          </a:p>
          <a:p>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12</a:t>
            </a:fld>
            <a:endParaRPr lang="en-US"/>
          </a:p>
        </p:txBody>
      </p:sp>
    </p:spTree>
    <p:extLst>
      <p:ext uri="{BB962C8B-B14F-4D97-AF65-F5344CB8AC3E}">
        <p14:creationId xmlns:p14="http://schemas.microsoft.com/office/powerpoint/2010/main" val="4221295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terms of the method for sharing data, the Policy is clear in strongly encouraging the use of established repositories, rather than, for example, retaining a copy of data to be made available on request.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heard from public comments interest in understanding how to select an appropriate repository, and so NIH provided supplemental information on selecting repositories that provides desirable characteristics, such as the use of persistent unique identifiers, availability of metadata, and QA processes.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NIH makes available a list of NIH-supported domain or program-specific repositories, as well as some generalist repositories, but this Policy does not require the use of any specific repository.  Nevertheless, NIH funding Institutes and Centers or specific programs may go beyond the Policy and designate specific repositories. </a:t>
            </a:r>
            <a:endParaRPr lang="en-US" dirty="0"/>
          </a:p>
        </p:txBody>
      </p:sp>
      <p:sp>
        <p:nvSpPr>
          <p:cNvPr id="4" name="Slide Number Placeholder 3"/>
          <p:cNvSpPr>
            <a:spLocks noGrp="1"/>
          </p:cNvSpPr>
          <p:nvPr>
            <p:ph type="sldNum" sz="quarter" idx="5"/>
          </p:nvPr>
        </p:nvSpPr>
        <p:spPr/>
        <p:txBody>
          <a:bodyPr/>
          <a:lstStyle/>
          <a:p>
            <a:fld id="{66D99A86-2501-41D3-8639-406C9D1187E9}" type="slidenum">
              <a:rPr lang="en-US" smtClean="0"/>
              <a:t>13</a:t>
            </a:fld>
            <a:endParaRPr lang="en-US"/>
          </a:p>
        </p:txBody>
      </p:sp>
    </p:spTree>
    <p:extLst>
      <p:ext uri="{BB962C8B-B14F-4D97-AF65-F5344CB8AC3E}">
        <p14:creationId xmlns:p14="http://schemas.microsoft.com/office/powerpoint/2010/main" val="1642222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also provided supplemental information on allowable costs, highlighting what types of costs can be considered costs of data management and sharing allowed in budget requests. Costs allowed in budget requests include things like curating data, developing supporting documentation, preserving and sharing data through repositories, and local data management considerations. Costs that cannot be considered part of data management and sharing include infrastructure costs typically included in indirect costs, and costs associated with the routine conduct of research.</a:t>
            </a:r>
          </a:p>
        </p:txBody>
      </p:sp>
      <p:sp>
        <p:nvSpPr>
          <p:cNvPr id="4" name="Slide Number Placeholder 3"/>
          <p:cNvSpPr>
            <a:spLocks noGrp="1"/>
          </p:cNvSpPr>
          <p:nvPr>
            <p:ph type="sldNum" sz="quarter" idx="5"/>
          </p:nvPr>
        </p:nvSpPr>
        <p:spPr/>
        <p:txBody>
          <a:bodyPr/>
          <a:lstStyle/>
          <a:p>
            <a:fld id="{029F340F-0FDF-4913-AC6F-E8848079E10B}" type="slidenum">
              <a:rPr lang="en-US" smtClean="0"/>
              <a:t>14</a:t>
            </a:fld>
            <a:endParaRPr lang="en-US"/>
          </a:p>
        </p:txBody>
      </p:sp>
    </p:spTree>
    <p:extLst>
      <p:ext uri="{BB962C8B-B14F-4D97-AF65-F5344CB8AC3E}">
        <p14:creationId xmlns:p14="http://schemas.microsoft.com/office/powerpoint/2010/main" val="2320274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give you an overview of how Data Management and Sharing Plans will be submitted and reviewed. The details described here apply to extramural grant awards, but there will be analogous requirements for other types of funding such as contracts. The Policy expects that Plans outlining how scientific data will be managed or shared will be submitted with the application for funding, and specifically as part of the budget justification section.</a:t>
            </a:r>
          </a:p>
          <a:p>
            <a:endParaRPr lang="en-US" dirty="0"/>
          </a:p>
          <a:p>
            <a:r>
              <a:rPr lang="en-US" dirty="0"/>
              <a:t>In peer review, the reviewers may only comment on the proposed budget for data management and sharing, but these comments will not impact the score. The Plans themselves will undergo programmatic assessment by NIH as determined by the proposed Institute or Center. As a project progresses, Plans should be updated by researchers and assessed by NIH program staff during regular reporting intervals or sooner.</a:t>
            </a:r>
          </a:p>
          <a:p>
            <a:endParaRPr lang="en-US" dirty="0"/>
          </a:p>
          <a:p>
            <a:r>
              <a:rPr lang="en-US" dirty="0"/>
              <a:t>Once an award is made, compliance with the approved Plan will become a Term and Condition of award. Compliance will be monitored at regular reporting intervals, and mechanisms and tools to support oversight are currently under development. The Policy states that compliance may factor into future funding decisions.</a:t>
            </a:r>
          </a:p>
          <a:p>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15</a:t>
            </a:fld>
            <a:endParaRPr lang="en-US"/>
          </a:p>
        </p:txBody>
      </p:sp>
    </p:spTree>
    <p:extLst>
      <p:ext uri="{BB962C8B-B14F-4D97-AF65-F5344CB8AC3E}">
        <p14:creationId xmlns:p14="http://schemas.microsoft.com/office/powerpoint/2010/main" val="1561000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work to implement this Policy, NIH is continuing to engage the community through talks like this one to raise awareness and to understand implementation challenges, which will allow us to develop additional supplemental information and guidance to ease compliance with the Policy.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also conscious of how this policy will interact with other NIH data sharing policies. We are undertaking an effort to harmonize expectations across our data sharing landscape, starting with the Genomic Data Sharing Policy, to simplify compliance and reduce burden.  </a:t>
            </a:r>
          </a:p>
          <a:p>
            <a:endParaRPr lang="en-US" dirty="0"/>
          </a:p>
          <a:p>
            <a:r>
              <a:rPr lang="en-US" dirty="0"/>
              <a:t>As planning for responsible data management and sharing becomes a routine part of research, understanding the costs associated with that management and sharing will be important and we’re exploring what guidance we can offer that may be helpful to the community both before the Policy is implemented, taking into account recent efforts such as the National Academies reports on forecasting costs and implementing the new Policy, and we plan to continue to monitor as we get additional information from budget requests following the implementation of the Policy.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last, while the Policy necessarily focuses on compliance, we’re also very interested in exploring how to incentivize data sharing to help facilitate this cultural shift towards better data stewardship. Part of this involves considering our options to ensure that researchers can get appropriate recognition for generating and sharing data.</a:t>
            </a:r>
          </a:p>
          <a:p>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16</a:t>
            </a:fld>
            <a:endParaRPr lang="en-US"/>
          </a:p>
        </p:txBody>
      </p:sp>
    </p:spTree>
    <p:extLst>
      <p:ext uri="{BB962C8B-B14F-4D97-AF65-F5344CB8AC3E}">
        <p14:creationId xmlns:p14="http://schemas.microsoft.com/office/powerpoint/2010/main" val="2699274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large part of the implementation effort is working out the technical approaches to support the Policy, and we are thinking through approaches and workflows to implement the Policy, including for assessment of Plans, and information and tools needed to monitor compliance to help ensure that awardees adhere to the Plans that were approved. </a:t>
            </a:r>
          </a:p>
          <a:p>
            <a:endParaRPr lang="en-US" dirty="0"/>
          </a:p>
          <a:p>
            <a:r>
              <a:rPr lang="en-US" dirty="0"/>
              <a:t>This will certainly involve system changes, and we will be working to determine requirements for enhancing award management systems and developing tools for both the community and NIH to support the entire process, from submission of Plans, to their programmatic assessment, all the way through monitoring for compliance with the Plans that were approved and updated Plans as things change.</a:t>
            </a:r>
          </a:p>
          <a:p>
            <a:endParaRPr lang="en-US" dirty="0"/>
          </a:p>
          <a:p>
            <a:r>
              <a:rPr lang="en-US" dirty="0"/>
              <a:t>We are also determining approaches for posting Plans publicly, to ensure they are useful to researchers looking to find data generated through the use of NIH funding that may have been shared. We want to do this in a way that promotes public transparency and enhances the findability of data resources.</a:t>
            </a:r>
          </a:p>
          <a:p>
            <a:endParaRPr lang="en-US" dirty="0"/>
          </a:p>
          <a:p>
            <a:r>
              <a:rPr lang="en-US" dirty="0"/>
              <a:t>We will also be developing resources for NIH staff and the community, so investigators and institutions will be well prepared to comply with the Policy, and staff will be well prepared to provide oversight and guidance for the community.</a:t>
            </a:r>
          </a:p>
          <a:p>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17</a:t>
            </a:fld>
            <a:endParaRPr lang="en-US"/>
          </a:p>
        </p:txBody>
      </p:sp>
    </p:spTree>
    <p:extLst>
      <p:ext uri="{BB962C8B-B14F-4D97-AF65-F5344CB8AC3E}">
        <p14:creationId xmlns:p14="http://schemas.microsoft.com/office/powerpoint/2010/main" val="879821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we’ll switch gears and I’ll first discuss common elements expected by the Policy and supplemental information and Sara will discuss potential approaches to Data Management and Sharing Plans.  </a:t>
            </a:r>
          </a:p>
        </p:txBody>
      </p:sp>
      <p:sp>
        <p:nvSpPr>
          <p:cNvPr id="4" name="Slide Number Placeholder 3"/>
          <p:cNvSpPr>
            <a:spLocks noGrp="1"/>
          </p:cNvSpPr>
          <p:nvPr>
            <p:ph type="sldNum" sz="quarter" idx="10"/>
          </p:nvPr>
        </p:nvSpPr>
        <p:spPr/>
        <p:txBody>
          <a:bodyPr/>
          <a:lstStyle/>
          <a:p>
            <a:fld id="{029F340F-0FDF-4913-AC6F-E8848079E10B}" type="slidenum">
              <a:rPr lang="en-US" smtClean="0"/>
              <a:t>18</a:t>
            </a:fld>
            <a:endParaRPr lang="en-US"/>
          </a:p>
        </p:txBody>
      </p:sp>
    </p:spTree>
    <p:extLst>
      <p:ext uri="{BB962C8B-B14F-4D97-AF65-F5344CB8AC3E}">
        <p14:creationId xmlns:p14="http://schemas.microsoft.com/office/powerpoint/2010/main" val="3120903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NIH has provided information both in the Policy and in supplemental information about what Data Management and Sharing Plans should look like.  The Policy is clear that the approach to data management and sharing described in the plan should attempt to maximize </a:t>
            </a:r>
            <a:r>
              <a:rPr lang="en-US" u="sng" dirty="0"/>
              <a:t>appropriate</a:t>
            </a:r>
            <a:r>
              <a:rPr lang="en-US" u="none" dirty="0"/>
              <a:t> sharing and</a:t>
            </a:r>
            <a:r>
              <a:rPr lang="en-US" dirty="0"/>
              <a:t> be consistent with the FAIR principles—findable, accessible, interoperable, reusable. Plans should also be updated throughout the award, for example as a result of changes</a:t>
            </a:r>
            <a:r>
              <a:rPr lang="en-US" b="0" i="0" dirty="0">
                <a:solidFill>
                  <a:srgbClr val="333333"/>
                </a:solidFill>
                <a:effectLst/>
                <a:latin typeface="Helvetica" panose="020B0604020202020204" pitchFamily="34" charset="0"/>
              </a:rPr>
              <a:t> in scientific direction, a change in intended data repository, or a timeline revision</a:t>
            </a:r>
            <a:r>
              <a:rPr lang="en-US" dirty="0"/>
              <a:t>.</a:t>
            </a:r>
          </a:p>
          <a:p>
            <a:endParaRPr lang="en-US" dirty="0"/>
          </a:p>
          <a:p>
            <a:r>
              <a:rPr lang="en-US" dirty="0"/>
              <a:t>As I mentioned earlier, the Policy states that plans should outline how privacy, rights, and confidentiality of research participants will be protected, and of course, existing laws, regulations, and policies will continue to apply.  Plans should reflect expectations from other NIH policies as well, such as when they call for the use of a specific repository or data sharing timeline.</a:t>
            </a:r>
          </a:p>
          <a:p>
            <a:endParaRPr lang="en-US" dirty="0"/>
          </a:p>
          <a:p>
            <a:r>
              <a:rPr lang="en-US" dirty="0"/>
              <a:t>Last, these are intended to be fairly concise documents, and generally should target two pages or less.  </a:t>
            </a:r>
          </a:p>
          <a:p>
            <a:endParaRPr lang="en-US" dirty="0"/>
          </a:p>
          <a:p>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19</a:t>
            </a:fld>
            <a:endParaRPr lang="en-US"/>
          </a:p>
        </p:txBody>
      </p:sp>
    </p:spTree>
    <p:extLst>
      <p:ext uri="{BB962C8B-B14F-4D97-AF65-F5344CB8AC3E}">
        <p14:creationId xmlns:p14="http://schemas.microsoft.com/office/powerpoint/2010/main" val="122755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supplemental information, NIH recommends several key elements for data management and sharing plans.  First, there should be a general description of the type of scientific data that would be expected to be generated and the amount, and the example we provide is 256-channel EEG data and functional MRI images from 50 participants.  There should also be a description of the modality of the data, such as imaging, genomic, mobile device data, </a:t>
            </a:r>
            <a:r>
              <a:rPr lang="en-US" dirty="0" err="1"/>
              <a:t>etc</a:t>
            </a:r>
            <a:r>
              <a:rPr lang="en-US" dirty="0"/>
              <a:t>; as well as a description of the level of data aggregation and processing.  It should also indicate which of these data will be preserved and shared, including the rationale for this decision, and should briefly describe any accompanying metadata or associated documentation.  </a:t>
            </a:r>
          </a:p>
          <a:p>
            <a:endParaRPr lang="en-US" dirty="0"/>
          </a:p>
          <a:p>
            <a:r>
              <a:rPr lang="en-US" dirty="0"/>
              <a:t>Plans should also address related tools, software, and code </a:t>
            </a:r>
            <a:r>
              <a:rPr lang="en-US" b="0" i="0" dirty="0">
                <a:solidFill>
                  <a:srgbClr val="333333"/>
                </a:solidFill>
                <a:effectLst/>
                <a:latin typeface="Helvetica" panose="020B0604020202020204" pitchFamily="34" charset="0"/>
              </a:rPr>
              <a:t>needed to access or manipulate shared scientific data by providing the name of the tool or software and how they can be accessed.  </a:t>
            </a:r>
          </a:p>
          <a:p>
            <a:endParaRPr lang="en-US" b="0" i="0" dirty="0">
              <a:solidFill>
                <a:srgbClr val="333333"/>
              </a:solidFill>
              <a:effectLst/>
              <a:latin typeface="Helvetica" panose="020B0604020202020204" pitchFamily="34" charset="0"/>
            </a:endParaRPr>
          </a:p>
          <a:p>
            <a:r>
              <a:rPr lang="en-US" b="0" i="0" dirty="0">
                <a:solidFill>
                  <a:srgbClr val="333333"/>
                </a:solidFill>
                <a:effectLst/>
                <a:latin typeface="Helvetica" panose="020B0604020202020204" pitchFamily="34" charset="0"/>
              </a:rPr>
              <a:t>Standards that will be applied both to scientific data and any accompanying metadata should also be described, for example, by stating the data formats, data dictionaries, data identifiers, definitions, unique identifiers, and other data documentation.  In some cases, there may be no commonly accepted standards for the scientific field in question, in which case Plans should indicate that no consensus data standards exist.  </a:t>
            </a:r>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20</a:t>
            </a:fld>
            <a:endParaRPr lang="en-US"/>
          </a:p>
        </p:txBody>
      </p:sp>
    </p:spTree>
    <p:extLst>
      <p:ext uri="{BB962C8B-B14F-4D97-AF65-F5344CB8AC3E}">
        <p14:creationId xmlns:p14="http://schemas.microsoft.com/office/powerpoint/2010/main" val="2991620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Plans should also provide detail on data preservation, access, and associated timelines.  This is where the selected repository can be indicated, and should include information on how data will be made findable and accessible, including through the use of persistent identifiers, and may be closely related to the features of the repository.  </a:t>
            </a:r>
          </a:p>
          <a:p>
            <a:endParaRPr lang="en-US" dirty="0"/>
          </a:p>
          <a:p>
            <a:r>
              <a:rPr lang="en-US" dirty="0"/>
              <a:t>The fifth element should describe access, distribution, and reuse considerations, including any factors that might limit data access or availability to some degree, such as informed consent or the need to protect privacy.  This is also where Plans could indicate whether access to data will be controlled, and I want to remind you that the Policy encourages researchers to consider controlled access for human data even if de-identified. </a:t>
            </a:r>
          </a:p>
          <a:p>
            <a:endParaRPr lang="en-US" dirty="0"/>
          </a:p>
          <a:p>
            <a:r>
              <a:rPr lang="en-US" dirty="0"/>
              <a:t>Last, the final element should include a description of how compliance will be monitored at the institution and who will have that responsibility.  </a:t>
            </a:r>
          </a:p>
          <a:p>
            <a:endParaRPr lang="en-US" dirty="0"/>
          </a:p>
          <a:p>
            <a:r>
              <a:rPr lang="en-US" dirty="0"/>
              <a:t>That concludes my part of the presentation today, so I’ll turn it over to Sara now. </a:t>
            </a:r>
          </a:p>
        </p:txBody>
      </p:sp>
      <p:sp>
        <p:nvSpPr>
          <p:cNvPr id="4" name="Slide Number Placeholder 3"/>
          <p:cNvSpPr>
            <a:spLocks noGrp="1"/>
          </p:cNvSpPr>
          <p:nvPr>
            <p:ph type="sldNum" sz="quarter" idx="5"/>
          </p:nvPr>
        </p:nvSpPr>
        <p:spPr/>
        <p:txBody>
          <a:bodyPr/>
          <a:lstStyle/>
          <a:p>
            <a:fld id="{029F340F-0FDF-4913-AC6F-E8848079E10B}" type="slidenum">
              <a:rPr lang="en-US" smtClean="0"/>
              <a:t>21</a:t>
            </a:fld>
            <a:endParaRPr lang="en-US"/>
          </a:p>
        </p:txBody>
      </p:sp>
    </p:spTree>
    <p:extLst>
      <p:ext uri="{BB962C8B-B14F-4D97-AF65-F5344CB8AC3E}">
        <p14:creationId xmlns:p14="http://schemas.microsoft.com/office/powerpoint/2010/main" val="2874472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Taunton, for giving us such a thorough introduction to the new NIH policy for Data Management and Sharing and going over the elements of a plan. Once again, I’m Sara Samuel, an informationist from the University of Michigan.</a:t>
            </a:r>
          </a:p>
          <a:p>
            <a:endParaRPr lang="en-US" dirty="0"/>
          </a:p>
          <a:p>
            <a:r>
              <a:rPr lang="en-US" dirty="0"/>
              <a:t>I’m going to start out by giving a few examples that illustrate some good practices when crafting a data management and sharing plan. Rather than provide examples of full Plans, we’re giving examples of how parts of a Plan may be written to address some items in the Policy. Just to be very clear, these examples are not a template. They were not written for this policy and were not evaluated by the NIH. Each researcher will need to write a data management and sharing plan that sufficiently represents their specific research project, laboratory setting, and sharing choices and requirements. The following examples are just that – examples. They are not endorsed by NIH, nor would they guarantee that an award would be given. I have identified elements of each example that I think do a good job of addressing one aspect of a data management and sharing plan.</a:t>
            </a:r>
          </a:p>
        </p:txBody>
      </p:sp>
      <p:sp>
        <p:nvSpPr>
          <p:cNvPr id="4" name="Slide Number Placeholder 3"/>
          <p:cNvSpPr>
            <a:spLocks noGrp="1"/>
          </p:cNvSpPr>
          <p:nvPr>
            <p:ph type="sldNum" sz="quarter" idx="5"/>
          </p:nvPr>
        </p:nvSpPr>
        <p:spPr/>
        <p:txBody>
          <a:bodyPr/>
          <a:lstStyle/>
          <a:p>
            <a:fld id="{029F340F-0FDF-4913-AC6F-E8848079E10B}" type="slidenum">
              <a:rPr lang="en-US" smtClean="0"/>
              <a:t>22</a:t>
            </a:fld>
            <a:endParaRPr lang="en-US"/>
          </a:p>
        </p:txBody>
      </p:sp>
    </p:spTree>
    <p:extLst>
      <p:ext uri="{BB962C8B-B14F-4D97-AF65-F5344CB8AC3E}">
        <p14:creationId xmlns:p14="http://schemas.microsoft.com/office/powerpoint/2010/main" val="2635235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for this first example, I think this is a really well written description of a data set which would fit in the Data Type section of a plan. I like this example because it includes both lay descriptions of the data that will be collected, as well as more technical descriptions with formats and software. It clearly describes the type of data the research team will be collecting (which is hand-typed notes and a data analysis file), how much they expect to collect (2-3 pages for approximately 20 interviews), and the formats of the data (word docs, PDFs, and a .</a:t>
            </a:r>
            <a:r>
              <a:rPr lang="en-US" dirty="0" err="1"/>
              <a:t>qdpx</a:t>
            </a:r>
            <a:r>
              <a:rPr lang="en-US" dirty="0"/>
              <a:t> file). It also includes information about the software that will be used to analyze the data (</a:t>
            </a:r>
            <a:r>
              <a:rPr lang="en-US" dirty="0" err="1"/>
              <a:t>ATLAS.ti</a:t>
            </a:r>
            <a:r>
              <a:rPr lang="en-US" dirty="0"/>
              <a:t>).</a:t>
            </a:r>
          </a:p>
        </p:txBody>
      </p:sp>
      <p:sp>
        <p:nvSpPr>
          <p:cNvPr id="4" name="Slide Number Placeholder 3"/>
          <p:cNvSpPr>
            <a:spLocks noGrp="1"/>
          </p:cNvSpPr>
          <p:nvPr>
            <p:ph type="sldNum" sz="quarter" idx="5"/>
          </p:nvPr>
        </p:nvSpPr>
        <p:spPr/>
        <p:txBody>
          <a:bodyPr/>
          <a:lstStyle/>
          <a:p>
            <a:fld id="{029F340F-0FDF-4913-AC6F-E8848079E10B}" type="slidenum">
              <a:rPr lang="en-US" smtClean="0"/>
              <a:t>23</a:t>
            </a:fld>
            <a:endParaRPr lang="en-US"/>
          </a:p>
        </p:txBody>
      </p:sp>
    </p:spTree>
    <p:extLst>
      <p:ext uri="{BB962C8B-B14F-4D97-AF65-F5344CB8AC3E}">
        <p14:creationId xmlns:p14="http://schemas.microsoft.com/office/powerpoint/2010/main" val="537874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preservation, access, and timelines are clearly described. The data will be shared in a repository, and the repository is named. In this case, the repository is </a:t>
            </a:r>
            <a:r>
              <a:rPr lang="en-US" dirty="0" err="1"/>
              <a:t>Zenodo</a:t>
            </a:r>
            <a:r>
              <a:rPr lang="en-US" dirty="0"/>
              <a:t>. Access to the repository is described, which for </a:t>
            </a:r>
            <a:r>
              <a:rPr lang="en-US" dirty="0" err="1"/>
              <a:t>Zenodo</a:t>
            </a:r>
            <a:r>
              <a:rPr lang="en-US" dirty="0"/>
              <a:t>, is freely available. Also described is the fact that the data set will be assigned a DOI by the repository once it is published, which is a type of unique identifier. Both ends of the timeline are described – when the data will be made available, and for how long the data will be available.</a:t>
            </a:r>
          </a:p>
        </p:txBody>
      </p:sp>
      <p:sp>
        <p:nvSpPr>
          <p:cNvPr id="4" name="Slide Number Placeholder 3"/>
          <p:cNvSpPr>
            <a:spLocks noGrp="1"/>
          </p:cNvSpPr>
          <p:nvPr>
            <p:ph type="sldNum" sz="quarter" idx="5"/>
          </p:nvPr>
        </p:nvSpPr>
        <p:spPr/>
        <p:txBody>
          <a:bodyPr/>
          <a:lstStyle/>
          <a:p>
            <a:fld id="{029F340F-0FDF-4913-AC6F-E8848079E10B}" type="slidenum">
              <a:rPr lang="en-US" smtClean="0"/>
              <a:t>24</a:t>
            </a:fld>
            <a:endParaRPr lang="en-US"/>
          </a:p>
        </p:txBody>
      </p:sp>
    </p:spTree>
    <p:extLst>
      <p:ext uri="{BB962C8B-B14F-4D97-AF65-F5344CB8AC3E}">
        <p14:creationId xmlns:p14="http://schemas.microsoft.com/office/powerpoint/2010/main" val="3118819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6970713"/>
            <a:ext cx="3594100" cy="2022475"/>
          </a:xfrm>
        </p:spPr>
      </p:sp>
      <p:sp>
        <p:nvSpPr>
          <p:cNvPr id="3" name="Notes Placeholder 2"/>
          <p:cNvSpPr>
            <a:spLocks noGrp="1"/>
          </p:cNvSpPr>
          <p:nvPr>
            <p:ph type="body" idx="1"/>
          </p:nvPr>
        </p:nvSpPr>
        <p:spPr/>
        <p:txBody>
          <a:bodyPr/>
          <a:lstStyle/>
          <a:p>
            <a:r>
              <a:rPr lang="en-US" dirty="0"/>
              <a:t>Here are some overall recommended practices related to writing data management and sharing plans. </a:t>
            </a:r>
          </a:p>
          <a:p>
            <a:r>
              <a:rPr lang="en-US" dirty="0"/>
              <a:t>First, Start Early - Don’t leave writing the plan as the last thing before submitting a grant application. It can take time to understand and review options, and connect with people who can help.</a:t>
            </a:r>
          </a:p>
          <a:p>
            <a:r>
              <a:rPr lang="en-US" i="0" dirty="0"/>
              <a:t>Know your data – have a thorough understanding of what kind of data you are collecting, as well as how much you expect to collect.</a:t>
            </a:r>
          </a:p>
          <a:p>
            <a:r>
              <a:rPr lang="en-US" dirty="0"/>
              <a:t>It’s also important to Understand applicable requirements and guidelines – this includes any grant requirements related to data management and sharing, as well as any institutional requirements. </a:t>
            </a:r>
          </a:p>
          <a:p>
            <a:r>
              <a:rPr lang="en-US" dirty="0"/>
              <a:t>Another recommendation is to Aim to share data in a repository - if possible, it’s best to put any data that you want to share into a repository, rather than making data available upon request. This is recommended by the NIH as well. Many data repositories will have a curator review the data, metadata, and accompanying documents to make sure they will be usable by others. Also, once a data set is in a repository, it’s out of the researcher’s hands and they won’t have the responsibility of having to store the data or field sharing requests from others.</a:t>
            </a:r>
          </a:p>
          <a:p>
            <a:r>
              <a:rPr lang="en-US" dirty="0"/>
              <a:t>Connecting with a data librarian is another recommendation – many institutions have a data librarian or a librarian that specializes in helping people understand data management and sharing. They can be a resource for learning more and can help with identifying a data repository.</a:t>
            </a:r>
          </a:p>
          <a:p>
            <a:r>
              <a:rPr lang="en-US" dirty="0"/>
              <a:t>It’s also important to write data management and sharing costs into the budget. The new NIH policy provides supplemental guidance with regard to adding data management and sharing costs into the project budget. Take advantage of this! It will help make sure the data management and sharing activities are funded, and will likely help NIH have a better understanding of what the full costs are for these activities.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finally, be sure to harmonize other documents with the plan. Data management and sharing information often needs to be shared multiple times in different places for a project. Once you have a plan written, the language can be reused when creating an IPD Sharing Plan for </a:t>
            </a:r>
            <a:r>
              <a:rPr lang="en-US" dirty="0" err="1"/>
              <a:t>clinicaltrials.gov</a:t>
            </a:r>
            <a:r>
              <a:rPr lang="en-US" dirty="0"/>
              <a:t>, in Data Sharing Statements for journals, and more. Just make sure to tailor the language as needed for the specific situation that you are addressing.</a:t>
            </a:r>
          </a:p>
        </p:txBody>
      </p:sp>
      <p:sp>
        <p:nvSpPr>
          <p:cNvPr id="4" name="Slide Number Placeholder 3"/>
          <p:cNvSpPr>
            <a:spLocks noGrp="1"/>
          </p:cNvSpPr>
          <p:nvPr>
            <p:ph type="sldNum" sz="quarter" idx="5"/>
          </p:nvPr>
        </p:nvSpPr>
        <p:spPr/>
        <p:txBody>
          <a:bodyPr/>
          <a:lstStyle/>
          <a:p>
            <a:fld id="{029F340F-0FDF-4913-AC6F-E8848079E10B}" type="slidenum">
              <a:rPr lang="en-US" smtClean="0"/>
              <a:t>25</a:t>
            </a:fld>
            <a:endParaRPr lang="en-US"/>
          </a:p>
        </p:txBody>
      </p:sp>
    </p:spTree>
    <p:extLst>
      <p:ext uri="{BB962C8B-B14F-4D97-AF65-F5344CB8AC3E}">
        <p14:creationId xmlns:p14="http://schemas.microsoft.com/office/powerpoint/2010/main" val="3991017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will zoom back out for the rest of the presentation. We’re going to take a look at the ways that academic institutions can start getting ready for the new policy. </a:t>
            </a:r>
          </a:p>
        </p:txBody>
      </p:sp>
      <p:sp>
        <p:nvSpPr>
          <p:cNvPr id="4" name="Slide Number Placeholder 3"/>
          <p:cNvSpPr>
            <a:spLocks noGrp="1"/>
          </p:cNvSpPr>
          <p:nvPr>
            <p:ph type="sldNum" sz="quarter" idx="10"/>
          </p:nvPr>
        </p:nvSpPr>
        <p:spPr/>
        <p:txBody>
          <a:bodyPr/>
          <a:lstStyle/>
          <a:p>
            <a:fld id="{029F340F-0FDF-4913-AC6F-E8848079E10B}" type="slidenum">
              <a:rPr lang="en-US" smtClean="0"/>
              <a:t>26</a:t>
            </a:fld>
            <a:endParaRPr lang="en-US"/>
          </a:p>
        </p:txBody>
      </p:sp>
    </p:spTree>
    <p:extLst>
      <p:ext uri="{BB962C8B-B14F-4D97-AF65-F5344CB8AC3E}">
        <p14:creationId xmlns:p14="http://schemas.microsoft.com/office/powerpoint/2010/main" val="430081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recommend taking the time to identify stakeholders, discover local resources, recognize and understand the challenges, identify opportunities, and we’ll finish up talking about some specific actions to start taking now. So let’s go through each one of these together.</a:t>
            </a:r>
          </a:p>
        </p:txBody>
      </p:sp>
      <p:sp>
        <p:nvSpPr>
          <p:cNvPr id="4" name="Slide Number Placeholder 3"/>
          <p:cNvSpPr>
            <a:spLocks noGrp="1"/>
          </p:cNvSpPr>
          <p:nvPr>
            <p:ph type="sldNum" sz="quarter" idx="5"/>
          </p:nvPr>
        </p:nvSpPr>
        <p:spPr/>
        <p:txBody>
          <a:bodyPr/>
          <a:lstStyle/>
          <a:p>
            <a:fld id="{029F340F-0FDF-4913-AC6F-E8848079E10B}" type="slidenum">
              <a:rPr lang="en-US" smtClean="0"/>
              <a:t>27</a:t>
            </a:fld>
            <a:endParaRPr lang="en-US"/>
          </a:p>
        </p:txBody>
      </p:sp>
    </p:spTree>
    <p:extLst>
      <p:ext uri="{BB962C8B-B14F-4D97-AF65-F5344CB8AC3E}">
        <p14:creationId xmlns:p14="http://schemas.microsoft.com/office/powerpoint/2010/main" val="151336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there are a lot of stakeholders at an institution who will be affected by this new policy, and this is a list of just some of the potential stakeholders that may exist at an institution. </a:t>
            </a:r>
          </a:p>
          <a:p>
            <a:r>
              <a:rPr lang="en-US" dirty="0"/>
              <a:t>Researchers who are funded by NIH need to learn the new policy and be able to write an acceptable Plan. </a:t>
            </a:r>
          </a:p>
          <a:p>
            <a:r>
              <a:rPr lang="en-US" dirty="0"/>
              <a:t>Support staff and units like research and grants administrators, IT folks, even the library - they all need to understand the policy so they can help researchers when needed. They also might be able to help by providing language to accurately describe things like data storage and sharing options that are available at the institution.</a:t>
            </a:r>
          </a:p>
          <a:p>
            <a:r>
              <a:rPr lang="en-US" dirty="0"/>
              <a:t>Research leadership at institutions need to be aware of the new policy since researchers will likely need additional support and resources to meet the new requirements.</a:t>
            </a:r>
          </a:p>
          <a:p>
            <a:r>
              <a:rPr lang="en-US" dirty="0"/>
              <a:t>Graduate students are also stakeholders since the new policy may affect their work and how they learn to do science.</a:t>
            </a:r>
          </a:p>
          <a:p>
            <a:r>
              <a:rPr lang="en-US" dirty="0"/>
              <a:t>Going even further afield, Research participants and taxpayers are stakeholders because any data sharing that happens needs to be in alignment with all informed consent documents, and they are indirectly funding this research.</a:t>
            </a:r>
          </a:p>
        </p:txBody>
      </p:sp>
      <p:sp>
        <p:nvSpPr>
          <p:cNvPr id="4" name="Slide Number Placeholder 3"/>
          <p:cNvSpPr>
            <a:spLocks noGrp="1"/>
          </p:cNvSpPr>
          <p:nvPr>
            <p:ph type="sldNum" sz="quarter" idx="5"/>
          </p:nvPr>
        </p:nvSpPr>
        <p:spPr/>
        <p:txBody>
          <a:bodyPr/>
          <a:lstStyle/>
          <a:p>
            <a:fld id="{029F340F-0FDF-4913-AC6F-E8848079E10B}" type="slidenum">
              <a:rPr lang="en-US" smtClean="0"/>
              <a:t>28</a:t>
            </a:fld>
            <a:endParaRPr lang="en-US"/>
          </a:p>
        </p:txBody>
      </p:sp>
    </p:spTree>
    <p:extLst>
      <p:ext uri="{BB962C8B-B14F-4D97-AF65-F5344CB8AC3E}">
        <p14:creationId xmlns:p14="http://schemas.microsoft.com/office/powerpoint/2010/main" val="1515471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identifying stakeholders </a:t>
            </a:r>
            <a:r>
              <a:rPr lang="en-US" sz="1200" b="0" i="0" kern="1200" dirty="0">
                <a:solidFill>
                  <a:schemeClr val="tx1"/>
                </a:solidFill>
                <a:effectLst/>
                <a:latin typeface="+mn-lt"/>
                <a:ea typeface="+mn-ea"/>
                <a:cs typeface="+mn-cs"/>
              </a:rPr>
              <a:t>and considering how their interests can be represented in planning</a:t>
            </a:r>
            <a:r>
              <a:rPr lang="en-US" dirty="0"/>
              <a:t>, another important part of getting ready is to identify local resources that already exist. Many libraries now have data librarians or have librarians or informationists that can help with data-related issues such as identifying data repositories, providing information about recommended data practices, and even consulting on plans.</a:t>
            </a:r>
          </a:p>
          <a:p>
            <a:r>
              <a:rPr lang="en-US" dirty="0"/>
              <a:t>Information Technology or IT departments can help identify the technical infrastructure that is available to researchers to help with the management of data during a project.</a:t>
            </a:r>
          </a:p>
          <a:p>
            <a:r>
              <a:rPr lang="en-US" dirty="0"/>
              <a:t>Some campuses may have a data office which can help with crafting data use agreements, if that is of interest to researchers.</a:t>
            </a:r>
          </a:p>
          <a:p>
            <a:r>
              <a:rPr lang="en-US" dirty="0"/>
              <a:t>Many institutions now have access to an institutional data repository – either one specifically for their institution, or one that is shared amongst a specific set of institutions.</a:t>
            </a:r>
          </a:p>
          <a:p>
            <a:r>
              <a:rPr lang="en-US" dirty="0"/>
              <a:t>And finally, one of the most important resources is champions – committed and vocal people who understand the importance of the policy and data sharing, and can help with faculty buy-in. </a:t>
            </a:r>
          </a:p>
        </p:txBody>
      </p:sp>
      <p:sp>
        <p:nvSpPr>
          <p:cNvPr id="4" name="Slide Number Placeholder 3"/>
          <p:cNvSpPr>
            <a:spLocks noGrp="1"/>
          </p:cNvSpPr>
          <p:nvPr>
            <p:ph type="sldNum" sz="quarter" idx="5"/>
          </p:nvPr>
        </p:nvSpPr>
        <p:spPr/>
        <p:txBody>
          <a:bodyPr/>
          <a:lstStyle/>
          <a:p>
            <a:fld id="{029F340F-0FDF-4913-AC6F-E8848079E10B}" type="slidenum">
              <a:rPr lang="en-US" smtClean="0"/>
              <a:t>29</a:t>
            </a:fld>
            <a:endParaRPr lang="en-US"/>
          </a:p>
        </p:txBody>
      </p:sp>
    </p:spTree>
    <p:extLst>
      <p:ext uri="{BB962C8B-B14F-4D97-AF65-F5344CB8AC3E}">
        <p14:creationId xmlns:p14="http://schemas.microsoft.com/office/powerpoint/2010/main" val="18235444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In </a:t>
            </a:r>
            <a:r>
              <a:rPr lang="en-US" dirty="0"/>
              <a:t>addition to local resources, there are other resources available online to help researchers and supporters to get ready for the new policy. There are a number of online tutorials that can help researchers learn about data management and data sharing. Many Data repositories share their deposit guides freely online, which can be a resource for better understanding what the repository expects when a researcher goes to deposit their data.</a:t>
            </a:r>
          </a:p>
          <a:p>
            <a:r>
              <a:rPr lang="en-US" dirty="0"/>
              <a:t>And the </a:t>
            </a:r>
            <a:r>
              <a:rPr lang="en-US" dirty="0" err="1"/>
              <a:t>DMPTool</a:t>
            </a:r>
            <a:r>
              <a:rPr lang="en-US" dirty="0"/>
              <a:t> is another resource that institutions may find useful. We encourage you to check it out to see if it will be useful for your specific institution. It was developed to help researchers write data management plans for a variety of funders. Researchers can log in, select their funding agency, then go through a “wizard” that guides researchers through writing a plan for that funding agency. Member institutions can provide tailored guidance for each section if they want to. </a:t>
            </a:r>
          </a:p>
          <a:p>
            <a:endParaRPr lang="en-US" dirty="0"/>
          </a:p>
          <a:p>
            <a:r>
              <a:rPr lang="en-US" dirty="0"/>
              <a:t>If anyone has additional suggestions for resources, please share in the chat!</a:t>
            </a:r>
          </a:p>
        </p:txBody>
      </p:sp>
      <p:sp>
        <p:nvSpPr>
          <p:cNvPr id="4" name="Slide Number Placeholder 3"/>
          <p:cNvSpPr>
            <a:spLocks noGrp="1"/>
          </p:cNvSpPr>
          <p:nvPr>
            <p:ph type="sldNum" sz="quarter" idx="5"/>
          </p:nvPr>
        </p:nvSpPr>
        <p:spPr/>
        <p:txBody>
          <a:bodyPr/>
          <a:lstStyle/>
          <a:p>
            <a:fld id="{029F340F-0FDF-4913-AC6F-E8848079E10B}" type="slidenum">
              <a:rPr lang="en-US" smtClean="0"/>
              <a:t>30</a:t>
            </a:fld>
            <a:endParaRPr lang="en-US"/>
          </a:p>
        </p:txBody>
      </p:sp>
    </p:spTree>
    <p:extLst>
      <p:ext uri="{BB962C8B-B14F-4D97-AF65-F5344CB8AC3E}">
        <p14:creationId xmlns:p14="http://schemas.microsoft.com/office/powerpoint/2010/main" val="34654150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3100" y="5946775"/>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We’re going to change gears a little bit now to think about some of the specific challenges that face institutions as they prepare to help researchers meet the new policy.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r>
              <a:rPr lang="en-US" dirty="0"/>
              <a:t>Many researchers have not had to write a data plan before. Writing data management and sharing plans takes practice, researchers likely won’t devote time to learning until they have to, which may be too late for 2023 proposals, </a:t>
            </a:r>
            <a:r>
              <a:rPr lang="en-US" sz="1200" b="0" i="0" kern="1200" dirty="0">
                <a:solidFill>
                  <a:schemeClr val="tx1"/>
                </a:solidFill>
                <a:effectLst/>
                <a:latin typeface="+mn-lt"/>
                <a:ea typeface="+mn-ea"/>
                <a:cs typeface="+mn-cs"/>
              </a:rPr>
              <a:t>unless we do serious outreach first. </a:t>
            </a:r>
            <a:r>
              <a:rPr lang="en-US" dirty="0"/>
              <a:t>One of the biggest challenges will be in helping to educate the various stakeholders on what the policy requirements are and how to appropriately address them in a Plan.</a:t>
            </a:r>
            <a:endParaRPr lang="en-US" i="0" dirty="0"/>
          </a:p>
          <a:p>
            <a:pPr marL="171450" indent="-171450">
              <a:buFont typeface="Arial" panose="020B0604020202020204" pitchFamily="34" charset="0"/>
              <a:buChar char="•"/>
            </a:pPr>
            <a:r>
              <a:rPr lang="en-US" i="0" dirty="0"/>
              <a:t>All of this work will take resources – time, energy, and funds – in order to conduct outreach and education, or possibly implement new services to help researchers.</a:t>
            </a:r>
          </a:p>
          <a:p>
            <a:pPr marL="171450" indent="-171450">
              <a:buFont typeface="Arial" panose="020B0604020202020204" pitchFamily="34" charset="0"/>
              <a:buChar char="•"/>
            </a:pPr>
            <a:r>
              <a:rPr lang="en-US" i="0" dirty="0"/>
              <a:t>Implementing effective outreach to all the stakeholders will require considering outreach methods and deciding to present the policy in a way that emphasizes either compliance or “doing good science”.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Another big challenge is determining how to best coordinate all these actions. Since there are so many stakeholders, it will be a challenge to organize, coordinate, and determine leadership.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Also an issue is that this policy will be playing a part in changing the culture on campus around data management and data sharing. Researchers will need to spend more time considering their data at the beginning of the project, workflows may need to be modified, and the various attitudes and questions around data sharing will need to be addressed. This type of cultural change is not easy.</a:t>
            </a:r>
          </a:p>
          <a:p>
            <a:pPr marL="171450" indent="-171450">
              <a:buFont typeface="Arial" panose="020B0604020202020204" pitchFamily="34" charset="0"/>
              <a:buChar char="•"/>
            </a:pPr>
            <a:r>
              <a:rPr lang="en-US" i="0" dirty="0"/>
              <a:t>And finally, the ambiguity of who owns the research data at an institution will need to be addressed if it isn’t already. </a:t>
            </a:r>
            <a:endParaRPr lang="en-US" i="1" dirty="0"/>
          </a:p>
          <a:p>
            <a:pPr>
              <a:buFont typeface="Arial" panose="020B0604020202020204" pitchFamily="34" charset="0"/>
              <a:buNone/>
            </a:pPr>
            <a:endParaRPr lang="en-US" i="1" dirty="0"/>
          </a:p>
          <a:p>
            <a:pPr>
              <a:buFont typeface="Arial" panose="020B0604020202020204" pitchFamily="34" charset="0"/>
              <a:buNone/>
            </a:pPr>
            <a:r>
              <a:rPr lang="en-US" dirty="0"/>
              <a:t>If anyone has additional challenges to add, please share in the chat.</a:t>
            </a:r>
          </a:p>
        </p:txBody>
      </p:sp>
      <p:sp>
        <p:nvSpPr>
          <p:cNvPr id="4" name="Slide Number Placeholder 3"/>
          <p:cNvSpPr>
            <a:spLocks noGrp="1"/>
          </p:cNvSpPr>
          <p:nvPr>
            <p:ph type="sldNum" sz="quarter" idx="5"/>
          </p:nvPr>
        </p:nvSpPr>
        <p:spPr/>
        <p:txBody>
          <a:bodyPr/>
          <a:lstStyle/>
          <a:p>
            <a:fld id="{029F340F-0FDF-4913-AC6F-E8848079E10B}" type="slidenum">
              <a:rPr lang="en-US" smtClean="0"/>
              <a:t>31</a:t>
            </a:fld>
            <a:endParaRPr lang="en-US"/>
          </a:p>
        </p:txBody>
      </p:sp>
    </p:spTree>
    <p:extLst>
      <p:ext uri="{BB962C8B-B14F-4D97-AF65-F5344CB8AC3E}">
        <p14:creationId xmlns:p14="http://schemas.microsoft.com/office/powerpoint/2010/main" val="26917696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27713"/>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Although there are challenges associated with this new policy, it also introduces opportunities. It provides an opportunity for institutions to more formally recognize data as valuable research output, rather than focusing on articles or inventions. This could have an effect on promotion &amp; tenure, and could also provide more opportunities for researchers to collaborate.</a:t>
            </a:r>
          </a:p>
          <a:p>
            <a:pPr marL="171450" indent="-171450">
              <a:buFont typeface="Arial" panose="020B0604020202020204" pitchFamily="34" charset="0"/>
              <a:buChar char="•"/>
            </a:pPr>
            <a:r>
              <a:rPr lang="en-US" dirty="0"/>
              <a:t>Because of the wide variety of stakeholders affected by this policy, it provides an opportunity to build stronger relationships and collaborations between different offices and groups on campus.</a:t>
            </a:r>
          </a:p>
          <a:p>
            <a:pPr marL="171450" indent="-171450">
              <a:buFont typeface="Arial" panose="020B0604020202020204" pitchFamily="34" charset="0"/>
              <a:buChar char="•"/>
            </a:pPr>
            <a:r>
              <a:rPr lang="en-US" dirty="0"/>
              <a:t>Although this particular policy is from NIH, if the institution is prepared to address and fulfill its requirements, it puts the institution in a really good place to fulfill the growing data requirements from other funding sources and journals.</a:t>
            </a:r>
          </a:p>
          <a:p>
            <a:pPr marL="171450" indent="-171450">
              <a:buFont typeface="Arial" panose="020B0604020202020204" pitchFamily="34" charset="0"/>
              <a:buChar char="•"/>
            </a:pPr>
            <a:r>
              <a:rPr lang="en-US" dirty="0"/>
              <a:t>And finally, it also introduces an opportunity for an institution to create or update an institution-wide data policy.</a:t>
            </a:r>
          </a:p>
          <a:p>
            <a:pPr marL="171450" lvl="0" indent="-171450">
              <a:buFont typeface="Arial" panose="020B0604020202020204" pitchFamily="34" charset="0"/>
              <a:buChar char="•"/>
            </a:pPr>
            <a:r>
              <a:rPr lang="en-US" dirty="0"/>
              <a:t>I recently learned that Duke University began updating their data policy back in 2019 and they are in the process of taking feedback and finalizing it now. One thing that Duke has been doing to help with introducing the updated policy, is to hold a series of Town Halls. Hosted by the Office of Scientific Integrity, </a:t>
            </a:r>
            <a:r>
              <a:rPr lang="en-US" sz="1200" b="0" i="0" kern="1200" dirty="0">
                <a:solidFill>
                  <a:schemeClr val="tx1"/>
                </a:solidFill>
                <a:effectLst/>
                <a:latin typeface="+mn-lt"/>
                <a:ea typeface="+mn-ea"/>
                <a:cs typeface="+mn-cs"/>
              </a:rPr>
              <a:t>the Duke Research Town Hall Series is a recurring, engaging series developed to support and enhance a strong research culture at Duke University. One of the goals of the series is to facilitate the changing culture around research and data, and provide a venue for researchers to have an academic conversation about good research practices. They took advantage of the opportunity introduced by updating their data policy to work on changing the culture of research at their institution. The NIH policy introduces this kind of opportunity for other institutions.</a:t>
            </a:r>
          </a:p>
          <a:p>
            <a:pPr marL="171450" lvl="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0" lvl="0" indent="0">
              <a:buFont typeface="Arial" panose="020B0604020202020204" pitchFamily="34" charset="0"/>
              <a:buNone/>
            </a:pPr>
            <a:r>
              <a:rPr lang="en-US" sz="1200" b="0" i="0" kern="1200" dirty="0">
                <a:solidFill>
                  <a:schemeClr val="tx1"/>
                </a:solidFill>
                <a:effectLst/>
                <a:latin typeface="+mn-lt"/>
                <a:ea typeface="+mn-ea"/>
                <a:cs typeface="+mn-cs"/>
              </a:rPr>
              <a:t>If anyone can think of additional opportunities, please feel free to share in the chat.</a:t>
            </a:r>
            <a:endParaRPr lang="en-US" dirty="0"/>
          </a:p>
          <a:p>
            <a:endParaRPr lang="en-US" i="1" dirty="0"/>
          </a:p>
        </p:txBody>
      </p:sp>
      <p:sp>
        <p:nvSpPr>
          <p:cNvPr id="4" name="Slide Number Placeholder 3"/>
          <p:cNvSpPr>
            <a:spLocks noGrp="1"/>
          </p:cNvSpPr>
          <p:nvPr>
            <p:ph type="sldNum" sz="quarter" idx="5"/>
          </p:nvPr>
        </p:nvSpPr>
        <p:spPr/>
        <p:txBody>
          <a:bodyPr/>
          <a:lstStyle/>
          <a:p>
            <a:fld id="{029F340F-0FDF-4913-AC6F-E8848079E10B}" type="slidenum">
              <a:rPr lang="en-US" smtClean="0"/>
              <a:t>32</a:t>
            </a:fld>
            <a:endParaRPr lang="en-US"/>
          </a:p>
        </p:txBody>
      </p:sp>
    </p:spTree>
    <p:extLst>
      <p:ext uri="{BB962C8B-B14F-4D97-AF65-F5344CB8AC3E}">
        <p14:creationId xmlns:p14="http://schemas.microsoft.com/office/powerpoint/2010/main" val="2439704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finish up, we’ll go into more detail about some actions you can take now to get ready for the policy. The most important one is to start conversations! If there haven’t already been conversations started at your institution, now is a great time to get those started. Thinking back to the list of stakeholders we just reviewed, talk with anyone and everyone who might be affected by the policy, especially those in leadership positions. </a:t>
            </a:r>
          </a:p>
        </p:txBody>
      </p:sp>
      <p:sp>
        <p:nvSpPr>
          <p:cNvPr id="4" name="Slide Number Placeholder 3"/>
          <p:cNvSpPr>
            <a:spLocks noGrp="1"/>
          </p:cNvSpPr>
          <p:nvPr>
            <p:ph type="sldNum" sz="quarter" idx="5"/>
          </p:nvPr>
        </p:nvSpPr>
        <p:spPr/>
        <p:txBody>
          <a:bodyPr/>
          <a:lstStyle/>
          <a:p>
            <a:fld id="{029F340F-0FDF-4913-AC6F-E8848079E10B}" type="slidenum">
              <a:rPr lang="en-US" smtClean="0"/>
              <a:t>33</a:t>
            </a:fld>
            <a:endParaRPr lang="en-US"/>
          </a:p>
        </p:txBody>
      </p:sp>
    </p:spTree>
    <p:extLst>
      <p:ext uri="{BB962C8B-B14F-4D97-AF65-F5344CB8AC3E}">
        <p14:creationId xmlns:p14="http://schemas.microsoft.com/office/powerpoint/2010/main" val="1177801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specific ideas for who you could reach out to. Deans and directors, research administrators, grants administrators, information technology, librarians, and the data office, if your institution has one. The best approach is to keep it simple – you could say something like “The NIH recently announced a new data policy. Every grant application after January 2023 will need to include a data management and sharing plan. I would like to talk more with you about this. When are you available to meet?”</a:t>
            </a:r>
          </a:p>
          <a:p>
            <a:endParaRPr lang="en-US" dirty="0"/>
          </a:p>
          <a:p>
            <a:r>
              <a:rPr lang="en-US" dirty="0"/>
              <a:t>At the University of Michigan, a small group of us have been thinking about this for a while but only just recently were we able to have a meeting with those in a leadership role in the medical school. They were all very receptive to scheduling the meeting, and they were likely glad that someone is taking the lead. </a:t>
            </a:r>
            <a:r>
              <a:rPr lang="en-US" sz="1200" b="0" i="0" kern="1200" dirty="0">
                <a:solidFill>
                  <a:schemeClr val="tx1"/>
                </a:solidFill>
                <a:effectLst/>
                <a:latin typeface="+mn-lt"/>
                <a:ea typeface="+mn-ea"/>
                <a:cs typeface="+mn-cs"/>
              </a:rPr>
              <a:t>Whatever your role, i</a:t>
            </a:r>
            <a:r>
              <a:rPr lang="en-US" dirty="0"/>
              <a:t>f you reach out and take that first step to have a conversation, you’ll be doing your institution a huge favor. And if you end up hearing from someone that “we’ve got it under control” then that’s great! Otherwise, people will probably be thankful for your initiative.</a:t>
            </a:r>
          </a:p>
        </p:txBody>
      </p:sp>
      <p:sp>
        <p:nvSpPr>
          <p:cNvPr id="4" name="Slide Number Placeholder 3"/>
          <p:cNvSpPr>
            <a:spLocks noGrp="1"/>
          </p:cNvSpPr>
          <p:nvPr>
            <p:ph type="sldNum" sz="quarter" idx="5"/>
          </p:nvPr>
        </p:nvSpPr>
        <p:spPr/>
        <p:txBody>
          <a:bodyPr/>
          <a:lstStyle/>
          <a:p>
            <a:fld id="{029F340F-0FDF-4913-AC6F-E8848079E10B}" type="slidenum">
              <a:rPr lang="en-US" smtClean="0"/>
              <a:t>34</a:t>
            </a:fld>
            <a:endParaRPr lang="en-US"/>
          </a:p>
        </p:txBody>
      </p:sp>
    </p:spTree>
    <p:extLst>
      <p:ext uri="{BB962C8B-B14F-4D97-AF65-F5344CB8AC3E}">
        <p14:creationId xmlns:p14="http://schemas.microsoft.com/office/powerpoint/2010/main" val="924238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useful action to take is to start reviewing your institution’s policies. There may be some policies already in place that will affect researchers’ decisions about data management and sharing. </a:t>
            </a:r>
          </a:p>
        </p:txBody>
      </p:sp>
      <p:sp>
        <p:nvSpPr>
          <p:cNvPr id="4" name="Slide Number Placeholder 3"/>
          <p:cNvSpPr>
            <a:spLocks noGrp="1"/>
          </p:cNvSpPr>
          <p:nvPr>
            <p:ph type="sldNum" sz="quarter" idx="5"/>
          </p:nvPr>
        </p:nvSpPr>
        <p:spPr/>
        <p:txBody>
          <a:bodyPr/>
          <a:lstStyle/>
          <a:p>
            <a:fld id="{029F340F-0FDF-4913-AC6F-E8848079E10B}" type="slidenum">
              <a:rPr lang="en-US" smtClean="0"/>
              <a:t>35</a:t>
            </a:fld>
            <a:endParaRPr lang="en-US"/>
          </a:p>
        </p:txBody>
      </p:sp>
    </p:spTree>
    <p:extLst>
      <p:ext uri="{BB962C8B-B14F-4D97-AF65-F5344CB8AC3E}">
        <p14:creationId xmlns:p14="http://schemas.microsoft.com/office/powerpoint/2010/main" val="2621137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institution has a faculty or researcher handbook or guide, that’s a great place to start. Some wording to look for includes research data policy, institutional data policy, data ownership, or even copyright policy. Some examples of data policies are available at Harvard and University of Wisconsin-Madison. </a:t>
            </a:r>
          </a:p>
        </p:txBody>
      </p:sp>
      <p:sp>
        <p:nvSpPr>
          <p:cNvPr id="4" name="Slide Number Placeholder 3"/>
          <p:cNvSpPr>
            <a:spLocks noGrp="1"/>
          </p:cNvSpPr>
          <p:nvPr>
            <p:ph type="sldNum" sz="quarter" idx="5"/>
          </p:nvPr>
        </p:nvSpPr>
        <p:spPr/>
        <p:txBody>
          <a:bodyPr/>
          <a:lstStyle/>
          <a:p>
            <a:fld id="{029F340F-0FDF-4913-AC6F-E8848079E10B}" type="slidenum">
              <a:rPr lang="en-US" smtClean="0"/>
              <a:t>36</a:t>
            </a:fld>
            <a:endParaRPr lang="en-US"/>
          </a:p>
        </p:txBody>
      </p:sp>
    </p:spTree>
    <p:extLst>
      <p:ext uri="{BB962C8B-B14F-4D97-AF65-F5344CB8AC3E}">
        <p14:creationId xmlns:p14="http://schemas.microsoft.com/office/powerpoint/2010/main" val="3827766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useful action is to conduct a gap analysis of data-related services. The NIH policy introduces new requirements for researchers, and there are many ways that the institution can help to educate and guide researchers through the process of writing a data management and sharing plan.</a:t>
            </a:r>
          </a:p>
        </p:txBody>
      </p:sp>
      <p:sp>
        <p:nvSpPr>
          <p:cNvPr id="4" name="Slide Number Placeholder 3"/>
          <p:cNvSpPr>
            <a:spLocks noGrp="1"/>
          </p:cNvSpPr>
          <p:nvPr>
            <p:ph type="sldNum" sz="quarter" idx="5"/>
          </p:nvPr>
        </p:nvSpPr>
        <p:spPr/>
        <p:txBody>
          <a:bodyPr/>
          <a:lstStyle/>
          <a:p>
            <a:fld id="{029F340F-0FDF-4913-AC6F-E8848079E10B}" type="slidenum">
              <a:rPr lang="en-US" smtClean="0"/>
              <a:t>37</a:t>
            </a:fld>
            <a:endParaRPr lang="en-US"/>
          </a:p>
        </p:txBody>
      </p:sp>
    </p:spTree>
    <p:extLst>
      <p:ext uri="{BB962C8B-B14F-4D97-AF65-F5344CB8AC3E}">
        <p14:creationId xmlns:p14="http://schemas.microsoft.com/office/powerpoint/2010/main" val="829962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In</a:t>
            </a:r>
            <a:r>
              <a:rPr lang="en-US" dirty="0"/>
              <a:t> doing a gap analysis, consider what services your institution already has, and consider what researchers and staff will need. The recently published “Guide to accelerate public access to research data” has some great information, including a list of services that could be needed. These include, but are not limited to: planning for data, identifying data repositories, how to document data well for reuse, protecting sensitive information, understanding funder and publisher requirements, and services for curating, documenting, and managing shared data.</a:t>
            </a:r>
          </a:p>
          <a:p>
            <a:endParaRPr lang="en-US" dirty="0"/>
          </a:p>
          <a:p>
            <a:r>
              <a:rPr lang="en-US" dirty="0"/>
              <a:t>Two </a:t>
            </a:r>
            <a:r>
              <a:rPr lang="en-US"/>
              <a:t>other important questions </a:t>
            </a:r>
            <a:r>
              <a:rPr lang="en-US" dirty="0"/>
              <a:t>that could be </a:t>
            </a:r>
            <a:r>
              <a:rPr lang="en-US"/>
              <a:t>addressed are: </a:t>
            </a:r>
            <a:r>
              <a:rPr lang="en-US" i="0" dirty="0"/>
              <a:t>How do you get the services to the right people at the right time? And how will compliance be monitored at the institution?</a:t>
            </a:r>
          </a:p>
          <a:p>
            <a:endParaRPr lang="en-US" dirty="0"/>
          </a:p>
        </p:txBody>
      </p:sp>
      <p:sp>
        <p:nvSpPr>
          <p:cNvPr id="4" name="Slide Number Placeholder 3"/>
          <p:cNvSpPr>
            <a:spLocks noGrp="1"/>
          </p:cNvSpPr>
          <p:nvPr>
            <p:ph type="sldNum" sz="quarter" idx="5"/>
          </p:nvPr>
        </p:nvSpPr>
        <p:spPr/>
        <p:txBody>
          <a:bodyPr/>
          <a:lstStyle/>
          <a:p>
            <a:fld id="{029F340F-0FDF-4913-AC6F-E8848079E10B}" type="slidenum">
              <a:rPr lang="en-US" smtClean="0"/>
              <a:t>38</a:t>
            </a:fld>
            <a:endParaRPr lang="en-US"/>
          </a:p>
        </p:txBody>
      </p:sp>
    </p:spTree>
    <p:extLst>
      <p:ext uri="{BB962C8B-B14F-4D97-AF65-F5344CB8AC3E}">
        <p14:creationId xmlns:p14="http://schemas.microsoft.com/office/powerpoint/2010/main" val="1396483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useful action to take is to start creating pathways to information. Faculty will have many questions about the process, where they can go for help, and more.</a:t>
            </a:r>
          </a:p>
        </p:txBody>
      </p:sp>
      <p:sp>
        <p:nvSpPr>
          <p:cNvPr id="4" name="Slide Number Placeholder 3"/>
          <p:cNvSpPr>
            <a:spLocks noGrp="1"/>
          </p:cNvSpPr>
          <p:nvPr>
            <p:ph type="sldNum" sz="quarter" idx="5"/>
          </p:nvPr>
        </p:nvSpPr>
        <p:spPr/>
        <p:txBody>
          <a:bodyPr/>
          <a:lstStyle/>
          <a:p>
            <a:fld id="{029F340F-0FDF-4913-AC6F-E8848079E10B}" type="slidenum">
              <a:rPr lang="en-US" smtClean="0"/>
              <a:t>39</a:t>
            </a:fld>
            <a:endParaRPr lang="en-US"/>
          </a:p>
        </p:txBody>
      </p:sp>
    </p:spTree>
    <p:extLst>
      <p:ext uri="{BB962C8B-B14F-4D97-AF65-F5344CB8AC3E}">
        <p14:creationId xmlns:p14="http://schemas.microsoft.com/office/powerpoint/2010/main" val="34402153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pathways include creating FAQs online or in print format, creating a resource list that points to institutional resources and other resources, and creating workflows to help researchers understand which services can help at which point in the research lifecycle.</a:t>
            </a:r>
          </a:p>
          <a:p>
            <a:r>
              <a:rPr lang="en-US" dirty="0"/>
              <a:t>Each resource helps. These are things that can be built as you go and as you learn what researchers need and are asking questions about.</a:t>
            </a:r>
          </a:p>
        </p:txBody>
      </p:sp>
      <p:sp>
        <p:nvSpPr>
          <p:cNvPr id="4" name="Slide Number Placeholder 3"/>
          <p:cNvSpPr>
            <a:spLocks noGrp="1"/>
          </p:cNvSpPr>
          <p:nvPr>
            <p:ph type="sldNum" sz="quarter" idx="5"/>
          </p:nvPr>
        </p:nvSpPr>
        <p:spPr/>
        <p:txBody>
          <a:bodyPr/>
          <a:lstStyle/>
          <a:p>
            <a:fld id="{029F340F-0FDF-4913-AC6F-E8848079E10B}" type="slidenum">
              <a:rPr lang="en-US" smtClean="0"/>
              <a:t>40</a:t>
            </a:fld>
            <a:endParaRPr lang="en-US"/>
          </a:p>
        </p:txBody>
      </p:sp>
    </p:spTree>
    <p:extLst>
      <p:ext uri="{BB962C8B-B14F-4D97-AF65-F5344CB8AC3E}">
        <p14:creationId xmlns:p14="http://schemas.microsoft.com/office/powerpoint/2010/main" val="17432823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913313"/>
            <a:ext cx="5486400" cy="3086100"/>
          </a:xfrm>
        </p:spPr>
      </p:sp>
      <p:sp>
        <p:nvSpPr>
          <p:cNvPr id="3" name="Notes Placeholder 2"/>
          <p:cNvSpPr>
            <a:spLocks noGrp="1"/>
          </p:cNvSpPr>
          <p:nvPr>
            <p:ph type="body" idx="1"/>
          </p:nvPr>
        </p:nvSpPr>
        <p:spPr/>
        <p:txBody>
          <a:bodyPr/>
          <a:lstStyle/>
          <a:p>
            <a:r>
              <a:rPr lang="en-US" i="0" dirty="0"/>
              <a:t>Here is an example of something that researchers might find useful. You could create a tool like this which points researchers toward resources that might be able to help them with each part of the NIH plan. It lists the Elements of a Plan and provides suggestions for where researchers could find useful information for each Element. This is just a draft of something that we will likely continue to refine at University of Michigan. </a:t>
            </a:r>
          </a:p>
        </p:txBody>
      </p:sp>
      <p:sp>
        <p:nvSpPr>
          <p:cNvPr id="4" name="Slide Number Placeholder 3"/>
          <p:cNvSpPr>
            <a:spLocks noGrp="1"/>
          </p:cNvSpPr>
          <p:nvPr>
            <p:ph type="sldNum" sz="quarter" idx="5"/>
          </p:nvPr>
        </p:nvSpPr>
        <p:spPr/>
        <p:txBody>
          <a:bodyPr/>
          <a:lstStyle/>
          <a:p>
            <a:fld id="{029F340F-0FDF-4913-AC6F-E8848079E10B}" type="slidenum">
              <a:rPr lang="en-US" smtClean="0"/>
              <a:t>41</a:t>
            </a:fld>
            <a:endParaRPr lang="en-US"/>
          </a:p>
        </p:txBody>
      </p:sp>
    </p:spTree>
    <p:extLst>
      <p:ext uri="{BB962C8B-B14F-4D97-AF65-F5344CB8AC3E}">
        <p14:creationId xmlns:p14="http://schemas.microsoft.com/office/powerpoint/2010/main" val="11215146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an outreach plan is another key step in getting ready for the new Policy.</a:t>
            </a:r>
          </a:p>
        </p:txBody>
      </p:sp>
      <p:sp>
        <p:nvSpPr>
          <p:cNvPr id="4" name="Slide Number Placeholder 3"/>
          <p:cNvSpPr>
            <a:spLocks noGrp="1"/>
          </p:cNvSpPr>
          <p:nvPr>
            <p:ph type="sldNum" sz="quarter" idx="5"/>
          </p:nvPr>
        </p:nvSpPr>
        <p:spPr/>
        <p:txBody>
          <a:bodyPr/>
          <a:lstStyle/>
          <a:p>
            <a:fld id="{029F340F-0FDF-4913-AC6F-E8848079E10B}" type="slidenum">
              <a:rPr lang="en-US" smtClean="0"/>
              <a:t>42</a:t>
            </a:fld>
            <a:endParaRPr lang="en-US"/>
          </a:p>
        </p:txBody>
      </p:sp>
    </p:spTree>
    <p:extLst>
      <p:ext uri="{BB962C8B-B14F-4D97-AF65-F5344CB8AC3E}">
        <p14:creationId xmlns:p14="http://schemas.microsoft.com/office/powerpoint/2010/main" val="628631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an outreach plan will help you to make sure you’re covering all your bases and including all stakeholders. The outreach plan could include the list of stakeholders and institutional leaders. But more than that, it would be helpful to identify champions – faculty members who understand the importance of data sharing and are willing to speak about it to their colleagues. Also, you’ll need to decide on which outreach approach will work best for each set of stakeholders and the method you are using. For example, it might work best to talk about compliance when meeting with or writing to institutional leaders, but it might be better to hold a workshop for faculty and grad students in which the theme of “doing good science” is emphasized. You can figure out which methods will work best for your campus and what the timeline will be for each. For example, you could start with doing newsletter or email announcements and setting up meetings, but as the January 2023 date gets closer, you could start offering workshops to faculty and staff and posting digital signs.</a:t>
            </a:r>
          </a:p>
          <a:p>
            <a:r>
              <a:rPr lang="en-US" dirty="0"/>
              <a:t>You might also find it helpful to create an elevator speech or presentation that you can use when doing outreach.</a:t>
            </a:r>
          </a:p>
        </p:txBody>
      </p:sp>
      <p:sp>
        <p:nvSpPr>
          <p:cNvPr id="4" name="Slide Number Placeholder 3"/>
          <p:cNvSpPr>
            <a:spLocks noGrp="1"/>
          </p:cNvSpPr>
          <p:nvPr>
            <p:ph type="sldNum" sz="quarter" idx="5"/>
          </p:nvPr>
        </p:nvSpPr>
        <p:spPr/>
        <p:txBody>
          <a:bodyPr/>
          <a:lstStyle/>
          <a:p>
            <a:fld id="{029F340F-0FDF-4913-AC6F-E8848079E10B}" type="slidenum">
              <a:rPr lang="en-US" smtClean="0"/>
              <a:t>43</a:t>
            </a:fld>
            <a:endParaRPr lang="en-US"/>
          </a:p>
        </p:txBody>
      </p:sp>
    </p:spTree>
    <p:extLst>
      <p:ext uri="{BB962C8B-B14F-4D97-AF65-F5344CB8AC3E}">
        <p14:creationId xmlns:p14="http://schemas.microsoft.com/office/powerpoint/2010/main" val="3296590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the summary of actions you can take now to get ready for the new NIH policy. If you have already started planning or have additional suggestions, we’d love to hear from you! Please share any resources or ideas you have in the chat.</a:t>
            </a:r>
          </a:p>
        </p:txBody>
      </p:sp>
      <p:sp>
        <p:nvSpPr>
          <p:cNvPr id="4" name="Slide Number Placeholder 3"/>
          <p:cNvSpPr>
            <a:spLocks noGrp="1"/>
          </p:cNvSpPr>
          <p:nvPr>
            <p:ph type="sldNum" sz="quarter" idx="5"/>
          </p:nvPr>
        </p:nvSpPr>
        <p:spPr/>
        <p:txBody>
          <a:bodyPr/>
          <a:lstStyle/>
          <a:p>
            <a:fld id="{029F340F-0FDF-4913-AC6F-E8848079E10B}" type="slidenum">
              <a:rPr lang="en-US" smtClean="0"/>
              <a:t>44</a:t>
            </a:fld>
            <a:endParaRPr lang="en-US"/>
          </a:p>
        </p:txBody>
      </p:sp>
    </p:spTree>
    <p:extLst>
      <p:ext uri="{BB962C8B-B14F-4D97-AF65-F5344CB8AC3E}">
        <p14:creationId xmlns:p14="http://schemas.microsoft.com/office/powerpoint/2010/main" val="753054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a list of additional resources which you may find helpful during preparations.</a:t>
            </a:r>
          </a:p>
        </p:txBody>
      </p:sp>
      <p:sp>
        <p:nvSpPr>
          <p:cNvPr id="4" name="Slide Number Placeholder 3"/>
          <p:cNvSpPr>
            <a:spLocks noGrp="1"/>
          </p:cNvSpPr>
          <p:nvPr>
            <p:ph type="sldNum" sz="quarter" idx="5"/>
          </p:nvPr>
        </p:nvSpPr>
        <p:spPr/>
        <p:txBody>
          <a:bodyPr/>
          <a:lstStyle/>
          <a:p>
            <a:fld id="{029F340F-0FDF-4913-AC6F-E8848079E10B}" type="slidenum">
              <a:rPr lang="en-US" smtClean="0"/>
              <a:t>45</a:t>
            </a:fld>
            <a:endParaRPr lang="en-US"/>
          </a:p>
        </p:txBody>
      </p:sp>
    </p:spTree>
    <p:extLst>
      <p:ext uri="{BB962C8B-B14F-4D97-AF65-F5344CB8AC3E}">
        <p14:creationId xmlns:p14="http://schemas.microsoft.com/office/powerpoint/2010/main" val="9090714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913313"/>
            <a:ext cx="5486400" cy="3086100"/>
          </a:xfrm>
        </p:spPr>
      </p:sp>
      <p:sp>
        <p:nvSpPr>
          <p:cNvPr id="3" name="Notes Placeholder 2"/>
          <p:cNvSpPr>
            <a:spLocks noGrp="1"/>
          </p:cNvSpPr>
          <p:nvPr>
            <p:ph type="body" idx="1"/>
          </p:nvPr>
        </p:nvSpPr>
        <p:spPr/>
        <p:txBody>
          <a:bodyPr/>
          <a:lstStyle/>
          <a:p>
            <a:r>
              <a:rPr lang="en-US" dirty="0"/>
              <a:t>Thank you for taking the time to learn more about the new NIH data management and sharing policy today. We look forward to answering your questions.</a:t>
            </a:r>
          </a:p>
        </p:txBody>
      </p:sp>
      <p:sp>
        <p:nvSpPr>
          <p:cNvPr id="4" name="Slide Number Placeholder 3"/>
          <p:cNvSpPr>
            <a:spLocks noGrp="1"/>
          </p:cNvSpPr>
          <p:nvPr>
            <p:ph type="sldNum" sz="quarter" idx="10"/>
          </p:nvPr>
        </p:nvSpPr>
        <p:spPr/>
        <p:txBody>
          <a:bodyPr/>
          <a:lstStyle/>
          <a:p>
            <a:fld id="{029F340F-0FDF-4913-AC6F-E8848079E10B}" type="slidenum">
              <a:rPr lang="en-US" smtClean="0"/>
              <a:t>46</a:t>
            </a:fld>
            <a:endParaRPr lang="en-US"/>
          </a:p>
        </p:txBody>
      </p:sp>
    </p:spTree>
    <p:extLst>
      <p:ext uri="{BB962C8B-B14F-4D97-AF65-F5344CB8AC3E}">
        <p14:creationId xmlns:p14="http://schemas.microsoft.com/office/powerpoint/2010/main" val="37821347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9F340F-0FDF-4913-AC6F-E8848079E10B}" type="slidenum">
              <a:rPr lang="en-US" smtClean="0"/>
              <a:t>47</a:t>
            </a:fld>
            <a:endParaRPr lang="en-US"/>
          </a:p>
        </p:txBody>
      </p:sp>
    </p:spTree>
    <p:extLst>
      <p:ext uri="{BB962C8B-B14F-4D97-AF65-F5344CB8AC3E}">
        <p14:creationId xmlns:p14="http://schemas.microsoft.com/office/powerpoint/2010/main" val="2246225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220754" cy="6874174"/>
          </a:xfrm>
          <a:prstGeom prst="rect">
            <a:avLst/>
          </a:prstGeom>
        </p:spPr>
      </p:pic>
      <p:sp>
        <p:nvSpPr>
          <p:cNvPr id="2" name="Title 1"/>
          <p:cNvSpPr>
            <a:spLocks noGrp="1"/>
          </p:cNvSpPr>
          <p:nvPr>
            <p:ph type="ctrTitle" hasCustomPrompt="1"/>
          </p:nvPr>
        </p:nvSpPr>
        <p:spPr>
          <a:xfrm>
            <a:off x="517357" y="1521993"/>
            <a:ext cx="11157284" cy="1010654"/>
          </a:xfrm>
        </p:spPr>
        <p:txBody>
          <a:bodyPr anchor="ctr" anchorCtr="0">
            <a:normAutofit/>
          </a:bodyPr>
          <a:lstStyle>
            <a:lvl1pPr algn="ctr">
              <a:defRPr sz="5400"/>
            </a:lvl1pPr>
          </a:lstStyle>
          <a:p>
            <a:r>
              <a:rPr lang="en-US" dirty="0"/>
              <a:t>Title</a:t>
            </a:r>
          </a:p>
        </p:txBody>
      </p:sp>
      <p:sp>
        <p:nvSpPr>
          <p:cNvPr id="3" name="Subtitle 2"/>
          <p:cNvSpPr>
            <a:spLocks noGrp="1"/>
          </p:cNvSpPr>
          <p:nvPr>
            <p:ph type="subTitle" idx="1" hasCustomPrompt="1"/>
          </p:nvPr>
        </p:nvSpPr>
        <p:spPr>
          <a:xfrm>
            <a:off x="1523999" y="6006936"/>
            <a:ext cx="9144000" cy="565486"/>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a:t>
            </a:r>
          </a:p>
        </p:txBody>
      </p:sp>
      <p:sp>
        <p:nvSpPr>
          <p:cNvPr id="12" name="Rounded Rectangle 11"/>
          <p:cNvSpPr/>
          <p:nvPr userDrawn="1"/>
        </p:nvSpPr>
        <p:spPr>
          <a:xfrm>
            <a:off x="176060" y="4200822"/>
            <a:ext cx="7334526" cy="12477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38AF0C4-B22B-43D6-9E45-E6462B30368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1395" y="4389503"/>
            <a:ext cx="7137264" cy="892158"/>
          </a:xfrm>
          <a:prstGeom prst="rect">
            <a:avLst/>
          </a:prstGeom>
        </p:spPr>
      </p:pic>
    </p:spTree>
    <p:extLst>
      <p:ext uri="{BB962C8B-B14F-4D97-AF65-F5344CB8AC3E}">
        <p14:creationId xmlns:p14="http://schemas.microsoft.com/office/powerpoint/2010/main" val="1800558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a:t>
            </a:r>
          </a:p>
        </p:txBody>
      </p:sp>
    </p:spTree>
    <p:extLst>
      <p:ext uri="{BB962C8B-B14F-4D97-AF65-F5344CB8AC3E}">
        <p14:creationId xmlns:p14="http://schemas.microsoft.com/office/powerpoint/2010/main" val="2480403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a:t>
            </a:r>
          </a:p>
        </p:txBody>
      </p:sp>
      <p:sp>
        <p:nvSpPr>
          <p:cNvPr id="3" name="Content Placeholder 2"/>
          <p:cNvSpPr>
            <a:spLocks noGrp="1"/>
          </p:cNvSpPr>
          <p:nvPr>
            <p:ph idx="1" hasCustomPrompt="1"/>
          </p:nvPr>
        </p:nvSpPr>
        <p:spPr/>
        <p:txBody>
          <a:bodyPr/>
          <a:lstStyle>
            <a:lvl1pPr marL="228600" indent="-228600">
              <a:lnSpc>
                <a:spcPct val="100000"/>
              </a:lnSpc>
              <a:buSzPct val="100000"/>
              <a:buFont typeface="Wingdings" panose="05000000000000000000" pitchFamily="2" charset="2"/>
              <a:buChar char="§"/>
              <a:defRPr/>
            </a:lvl1pPr>
            <a:lvl2pPr marL="685800" indent="-228600">
              <a:lnSpc>
                <a:spcPct val="100000"/>
              </a:lnSpc>
              <a:buSzPct val="100000"/>
              <a:buFont typeface="Courier New" panose="02070309020205020404" pitchFamily="49" charset="0"/>
              <a:buChar char="o"/>
              <a:defRPr/>
            </a:lvl2pPr>
            <a:lvl3pPr>
              <a:lnSpc>
                <a:spcPct val="100000"/>
              </a:lnSpc>
              <a:buSzPct val="100000"/>
              <a:defRPr/>
            </a:lvl3pPr>
          </a:lstStyle>
          <a:p>
            <a:pPr lvl="0"/>
            <a:r>
              <a:rPr lang="en-US" dirty="0"/>
              <a:t>Click to edit</a:t>
            </a:r>
          </a:p>
          <a:p>
            <a:pPr lvl="1"/>
            <a:r>
              <a:rPr lang="en-US" dirty="0"/>
              <a:t>Second level</a:t>
            </a:r>
          </a:p>
          <a:p>
            <a:pPr lvl="2"/>
            <a:r>
              <a:rPr lang="en-US" dirty="0"/>
              <a:t>Third level</a:t>
            </a:r>
          </a:p>
        </p:txBody>
      </p:sp>
    </p:spTree>
    <p:extLst>
      <p:ext uri="{BB962C8B-B14F-4D97-AF65-F5344CB8AC3E}">
        <p14:creationId xmlns:p14="http://schemas.microsoft.com/office/powerpoint/2010/main" val="399299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ber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a:t>
            </a:r>
          </a:p>
        </p:txBody>
      </p:sp>
      <p:sp>
        <p:nvSpPr>
          <p:cNvPr id="3" name="Content Placeholder 2"/>
          <p:cNvSpPr>
            <a:spLocks noGrp="1"/>
          </p:cNvSpPr>
          <p:nvPr>
            <p:ph idx="1" hasCustomPrompt="1"/>
          </p:nvPr>
        </p:nvSpPr>
        <p:spPr/>
        <p:txBody>
          <a:bodyPr/>
          <a:lstStyle>
            <a:lvl1pPr marL="514350" indent="-514350">
              <a:lnSpc>
                <a:spcPct val="100000"/>
              </a:lnSpc>
              <a:buSzPct val="100000"/>
              <a:buFont typeface="+mj-lt"/>
              <a:buAutoNum type="arabicPeriod"/>
              <a:defRPr/>
            </a:lvl1pPr>
            <a:lvl2pPr marL="914400" indent="-457200">
              <a:lnSpc>
                <a:spcPct val="100000"/>
              </a:lnSpc>
              <a:buSzPct val="100000"/>
              <a:buFont typeface="+mj-lt"/>
              <a:buAutoNum type="alphaLcPeriod"/>
              <a:defRPr/>
            </a:lvl2pPr>
            <a:lvl3pPr marL="1371600" indent="-457200">
              <a:lnSpc>
                <a:spcPct val="100000"/>
              </a:lnSpc>
              <a:buSzPct val="100000"/>
              <a:buFont typeface="+mj-lt"/>
              <a:buAutoNum type="romanLcPeriod"/>
              <a:defRPr/>
            </a:lvl3pPr>
          </a:lstStyle>
          <a:p>
            <a:pPr lvl="0"/>
            <a:r>
              <a:rPr lang="en-US" dirty="0"/>
              <a:t>Click to edit</a:t>
            </a:r>
          </a:p>
          <a:p>
            <a:pPr lvl="1"/>
            <a:r>
              <a:rPr lang="en-US" dirty="0"/>
              <a:t>Second level</a:t>
            </a:r>
          </a:p>
          <a:p>
            <a:pPr lvl="2"/>
            <a:r>
              <a:rPr lang="en-US" dirty="0"/>
              <a:t>Third level</a:t>
            </a:r>
          </a:p>
        </p:txBody>
      </p:sp>
    </p:spTree>
    <p:extLst>
      <p:ext uri="{BB962C8B-B14F-4D97-AF65-F5344CB8AC3E}">
        <p14:creationId xmlns:p14="http://schemas.microsoft.com/office/powerpoint/2010/main" val="2657555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column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a:t>
            </a:r>
          </a:p>
        </p:txBody>
      </p:sp>
      <p:sp>
        <p:nvSpPr>
          <p:cNvPr id="3" name="Content Placeholder 2"/>
          <p:cNvSpPr>
            <a:spLocks noGrp="1"/>
          </p:cNvSpPr>
          <p:nvPr>
            <p:ph idx="1" hasCustomPrompt="1"/>
          </p:nvPr>
        </p:nvSpPr>
        <p:spPr>
          <a:xfrm>
            <a:off x="422951" y="1325563"/>
            <a:ext cx="5420500" cy="5045356"/>
          </a:xfrm>
        </p:spPr>
        <p:txBody>
          <a:bodyPr/>
          <a:lstStyle>
            <a:lvl1pPr marL="228600" indent="-228600">
              <a:lnSpc>
                <a:spcPct val="100000"/>
              </a:lnSpc>
              <a:buSzPct val="100000"/>
              <a:buFont typeface="Wingdings" panose="05000000000000000000" pitchFamily="2" charset="2"/>
              <a:buChar char="§"/>
              <a:defRPr/>
            </a:lvl1pPr>
            <a:lvl2pPr marL="685800" indent="-228600">
              <a:lnSpc>
                <a:spcPct val="100000"/>
              </a:lnSpc>
              <a:buSzPct val="100000"/>
              <a:buFont typeface="Courier New" panose="02070309020205020404" pitchFamily="49" charset="0"/>
              <a:buChar char="o"/>
              <a:defRPr/>
            </a:lvl2pPr>
            <a:lvl3pPr>
              <a:lnSpc>
                <a:spcPct val="100000"/>
              </a:lnSpc>
              <a:buSzPct val="100000"/>
              <a:defRPr/>
            </a:lvl3pPr>
          </a:lstStyle>
          <a:p>
            <a:pPr lvl="0"/>
            <a:r>
              <a:rPr lang="en-US" dirty="0"/>
              <a:t>Click to edit</a:t>
            </a:r>
          </a:p>
          <a:p>
            <a:pPr lvl="1"/>
            <a:r>
              <a:rPr lang="en-US" dirty="0"/>
              <a:t>Second level</a:t>
            </a:r>
          </a:p>
          <a:p>
            <a:pPr lvl="2"/>
            <a:r>
              <a:rPr lang="en-US" dirty="0"/>
              <a:t>Third level</a:t>
            </a:r>
          </a:p>
        </p:txBody>
      </p:sp>
      <p:sp>
        <p:nvSpPr>
          <p:cNvPr id="4" name="Content Placeholder 2"/>
          <p:cNvSpPr>
            <a:spLocks noGrp="1"/>
          </p:cNvSpPr>
          <p:nvPr>
            <p:ph idx="10" hasCustomPrompt="1"/>
          </p:nvPr>
        </p:nvSpPr>
        <p:spPr>
          <a:xfrm>
            <a:off x="6361589" y="1325563"/>
            <a:ext cx="5420500" cy="5045356"/>
          </a:xfrm>
        </p:spPr>
        <p:txBody>
          <a:bodyPr/>
          <a:lstStyle>
            <a:lvl1pPr marL="228600" indent="-228600">
              <a:lnSpc>
                <a:spcPct val="100000"/>
              </a:lnSpc>
              <a:buSzPct val="100000"/>
              <a:buFont typeface="Wingdings" panose="05000000000000000000" pitchFamily="2" charset="2"/>
              <a:buChar char="§"/>
              <a:defRPr/>
            </a:lvl1pPr>
            <a:lvl2pPr marL="685800" indent="-228600">
              <a:lnSpc>
                <a:spcPct val="100000"/>
              </a:lnSpc>
              <a:buSzPct val="100000"/>
              <a:buFont typeface="Courier New" panose="02070309020205020404" pitchFamily="49" charset="0"/>
              <a:buChar char="o"/>
              <a:defRPr/>
            </a:lvl2pPr>
            <a:lvl3pPr>
              <a:lnSpc>
                <a:spcPct val="100000"/>
              </a:lnSpc>
              <a:buSzPct val="100000"/>
              <a:defRPr/>
            </a:lvl3pPr>
          </a:lstStyle>
          <a:p>
            <a:pPr lvl="0"/>
            <a:r>
              <a:rPr lang="en-US" dirty="0"/>
              <a:t>Click to edit</a:t>
            </a:r>
          </a:p>
          <a:p>
            <a:pPr lvl="1"/>
            <a:r>
              <a:rPr lang="en-US" dirty="0"/>
              <a:t>Second level</a:t>
            </a:r>
          </a:p>
          <a:p>
            <a:pPr lvl="2"/>
            <a:r>
              <a:rPr lang="en-US" dirty="0"/>
              <a:t>Third level</a:t>
            </a:r>
          </a:p>
        </p:txBody>
      </p:sp>
    </p:spTree>
    <p:extLst>
      <p:ext uri="{BB962C8B-B14F-4D97-AF65-F5344CB8AC3E}">
        <p14:creationId xmlns:p14="http://schemas.microsoft.com/office/powerpoint/2010/main" val="2023186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3" name="Rectangle 2"/>
          <p:cNvSpPr/>
          <p:nvPr userDrawn="1"/>
        </p:nvSpPr>
        <p:spPr>
          <a:xfrm>
            <a:off x="1" y="0"/>
            <a:ext cx="12191999" cy="5094514"/>
          </a:xfrm>
          <a:prstGeom prst="rect">
            <a:avLst/>
          </a:prstGeom>
          <a:solidFill>
            <a:srgbClr val="04477C"/>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8A22F"/>
              </a:solidFill>
            </a:endParaRPr>
          </a:p>
        </p:txBody>
      </p:sp>
      <p:sp>
        <p:nvSpPr>
          <p:cNvPr id="4" name="Rectangle 3"/>
          <p:cNvSpPr/>
          <p:nvPr userDrawn="1"/>
        </p:nvSpPr>
        <p:spPr>
          <a:xfrm>
            <a:off x="0" y="5094514"/>
            <a:ext cx="12191999" cy="322218"/>
          </a:xfrm>
          <a:prstGeom prst="rect">
            <a:avLst/>
          </a:prstGeom>
          <a:solidFill>
            <a:srgbClr val="78A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517357" y="1702382"/>
            <a:ext cx="11157284" cy="1384837"/>
          </a:xfrm>
        </p:spPr>
        <p:txBody>
          <a:bodyPr anchor="ctr" anchorCtr="0">
            <a:normAutofit/>
          </a:bodyPr>
          <a:lstStyle>
            <a:lvl1pPr algn="ctr">
              <a:defRPr sz="4800"/>
            </a:lvl1pPr>
          </a:lstStyle>
          <a:p>
            <a:r>
              <a:rPr lang="en-US" dirty="0"/>
              <a:t>Title</a:t>
            </a:r>
          </a:p>
        </p:txBody>
      </p:sp>
      <p:sp>
        <p:nvSpPr>
          <p:cNvPr id="6" name="Subtitle 2"/>
          <p:cNvSpPr>
            <a:spLocks noGrp="1"/>
          </p:cNvSpPr>
          <p:nvPr>
            <p:ph type="subTitle" idx="1" hasCustomPrompt="1"/>
          </p:nvPr>
        </p:nvSpPr>
        <p:spPr>
          <a:xfrm>
            <a:off x="1523999" y="3087219"/>
            <a:ext cx="9144000" cy="1196457"/>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167" y="5668513"/>
            <a:ext cx="7322818" cy="915352"/>
          </a:xfrm>
          <a:prstGeom prst="rect">
            <a:avLst/>
          </a:prstGeom>
        </p:spPr>
      </p:pic>
    </p:spTree>
    <p:extLst>
      <p:ext uri="{BB962C8B-B14F-4D97-AF65-F5344CB8AC3E}">
        <p14:creationId xmlns:p14="http://schemas.microsoft.com/office/powerpoint/2010/main" val="414930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763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12192001" cy="1059549"/>
          </a:xfrm>
          <a:prstGeom prst="rect">
            <a:avLst/>
          </a:prstGeom>
          <a:solidFill>
            <a:srgbClr val="04477C"/>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84826" y="0"/>
            <a:ext cx="11168974" cy="1059549"/>
          </a:xfrm>
          <a:prstGeom prst="rect">
            <a:avLst/>
          </a:prstGeom>
        </p:spPr>
        <p:txBody>
          <a:bodyPr vert="horz" lIns="91440" tIns="45720" rIns="91440" bIns="45720" rtlCol="0" anchor="b">
            <a:normAutofit/>
          </a:bodyPr>
          <a:lstStyle/>
          <a:p>
            <a:r>
              <a:rPr lang="en-US" dirty="0"/>
              <a:t>Click to edit </a:t>
            </a:r>
          </a:p>
        </p:txBody>
      </p:sp>
      <p:sp>
        <p:nvSpPr>
          <p:cNvPr id="3" name="Text Placeholder 2"/>
          <p:cNvSpPr>
            <a:spLocks noGrp="1"/>
          </p:cNvSpPr>
          <p:nvPr>
            <p:ph type="body" idx="1"/>
          </p:nvPr>
        </p:nvSpPr>
        <p:spPr>
          <a:xfrm>
            <a:off x="422951" y="1325563"/>
            <a:ext cx="11340424" cy="5045356"/>
          </a:xfrm>
          <a:prstGeom prst="rect">
            <a:avLst/>
          </a:prstGeom>
        </p:spPr>
        <p:txBody>
          <a:bodyPr vert="horz" lIns="91440" tIns="45720" rIns="91440" bIns="45720" rtlCol="0">
            <a:normAutofit/>
          </a:bodyPr>
          <a:lstStyle/>
          <a:p>
            <a:pPr lvl="0"/>
            <a:r>
              <a:rPr lang="en-US" dirty="0"/>
              <a:t>Click to edit</a:t>
            </a:r>
          </a:p>
          <a:p>
            <a:pPr lvl="1"/>
            <a:r>
              <a:rPr lang="en-US" dirty="0"/>
              <a:t>Second level</a:t>
            </a:r>
          </a:p>
          <a:p>
            <a:pPr lvl="2"/>
            <a:r>
              <a:rPr lang="en-US" dirty="0"/>
              <a:t>Third level</a:t>
            </a:r>
          </a:p>
        </p:txBody>
      </p:sp>
      <p:sp>
        <p:nvSpPr>
          <p:cNvPr id="9" name="Flowchart: Manual Input 8"/>
          <p:cNvSpPr/>
          <p:nvPr userDrawn="1"/>
        </p:nvSpPr>
        <p:spPr>
          <a:xfrm rot="16200000" flipH="1">
            <a:off x="10947848" y="-79823"/>
            <a:ext cx="1059552" cy="1219201"/>
          </a:xfrm>
          <a:prstGeom prst="flowChartManualInput">
            <a:avLst/>
          </a:prstGeom>
          <a:solidFill>
            <a:srgbClr val="007C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DB924"/>
              </a:solidFill>
            </a:endParaRPr>
          </a:p>
        </p:txBody>
      </p:sp>
      <p:pic>
        <p:nvPicPr>
          <p:cNvPr id="13" name="Picture 12"/>
          <p:cNvPicPr>
            <a:picLocks noChangeAspect="1"/>
          </p:cNvPicPr>
          <p:nvPr userDrawn="1"/>
        </p:nvPicPr>
        <p:blipFill>
          <a:blip r:embed="rId9" cstate="print">
            <a:duotone>
              <a:prstClr val="black"/>
              <a:schemeClr val="bg1">
                <a:lumMod val="95000"/>
                <a:tint val="45000"/>
                <a:satMod val="400000"/>
              </a:schemeClr>
            </a:duotone>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tretch>
            <a:fillRect/>
          </a:stretch>
        </p:blipFill>
        <p:spPr>
          <a:xfrm>
            <a:off x="8410575" y="6427143"/>
            <a:ext cx="3676650" cy="404432"/>
          </a:xfrm>
          <a:prstGeom prst="rect">
            <a:avLst/>
          </a:prstGeom>
        </p:spPr>
      </p:pic>
      <p:sp>
        <p:nvSpPr>
          <p:cNvPr id="10" name="Flowchart: Manual Input 9"/>
          <p:cNvSpPr/>
          <p:nvPr userDrawn="1"/>
        </p:nvSpPr>
        <p:spPr>
          <a:xfrm rot="16200000" flipH="1">
            <a:off x="11052623" y="-79823"/>
            <a:ext cx="1059552" cy="1219201"/>
          </a:xfrm>
          <a:prstGeom prst="flowChartManualInput">
            <a:avLst/>
          </a:prstGeom>
          <a:solidFill>
            <a:srgbClr val="78A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117377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0" r:id="rId3"/>
    <p:sldLayoutId id="2147483657" r:id="rId4"/>
    <p:sldLayoutId id="2147483658" r:id="rId5"/>
    <p:sldLayoutId id="2147483656" r:id="rId6"/>
    <p:sldLayoutId id="2147483655" r:id="rId7"/>
  </p:sldLayoutIdLst>
  <p:hf sldNum="0" hdr="0" dt="0"/>
  <p:txStyles>
    <p:titleStyle>
      <a:lvl1pPr algn="l" defTabSz="914400" rtl="0" eaLnBrk="1" latinLnBrk="0" hangingPunct="1">
        <a:lnSpc>
          <a:spcPct val="90000"/>
        </a:lnSpc>
        <a:spcBef>
          <a:spcPct val="0"/>
        </a:spcBef>
        <a:buNone/>
        <a:defRPr sz="4400" b="1" kern="1200" spc="-110" baseline="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78A22F"/>
        </a:buClr>
        <a:buFont typeface="Wingdings" panose="05000000000000000000" pitchFamily="2" charset="2"/>
        <a:buChar char="§"/>
        <a:defRPr sz="3200" kern="1200" spc="-11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78A22F"/>
        </a:buClr>
        <a:buFont typeface="Courier New" panose="02070309020205020404" pitchFamily="49" charset="0"/>
        <a:buChar char="o"/>
        <a:defRPr sz="2800" kern="1200" spc="-11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78A22F"/>
        </a:buClr>
        <a:buFont typeface="Arial" panose="020B0604020202020204" pitchFamily="34" charset="0"/>
        <a:buChar char="•"/>
        <a:defRPr sz="2400" kern="1200" spc="-11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orcid.org/0000-0001-9037-4556"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orcid.org/0000-0001-6808-2514"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osp.od.nih.gov/wp-content/uploads/Tribal_Report_Final_508.pdf"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picpedia.org/clipboard/trust.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nlm.nih.gov/NIHbmic/nih_data_sharing_repositories.htm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www.flickr.com/photos/lourdesmunozsantamaria/23543687643" TargetMode="Externa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clubpenguinreporters.blogspot.com/2013/05/club-penguin-daily-items10513-marvel.html" TargetMode="Externa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nationalacademies.org/our-work/forecasting-costs-for-preserving-archiving-and-promoting-access-to-biomedical-data"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www.nationalacademies.org/our-work/changing-the-culture-of-data-management-and-sharing-a-workshop"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grants.nih.gov/grants/guide/notice-files/NOT-OD-21-014.html"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4.html"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grants.nih.gov/grants/guide/notice-files/NOT-OD-21-016.html"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osf.io/4zjwb/"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dmptool.org/"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researchdatamanagement.harvard.edu/policies"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s://data.wisc.edu/institutional-data-policy/"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doi.org/10.31219/osf.io/tjybn" TargetMode="External"/><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grants.nih.gov/grants/policy/data_sharing/"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hyperlink" Target="https://doi.org/10.3897/rio.6.e56508" TargetMode="External"/><Relationship Id="rId5" Type="http://schemas.openxmlformats.org/officeDocument/2006/relationships/hyperlink" Target="https://www.re3data.org/" TargetMode="External"/><Relationship Id="rId4" Type="http://schemas.openxmlformats.org/officeDocument/2006/relationships/hyperlink" Target="https://grants.nih.gov/grants/guide/notice-files/NOT-OD-21-016.html"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0" dirty="0"/>
              <a:t>NIH's New Data Management and Sharing Policy—How Academic Medical Centers Can Prepare for January 2023</a:t>
            </a:r>
            <a:endParaRPr lang="en-US" dirty="0"/>
          </a:p>
        </p:txBody>
      </p:sp>
      <p:sp>
        <p:nvSpPr>
          <p:cNvPr id="3" name="Subtitle 2"/>
          <p:cNvSpPr>
            <a:spLocks noGrp="1"/>
          </p:cNvSpPr>
          <p:nvPr>
            <p:ph type="subTitle" idx="1"/>
          </p:nvPr>
        </p:nvSpPr>
        <p:spPr/>
        <p:txBody>
          <a:bodyPr>
            <a:normAutofit lnSpcReduction="10000"/>
          </a:bodyPr>
          <a:lstStyle/>
          <a:p>
            <a:r>
              <a:rPr lang="en-US" dirty="0"/>
              <a:t>Taunton Paine &amp; Sara Samuel</a:t>
            </a:r>
          </a:p>
        </p:txBody>
      </p:sp>
    </p:spTree>
    <p:extLst>
      <p:ext uri="{BB962C8B-B14F-4D97-AF65-F5344CB8AC3E}">
        <p14:creationId xmlns:p14="http://schemas.microsoft.com/office/powerpoint/2010/main" val="278906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a:t>
            </a:r>
          </a:p>
        </p:txBody>
      </p:sp>
      <p:sp>
        <p:nvSpPr>
          <p:cNvPr id="3" name="Content Placeholder 2"/>
          <p:cNvSpPr>
            <a:spLocks noGrp="1"/>
          </p:cNvSpPr>
          <p:nvPr>
            <p:ph idx="1"/>
          </p:nvPr>
        </p:nvSpPr>
        <p:spPr/>
        <p:txBody>
          <a:bodyPr>
            <a:normAutofit lnSpcReduction="10000"/>
          </a:bodyPr>
          <a:lstStyle/>
          <a:p>
            <a:pPr lvl="0" algn="ctr">
              <a:buNone/>
              <a:defRPr/>
            </a:pPr>
            <a:endParaRPr lang="en-US" i="1" dirty="0"/>
          </a:p>
          <a:p>
            <a:pPr lvl="0" algn="ctr">
              <a:buNone/>
              <a:defRPr/>
            </a:pPr>
            <a:r>
              <a:rPr lang="en-US" i="1" dirty="0"/>
              <a:t>I have no relevant personal/professional/financial relationship(s) with respect to this educational activity</a:t>
            </a:r>
          </a:p>
          <a:p>
            <a:pPr lvl="0" algn="ctr">
              <a:buNone/>
              <a:defRPr/>
            </a:pPr>
            <a:r>
              <a:rPr lang="en-US" dirty="0"/>
              <a:t>Taunton Paine, Director, Scientific Data Sharing Policy Division, Office of Science Policy, National Institutes of Health</a:t>
            </a:r>
          </a:p>
          <a:p>
            <a:pPr lvl="0" algn="ctr">
              <a:buNone/>
              <a:defRPr/>
            </a:pPr>
            <a:endParaRPr lang="en-US" dirty="0"/>
          </a:p>
          <a:p>
            <a:pPr lvl="0" algn="ctr">
              <a:buNone/>
              <a:defRPr/>
            </a:pPr>
            <a:r>
              <a:rPr lang="en-US" i="1" dirty="0"/>
              <a:t>I have no relevant personal/professional/financial relationship(s) with respect to this educational activity</a:t>
            </a:r>
          </a:p>
          <a:p>
            <a:pPr lvl="0" algn="ctr">
              <a:buNone/>
              <a:defRPr/>
            </a:pPr>
            <a:r>
              <a:rPr lang="en-US" dirty="0"/>
              <a:t>Sara Samuel, Informationist, University of Michigan</a:t>
            </a:r>
          </a:p>
          <a:p>
            <a:pPr lvl="0" algn="ctr">
              <a:buNone/>
              <a:defRPr/>
            </a:pPr>
            <a:endParaRPr lang="en-US" dirty="0"/>
          </a:p>
          <a:p>
            <a:pPr marL="0" indent="0">
              <a:buNone/>
            </a:pPr>
            <a:endParaRPr lang="en-US" dirty="0"/>
          </a:p>
        </p:txBody>
      </p:sp>
    </p:spTree>
    <p:extLst>
      <p:ext uri="{BB962C8B-B14F-4D97-AF65-F5344CB8AC3E}">
        <p14:creationId xmlns:p14="http://schemas.microsoft.com/office/powerpoint/2010/main" val="2654314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Presenter 1: Taunton Paine</a:t>
            </a:r>
          </a:p>
        </p:txBody>
      </p:sp>
      <p:sp>
        <p:nvSpPr>
          <p:cNvPr id="4" name="Content Placeholder 3"/>
          <p:cNvSpPr>
            <a:spLocks noGrp="1"/>
          </p:cNvSpPr>
          <p:nvPr>
            <p:ph idx="10"/>
          </p:nvPr>
        </p:nvSpPr>
        <p:spPr/>
        <p:txBody>
          <a:bodyPr/>
          <a:lstStyle/>
          <a:p>
            <a:r>
              <a:rPr lang="en-US" dirty="0"/>
              <a:t>Director, Scientific Data Sharing Policy Division, Office of Science Policy, NIH</a:t>
            </a:r>
          </a:p>
          <a:p>
            <a:r>
              <a:rPr lang="en-US" dirty="0"/>
              <a:t>Worked in science policy for 10 years</a:t>
            </a:r>
          </a:p>
          <a:p>
            <a:r>
              <a:rPr lang="en-US" dirty="0">
                <a:hlinkClick r:id="rId3"/>
              </a:rPr>
              <a:t>ORCID: 0000-0001-9037-4556</a:t>
            </a:r>
            <a:endParaRPr lang="en-US" dirty="0"/>
          </a:p>
        </p:txBody>
      </p:sp>
      <p:pic>
        <p:nvPicPr>
          <p:cNvPr id="5" name="Picture 4" descr="A picture containing person, person, indoor, posing&#10;&#10;Description automatically generated">
            <a:extLst>
              <a:ext uri="{FF2B5EF4-FFF2-40B4-BE49-F238E27FC236}">
                <a16:creationId xmlns:a16="http://schemas.microsoft.com/office/drawing/2014/main" id="{009D11AB-38A9-4FEA-8EAD-17FC94969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90" y="1325563"/>
            <a:ext cx="4072317" cy="4610169"/>
          </a:xfrm>
          <a:prstGeom prst="rect">
            <a:avLst/>
          </a:prstGeom>
        </p:spPr>
      </p:pic>
    </p:spTree>
    <p:extLst>
      <p:ext uri="{BB962C8B-B14F-4D97-AF65-F5344CB8AC3E}">
        <p14:creationId xmlns:p14="http://schemas.microsoft.com/office/powerpoint/2010/main" val="741748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Presenter 2: Sara Samuel</a:t>
            </a:r>
          </a:p>
        </p:txBody>
      </p:sp>
      <p:sp>
        <p:nvSpPr>
          <p:cNvPr id="4" name="Content Placeholder 3"/>
          <p:cNvSpPr>
            <a:spLocks noGrp="1"/>
          </p:cNvSpPr>
          <p:nvPr>
            <p:ph idx="10"/>
          </p:nvPr>
        </p:nvSpPr>
        <p:spPr/>
        <p:txBody>
          <a:bodyPr/>
          <a:lstStyle/>
          <a:p>
            <a:r>
              <a:rPr lang="en-US" dirty="0"/>
              <a:t>Informationist, Taubman Health Sciences Library, University of Michigan</a:t>
            </a:r>
          </a:p>
          <a:p>
            <a:r>
              <a:rPr lang="en-US" dirty="0"/>
              <a:t>Worked in academic libraries for 16 years</a:t>
            </a:r>
          </a:p>
          <a:p>
            <a:r>
              <a:rPr lang="en-US" dirty="0">
                <a:hlinkClick r:id="rId3"/>
              </a:rPr>
              <a:t>ORCID: 0000-0001-6808-2514</a:t>
            </a:r>
            <a:endParaRPr lang="en-US" dirty="0"/>
          </a:p>
        </p:txBody>
      </p:sp>
      <p:pic>
        <p:nvPicPr>
          <p:cNvPr id="6" name="Picture 5" descr="A person smiling for the camera&#10;&#10;Description automatically generated with medium confidence">
            <a:extLst>
              <a:ext uri="{FF2B5EF4-FFF2-40B4-BE49-F238E27FC236}">
                <a16:creationId xmlns:a16="http://schemas.microsoft.com/office/drawing/2014/main" id="{5F1FF738-E46D-2F40-8C39-84BFE452E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139" y="1325563"/>
            <a:ext cx="5045356" cy="5045356"/>
          </a:xfrm>
          <a:prstGeom prst="rect">
            <a:avLst/>
          </a:prstGeom>
        </p:spPr>
      </p:pic>
    </p:spTree>
    <p:extLst>
      <p:ext uri="{BB962C8B-B14F-4D97-AF65-F5344CB8AC3E}">
        <p14:creationId xmlns:p14="http://schemas.microsoft.com/office/powerpoint/2010/main" val="1258819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4718FC-8236-0146-BF48-63DA44B5692F}"/>
              </a:ext>
            </a:extLst>
          </p:cNvPr>
          <p:cNvSpPr>
            <a:spLocks noGrp="1"/>
          </p:cNvSpPr>
          <p:nvPr>
            <p:ph type="title"/>
          </p:nvPr>
        </p:nvSpPr>
        <p:spPr/>
        <p:txBody>
          <a:bodyPr/>
          <a:lstStyle/>
          <a:p>
            <a:r>
              <a:rPr lang="en-US" dirty="0"/>
              <a:t>Special Thanks</a:t>
            </a:r>
          </a:p>
        </p:txBody>
      </p:sp>
      <p:sp>
        <p:nvSpPr>
          <p:cNvPr id="6" name="Content Placeholder 5">
            <a:extLst>
              <a:ext uri="{FF2B5EF4-FFF2-40B4-BE49-F238E27FC236}">
                <a16:creationId xmlns:a16="http://schemas.microsoft.com/office/drawing/2014/main" id="{F2D83F82-CE3C-474F-8BDA-FF5BD49E1EFF}"/>
              </a:ext>
            </a:extLst>
          </p:cNvPr>
          <p:cNvSpPr>
            <a:spLocks noGrp="1"/>
          </p:cNvSpPr>
          <p:nvPr>
            <p:ph idx="1"/>
          </p:nvPr>
        </p:nvSpPr>
        <p:spPr/>
        <p:txBody>
          <a:bodyPr>
            <a:normAutofit/>
          </a:bodyPr>
          <a:lstStyle/>
          <a:p>
            <a:r>
              <a:rPr lang="en-US" dirty="0"/>
              <a:t>Cindy Danielson, PhD, Associate Director, Systems Integration, Office of Research Reporting and Analysis, NIH </a:t>
            </a:r>
          </a:p>
          <a:p>
            <a:r>
              <a:rPr lang="en-US" dirty="0"/>
              <a:t>Amy Hafez, PhD, AAAS Science and Technology Policy Fellow, NIH Office of Science Policy</a:t>
            </a:r>
          </a:p>
          <a:p>
            <a:r>
              <a:rPr lang="en-US" dirty="0"/>
              <a:t>Ellen </a:t>
            </a:r>
            <a:r>
              <a:rPr lang="en-US" dirty="0" err="1"/>
              <a:t>Wann</a:t>
            </a:r>
            <a:r>
              <a:rPr lang="en-US" dirty="0"/>
              <a:t>, PhD, Health Science Policy Analyst, NIH Office of Science Policy</a:t>
            </a:r>
          </a:p>
          <a:p>
            <a:r>
              <a:rPr lang="en-US" dirty="0"/>
              <a:t>Diane Wilson, MPP, JD, MA, Assistant Director, Office of Regulatory Affairs, University of Michigan Medical School</a:t>
            </a:r>
          </a:p>
        </p:txBody>
      </p:sp>
    </p:spTree>
    <p:extLst>
      <p:ext uri="{BB962C8B-B14F-4D97-AF65-F5344CB8AC3E}">
        <p14:creationId xmlns:p14="http://schemas.microsoft.com/office/powerpoint/2010/main" val="1171829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fontAlgn="base"/>
            <a:r>
              <a:rPr lang="en-US" dirty="0"/>
              <a:t>Understand the specific guidelines, NIH's general expectations, and to whom they apply </a:t>
            </a:r>
          </a:p>
          <a:p>
            <a:pPr fontAlgn="base"/>
            <a:r>
              <a:rPr lang="en-US" dirty="0"/>
              <a:t>Discuss essential elements of and best practices for Data Management and Sharing Plans, including examples</a:t>
            </a:r>
          </a:p>
          <a:p>
            <a:r>
              <a:rPr lang="en-US" dirty="0"/>
              <a:t>Identify the resources and stakeholders within an institution who will need to be engaged for researchers to develop adequate plans, along with the challenges they will face and the opportunities that the policy's requirements present</a:t>
            </a:r>
          </a:p>
        </p:txBody>
      </p:sp>
    </p:spTree>
    <p:extLst>
      <p:ext uri="{BB962C8B-B14F-4D97-AF65-F5344CB8AC3E}">
        <p14:creationId xmlns:p14="http://schemas.microsoft.com/office/powerpoint/2010/main" val="263574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0" dirty="0"/>
              <a:t>Overview of the New NIH Data Management and Sharing Policy</a:t>
            </a:r>
            <a:endParaRPr lang="en-US" dirty="0"/>
          </a:p>
        </p:txBody>
      </p:sp>
      <p:sp>
        <p:nvSpPr>
          <p:cNvPr id="3" name="Subtitle 2"/>
          <p:cNvSpPr>
            <a:spLocks noGrp="1"/>
          </p:cNvSpPr>
          <p:nvPr>
            <p:ph type="subTitle" idx="1"/>
          </p:nvPr>
        </p:nvSpPr>
        <p:spPr>
          <a:xfrm>
            <a:off x="1419825" y="5847346"/>
            <a:ext cx="9610847" cy="1010654"/>
          </a:xfrm>
        </p:spPr>
        <p:txBody>
          <a:bodyPr>
            <a:normAutofit fontScale="62500" lnSpcReduction="20000"/>
          </a:bodyPr>
          <a:lstStyle/>
          <a:p>
            <a:pPr>
              <a:spcBef>
                <a:spcPts val="0"/>
              </a:spcBef>
            </a:pPr>
            <a:r>
              <a:rPr lang="en-US" sz="5100" dirty="0"/>
              <a:t>Taunton Paine</a:t>
            </a:r>
          </a:p>
          <a:p>
            <a:pPr algn="ctr">
              <a:spcBef>
                <a:spcPts val="0"/>
              </a:spcBef>
            </a:pPr>
            <a:r>
              <a:rPr lang="en-US" sz="3200" dirty="0"/>
              <a:t>Director, Scientific Data Sharing Policy Division</a:t>
            </a:r>
          </a:p>
          <a:p>
            <a:pPr algn="ctr">
              <a:spcBef>
                <a:spcPts val="0"/>
              </a:spcBef>
            </a:pPr>
            <a:r>
              <a:rPr lang="en-US" sz="3200" dirty="0"/>
              <a:t>Office of Science Policy, National Institutes of Health</a:t>
            </a:r>
          </a:p>
          <a:p>
            <a:endParaRPr lang="en-US" dirty="0"/>
          </a:p>
        </p:txBody>
      </p:sp>
    </p:spTree>
    <p:extLst>
      <p:ext uri="{BB962C8B-B14F-4D97-AF65-F5344CB8AC3E}">
        <p14:creationId xmlns:p14="http://schemas.microsoft.com/office/powerpoint/2010/main" val="298660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0FBA43-7540-485D-8D8C-70A54AE68703}"/>
              </a:ext>
            </a:extLst>
          </p:cNvPr>
          <p:cNvSpPr>
            <a:spLocks noGrp="1"/>
          </p:cNvSpPr>
          <p:nvPr>
            <p:ph idx="1"/>
          </p:nvPr>
        </p:nvSpPr>
        <p:spPr>
          <a:xfrm>
            <a:off x="490575" y="1517577"/>
            <a:ext cx="7019850" cy="2387599"/>
          </a:xfrm>
        </p:spPr>
        <p:txBody>
          <a:bodyPr>
            <a:noAutofit/>
          </a:bodyPr>
          <a:lstStyle/>
          <a:p>
            <a:pPr indent="-164592">
              <a:spcBef>
                <a:spcPts val="0"/>
              </a:spcBef>
              <a:spcAft>
                <a:spcPts val="600"/>
              </a:spcAft>
            </a:pPr>
            <a:r>
              <a:rPr lang="en-US" sz="2200" b="1" dirty="0">
                <a:solidFill>
                  <a:schemeClr val="accent2"/>
                </a:solidFill>
                <a:latin typeface="+mj-lt"/>
              </a:rPr>
              <a:t> </a:t>
            </a:r>
            <a:r>
              <a:rPr lang="en-US" sz="2800" b="1" dirty="0">
                <a:solidFill>
                  <a:schemeClr val="accent2"/>
                </a:solidFill>
                <a:latin typeface="+mn-lt"/>
              </a:rPr>
              <a:t>Advance rigorous and reproducible research </a:t>
            </a:r>
          </a:p>
          <a:p>
            <a:pPr marL="688975" indent="-283464">
              <a:spcBef>
                <a:spcPts val="0"/>
              </a:spcBef>
              <a:spcAft>
                <a:spcPts val="600"/>
              </a:spcAft>
              <a:buClr>
                <a:srgbClr val="007FA9"/>
              </a:buClr>
              <a:buFont typeface="Calibri" panose="020F0502020204030204" pitchFamily="34" charset="0"/>
              <a:buChar char="─"/>
            </a:pPr>
            <a:r>
              <a:rPr lang="en-US" sz="2400" dirty="0">
                <a:latin typeface="+mn-lt"/>
              </a:rPr>
              <a:t>Enable validation of research results</a:t>
            </a:r>
          </a:p>
          <a:p>
            <a:pPr marL="688975" indent="-283464">
              <a:spcBef>
                <a:spcPts val="0"/>
              </a:spcBef>
              <a:spcAft>
                <a:spcPts val="600"/>
              </a:spcAft>
              <a:buClr>
                <a:srgbClr val="007FA9"/>
              </a:buClr>
              <a:buFont typeface="Calibri" panose="020F0502020204030204" pitchFamily="34" charset="0"/>
              <a:buChar char="─"/>
            </a:pPr>
            <a:r>
              <a:rPr lang="en-US" sz="2400" dirty="0">
                <a:latin typeface="+mn-lt"/>
              </a:rPr>
              <a:t>Make high-value datasets accessible </a:t>
            </a:r>
          </a:p>
          <a:p>
            <a:pPr marL="688975" indent="-283464">
              <a:spcBef>
                <a:spcPts val="0"/>
              </a:spcBef>
              <a:spcAft>
                <a:spcPts val="600"/>
              </a:spcAft>
              <a:buClr>
                <a:srgbClr val="007FA9"/>
              </a:buClr>
              <a:buFont typeface="Calibri" panose="020F0502020204030204" pitchFamily="34" charset="0"/>
              <a:buChar char="─"/>
            </a:pPr>
            <a:r>
              <a:rPr lang="en-US" sz="2400" dirty="0">
                <a:latin typeface="+mn-lt"/>
              </a:rPr>
              <a:t>Accelerate future research directions</a:t>
            </a:r>
          </a:p>
          <a:p>
            <a:pPr marL="688975" indent="-283464">
              <a:spcBef>
                <a:spcPts val="0"/>
              </a:spcBef>
              <a:spcAft>
                <a:spcPts val="600"/>
              </a:spcAft>
              <a:buClr>
                <a:srgbClr val="007FA9"/>
              </a:buClr>
              <a:buFont typeface="Calibri" panose="020F0502020204030204" pitchFamily="34" charset="0"/>
              <a:buChar char="─"/>
            </a:pPr>
            <a:r>
              <a:rPr lang="en-US" sz="2400" dirty="0">
                <a:latin typeface="+mn-lt"/>
              </a:rPr>
              <a:t>Increase opportunities for citation and collaboration</a:t>
            </a:r>
          </a:p>
        </p:txBody>
      </p:sp>
      <p:pic>
        <p:nvPicPr>
          <p:cNvPr id="1026" name="Picture 2" descr="IDEA Audit Software | IDEA Data Analysis Software | IDEA">
            <a:extLst>
              <a:ext uri="{FF2B5EF4-FFF2-40B4-BE49-F238E27FC236}">
                <a16:creationId xmlns:a16="http://schemas.microsoft.com/office/drawing/2014/main" id="{584E0CF1-3F72-48FC-88CF-DAD58D3CE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6550" y="1463750"/>
            <a:ext cx="1965251" cy="19652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5E25F25-BDF8-41C0-8F42-1F3C65EB6572}"/>
              </a:ext>
            </a:extLst>
          </p:cNvPr>
          <p:cNvSpPr/>
          <p:nvPr/>
        </p:nvSpPr>
        <p:spPr>
          <a:xfrm>
            <a:off x="3471701" y="4096504"/>
            <a:ext cx="8684500" cy="2308324"/>
          </a:xfrm>
          <a:prstGeom prst="rect">
            <a:avLst/>
          </a:prstGeom>
        </p:spPr>
        <p:txBody>
          <a:bodyPr wrap="square">
            <a:spAutoFit/>
          </a:bodyPr>
          <a:lstStyle/>
          <a:p>
            <a:pPr marL="521208" indent="-342900">
              <a:spcAft>
                <a:spcPts val="600"/>
              </a:spcAft>
              <a:buClr>
                <a:schemeClr val="accent6"/>
              </a:buClr>
              <a:buFont typeface="Wingdings" panose="05000000000000000000" pitchFamily="2" charset="2"/>
              <a:buChar char="§"/>
            </a:pPr>
            <a:r>
              <a:rPr lang="en-US" sz="2200" b="1" dirty="0">
                <a:solidFill>
                  <a:schemeClr val="accent2"/>
                </a:solidFill>
              </a:rPr>
              <a:t> </a:t>
            </a:r>
            <a:r>
              <a:rPr lang="en-US" sz="2800" b="1" dirty="0">
                <a:solidFill>
                  <a:schemeClr val="accent2"/>
                </a:solidFill>
              </a:rPr>
              <a:t>Promote public trust in research</a:t>
            </a:r>
            <a:endParaRPr lang="en-US" sz="2200" b="1" dirty="0">
              <a:solidFill>
                <a:schemeClr val="accent2"/>
              </a:solidFill>
            </a:endParaRPr>
          </a:p>
          <a:p>
            <a:pPr marL="685800" indent="-287338">
              <a:spcAft>
                <a:spcPts val="600"/>
              </a:spcAft>
              <a:buClr>
                <a:srgbClr val="007FA9"/>
              </a:buClr>
              <a:buFont typeface="Calibri" panose="020F0502020204030204" pitchFamily="34" charset="0"/>
              <a:buChar char="─"/>
            </a:pPr>
            <a:r>
              <a:rPr lang="en-US" sz="2400" dirty="0"/>
              <a:t>Foster transparency and accountability</a:t>
            </a:r>
          </a:p>
          <a:p>
            <a:pPr marL="685800" indent="-287338">
              <a:spcAft>
                <a:spcPts val="600"/>
              </a:spcAft>
              <a:buClr>
                <a:srgbClr val="007FA9"/>
              </a:buClr>
              <a:buFont typeface="Calibri" panose="020F0502020204030204" pitchFamily="34" charset="0"/>
              <a:buChar char="─"/>
            </a:pPr>
            <a:r>
              <a:rPr lang="en-US" sz="2400" dirty="0"/>
              <a:t>Demonstrate stewardship over taxpayer funds</a:t>
            </a:r>
          </a:p>
          <a:p>
            <a:pPr marL="685800" indent="-287338">
              <a:spcAft>
                <a:spcPts val="600"/>
              </a:spcAft>
              <a:buClr>
                <a:srgbClr val="007FA9"/>
              </a:buClr>
              <a:buFont typeface="Calibri" panose="020F0502020204030204" pitchFamily="34" charset="0"/>
              <a:buChar char="─"/>
            </a:pPr>
            <a:r>
              <a:rPr lang="en-US" sz="2400" dirty="0"/>
              <a:t>Maximize research participants’ contributions</a:t>
            </a:r>
          </a:p>
          <a:p>
            <a:pPr marL="685800" indent="-287338">
              <a:spcAft>
                <a:spcPts val="600"/>
              </a:spcAft>
              <a:buClr>
                <a:srgbClr val="007FA9"/>
              </a:buClr>
              <a:buFont typeface="Calibri" panose="020F0502020204030204" pitchFamily="34" charset="0"/>
              <a:buChar char="─"/>
            </a:pPr>
            <a:r>
              <a:rPr lang="en-US" sz="2400" dirty="0"/>
              <a:t>Support appropriate protections of research participants’ data </a:t>
            </a:r>
            <a:endParaRPr lang="en-US" sz="2800" dirty="0"/>
          </a:p>
        </p:txBody>
      </p:sp>
      <p:sp>
        <p:nvSpPr>
          <p:cNvPr id="8" name="Rectangle 7">
            <a:extLst>
              <a:ext uri="{FF2B5EF4-FFF2-40B4-BE49-F238E27FC236}">
                <a16:creationId xmlns:a16="http://schemas.microsoft.com/office/drawing/2014/main" id="{E2210FDE-5F18-45F0-8718-57DE104A8F55}"/>
              </a:ext>
            </a:extLst>
          </p:cNvPr>
          <p:cNvSpPr/>
          <p:nvPr/>
        </p:nvSpPr>
        <p:spPr>
          <a:xfrm>
            <a:off x="596900" y="4363204"/>
            <a:ext cx="2819400" cy="2189087"/>
          </a:xfrm>
          <a:prstGeom prst="rect">
            <a:avLst/>
          </a:prstGeom>
          <a:blipFill rotWithShape="1">
            <a:blip r:embed="rId4"/>
            <a:srcRect/>
            <a:stretch>
              <a:fillRect l="-7738" t="-11165" r="-55378" b="-892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9" name="Title 1">
            <a:extLst>
              <a:ext uri="{FF2B5EF4-FFF2-40B4-BE49-F238E27FC236}">
                <a16:creationId xmlns:a16="http://schemas.microsoft.com/office/drawing/2014/main" id="{65B2A52B-0607-4C81-A68A-9A1B08E8D6FA}"/>
              </a:ext>
            </a:extLst>
          </p:cNvPr>
          <p:cNvSpPr>
            <a:spLocks noGrp="1"/>
          </p:cNvSpPr>
          <p:nvPr>
            <p:ph type="title"/>
          </p:nvPr>
        </p:nvSpPr>
        <p:spPr>
          <a:xfrm>
            <a:off x="184826" y="0"/>
            <a:ext cx="11168974" cy="1059549"/>
          </a:xfrm>
        </p:spPr>
        <p:txBody>
          <a:bodyPr>
            <a:normAutofit fontScale="90000"/>
          </a:bodyPr>
          <a:lstStyle/>
          <a:p>
            <a:r>
              <a:rPr lang="en-US" sz="2700" dirty="0"/>
              <a:t>NIH POLICY FOR DATA MANAGEMENT &amp; SHARING: </a:t>
            </a:r>
            <a:br>
              <a:rPr lang="en-US" sz="3100" dirty="0"/>
            </a:br>
            <a:r>
              <a:rPr lang="en-US" dirty="0"/>
              <a:t>Data Stewardship Goals</a:t>
            </a:r>
          </a:p>
        </p:txBody>
      </p:sp>
    </p:spTree>
    <p:extLst>
      <p:ext uri="{BB962C8B-B14F-4D97-AF65-F5344CB8AC3E}">
        <p14:creationId xmlns:p14="http://schemas.microsoft.com/office/powerpoint/2010/main" val="379985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6E36BEA-7B18-4D10-98C5-F1B164FBD64B}"/>
              </a:ext>
            </a:extLst>
          </p:cNvPr>
          <p:cNvSpPr txBox="1"/>
          <p:nvPr/>
        </p:nvSpPr>
        <p:spPr>
          <a:xfrm>
            <a:off x="184826" y="1059378"/>
            <a:ext cx="11004284" cy="2000548"/>
          </a:xfrm>
          <a:prstGeom prst="rect">
            <a:avLst/>
          </a:prstGeom>
          <a:noFill/>
        </p:spPr>
        <p:txBody>
          <a:bodyPr wrap="square" rtlCol="0">
            <a:spAutoFit/>
          </a:bodyPr>
          <a:lstStyle/>
          <a:p>
            <a:pPr marL="342900" indent="-256032">
              <a:buClr>
                <a:srgbClr val="007FA9"/>
              </a:buClr>
              <a:buFont typeface="Arial" panose="020B0604020202020204" pitchFamily="34" charset="0"/>
              <a:buChar char="•"/>
            </a:pPr>
            <a:r>
              <a:rPr lang="en-US" sz="2400" dirty="0"/>
              <a:t>Sought public comment repeatedly </a:t>
            </a:r>
          </a:p>
          <a:p>
            <a:pPr marL="342900" indent="-256032">
              <a:buClr>
                <a:srgbClr val="007FA9"/>
              </a:buClr>
              <a:buFont typeface="Arial" panose="020B0604020202020204" pitchFamily="34" charset="0"/>
              <a:buChar char="•"/>
            </a:pPr>
            <a:endParaRPr lang="en-US" sz="1000" dirty="0"/>
          </a:p>
          <a:p>
            <a:pPr marL="342900" indent="-256032">
              <a:buClr>
                <a:srgbClr val="007FA9"/>
              </a:buClr>
              <a:buFont typeface="Arial" panose="020B0604020202020204" pitchFamily="34" charset="0"/>
              <a:buChar char="•"/>
            </a:pPr>
            <a:r>
              <a:rPr lang="en-US" sz="2400" dirty="0"/>
              <a:t>Tribal Consultation</a:t>
            </a:r>
            <a:r>
              <a:rPr lang="en-US" sz="2800" baseline="30000" dirty="0"/>
              <a:t>*</a:t>
            </a:r>
            <a:endParaRPr lang="en-US" sz="2400" dirty="0"/>
          </a:p>
          <a:p>
            <a:pPr marL="342900" indent="-256032">
              <a:buClr>
                <a:srgbClr val="007FA9"/>
              </a:buClr>
              <a:buFont typeface="Arial" panose="020B0604020202020204" pitchFamily="34" charset="0"/>
              <a:buChar char="•"/>
            </a:pPr>
            <a:endParaRPr lang="en-US" sz="1000" dirty="0"/>
          </a:p>
          <a:p>
            <a:pPr marL="342900" indent="-256032">
              <a:buClr>
                <a:srgbClr val="007FA9"/>
              </a:buClr>
              <a:buFont typeface="Arial" panose="020B0604020202020204" pitchFamily="34" charset="0"/>
              <a:buChar char="•"/>
            </a:pPr>
            <a:r>
              <a:rPr lang="en-US" sz="2400" dirty="0"/>
              <a:t>Intersection with other government agencies &amp; Secretary’s Advisory Committee for Human Research Protections</a:t>
            </a:r>
          </a:p>
        </p:txBody>
      </p:sp>
      <p:sp>
        <p:nvSpPr>
          <p:cNvPr id="7" name="Shape 6">
            <a:extLst>
              <a:ext uri="{FF2B5EF4-FFF2-40B4-BE49-F238E27FC236}">
                <a16:creationId xmlns:a16="http://schemas.microsoft.com/office/drawing/2014/main" id="{8FCE9E4B-CBAE-43C9-820E-F6C1F0FBF753}"/>
              </a:ext>
            </a:extLst>
          </p:cNvPr>
          <p:cNvSpPr/>
          <p:nvPr/>
        </p:nvSpPr>
        <p:spPr>
          <a:xfrm>
            <a:off x="634999" y="3403328"/>
            <a:ext cx="10262623" cy="3238772"/>
          </a:xfrm>
          <a:prstGeom prst="swooshArrow">
            <a:avLst>
              <a:gd name="adj1" fmla="val 25000"/>
              <a:gd name="adj2" fmla="val 25000"/>
            </a:avLst>
          </a:prstGeom>
        </p:spPr>
        <p:style>
          <a:lnRef idx="0">
            <a:schemeClr val="dk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8" name="Oval 7">
            <a:extLst>
              <a:ext uri="{FF2B5EF4-FFF2-40B4-BE49-F238E27FC236}">
                <a16:creationId xmlns:a16="http://schemas.microsoft.com/office/drawing/2014/main" id="{FBDCDC3A-BEF6-4257-8751-2DB719A6C2CD}"/>
              </a:ext>
            </a:extLst>
          </p:cNvPr>
          <p:cNvSpPr/>
          <p:nvPr/>
        </p:nvSpPr>
        <p:spPr>
          <a:xfrm>
            <a:off x="1140770" y="6136369"/>
            <a:ext cx="135448" cy="123383"/>
          </a:xfrm>
          <a:prstGeom prst="ellipse">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9" name="Freeform: Shape 8">
            <a:extLst>
              <a:ext uri="{FF2B5EF4-FFF2-40B4-BE49-F238E27FC236}">
                <a16:creationId xmlns:a16="http://schemas.microsoft.com/office/drawing/2014/main" id="{E775F757-DE4A-43F5-9858-D35DF15ED957}"/>
              </a:ext>
            </a:extLst>
          </p:cNvPr>
          <p:cNvSpPr/>
          <p:nvPr/>
        </p:nvSpPr>
        <p:spPr>
          <a:xfrm>
            <a:off x="189796" y="4558827"/>
            <a:ext cx="2037396" cy="998068"/>
          </a:xfrm>
          <a:custGeom>
            <a:avLst/>
            <a:gdLst>
              <a:gd name="connsiteX0" fmla="*/ 0 w 1712562"/>
              <a:gd name="connsiteY0" fmla="*/ 0 h 1070000"/>
              <a:gd name="connsiteX1" fmla="*/ 1712562 w 1712562"/>
              <a:gd name="connsiteY1" fmla="*/ 0 h 1070000"/>
              <a:gd name="connsiteX2" fmla="*/ 1712562 w 1712562"/>
              <a:gd name="connsiteY2" fmla="*/ 1070000 h 1070000"/>
              <a:gd name="connsiteX3" fmla="*/ 0 w 1712562"/>
              <a:gd name="connsiteY3" fmla="*/ 1070000 h 1070000"/>
              <a:gd name="connsiteX4" fmla="*/ 0 w 1712562"/>
              <a:gd name="connsiteY4" fmla="*/ 0 h 10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562" h="1070000">
                <a:moveTo>
                  <a:pt x="0" y="0"/>
                </a:moveTo>
                <a:lnTo>
                  <a:pt x="1712562" y="0"/>
                </a:lnTo>
                <a:lnTo>
                  <a:pt x="1712562" y="1070000"/>
                </a:lnTo>
                <a:lnTo>
                  <a:pt x="0" y="107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66" tIns="0" rIns="0" bIns="0" numCol="1" spcCol="1270" anchor="t" anchorCtr="0">
            <a:noAutofit/>
          </a:bodyPr>
          <a:lstStyle/>
          <a:p>
            <a:pPr algn="ctr" defTabSz="889000">
              <a:lnSpc>
                <a:spcPct val="90000"/>
              </a:lnSpc>
              <a:spcBef>
                <a:spcPct val="0"/>
              </a:spcBef>
            </a:pPr>
            <a:r>
              <a:rPr lang="en-US" sz="2000" b="1" dirty="0">
                <a:latin typeface="+mj-lt"/>
              </a:rPr>
              <a:t>2016: Solicited Community Input</a:t>
            </a:r>
          </a:p>
          <a:p>
            <a:pPr algn="ctr" defTabSz="889000">
              <a:lnSpc>
                <a:spcPct val="90000"/>
              </a:lnSpc>
              <a:spcBef>
                <a:spcPct val="0"/>
              </a:spcBef>
              <a:spcAft>
                <a:spcPct val="35000"/>
              </a:spcAft>
            </a:pPr>
            <a:r>
              <a:rPr lang="en-US" sz="1400" i="1" dirty="0">
                <a:solidFill>
                  <a:schemeClr val="tx1"/>
                </a:solidFill>
                <a:latin typeface="+mj-lt"/>
                <a:cs typeface="Arial" panose="020B0604020202020204" pitchFamily="34" charset="0"/>
              </a:rPr>
              <a:t>RFI: Strategies on Data Management, Sharing, and Citation</a:t>
            </a:r>
          </a:p>
        </p:txBody>
      </p:sp>
      <p:sp>
        <p:nvSpPr>
          <p:cNvPr id="10" name="Oval 9">
            <a:extLst>
              <a:ext uri="{FF2B5EF4-FFF2-40B4-BE49-F238E27FC236}">
                <a16:creationId xmlns:a16="http://schemas.microsoft.com/office/drawing/2014/main" id="{476EF182-5EBF-4EC2-BEB7-644E5CC08D89}"/>
              </a:ext>
            </a:extLst>
          </p:cNvPr>
          <p:cNvSpPr/>
          <p:nvPr/>
        </p:nvSpPr>
        <p:spPr>
          <a:xfrm>
            <a:off x="5234738" y="4552165"/>
            <a:ext cx="418123" cy="380877"/>
          </a:xfrm>
          <a:prstGeom prst="ellipse">
            <a:avLst/>
          </a:prstGeom>
          <a:solidFill>
            <a:schemeClr val="accent5">
              <a:lumMod val="50000"/>
            </a:schemeClr>
          </a:solidFill>
        </p:spPr>
        <p:style>
          <a:lnRef idx="3">
            <a:schemeClr val="lt1">
              <a:hueOff val="0"/>
              <a:satOff val="0"/>
              <a:lumOff val="0"/>
              <a:alphaOff val="0"/>
            </a:schemeClr>
          </a:lnRef>
          <a:fillRef idx="1">
            <a:schemeClr val="accent3">
              <a:hueOff val="4643279"/>
              <a:satOff val="0"/>
              <a:lumOff val="-2484"/>
              <a:alphaOff val="0"/>
            </a:schemeClr>
          </a:fillRef>
          <a:effectRef idx="1">
            <a:schemeClr val="accent3">
              <a:hueOff val="4643279"/>
              <a:satOff val="0"/>
              <a:lumOff val="-2484"/>
              <a:alphaOff val="0"/>
            </a:schemeClr>
          </a:effectRef>
          <a:fontRef idx="minor">
            <a:schemeClr val="lt1"/>
          </a:fontRef>
        </p:style>
      </p:sp>
      <p:sp>
        <p:nvSpPr>
          <p:cNvPr id="11" name="Freeform: Shape 10">
            <a:extLst>
              <a:ext uri="{FF2B5EF4-FFF2-40B4-BE49-F238E27FC236}">
                <a16:creationId xmlns:a16="http://schemas.microsoft.com/office/drawing/2014/main" id="{EF3C180B-0294-4729-A51C-BC54BD24548D}"/>
              </a:ext>
            </a:extLst>
          </p:cNvPr>
          <p:cNvSpPr/>
          <p:nvPr/>
        </p:nvSpPr>
        <p:spPr>
          <a:xfrm>
            <a:off x="4066449" y="3395391"/>
            <a:ext cx="2432983" cy="822951"/>
          </a:xfrm>
          <a:custGeom>
            <a:avLst/>
            <a:gdLst>
              <a:gd name="connsiteX0" fmla="*/ 0 w 1754790"/>
              <a:gd name="connsiteY0" fmla="*/ 0 h 2555604"/>
              <a:gd name="connsiteX1" fmla="*/ 1754790 w 1754790"/>
              <a:gd name="connsiteY1" fmla="*/ 0 h 2555604"/>
              <a:gd name="connsiteX2" fmla="*/ 1754790 w 1754790"/>
              <a:gd name="connsiteY2" fmla="*/ 2555604 h 2555604"/>
              <a:gd name="connsiteX3" fmla="*/ 0 w 1754790"/>
              <a:gd name="connsiteY3" fmla="*/ 2555604 h 2555604"/>
              <a:gd name="connsiteX4" fmla="*/ 0 w 1754790"/>
              <a:gd name="connsiteY4" fmla="*/ 0 h 2555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90" h="2555604">
                <a:moveTo>
                  <a:pt x="0" y="0"/>
                </a:moveTo>
                <a:lnTo>
                  <a:pt x="1754790" y="0"/>
                </a:lnTo>
                <a:lnTo>
                  <a:pt x="1754790" y="2555604"/>
                </a:lnTo>
                <a:lnTo>
                  <a:pt x="0" y="255560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013" tIns="0" rIns="0" bIns="0" numCol="1" spcCol="1270" anchor="t" anchorCtr="0">
            <a:noAutofit/>
          </a:bodyPr>
          <a:lstStyle/>
          <a:p>
            <a:pPr algn="ctr" defTabSz="889000">
              <a:lnSpc>
                <a:spcPct val="90000"/>
              </a:lnSpc>
              <a:spcBef>
                <a:spcPct val="0"/>
              </a:spcBef>
            </a:pPr>
            <a:r>
              <a:rPr lang="en-US" sz="2000" b="1" dirty="0">
                <a:latin typeface="+mj-lt"/>
              </a:rPr>
              <a:t>2019: Solicited </a:t>
            </a:r>
            <a:r>
              <a:rPr lang="en-US" sz="2000" b="1" dirty="0">
                <a:effectLst>
                  <a:outerShdw blurRad="38100" dist="38100" dir="2700000" algn="tl">
                    <a:srgbClr val="000000">
                      <a:alpha val="43137"/>
                    </a:srgbClr>
                  </a:outerShdw>
                </a:effectLst>
                <a:latin typeface="+mj-lt"/>
              </a:rPr>
              <a:t>MORE </a:t>
            </a:r>
            <a:r>
              <a:rPr lang="en-US" sz="2000" b="1" dirty="0">
                <a:latin typeface="+mj-lt"/>
              </a:rPr>
              <a:t>Community Input</a:t>
            </a:r>
          </a:p>
          <a:p>
            <a:pPr algn="ctr" defTabSz="889000">
              <a:lnSpc>
                <a:spcPct val="90000"/>
              </a:lnSpc>
              <a:spcBef>
                <a:spcPct val="0"/>
              </a:spcBef>
            </a:pPr>
            <a:r>
              <a:rPr lang="en-US" sz="1400" i="1" dirty="0">
                <a:solidFill>
                  <a:schemeClr val="tx1"/>
                </a:solidFill>
                <a:latin typeface="+mj-lt"/>
              </a:rPr>
              <a:t>RFC: Draft Policy and </a:t>
            </a:r>
          </a:p>
          <a:p>
            <a:pPr algn="ctr" defTabSz="889000">
              <a:lnSpc>
                <a:spcPct val="90000"/>
              </a:lnSpc>
              <a:spcBef>
                <a:spcPct val="0"/>
              </a:spcBef>
            </a:pPr>
            <a:r>
              <a:rPr lang="en-US" sz="1400" i="1" dirty="0">
                <a:solidFill>
                  <a:schemeClr val="tx1"/>
                </a:solidFill>
                <a:latin typeface="+mj-lt"/>
              </a:rPr>
              <a:t>Guidance</a:t>
            </a:r>
          </a:p>
        </p:txBody>
      </p:sp>
      <p:sp>
        <p:nvSpPr>
          <p:cNvPr id="12" name="Oval 11">
            <a:extLst>
              <a:ext uri="{FF2B5EF4-FFF2-40B4-BE49-F238E27FC236}">
                <a16:creationId xmlns:a16="http://schemas.microsoft.com/office/drawing/2014/main" id="{E9F21ADB-7ABC-44BA-B6CB-0463572B526C}"/>
              </a:ext>
            </a:extLst>
          </p:cNvPr>
          <p:cNvSpPr/>
          <p:nvPr/>
        </p:nvSpPr>
        <p:spPr>
          <a:xfrm>
            <a:off x="9930882" y="3846222"/>
            <a:ext cx="674698" cy="650050"/>
          </a:xfrm>
          <a:prstGeom prst="ellipse">
            <a:avLst/>
          </a:prstGeom>
        </p:spPr>
        <p:style>
          <a:lnRef idx="3">
            <a:schemeClr val="lt1">
              <a:hueOff val="0"/>
              <a:satOff val="0"/>
              <a:lumOff val="0"/>
              <a:alphaOff val="0"/>
            </a:schemeClr>
          </a:lnRef>
          <a:fillRef idx="1">
            <a:schemeClr val="accent3">
              <a:hueOff val="6964919"/>
              <a:satOff val="0"/>
              <a:lumOff val="-3726"/>
              <a:alphaOff val="0"/>
            </a:schemeClr>
          </a:fillRef>
          <a:effectRef idx="1">
            <a:schemeClr val="accent3">
              <a:hueOff val="6964919"/>
              <a:satOff val="0"/>
              <a:lumOff val="-3726"/>
              <a:alphaOff val="0"/>
            </a:schemeClr>
          </a:effectRef>
          <a:fontRef idx="minor">
            <a:schemeClr val="lt1"/>
          </a:fontRef>
        </p:style>
      </p:sp>
      <p:sp>
        <p:nvSpPr>
          <p:cNvPr id="13" name="Freeform: Shape 12">
            <a:extLst>
              <a:ext uri="{FF2B5EF4-FFF2-40B4-BE49-F238E27FC236}">
                <a16:creationId xmlns:a16="http://schemas.microsoft.com/office/drawing/2014/main" id="{65EE5D98-1EF8-4ECB-97DC-49EB265680B8}"/>
              </a:ext>
            </a:extLst>
          </p:cNvPr>
          <p:cNvSpPr/>
          <p:nvPr/>
        </p:nvSpPr>
        <p:spPr>
          <a:xfrm>
            <a:off x="6882943" y="4890829"/>
            <a:ext cx="1871525" cy="497595"/>
          </a:xfrm>
          <a:custGeom>
            <a:avLst/>
            <a:gdLst>
              <a:gd name="connsiteX0" fmla="*/ 0 w 2029143"/>
              <a:gd name="connsiteY0" fmla="*/ 0 h 3010641"/>
              <a:gd name="connsiteX1" fmla="*/ 2029143 w 2029143"/>
              <a:gd name="connsiteY1" fmla="*/ 0 h 3010641"/>
              <a:gd name="connsiteX2" fmla="*/ 2029143 w 2029143"/>
              <a:gd name="connsiteY2" fmla="*/ 3010641 h 3010641"/>
              <a:gd name="connsiteX3" fmla="*/ 0 w 2029143"/>
              <a:gd name="connsiteY3" fmla="*/ 3010641 h 3010641"/>
              <a:gd name="connsiteX4" fmla="*/ 0 w 2029143"/>
              <a:gd name="connsiteY4" fmla="*/ 0 h 301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9143" h="3010641">
                <a:moveTo>
                  <a:pt x="0" y="0"/>
                </a:moveTo>
                <a:lnTo>
                  <a:pt x="2029143" y="0"/>
                </a:lnTo>
                <a:lnTo>
                  <a:pt x="2029143" y="3010641"/>
                </a:lnTo>
                <a:lnTo>
                  <a:pt x="0" y="301064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0621" tIns="0" rIns="0" bIns="0" numCol="1" spcCol="1270" anchor="t" anchorCtr="0">
            <a:noAutofit/>
          </a:bodyPr>
          <a:lstStyle/>
          <a:p>
            <a:pPr algn="ctr" defTabSz="889000">
              <a:lnSpc>
                <a:spcPct val="90000"/>
              </a:lnSpc>
              <a:spcBef>
                <a:spcPct val="0"/>
              </a:spcBef>
            </a:pPr>
            <a:r>
              <a:rPr lang="en-US" sz="2000" b="1" dirty="0">
                <a:latin typeface="+mj-lt"/>
              </a:rPr>
              <a:t>2020: Policy </a:t>
            </a:r>
          </a:p>
          <a:p>
            <a:pPr algn="ctr" defTabSz="889000">
              <a:lnSpc>
                <a:spcPct val="90000"/>
              </a:lnSpc>
              <a:spcBef>
                <a:spcPct val="0"/>
              </a:spcBef>
              <a:spcAft>
                <a:spcPct val="35000"/>
              </a:spcAft>
            </a:pPr>
            <a:r>
              <a:rPr lang="en-US" sz="2000" b="1" dirty="0">
                <a:latin typeface="+mj-lt"/>
              </a:rPr>
              <a:t>Release Date</a:t>
            </a:r>
          </a:p>
        </p:txBody>
      </p:sp>
      <p:sp>
        <p:nvSpPr>
          <p:cNvPr id="14" name="Oval 13">
            <a:extLst>
              <a:ext uri="{FF2B5EF4-FFF2-40B4-BE49-F238E27FC236}">
                <a16:creationId xmlns:a16="http://schemas.microsoft.com/office/drawing/2014/main" id="{A0AEC7E1-CC2D-4C29-996C-E9421D7DCCAF}"/>
              </a:ext>
            </a:extLst>
          </p:cNvPr>
          <p:cNvSpPr/>
          <p:nvPr/>
        </p:nvSpPr>
        <p:spPr>
          <a:xfrm flipH="1">
            <a:off x="7695034" y="4128809"/>
            <a:ext cx="576970" cy="521404"/>
          </a:xfrm>
          <a:prstGeom prst="ellipse">
            <a:avLst/>
          </a:prstGeom>
          <a:solidFill>
            <a:schemeClr val="accent6">
              <a:lumMod val="25000"/>
            </a:schemeClr>
          </a:solidFill>
        </p:spPr>
        <p:style>
          <a:lnRef idx="3">
            <a:schemeClr val="lt1">
              <a:hueOff val="0"/>
              <a:satOff val="0"/>
              <a:lumOff val="0"/>
              <a:alphaOff val="0"/>
            </a:schemeClr>
          </a:lnRef>
          <a:fillRef idx="1">
            <a:schemeClr val="accent3">
              <a:hueOff val="6964919"/>
              <a:satOff val="0"/>
              <a:lumOff val="-3726"/>
              <a:alphaOff val="0"/>
            </a:schemeClr>
          </a:fillRef>
          <a:effectRef idx="1">
            <a:schemeClr val="accent3">
              <a:hueOff val="6964919"/>
              <a:satOff val="0"/>
              <a:lumOff val="-3726"/>
              <a:alphaOff val="0"/>
            </a:schemeClr>
          </a:effectRef>
          <a:fontRef idx="minor">
            <a:schemeClr val="lt1"/>
          </a:fontRef>
        </p:style>
      </p:sp>
      <p:sp>
        <p:nvSpPr>
          <p:cNvPr id="18" name="Freeform: Shape 17">
            <a:extLst>
              <a:ext uri="{FF2B5EF4-FFF2-40B4-BE49-F238E27FC236}">
                <a16:creationId xmlns:a16="http://schemas.microsoft.com/office/drawing/2014/main" id="{F996DC31-8E9E-4D9A-AF11-75E038E9EC43}"/>
              </a:ext>
            </a:extLst>
          </p:cNvPr>
          <p:cNvSpPr/>
          <p:nvPr/>
        </p:nvSpPr>
        <p:spPr>
          <a:xfrm>
            <a:off x="9108014" y="2803116"/>
            <a:ext cx="1661239" cy="852407"/>
          </a:xfrm>
          <a:custGeom>
            <a:avLst/>
            <a:gdLst>
              <a:gd name="connsiteX0" fmla="*/ 0 w 2029143"/>
              <a:gd name="connsiteY0" fmla="*/ 0 h 3010641"/>
              <a:gd name="connsiteX1" fmla="*/ 2029143 w 2029143"/>
              <a:gd name="connsiteY1" fmla="*/ 0 h 3010641"/>
              <a:gd name="connsiteX2" fmla="*/ 2029143 w 2029143"/>
              <a:gd name="connsiteY2" fmla="*/ 3010641 h 3010641"/>
              <a:gd name="connsiteX3" fmla="*/ 0 w 2029143"/>
              <a:gd name="connsiteY3" fmla="*/ 3010641 h 3010641"/>
              <a:gd name="connsiteX4" fmla="*/ 0 w 2029143"/>
              <a:gd name="connsiteY4" fmla="*/ 0 h 301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9143" h="3010641">
                <a:moveTo>
                  <a:pt x="0" y="0"/>
                </a:moveTo>
                <a:lnTo>
                  <a:pt x="2029143" y="0"/>
                </a:lnTo>
                <a:lnTo>
                  <a:pt x="2029143" y="3010641"/>
                </a:lnTo>
                <a:lnTo>
                  <a:pt x="0" y="301064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0621" tIns="0" rIns="0" bIns="0" numCol="1" spcCol="1270" anchor="t" anchorCtr="0">
            <a:noAutofit/>
          </a:bodyPr>
          <a:lstStyle/>
          <a:p>
            <a:pPr algn="ctr" defTabSz="889000">
              <a:lnSpc>
                <a:spcPct val="90000"/>
              </a:lnSpc>
              <a:spcBef>
                <a:spcPct val="0"/>
              </a:spcBef>
              <a:spcAft>
                <a:spcPct val="35000"/>
              </a:spcAft>
            </a:pPr>
            <a:r>
              <a:rPr lang="en-US" sz="2000" b="1" dirty="0">
                <a:latin typeface="+mj-lt"/>
              </a:rPr>
              <a:t>2023: Policy Effective Date</a:t>
            </a:r>
          </a:p>
        </p:txBody>
      </p:sp>
      <p:sp>
        <p:nvSpPr>
          <p:cNvPr id="19" name="Freeform: Shape 18">
            <a:extLst>
              <a:ext uri="{FF2B5EF4-FFF2-40B4-BE49-F238E27FC236}">
                <a16:creationId xmlns:a16="http://schemas.microsoft.com/office/drawing/2014/main" id="{C754681B-EF80-4F08-9D2A-6A02F5123258}"/>
              </a:ext>
            </a:extLst>
          </p:cNvPr>
          <p:cNvSpPr/>
          <p:nvPr/>
        </p:nvSpPr>
        <p:spPr>
          <a:xfrm>
            <a:off x="2227192" y="5739170"/>
            <a:ext cx="2432983" cy="902930"/>
          </a:xfrm>
          <a:custGeom>
            <a:avLst/>
            <a:gdLst>
              <a:gd name="connsiteX0" fmla="*/ 0 w 1712562"/>
              <a:gd name="connsiteY0" fmla="*/ 0 h 1070000"/>
              <a:gd name="connsiteX1" fmla="*/ 1712562 w 1712562"/>
              <a:gd name="connsiteY1" fmla="*/ 0 h 1070000"/>
              <a:gd name="connsiteX2" fmla="*/ 1712562 w 1712562"/>
              <a:gd name="connsiteY2" fmla="*/ 1070000 h 1070000"/>
              <a:gd name="connsiteX3" fmla="*/ 0 w 1712562"/>
              <a:gd name="connsiteY3" fmla="*/ 1070000 h 1070000"/>
              <a:gd name="connsiteX4" fmla="*/ 0 w 1712562"/>
              <a:gd name="connsiteY4" fmla="*/ 0 h 10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562" h="1070000">
                <a:moveTo>
                  <a:pt x="0" y="0"/>
                </a:moveTo>
                <a:lnTo>
                  <a:pt x="1712562" y="0"/>
                </a:lnTo>
                <a:lnTo>
                  <a:pt x="1712562" y="1070000"/>
                </a:lnTo>
                <a:lnTo>
                  <a:pt x="0" y="107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66" tIns="0" rIns="0" bIns="0" numCol="1" spcCol="1270" anchor="t" anchorCtr="0">
            <a:noAutofit/>
          </a:bodyPr>
          <a:lstStyle/>
          <a:p>
            <a:pPr algn="ctr" defTabSz="889000">
              <a:lnSpc>
                <a:spcPct val="90000"/>
              </a:lnSpc>
              <a:spcBef>
                <a:spcPct val="0"/>
              </a:spcBef>
            </a:pPr>
            <a:r>
              <a:rPr lang="en-US" sz="2000" b="1" dirty="0">
                <a:latin typeface="+mj-lt"/>
              </a:rPr>
              <a:t>2018: Solicited More Community Input</a:t>
            </a:r>
          </a:p>
          <a:p>
            <a:pPr algn="ctr" defTabSz="889000">
              <a:lnSpc>
                <a:spcPct val="90000"/>
              </a:lnSpc>
              <a:spcBef>
                <a:spcPct val="0"/>
              </a:spcBef>
              <a:spcAft>
                <a:spcPct val="35000"/>
              </a:spcAft>
            </a:pPr>
            <a:r>
              <a:rPr lang="en-US" sz="1400" i="1" dirty="0">
                <a:solidFill>
                  <a:schemeClr val="tx1"/>
                </a:solidFill>
                <a:latin typeface="+mj-lt"/>
                <a:cs typeface="Arial" panose="020B0604020202020204" pitchFamily="34" charset="0"/>
              </a:rPr>
              <a:t>RFI: Proposed Provisions for a Draft Policy </a:t>
            </a:r>
            <a:endParaRPr lang="en-US" sz="1400" i="1" dirty="0">
              <a:solidFill>
                <a:schemeClr val="tx1"/>
              </a:solidFill>
              <a:latin typeface="+mj-lt"/>
            </a:endParaRPr>
          </a:p>
        </p:txBody>
      </p:sp>
      <p:sp>
        <p:nvSpPr>
          <p:cNvPr id="20" name="Oval 19">
            <a:extLst>
              <a:ext uri="{FF2B5EF4-FFF2-40B4-BE49-F238E27FC236}">
                <a16:creationId xmlns:a16="http://schemas.microsoft.com/office/drawing/2014/main" id="{6034DDDF-AD60-44A9-86DD-CA03A5C80A7C}"/>
              </a:ext>
            </a:extLst>
          </p:cNvPr>
          <p:cNvSpPr/>
          <p:nvPr/>
        </p:nvSpPr>
        <p:spPr>
          <a:xfrm>
            <a:off x="3141339" y="5177634"/>
            <a:ext cx="296195" cy="259171"/>
          </a:xfrm>
          <a:prstGeom prst="ellipse">
            <a:avLst/>
          </a:prstGeom>
          <a:solidFill>
            <a:srgbClr val="00B050"/>
          </a:solidFill>
        </p:spPr>
        <p:style>
          <a:lnRef idx="3">
            <a:schemeClr val="lt1">
              <a:hueOff val="0"/>
              <a:satOff val="0"/>
              <a:lumOff val="0"/>
              <a:alphaOff val="0"/>
            </a:schemeClr>
          </a:lnRef>
          <a:fillRef idx="1">
            <a:schemeClr val="accent3">
              <a:hueOff val="4643279"/>
              <a:satOff val="0"/>
              <a:lumOff val="-2484"/>
              <a:alphaOff val="0"/>
            </a:schemeClr>
          </a:fillRef>
          <a:effectRef idx="1">
            <a:schemeClr val="accent3">
              <a:hueOff val="4643279"/>
              <a:satOff val="0"/>
              <a:lumOff val="-2484"/>
              <a:alphaOff val="0"/>
            </a:schemeClr>
          </a:effectRef>
          <a:fontRef idx="minor">
            <a:schemeClr val="lt1"/>
          </a:fontRef>
        </p:style>
      </p:sp>
      <p:sp>
        <p:nvSpPr>
          <p:cNvPr id="21" name="TextBox 20">
            <a:extLst>
              <a:ext uri="{FF2B5EF4-FFF2-40B4-BE49-F238E27FC236}">
                <a16:creationId xmlns:a16="http://schemas.microsoft.com/office/drawing/2014/main" id="{E42180E7-BC21-44B0-882A-4D72FC2CADC9}"/>
              </a:ext>
            </a:extLst>
          </p:cNvPr>
          <p:cNvSpPr txBox="1"/>
          <p:nvPr/>
        </p:nvSpPr>
        <p:spPr>
          <a:xfrm>
            <a:off x="1326435" y="1987826"/>
            <a:ext cx="7816606" cy="307777"/>
          </a:xfrm>
          <a:prstGeom prst="rect">
            <a:avLst/>
          </a:prstGeom>
          <a:noFill/>
        </p:spPr>
        <p:txBody>
          <a:bodyPr wrap="square" rtlCol="0">
            <a:spAutoFit/>
          </a:bodyPr>
          <a:lstStyle/>
          <a:p>
            <a:r>
              <a:rPr lang="en-US" sz="1400" i="1" dirty="0"/>
              <a:t>*Details provided in “</a:t>
            </a:r>
            <a:r>
              <a:rPr lang="en-US" sz="1400" i="1" dirty="0">
                <a:hlinkClick r:id="rId3"/>
              </a:rPr>
              <a:t>NIH Tribal Consultation Report: NIH Draft Policy for Data Management and Sharing</a:t>
            </a:r>
            <a:r>
              <a:rPr lang="en-US" sz="1400" i="1" dirty="0"/>
              <a:t>”</a:t>
            </a:r>
          </a:p>
        </p:txBody>
      </p:sp>
      <p:sp>
        <p:nvSpPr>
          <p:cNvPr id="16" name="Title 1">
            <a:extLst>
              <a:ext uri="{FF2B5EF4-FFF2-40B4-BE49-F238E27FC236}">
                <a16:creationId xmlns:a16="http://schemas.microsoft.com/office/drawing/2014/main" id="{37F60083-FF83-4C48-9DC2-A1C97556D66A}"/>
              </a:ext>
            </a:extLst>
          </p:cNvPr>
          <p:cNvSpPr>
            <a:spLocks noGrp="1"/>
          </p:cNvSpPr>
          <p:nvPr>
            <p:ph type="title"/>
          </p:nvPr>
        </p:nvSpPr>
        <p:spPr>
          <a:xfrm>
            <a:off x="184826" y="0"/>
            <a:ext cx="11168974" cy="1059549"/>
          </a:xfrm>
        </p:spPr>
        <p:txBody>
          <a:bodyPr>
            <a:normAutofit fontScale="90000"/>
          </a:bodyPr>
          <a:lstStyle/>
          <a:p>
            <a:r>
              <a:rPr lang="en-US" sz="2700" dirty="0"/>
              <a:t>NIH POLICY FOR DATA MANAGEMENT &amp; SHARING: </a:t>
            </a:r>
            <a:br>
              <a:rPr lang="en-US" sz="3100" dirty="0"/>
            </a:br>
            <a:r>
              <a:rPr lang="en-US" dirty="0"/>
              <a:t>An Iterative Policy Development Process</a:t>
            </a:r>
          </a:p>
        </p:txBody>
      </p:sp>
    </p:spTree>
    <p:extLst>
      <p:ext uri="{BB962C8B-B14F-4D97-AF65-F5344CB8AC3E}">
        <p14:creationId xmlns:p14="http://schemas.microsoft.com/office/powerpoint/2010/main" val="1452332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 close up of a building&#10;&#10;Description automatically generated">
            <a:extLst>
              <a:ext uri="{FF2B5EF4-FFF2-40B4-BE49-F238E27FC236}">
                <a16:creationId xmlns:a16="http://schemas.microsoft.com/office/drawing/2014/main" id="{8F1C22D7-F4BF-4ADE-8BEF-33658B2A265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4144" r="2581" b="15183"/>
          <a:stretch/>
        </p:blipFill>
        <p:spPr bwMode="auto">
          <a:xfrm>
            <a:off x="988903" y="-1"/>
            <a:ext cx="10209421" cy="246789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94C1A0E-0F1C-43D5-A048-4F9CCA597DEC}"/>
              </a:ext>
            </a:extLst>
          </p:cNvPr>
          <p:cNvSpPr/>
          <p:nvPr/>
        </p:nvSpPr>
        <p:spPr>
          <a:xfrm>
            <a:off x="988904" y="2467896"/>
            <a:ext cx="10209420" cy="961104"/>
          </a:xfrm>
          <a:prstGeom prst="rect">
            <a:avLst/>
          </a:prstGeom>
          <a:solidFill>
            <a:srgbClr val="00447C"/>
          </a:solidFill>
          <a:ln>
            <a:solidFill>
              <a:schemeClr val="accent6">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pc="200" dirty="0">
                <a:effectLst>
                  <a:outerShdw blurRad="38100" dist="38100" dir="2700000" algn="tl">
                    <a:srgbClr val="000000">
                      <a:alpha val="43137"/>
                    </a:srgbClr>
                  </a:outerShdw>
                </a:effectLst>
              </a:rPr>
              <a:t>  NIH Policy for Data Management and Sharing</a:t>
            </a:r>
          </a:p>
        </p:txBody>
      </p:sp>
      <p:sp>
        <p:nvSpPr>
          <p:cNvPr id="8" name="Content Placeholder 1">
            <a:extLst>
              <a:ext uri="{FF2B5EF4-FFF2-40B4-BE49-F238E27FC236}">
                <a16:creationId xmlns:a16="http://schemas.microsoft.com/office/drawing/2014/main" id="{06B3EA91-07E8-43A0-B3AA-ABF4E73B559E}"/>
              </a:ext>
            </a:extLst>
          </p:cNvPr>
          <p:cNvSpPr txBox="1">
            <a:spLocks/>
          </p:cNvSpPr>
          <p:nvPr/>
        </p:nvSpPr>
        <p:spPr>
          <a:xfrm>
            <a:off x="830974" y="3623189"/>
            <a:ext cx="10880379" cy="2893945"/>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800"/>
              </a:spcAft>
              <a:buClr>
                <a:srgbClr val="007FA9"/>
              </a:buClr>
            </a:pPr>
            <a:r>
              <a:rPr lang="en-US" sz="2200" b="1" dirty="0">
                <a:solidFill>
                  <a:schemeClr val="tx1"/>
                </a:solidFill>
              </a:rPr>
              <a:t>Submission of Data Management &amp; Sharing Plan for all NIH-funded research </a:t>
            </a:r>
            <a:r>
              <a:rPr lang="en-US" sz="2200" i="1" dirty="0">
                <a:solidFill>
                  <a:schemeClr val="tx1"/>
                </a:solidFill>
              </a:rPr>
              <a:t>(how/where/when) </a:t>
            </a:r>
          </a:p>
          <a:p>
            <a:pPr>
              <a:spcBef>
                <a:spcPts val="0"/>
              </a:spcBef>
              <a:spcAft>
                <a:spcPts val="1800"/>
              </a:spcAft>
              <a:buClr>
                <a:srgbClr val="007FA9"/>
              </a:buClr>
            </a:pPr>
            <a:r>
              <a:rPr lang="en-US" sz="2200" b="1" dirty="0">
                <a:solidFill>
                  <a:schemeClr val="tx1"/>
                </a:solidFill>
              </a:rPr>
              <a:t>Compliance with the ICO-approved Plan </a:t>
            </a:r>
            <a:r>
              <a:rPr lang="en-US" sz="2200" i="1" dirty="0">
                <a:solidFill>
                  <a:schemeClr val="tx1"/>
                </a:solidFill>
              </a:rPr>
              <a:t>(may affect future funding)</a:t>
            </a:r>
          </a:p>
          <a:p>
            <a:pPr>
              <a:spcBef>
                <a:spcPts val="0"/>
              </a:spcBef>
              <a:spcAft>
                <a:spcPts val="1800"/>
              </a:spcAft>
              <a:buClr>
                <a:srgbClr val="007FA9"/>
              </a:buClr>
            </a:pPr>
            <a:r>
              <a:rPr lang="en-US" sz="2200" b="1" dirty="0">
                <a:solidFill>
                  <a:schemeClr val="tx1"/>
                </a:solidFill>
              </a:rPr>
              <a:t>Effective January 25, 2023 </a:t>
            </a:r>
            <a:r>
              <a:rPr lang="en-US" sz="2200" i="1" dirty="0">
                <a:solidFill>
                  <a:schemeClr val="tx1"/>
                </a:solidFill>
              </a:rPr>
              <a:t>(replaces 2003 Data Sharing Policy)</a:t>
            </a:r>
          </a:p>
          <a:p>
            <a:pPr>
              <a:spcBef>
                <a:spcPts val="0"/>
              </a:spcBef>
              <a:spcAft>
                <a:spcPts val="1800"/>
              </a:spcAft>
              <a:buClr>
                <a:srgbClr val="007FA9"/>
              </a:buClr>
            </a:pPr>
            <a:r>
              <a:rPr lang="en-US" sz="2200" b="1" dirty="0">
                <a:solidFill>
                  <a:schemeClr val="tx1"/>
                </a:solidFill>
              </a:rPr>
              <a:t>Supplemental info available to assist</a:t>
            </a:r>
          </a:p>
          <a:p>
            <a:pPr>
              <a:spcBef>
                <a:spcPts val="0"/>
              </a:spcBef>
              <a:spcAft>
                <a:spcPts val="1800"/>
              </a:spcAft>
              <a:buClr>
                <a:srgbClr val="007FA9"/>
              </a:buClr>
            </a:pPr>
            <a:r>
              <a:rPr lang="en-US" sz="2200" b="1" dirty="0">
                <a:solidFill>
                  <a:schemeClr val="tx1"/>
                </a:solidFill>
              </a:rPr>
              <a:t>Aims to foster data stewardship</a:t>
            </a:r>
          </a:p>
        </p:txBody>
      </p:sp>
    </p:spTree>
    <p:extLst>
      <p:ext uri="{BB962C8B-B14F-4D97-AF65-F5344CB8AC3E}">
        <p14:creationId xmlns:p14="http://schemas.microsoft.com/office/powerpoint/2010/main" val="32149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0" name="Picture 8" descr="8 hilarious workplace cartoons | Hilarious, Funny cards, Funny greeting  cards">
            <a:extLst>
              <a:ext uri="{FF2B5EF4-FFF2-40B4-BE49-F238E27FC236}">
                <a16:creationId xmlns:a16="http://schemas.microsoft.com/office/drawing/2014/main" id="{205B34A5-ED33-42CE-B7F5-F2D45D7433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14" r="5714"/>
          <a:stretch/>
        </p:blipFill>
        <p:spPr bwMode="auto">
          <a:xfrm>
            <a:off x="9067802" y="3555590"/>
            <a:ext cx="2895599" cy="308241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BE853086-9CE4-4CC0-9128-8FBB7F001751}"/>
              </a:ext>
            </a:extLst>
          </p:cNvPr>
          <p:cNvSpPr txBox="1">
            <a:spLocks/>
          </p:cNvSpPr>
          <p:nvPr/>
        </p:nvSpPr>
        <p:spPr>
          <a:xfrm>
            <a:off x="228599" y="1498190"/>
            <a:ext cx="11324303" cy="2057400"/>
          </a:xfrm>
          <a:prstGeom prst="rect">
            <a:avLst/>
          </a:prstGeom>
        </p:spPr>
        <p:txBody>
          <a:bodyPr vert="horz" lIns="91440" tIns="45720" rIns="91440" bIns="45720" rtlCol="0">
            <a:no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600"/>
              </a:spcAft>
              <a:buClr>
                <a:srgbClr val="007FA9"/>
              </a:buClr>
            </a:pPr>
            <a:r>
              <a:rPr lang="en-US" sz="2200" b="1" dirty="0">
                <a:solidFill>
                  <a:schemeClr val="tx1"/>
                </a:solidFill>
              </a:rPr>
              <a:t>Scope: </a:t>
            </a:r>
            <a:r>
              <a:rPr lang="en-US" sz="2200" dirty="0">
                <a:solidFill>
                  <a:schemeClr val="tx1"/>
                </a:solidFill>
              </a:rPr>
              <a:t>All NIH-supported research generating </a:t>
            </a:r>
            <a:r>
              <a:rPr lang="en-US" sz="2200" i="1" u="sng" dirty="0">
                <a:solidFill>
                  <a:schemeClr val="tx1"/>
                </a:solidFill>
              </a:rPr>
              <a:t>scientific data</a:t>
            </a:r>
          </a:p>
          <a:p>
            <a:pPr lvl="1">
              <a:spcBef>
                <a:spcPts val="0"/>
              </a:spcBef>
              <a:buClr>
                <a:schemeClr val="tx2"/>
              </a:buClr>
            </a:pPr>
            <a:r>
              <a:rPr lang="en-US" sz="2000" b="1" dirty="0">
                <a:solidFill>
                  <a:schemeClr val="tx1"/>
                </a:solidFill>
              </a:rPr>
              <a:t>Recorded factual material </a:t>
            </a:r>
            <a:r>
              <a:rPr lang="en-US" sz="2000" dirty="0">
                <a:solidFill>
                  <a:schemeClr val="tx1"/>
                </a:solidFill>
              </a:rPr>
              <a:t>commonly accepted in the scientific community as of sufficient quality to validate and replicate research findings, regardless of whether the data are used to support scholarly publications </a:t>
            </a:r>
          </a:p>
          <a:p>
            <a:pPr lvl="1">
              <a:spcBef>
                <a:spcPts val="0"/>
              </a:spcBef>
              <a:buClr>
                <a:schemeClr val="tx2"/>
              </a:buClr>
            </a:pPr>
            <a:endParaRPr lang="en-US" sz="1000" b="1" dirty="0">
              <a:solidFill>
                <a:schemeClr val="tx1"/>
              </a:solidFill>
            </a:endParaRPr>
          </a:p>
          <a:p>
            <a:pPr lvl="1">
              <a:spcBef>
                <a:spcPts val="0"/>
              </a:spcBef>
              <a:buClr>
                <a:schemeClr val="tx2"/>
              </a:buClr>
            </a:pPr>
            <a:r>
              <a:rPr lang="en-US" sz="2000" b="1" dirty="0">
                <a:solidFill>
                  <a:schemeClr val="tx1"/>
                </a:solidFill>
              </a:rPr>
              <a:t>Does not include </a:t>
            </a:r>
            <a:r>
              <a:rPr lang="en-US" sz="2000" dirty="0">
                <a:solidFill>
                  <a:schemeClr val="tx1"/>
                </a:solidFill>
              </a:rPr>
              <a:t>lab notebooks, preliminary analyses, peer reviews, physical objects </a:t>
            </a:r>
          </a:p>
        </p:txBody>
      </p:sp>
      <p:sp>
        <p:nvSpPr>
          <p:cNvPr id="4" name="Rectangle 3">
            <a:extLst>
              <a:ext uri="{FF2B5EF4-FFF2-40B4-BE49-F238E27FC236}">
                <a16:creationId xmlns:a16="http://schemas.microsoft.com/office/drawing/2014/main" id="{373AA929-460C-40DE-A302-ADF2BCD625C0}"/>
              </a:ext>
            </a:extLst>
          </p:cNvPr>
          <p:cNvSpPr/>
          <p:nvPr/>
        </p:nvSpPr>
        <p:spPr>
          <a:xfrm>
            <a:off x="228599" y="3607210"/>
            <a:ext cx="8443453" cy="2277547"/>
          </a:xfrm>
          <a:prstGeom prst="rect">
            <a:avLst/>
          </a:prstGeom>
        </p:spPr>
        <p:txBody>
          <a:bodyPr wrap="square">
            <a:spAutoFit/>
          </a:bodyPr>
          <a:lstStyle/>
          <a:p>
            <a:pPr marL="347472" indent="-228600">
              <a:spcAft>
                <a:spcPts val="600"/>
              </a:spcAft>
              <a:buClr>
                <a:srgbClr val="007FA9"/>
              </a:buClr>
              <a:buFont typeface="Arial" panose="020B0604020202020204" pitchFamily="34" charset="0"/>
              <a:buChar char="•"/>
            </a:pPr>
            <a:r>
              <a:rPr lang="en-US" sz="2200" b="1" dirty="0"/>
              <a:t>Timelines:</a:t>
            </a:r>
            <a:endParaRPr lang="en-US" sz="2200" b="1" i="1" u="sng" dirty="0"/>
          </a:p>
          <a:p>
            <a:pPr marL="742950" lvl="1" indent="-285750">
              <a:spcAft>
                <a:spcPts val="600"/>
              </a:spcAft>
              <a:buClr>
                <a:schemeClr val="tx1"/>
              </a:buClr>
              <a:buFont typeface="Calibri" panose="020F0502020204030204" pitchFamily="34" charset="0"/>
              <a:buChar char="–"/>
            </a:pPr>
            <a:r>
              <a:rPr lang="en-US" sz="2000" dirty="0"/>
              <a:t>For</a:t>
            </a:r>
            <a:r>
              <a:rPr lang="en-US" sz="2000" b="1" dirty="0"/>
              <a:t> when to share data, </a:t>
            </a:r>
            <a:r>
              <a:rPr lang="en-US" sz="2000" dirty="0"/>
              <a:t>no later than </a:t>
            </a:r>
            <a:r>
              <a:rPr lang="en-US" sz="2000" u="sng" dirty="0"/>
              <a:t>publication</a:t>
            </a:r>
            <a:r>
              <a:rPr lang="en-US" sz="2000" dirty="0"/>
              <a:t> or </a:t>
            </a:r>
            <a:r>
              <a:rPr lang="en-US" sz="2000" u="sng" dirty="0"/>
              <a:t>end of award</a:t>
            </a:r>
            <a:r>
              <a:rPr lang="en-US" sz="2000" dirty="0"/>
              <a:t> (for unpublished data)</a:t>
            </a:r>
          </a:p>
          <a:p>
            <a:pPr marL="742950" lvl="1" indent="-285750">
              <a:buClr>
                <a:schemeClr val="tx1"/>
              </a:buClr>
              <a:buFont typeface="Calibri" panose="020F0502020204030204" pitchFamily="34" charset="0"/>
              <a:buChar char="–"/>
            </a:pPr>
            <a:endParaRPr lang="en-US" sz="1000" dirty="0"/>
          </a:p>
          <a:p>
            <a:pPr marL="742950" lvl="1" indent="-285750">
              <a:spcAft>
                <a:spcPts val="1200"/>
              </a:spcAft>
              <a:buClr>
                <a:schemeClr val="tx1"/>
              </a:buClr>
              <a:buFont typeface="Calibri" panose="020F0502020204030204" pitchFamily="34" charset="0"/>
              <a:buChar char="–"/>
            </a:pPr>
            <a:r>
              <a:rPr lang="en-US" sz="2000" dirty="0"/>
              <a:t>For</a:t>
            </a:r>
            <a:r>
              <a:rPr lang="en-US" sz="2000" b="1" dirty="0"/>
              <a:t> how long to share data,</a:t>
            </a:r>
            <a:r>
              <a:rPr lang="en-US" sz="2000" dirty="0"/>
              <a:t> consider relevant requirements and expectations (e.g., repository policies, retention requirements, journal policies) for minimum time frames </a:t>
            </a:r>
          </a:p>
        </p:txBody>
      </p:sp>
      <p:sp>
        <p:nvSpPr>
          <p:cNvPr id="6" name="Title 1">
            <a:extLst>
              <a:ext uri="{FF2B5EF4-FFF2-40B4-BE49-F238E27FC236}">
                <a16:creationId xmlns:a16="http://schemas.microsoft.com/office/drawing/2014/main" id="{4B546A9F-AE7F-4C98-B9A3-A6166BC8D03F}"/>
              </a:ext>
            </a:extLst>
          </p:cNvPr>
          <p:cNvSpPr>
            <a:spLocks noGrp="1"/>
          </p:cNvSpPr>
          <p:nvPr>
            <p:ph type="title"/>
          </p:nvPr>
        </p:nvSpPr>
        <p:spPr>
          <a:xfrm>
            <a:off x="184826" y="0"/>
            <a:ext cx="11168974" cy="1059549"/>
          </a:xfrm>
        </p:spPr>
        <p:txBody>
          <a:bodyPr>
            <a:normAutofit/>
          </a:bodyPr>
          <a:lstStyle/>
          <a:p>
            <a:r>
              <a:rPr lang="en-US" sz="2700" dirty="0"/>
              <a:t>NIH POLICY FOR DATA MANAGEMENT &amp; SHARING: </a:t>
            </a:r>
            <a:br>
              <a:rPr lang="en-US" sz="3100" dirty="0"/>
            </a:br>
            <a:r>
              <a:rPr lang="en-US" sz="3100" dirty="0"/>
              <a:t>Policy Details</a:t>
            </a:r>
            <a:endParaRPr lang="en-US" dirty="0"/>
          </a:p>
        </p:txBody>
      </p:sp>
    </p:spTree>
    <p:extLst>
      <p:ext uri="{BB962C8B-B14F-4D97-AF65-F5344CB8AC3E}">
        <p14:creationId xmlns:p14="http://schemas.microsoft.com/office/powerpoint/2010/main" val="116011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027231B-0853-42C0-8BE1-2540247FACB4}"/>
              </a:ext>
            </a:extLst>
          </p:cNvPr>
          <p:cNvSpPr>
            <a:spLocks noGrp="1"/>
          </p:cNvSpPr>
          <p:nvPr>
            <p:ph idx="1"/>
          </p:nvPr>
        </p:nvSpPr>
        <p:spPr>
          <a:xfrm>
            <a:off x="228603" y="1262153"/>
            <a:ext cx="6559795" cy="2667000"/>
          </a:xfrm>
        </p:spPr>
        <p:txBody>
          <a:bodyPr>
            <a:normAutofit/>
          </a:bodyPr>
          <a:lstStyle/>
          <a:p>
            <a:pPr>
              <a:spcBef>
                <a:spcPts val="0"/>
              </a:spcBef>
              <a:spcAft>
                <a:spcPts val="1200"/>
              </a:spcAft>
              <a:buClr>
                <a:schemeClr val="tx2"/>
              </a:buClr>
            </a:pPr>
            <a:r>
              <a:rPr lang="en-US" sz="2400" b="1" dirty="0">
                <a:solidFill>
                  <a:srgbClr val="04477C"/>
                </a:solidFill>
              </a:rPr>
              <a:t>SHARING SHOULD BE …</a:t>
            </a:r>
          </a:p>
          <a:p>
            <a:pPr lvl="1">
              <a:spcBef>
                <a:spcPts val="0"/>
              </a:spcBef>
              <a:spcAft>
                <a:spcPts val="1200"/>
              </a:spcAft>
              <a:buClr>
                <a:schemeClr val="tx2"/>
              </a:buClr>
              <a:buFont typeface="Arial" panose="020B0604020202020204" pitchFamily="34" charset="0"/>
              <a:buChar char="•"/>
            </a:pPr>
            <a:r>
              <a:rPr lang="en-US" sz="2200" b="1" dirty="0">
                <a:solidFill>
                  <a:schemeClr val="tx1"/>
                </a:solidFill>
                <a:latin typeface="+mn-lt"/>
              </a:rPr>
              <a:t>The default practice</a:t>
            </a:r>
          </a:p>
          <a:p>
            <a:pPr marL="1025525" lvl="2" indent="-342900">
              <a:spcBef>
                <a:spcPts val="0"/>
              </a:spcBef>
              <a:spcAft>
                <a:spcPts val="1200"/>
              </a:spcAft>
              <a:buClr>
                <a:schemeClr val="tx2"/>
              </a:buClr>
              <a:buSzPct val="105000"/>
            </a:pPr>
            <a:r>
              <a:rPr lang="en-US" sz="2000" dirty="0">
                <a:latin typeface="+mn-lt"/>
              </a:rPr>
              <a:t>Maximize appropriate data sharing; plans may justify exceptions (i.e., ethical, legal, technical factors)</a:t>
            </a:r>
          </a:p>
          <a:p>
            <a:pPr marL="1025525" lvl="2" indent="-342900">
              <a:spcBef>
                <a:spcPts val="0"/>
              </a:spcBef>
              <a:spcAft>
                <a:spcPts val="1200"/>
              </a:spcAft>
              <a:buClr>
                <a:schemeClr val="tx2"/>
              </a:buClr>
              <a:buSzPct val="105000"/>
            </a:pPr>
            <a:r>
              <a:rPr lang="en-US" sz="2000" dirty="0">
                <a:latin typeface="+mn-lt"/>
              </a:rPr>
              <a:t>All scientific data should be managed; not all scientific data must be shared</a:t>
            </a:r>
          </a:p>
        </p:txBody>
      </p:sp>
      <p:pic>
        <p:nvPicPr>
          <p:cNvPr id="12" name="Picture 11" descr="A picture containing whiteboard&#10;&#10;Description automatically generated">
            <a:extLst>
              <a:ext uri="{FF2B5EF4-FFF2-40B4-BE49-F238E27FC236}">
                <a16:creationId xmlns:a16="http://schemas.microsoft.com/office/drawing/2014/main" id="{FA84E047-7089-4529-B69A-E79D9309D80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12742" y="1236875"/>
            <a:ext cx="3944416" cy="2629611"/>
          </a:xfrm>
          <a:prstGeom prst="rect">
            <a:avLst/>
          </a:prstGeom>
        </p:spPr>
      </p:pic>
      <p:sp>
        <p:nvSpPr>
          <p:cNvPr id="17" name="Content Placeholder 2">
            <a:extLst>
              <a:ext uri="{FF2B5EF4-FFF2-40B4-BE49-F238E27FC236}">
                <a16:creationId xmlns:a16="http://schemas.microsoft.com/office/drawing/2014/main" id="{467D1AF2-D2EE-4A96-AB2E-8930060C1F32}"/>
              </a:ext>
            </a:extLst>
          </p:cNvPr>
          <p:cNvSpPr txBox="1">
            <a:spLocks/>
          </p:cNvSpPr>
          <p:nvPr/>
        </p:nvSpPr>
        <p:spPr>
          <a:xfrm>
            <a:off x="228603" y="3929153"/>
            <a:ext cx="11442287" cy="3048001"/>
          </a:xfrm>
          <a:prstGeom prst="rect">
            <a:avLst/>
          </a:prstGeom>
        </p:spPr>
        <p:txBody>
          <a:bodyPr vert="horz" lIns="91440" tIns="45720" rIns="91440" bIns="45720" rtlCol="0">
            <a:normAutofit/>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ts val="0"/>
              </a:spcBef>
              <a:spcAft>
                <a:spcPts val="1200"/>
              </a:spcAft>
              <a:buClr>
                <a:srgbClr val="005F7A"/>
              </a:buClr>
              <a:buFont typeface="Arial" panose="020B0604020202020204" pitchFamily="34" charset="0"/>
              <a:buChar char="•"/>
              <a:defRPr/>
            </a:pPr>
            <a:r>
              <a:rPr lang="en-US" sz="2200" b="1" dirty="0">
                <a:solidFill>
                  <a:srgbClr val="000000"/>
                </a:solidFill>
              </a:rPr>
              <a:t>Responsibly implemented</a:t>
            </a:r>
          </a:p>
          <a:p>
            <a:pPr marL="1027112" lvl="2" indent="-342900">
              <a:spcBef>
                <a:spcPts val="0"/>
              </a:spcBef>
              <a:spcAft>
                <a:spcPts val="1200"/>
              </a:spcAft>
              <a:buClr>
                <a:srgbClr val="005F7A"/>
              </a:buClr>
              <a:defRPr/>
            </a:pPr>
            <a:r>
              <a:rPr lang="en-US" sz="2000" dirty="0">
                <a:solidFill>
                  <a:schemeClr val="tx1"/>
                </a:solidFill>
              </a:rPr>
              <a:t>Plans should outline protection of privacy, rights, and confidentiality </a:t>
            </a:r>
          </a:p>
          <a:p>
            <a:pPr marL="1027112" lvl="2" indent="-342900">
              <a:spcBef>
                <a:spcPts val="0"/>
              </a:spcBef>
              <a:spcAft>
                <a:spcPts val="1200"/>
              </a:spcAft>
              <a:buClr>
                <a:srgbClr val="005F7A"/>
              </a:buClr>
              <a:defRPr/>
            </a:pPr>
            <a:r>
              <a:rPr lang="en-US" sz="2000" dirty="0">
                <a:solidFill>
                  <a:srgbClr val="000000"/>
                </a:solidFill>
              </a:rPr>
              <a:t>Existing laws, regulations, and policies continue to apply</a:t>
            </a:r>
          </a:p>
          <a:p>
            <a:pPr lvl="1">
              <a:spcBef>
                <a:spcPts val="0"/>
              </a:spcBef>
              <a:spcAft>
                <a:spcPts val="1200"/>
              </a:spcAft>
              <a:buClr>
                <a:schemeClr val="tx2"/>
              </a:buClr>
              <a:buFont typeface="Arial" panose="020B0604020202020204" pitchFamily="34" charset="0"/>
              <a:buChar char="•"/>
            </a:pPr>
            <a:r>
              <a:rPr lang="en-US" sz="2200" b="1" dirty="0">
                <a:solidFill>
                  <a:schemeClr val="tx1"/>
                </a:solidFill>
              </a:rPr>
              <a:t>Prospectively planned for</a:t>
            </a:r>
            <a:endParaRPr lang="en-US" sz="2200" dirty="0">
              <a:solidFill>
                <a:schemeClr val="tx1"/>
              </a:solidFill>
            </a:endParaRPr>
          </a:p>
          <a:p>
            <a:pPr marL="1028700" lvl="2" indent="-342900">
              <a:spcBef>
                <a:spcPts val="0"/>
              </a:spcBef>
              <a:spcAft>
                <a:spcPts val="1200"/>
              </a:spcAft>
              <a:buClr>
                <a:schemeClr val="tx2"/>
              </a:buClr>
            </a:pPr>
            <a:r>
              <a:rPr lang="en-US" sz="2000" dirty="0">
                <a:solidFill>
                  <a:schemeClr val="tx1"/>
                </a:solidFill>
              </a:rPr>
              <a:t>During informed consent, including communicating how data will be used and shared</a:t>
            </a:r>
          </a:p>
          <a:p>
            <a:pPr marL="1028700" lvl="2" indent="-342900">
              <a:spcBef>
                <a:spcPts val="0"/>
              </a:spcBef>
              <a:spcAft>
                <a:spcPts val="1200"/>
              </a:spcAft>
              <a:buClr>
                <a:schemeClr val="tx2"/>
              </a:buClr>
              <a:defRPr/>
            </a:pPr>
            <a:r>
              <a:rPr lang="en-US" sz="2000" dirty="0">
                <a:solidFill>
                  <a:schemeClr val="tx1"/>
                </a:solidFill>
              </a:rPr>
              <a:t>Data submission, including whether access to data, even if de-identified, should be controlled</a:t>
            </a:r>
          </a:p>
          <a:p>
            <a:pPr>
              <a:spcBef>
                <a:spcPts val="0"/>
              </a:spcBef>
              <a:spcAft>
                <a:spcPts val="600"/>
              </a:spcAft>
              <a:buClr>
                <a:schemeClr val="tx2"/>
              </a:buClr>
            </a:pPr>
            <a:endParaRPr lang="en-US" sz="2000" dirty="0">
              <a:solidFill>
                <a:schemeClr val="tx1"/>
              </a:solidFill>
            </a:endParaRPr>
          </a:p>
          <a:p>
            <a:pPr>
              <a:spcBef>
                <a:spcPts val="0"/>
              </a:spcBef>
              <a:spcAft>
                <a:spcPts val="600"/>
              </a:spcAft>
              <a:buClr>
                <a:schemeClr val="tx2"/>
              </a:buClr>
            </a:pPr>
            <a:endParaRPr lang="en-US" sz="2000" dirty="0">
              <a:solidFill>
                <a:schemeClr val="tx1"/>
              </a:solidFill>
            </a:endParaRPr>
          </a:p>
        </p:txBody>
      </p:sp>
      <p:sp>
        <p:nvSpPr>
          <p:cNvPr id="7" name="Title 1">
            <a:extLst>
              <a:ext uri="{FF2B5EF4-FFF2-40B4-BE49-F238E27FC236}">
                <a16:creationId xmlns:a16="http://schemas.microsoft.com/office/drawing/2014/main" id="{27F5E95D-B935-4D3A-A8DD-4359AC64E77E}"/>
              </a:ext>
            </a:extLst>
          </p:cNvPr>
          <p:cNvSpPr>
            <a:spLocks noGrp="1"/>
          </p:cNvSpPr>
          <p:nvPr>
            <p:ph type="title"/>
          </p:nvPr>
        </p:nvSpPr>
        <p:spPr>
          <a:xfrm>
            <a:off x="184826" y="0"/>
            <a:ext cx="11168974" cy="1059549"/>
          </a:xfrm>
        </p:spPr>
        <p:txBody>
          <a:bodyPr>
            <a:normAutofit fontScale="90000"/>
          </a:bodyPr>
          <a:lstStyle/>
          <a:p>
            <a:r>
              <a:rPr lang="en-US" sz="2700" dirty="0"/>
              <a:t>NIH POLICY FOR DATA MANAGEMENT &amp; SHARING: </a:t>
            </a:r>
            <a:br>
              <a:rPr lang="en-US" sz="3100" dirty="0"/>
            </a:br>
            <a:r>
              <a:rPr lang="en-US" dirty="0"/>
              <a:t>Additional Expectations for Plans</a:t>
            </a:r>
          </a:p>
        </p:txBody>
      </p:sp>
    </p:spTree>
    <p:extLst>
      <p:ext uri="{BB962C8B-B14F-4D97-AF65-F5344CB8AC3E}">
        <p14:creationId xmlns:p14="http://schemas.microsoft.com/office/powerpoint/2010/main" val="1520971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E59543-1B11-4DCA-B0ED-ABC6E9D21685}"/>
              </a:ext>
            </a:extLst>
          </p:cNvPr>
          <p:cNvSpPr>
            <a:spLocks noGrp="1"/>
          </p:cNvSpPr>
          <p:nvPr>
            <p:ph idx="1"/>
          </p:nvPr>
        </p:nvSpPr>
        <p:spPr>
          <a:xfrm>
            <a:off x="501445" y="1297858"/>
            <a:ext cx="6919263" cy="5329084"/>
          </a:xfrm>
        </p:spPr>
        <p:txBody>
          <a:bodyPr vert="horz" lIns="91440" tIns="45720" rIns="91440" bIns="45720" rtlCol="0">
            <a:normAutofit/>
          </a:bodyPr>
          <a:lstStyle/>
          <a:p>
            <a:pPr>
              <a:spcBef>
                <a:spcPts val="0"/>
              </a:spcBef>
              <a:spcAft>
                <a:spcPts val="600"/>
              </a:spcAft>
              <a:buClr>
                <a:srgbClr val="007FA9"/>
              </a:buClr>
              <a:buFont typeface="Arial" panose="020B0604020202020204" pitchFamily="34" charset="0"/>
              <a:buChar char="•"/>
            </a:pPr>
            <a:r>
              <a:rPr lang="en-US" sz="2400" b="1" dirty="0">
                <a:cs typeface="+mn-cs"/>
              </a:rPr>
              <a:t>Encourages use of established repositories</a:t>
            </a:r>
          </a:p>
          <a:p>
            <a:pPr>
              <a:spcBef>
                <a:spcPts val="0"/>
              </a:spcBef>
              <a:spcAft>
                <a:spcPts val="600"/>
              </a:spcAft>
              <a:buClr>
                <a:srgbClr val="007FA9"/>
              </a:buClr>
              <a:buFont typeface="Arial" panose="020B0604020202020204" pitchFamily="34" charset="0"/>
              <a:buChar char="•"/>
            </a:pPr>
            <a:endParaRPr lang="en-US" sz="2400" b="1" dirty="0">
              <a:cs typeface="+mn-cs"/>
            </a:endParaRPr>
          </a:p>
          <a:p>
            <a:pPr>
              <a:spcBef>
                <a:spcPts val="0"/>
              </a:spcBef>
              <a:spcAft>
                <a:spcPts val="600"/>
              </a:spcAft>
              <a:buClr>
                <a:srgbClr val="007FA9"/>
              </a:buClr>
              <a:buFont typeface="Arial" panose="020B0604020202020204" pitchFamily="34" charset="0"/>
              <a:buChar char="•"/>
            </a:pPr>
            <a:r>
              <a:rPr lang="en-US" sz="2400" b="1" dirty="0">
                <a:cs typeface="+mn-cs"/>
              </a:rPr>
              <a:t>Helps investigators identify appropriate data repositories </a:t>
            </a:r>
          </a:p>
          <a:p>
            <a:pPr lvl="1">
              <a:spcBef>
                <a:spcPts val="0"/>
              </a:spcBef>
              <a:spcAft>
                <a:spcPts val="600"/>
              </a:spcAft>
              <a:buClr>
                <a:schemeClr val="accent2"/>
              </a:buClr>
              <a:buFont typeface="Arial" panose="020B0604020202020204" pitchFamily="34" charset="0"/>
              <a:buChar char="•"/>
            </a:pPr>
            <a:r>
              <a:rPr lang="en-US" sz="2000" dirty="0">
                <a:cs typeface="+mn-cs"/>
              </a:rPr>
              <a:t>e.g., use of persistent unique identifiers, attached metadata, facilitates quality assurance</a:t>
            </a:r>
          </a:p>
          <a:p>
            <a:pPr lvl="1">
              <a:spcBef>
                <a:spcPts val="0"/>
              </a:spcBef>
              <a:spcAft>
                <a:spcPts val="600"/>
              </a:spcAft>
              <a:buClr>
                <a:schemeClr val="accent2"/>
              </a:buClr>
              <a:buFont typeface="Arial" panose="020B0604020202020204" pitchFamily="34" charset="0"/>
              <a:buChar char="•"/>
            </a:pPr>
            <a:r>
              <a:rPr lang="en-US" sz="2000" dirty="0">
                <a:cs typeface="+mn-cs"/>
              </a:rPr>
              <a:t>Refers to list of </a:t>
            </a:r>
            <a:r>
              <a:rPr lang="en-US" sz="2000" dirty="0">
                <a:cs typeface="+mn-cs"/>
                <a:hlinkClick r:id="rId3"/>
              </a:rPr>
              <a:t>NIH-supported Data Repositories  </a:t>
            </a:r>
            <a:endParaRPr lang="en-US" sz="2000" dirty="0">
              <a:cs typeface="+mn-cs"/>
            </a:endParaRPr>
          </a:p>
          <a:p>
            <a:pPr>
              <a:spcBef>
                <a:spcPts val="0"/>
              </a:spcBef>
              <a:spcAft>
                <a:spcPts val="600"/>
              </a:spcAft>
              <a:buClr>
                <a:srgbClr val="007FA9"/>
              </a:buClr>
              <a:buFont typeface="Arial" panose="020B0604020202020204" pitchFamily="34" charset="0"/>
              <a:buChar char="•"/>
            </a:pPr>
            <a:endParaRPr lang="en-US" sz="2400" b="1" dirty="0"/>
          </a:p>
          <a:p>
            <a:pPr>
              <a:spcBef>
                <a:spcPts val="0"/>
              </a:spcBef>
              <a:spcAft>
                <a:spcPts val="600"/>
              </a:spcAft>
              <a:buClr>
                <a:srgbClr val="007FA9"/>
              </a:buClr>
              <a:buFont typeface="Arial" panose="020B0604020202020204" pitchFamily="34" charset="0"/>
              <a:buChar char="•"/>
            </a:pPr>
            <a:r>
              <a:rPr lang="en-US" sz="2400" b="1" dirty="0"/>
              <a:t>NIH ICs may designate specific data repository(</a:t>
            </a:r>
            <a:r>
              <a:rPr lang="en-US" sz="2400" b="1" dirty="0" err="1"/>
              <a:t>ies</a:t>
            </a:r>
            <a:r>
              <a:rPr lang="en-US" sz="2400" b="1" dirty="0"/>
              <a:t>)</a:t>
            </a:r>
          </a:p>
        </p:txBody>
      </p:sp>
      <p:pic>
        <p:nvPicPr>
          <p:cNvPr id="6" name="Picture 5" descr="A picture containing building, bridge, water, long&#10;&#10;Description automatically generated">
            <a:extLst>
              <a:ext uri="{FF2B5EF4-FFF2-40B4-BE49-F238E27FC236}">
                <a16:creationId xmlns:a16="http://schemas.microsoft.com/office/drawing/2014/main" id="{70A170B8-CB11-4BB8-8653-8B1CDEFD6A3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789" r="35430"/>
          <a:stretch/>
        </p:blipFill>
        <p:spPr>
          <a:xfrm>
            <a:off x="7693111"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Title 1">
            <a:extLst>
              <a:ext uri="{FF2B5EF4-FFF2-40B4-BE49-F238E27FC236}">
                <a16:creationId xmlns:a16="http://schemas.microsoft.com/office/drawing/2014/main" id="{F0181A3C-49FB-4AED-94EE-AA5FDFC7CAC7}"/>
              </a:ext>
            </a:extLst>
          </p:cNvPr>
          <p:cNvSpPr>
            <a:spLocks noGrp="1"/>
          </p:cNvSpPr>
          <p:nvPr>
            <p:ph type="title"/>
          </p:nvPr>
        </p:nvSpPr>
        <p:spPr>
          <a:xfrm>
            <a:off x="184826" y="0"/>
            <a:ext cx="11168974" cy="1059549"/>
          </a:xfrm>
        </p:spPr>
        <p:txBody>
          <a:bodyPr>
            <a:normAutofit fontScale="90000"/>
          </a:bodyPr>
          <a:lstStyle/>
          <a:p>
            <a:r>
              <a:rPr lang="en-US" sz="2700" dirty="0"/>
              <a:t>Supplemental Information to the Policy: </a:t>
            </a:r>
            <a:br>
              <a:rPr lang="en-US" sz="3100" dirty="0"/>
            </a:br>
            <a:r>
              <a:rPr lang="en-US" dirty="0"/>
              <a:t>Repository Selection</a:t>
            </a:r>
          </a:p>
        </p:txBody>
      </p:sp>
    </p:spTree>
    <p:extLst>
      <p:ext uri="{BB962C8B-B14F-4D97-AF65-F5344CB8AC3E}">
        <p14:creationId xmlns:p14="http://schemas.microsoft.com/office/powerpoint/2010/main" val="157306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15CB07B-B0AA-4503-AC8F-5033D31E5871}"/>
              </a:ext>
            </a:extLst>
          </p:cNvPr>
          <p:cNvSpPr>
            <a:spLocks noGrp="1"/>
          </p:cNvSpPr>
          <p:nvPr>
            <p:ph idx="1"/>
          </p:nvPr>
        </p:nvSpPr>
        <p:spPr>
          <a:xfrm>
            <a:off x="2757841" y="1895169"/>
            <a:ext cx="8411604" cy="4962831"/>
          </a:xfrm>
        </p:spPr>
        <p:txBody>
          <a:bodyPr vert="horz" lIns="91440" tIns="45720" rIns="91440" bIns="45720" rtlCol="0">
            <a:normAutofit/>
          </a:bodyPr>
          <a:lstStyle/>
          <a:p>
            <a:pPr>
              <a:lnSpc>
                <a:spcPct val="90000"/>
              </a:lnSpc>
              <a:spcBef>
                <a:spcPts val="0"/>
              </a:spcBef>
              <a:spcAft>
                <a:spcPts val="600"/>
              </a:spcAft>
              <a:buClr>
                <a:srgbClr val="007FA9"/>
              </a:buClr>
            </a:pPr>
            <a:r>
              <a:rPr lang="en-US" sz="2800" b="1" dirty="0">
                <a:latin typeface="+mn-lt"/>
                <a:cs typeface="+mn-cs"/>
              </a:rPr>
              <a:t>Reasonable costs allowed in budget requests</a:t>
            </a:r>
          </a:p>
          <a:p>
            <a:pPr marL="800100" lvl="1">
              <a:lnSpc>
                <a:spcPct val="90000"/>
              </a:lnSpc>
              <a:spcBef>
                <a:spcPts val="0"/>
              </a:spcBef>
              <a:spcAft>
                <a:spcPts val="600"/>
              </a:spcAft>
              <a:buClr>
                <a:schemeClr val="tx2"/>
              </a:buClr>
              <a:buFont typeface="Calibri" panose="020F0502020204030204" pitchFamily="34" charset="0"/>
              <a:buChar char="–"/>
            </a:pPr>
            <a:r>
              <a:rPr lang="en-US" sz="2400" dirty="0">
                <a:latin typeface="+mn-lt"/>
                <a:cs typeface="+mn-cs"/>
              </a:rPr>
              <a:t>Curating data/developing supporting documentation</a:t>
            </a:r>
          </a:p>
          <a:p>
            <a:pPr marL="800100" lvl="1">
              <a:lnSpc>
                <a:spcPct val="90000"/>
              </a:lnSpc>
              <a:spcBef>
                <a:spcPts val="0"/>
              </a:spcBef>
              <a:spcAft>
                <a:spcPts val="600"/>
              </a:spcAft>
              <a:buClr>
                <a:schemeClr val="tx2"/>
              </a:buClr>
              <a:buFont typeface="Calibri" panose="020F0502020204030204" pitchFamily="34" charset="0"/>
              <a:buChar char="–"/>
            </a:pPr>
            <a:r>
              <a:rPr lang="en-US" sz="2400" dirty="0">
                <a:latin typeface="+mn-lt"/>
                <a:cs typeface="+mn-cs"/>
              </a:rPr>
              <a:t>Preserving/sharing data through repositories</a:t>
            </a:r>
          </a:p>
          <a:p>
            <a:pPr marL="800100" lvl="1">
              <a:lnSpc>
                <a:spcPct val="90000"/>
              </a:lnSpc>
              <a:spcBef>
                <a:spcPts val="0"/>
              </a:spcBef>
              <a:spcAft>
                <a:spcPts val="2400"/>
              </a:spcAft>
              <a:buClr>
                <a:schemeClr val="tx2"/>
              </a:buClr>
              <a:buFont typeface="Calibri" panose="020F0502020204030204" pitchFamily="34" charset="0"/>
              <a:buChar char="–"/>
            </a:pPr>
            <a:r>
              <a:rPr lang="en-US" sz="2400" dirty="0">
                <a:latin typeface="+mn-lt"/>
                <a:cs typeface="+mn-cs"/>
              </a:rPr>
              <a:t>Local data management considerations</a:t>
            </a:r>
          </a:p>
          <a:p>
            <a:pPr marL="571500" lvl="1" indent="0">
              <a:lnSpc>
                <a:spcPct val="90000"/>
              </a:lnSpc>
              <a:spcBef>
                <a:spcPts val="0"/>
              </a:spcBef>
              <a:spcAft>
                <a:spcPts val="2400"/>
              </a:spcAft>
              <a:buClr>
                <a:schemeClr val="tx2"/>
              </a:buClr>
              <a:buNone/>
            </a:pPr>
            <a:endParaRPr lang="en-US" sz="1000" dirty="0">
              <a:latin typeface="+mn-lt"/>
              <a:cs typeface="+mn-cs"/>
            </a:endParaRPr>
          </a:p>
          <a:p>
            <a:pPr>
              <a:lnSpc>
                <a:spcPct val="90000"/>
              </a:lnSpc>
              <a:spcBef>
                <a:spcPts val="0"/>
              </a:spcBef>
              <a:spcAft>
                <a:spcPts val="600"/>
              </a:spcAft>
              <a:buClr>
                <a:srgbClr val="007FA9"/>
              </a:buClr>
            </a:pPr>
            <a:r>
              <a:rPr lang="en-US" sz="2800" b="1" u="sng" dirty="0">
                <a:latin typeface="+mn-lt"/>
                <a:cs typeface="+mn-cs"/>
              </a:rPr>
              <a:t>NOT</a:t>
            </a:r>
            <a:r>
              <a:rPr lang="en-US" sz="2800" b="1" dirty="0">
                <a:latin typeface="+mn-lt"/>
                <a:cs typeface="+mn-cs"/>
              </a:rPr>
              <a:t> considered data sharing costs </a:t>
            </a:r>
          </a:p>
          <a:p>
            <a:pPr marL="800100" lvl="1">
              <a:lnSpc>
                <a:spcPct val="90000"/>
              </a:lnSpc>
              <a:spcBef>
                <a:spcPts val="0"/>
              </a:spcBef>
              <a:spcAft>
                <a:spcPts val="600"/>
              </a:spcAft>
              <a:buClr>
                <a:schemeClr val="tx2"/>
              </a:buClr>
              <a:buFont typeface="Calibri" panose="020F0502020204030204" pitchFamily="34" charset="0"/>
              <a:buChar char="–"/>
            </a:pPr>
            <a:r>
              <a:rPr lang="en-US" sz="2400" dirty="0">
                <a:latin typeface="+mn-lt"/>
                <a:cs typeface="+mn-cs"/>
              </a:rPr>
              <a:t>Infrastructure costs typically included in indirect costs</a:t>
            </a:r>
          </a:p>
          <a:p>
            <a:pPr marL="800100" lvl="1">
              <a:lnSpc>
                <a:spcPct val="90000"/>
              </a:lnSpc>
              <a:spcBef>
                <a:spcPts val="0"/>
              </a:spcBef>
              <a:spcAft>
                <a:spcPts val="600"/>
              </a:spcAft>
              <a:buClr>
                <a:schemeClr val="tx2"/>
              </a:buClr>
              <a:buFont typeface="Calibri" panose="020F0502020204030204" pitchFamily="34" charset="0"/>
              <a:buChar char="–"/>
            </a:pPr>
            <a:r>
              <a:rPr lang="en-US" sz="2400" dirty="0">
                <a:latin typeface="+mn-lt"/>
                <a:cs typeface="+mn-cs"/>
              </a:rPr>
              <a:t>Costs associated with the routine conduct of research (e.g., costs of gaining access to research data)</a:t>
            </a:r>
          </a:p>
        </p:txBody>
      </p:sp>
      <p:pic>
        <p:nvPicPr>
          <p:cNvPr id="4" name="Picture 3" descr="Logo&#10;&#10;Description automatically generated">
            <a:extLst>
              <a:ext uri="{FF2B5EF4-FFF2-40B4-BE49-F238E27FC236}">
                <a16:creationId xmlns:a16="http://schemas.microsoft.com/office/drawing/2014/main" id="{73B277C6-2856-412A-8188-45B18114850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295" t="-1" r="16005" b="-4"/>
          <a:stretch/>
        </p:blipFill>
        <p:spPr>
          <a:xfrm>
            <a:off x="1" y="1818968"/>
            <a:ext cx="2512034" cy="4962831"/>
          </a:xfrm>
          <a:prstGeom prst="rect">
            <a:avLst/>
          </a:prstGeom>
          <a:effectLst/>
        </p:spPr>
      </p:pic>
      <p:sp>
        <p:nvSpPr>
          <p:cNvPr id="6" name="Title 1">
            <a:extLst>
              <a:ext uri="{FF2B5EF4-FFF2-40B4-BE49-F238E27FC236}">
                <a16:creationId xmlns:a16="http://schemas.microsoft.com/office/drawing/2014/main" id="{F5492BC4-52E0-491E-93A9-E008770D3426}"/>
              </a:ext>
            </a:extLst>
          </p:cNvPr>
          <p:cNvSpPr>
            <a:spLocks noGrp="1"/>
          </p:cNvSpPr>
          <p:nvPr>
            <p:ph type="title"/>
          </p:nvPr>
        </p:nvSpPr>
        <p:spPr>
          <a:xfrm>
            <a:off x="184826" y="0"/>
            <a:ext cx="11168974" cy="1059549"/>
          </a:xfrm>
        </p:spPr>
        <p:txBody>
          <a:bodyPr>
            <a:normAutofit fontScale="90000"/>
          </a:bodyPr>
          <a:lstStyle/>
          <a:p>
            <a:r>
              <a:rPr lang="en-US" sz="2700" dirty="0"/>
              <a:t>Supplemental Information to the Policy: </a:t>
            </a:r>
            <a:br>
              <a:rPr lang="en-US" sz="3100" dirty="0"/>
            </a:br>
            <a:r>
              <a:rPr lang="en-US" dirty="0"/>
              <a:t>Allowable Costs</a:t>
            </a:r>
          </a:p>
        </p:txBody>
      </p:sp>
    </p:spTree>
    <p:extLst>
      <p:ext uri="{BB962C8B-B14F-4D97-AF65-F5344CB8AC3E}">
        <p14:creationId xmlns:p14="http://schemas.microsoft.com/office/powerpoint/2010/main" val="1096763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4">
            <a:extLst>
              <a:ext uri="{FF2B5EF4-FFF2-40B4-BE49-F238E27FC236}">
                <a16:creationId xmlns:a16="http://schemas.microsoft.com/office/drawing/2014/main" id="{163EBB36-D30F-4F3E-AF1F-1D2D7D5E7AAC}"/>
              </a:ext>
            </a:extLst>
          </p:cNvPr>
          <p:cNvGraphicFramePr>
            <a:graphicFrameLocks noGrp="1"/>
          </p:cNvGraphicFramePr>
          <p:nvPr>
            <p:ph idx="1"/>
          </p:nvPr>
        </p:nvGraphicFramePr>
        <p:xfrm>
          <a:off x="334768" y="1896137"/>
          <a:ext cx="11168974" cy="4032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EC58EEC5-FC0A-4857-876B-5CB06B5724BB}"/>
              </a:ext>
            </a:extLst>
          </p:cNvPr>
          <p:cNvSpPr txBox="1"/>
          <p:nvPr/>
        </p:nvSpPr>
        <p:spPr>
          <a:xfrm>
            <a:off x="1214285" y="1813296"/>
            <a:ext cx="3685121" cy="461665"/>
          </a:xfrm>
          <a:prstGeom prst="rect">
            <a:avLst/>
          </a:prstGeom>
          <a:noFill/>
        </p:spPr>
        <p:txBody>
          <a:bodyPr wrap="square" rtlCol="0">
            <a:spAutoFit/>
          </a:bodyPr>
          <a:lstStyle/>
          <a:p>
            <a:pPr algn="ctr">
              <a:defRPr/>
            </a:pPr>
            <a:r>
              <a:rPr lang="en-US" sz="2400" b="1" dirty="0">
                <a:latin typeface="Calibri"/>
              </a:rPr>
              <a:t>Extramural Grant Awards* </a:t>
            </a:r>
          </a:p>
        </p:txBody>
      </p:sp>
      <p:sp>
        <p:nvSpPr>
          <p:cNvPr id="3" name="TextBox 2">
            <a:extLst>
              <a:ext uri="{FF2B5EF4-FFF2-40B4-BE49-F238E27FC236}">
                <a16:creationId xmlns:a16="http://schemas.microsoft.com/office/drawing/2014/main" id="{EF72187D-3BF4-4F21-A91B-7B98A4E14619}"/>
              </a:ext>
            </a:extLst>
          </p:cNvPr>
          <p:cNvSpPr txBox="1"/>
          <p:nvPr/>
        </p:nvSpPr>
        <p:spPr>
          <a:xfrm>
            <a:off x="1823770" y="6355573"/>
            <a:ext cx="6493753" cy="369332"/>
          </a:xfrm>
          <a:prstGeom prst="rect">
            <a:avLst/>
          </a:prstGeom>
          <a:noFill/>
        </p:spPr>
        <p:txBody>
          <a:bodyPr wrap="square" rtlCol="0">
            <a:spAutoFit/>
          </a:bodyPr>
          <a:lstStyle/>
          <a:p>
            <a:pPr>
              <a:defRPr/>
            </a:pPr>
            <a:r>
              <a:rPr lang="en-US" i="1" dirty="0">
                <a:solidFill>
                  <a:srgbClr val="000000"/>
                </a:solidFill>
                <a:latin typeface="Calibri"/>
              </a:rPr>
              <a:t>*Analogous requirements for contracts and intramural research</a:t>
            </a:r>
          </a:p>
        </p:txBody>
      </p:sp>
      <p:sp>
        <p:nvSpPr>
          <p:cNvPr id="6" name="Title 1">
            <a:extLst>
              <a:ext uri="{FF2B5EF4-FFF2-40B4-BE49-F238E27FC236}">
                <a16:creationId xmlns:a16="http://schemas.microsoft.com/office/drawing/2014/main" id="{E51772FB-3BC3-464A-8EC2-9695BADA124B}"/>
              </a:ext>
            </a:extLst>
          </p:cNvPr>
          <p:cNvSpPr>
            <a:spLocks noGrp="1"/>
          </p:cNvSpPr>
          <p:nvPr>
            <p:ph type="title"/>
          </p:nvPr>
        </p:nvSpPr>
        <p:spPr>
          <a:xfrm>
            <a:off x="184826" y="0"/>
            <a:ext cx="11168974" cy="1059549"/>
          </a:xfrm>
        </p:spPr>
        <p:txBody>
          <a:bodyPr>
            <a:normAutofit fontScale="90000"/>
          </a:bodyPr>
          <a:lstStyle/>
          <a:p>
            <a:r>
              <a:rPr lang="en-US" sz="2700" dirty="0"/>
              <a:t>NIH POLICY FOR DATA MANAGEMENT &amp; SHARING: </a:t>
            </a:r>
            <a:br>
              <a:rPr lang="en-US" sz="3100" dirty="0"/>
            </a:br>
            <a:r>
              <a:rPr lang="en-US" dirty="0"/>
              <a:t>Plan Submission and Review</a:t>
            </a:r>
          </a:p>
        </p:txBody>
      </p:sp>
    </p:spTree>
    <p:extLst>
      <p:ext uri="{BB962C8B-B14F-4D97-AF65-F5344CB8AC3E}">
        <p14:creationId xmlns:p14="http://schemas.microsoft.com/office/powerpoint/2010/main" val="1061658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EF58CA-95F4-4D1B-A67F-76830ECF16CC}"/>
              </a:ext>
            </a:extLst>
          </p:cNvPr>
          <p:cNvSpPr>
            <a:spLocks noGrp="1"/>
          </p:cNvSpPr>
          <p:nvPr>
            <p:ph idx="1"/>
          </p:nvPr>
        </p:nvSpPr>
        <p:spPr>
          <a:xfrm>
            <a:off x="470522" y="1486712"/>
            <a:ext cx="10883277" cy="5371288"/>
          </a:xfrm>
        </p:spPr>
        <p:txBody>
          <a:bodyPr>
            <a:normAutofit fontScale="62500" lnSpcReduction="20000"/>
          </a:bodyPr>
          <a:lstStyle/>
          <a:p>
            <a:pPr marL="115887" indent="0">
              <a:lnSpc>
                <a:spcPct val="120000"/>
              </a:lnSpc>
              <a:spcBef>
                <a:spcPts val="0"/>
              </a:spcBef>
              <a:spcAft>
                <a:spcPts val="1600"/>
              </a:spcAft>
              <a:buClr>
                <a:schemeClr val="accent2"/>
              </a:buClr>
              <a:buNone/>
            </a:pPr>
            <a:r>
              <a:rPr lang="en-US" sz="5100" b="1" dirty="0">
                <a:solidFill>
                  <a:srgbClr val="00447C"/>
                </a:solidFill>
              </a:rPr>
              <a:t>What’s Next? </a:t>
            </a:r>
            <a:r>
              <a:rPr lang="en-US" sz="5100" dirty="0">
                <a:solidFill>
                  <a:srgbClr val="00447C"/>
                </a:solidFill>
              </a:rPr>
              <a:t> </a:t>
            </a:r>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Engage in outreach </a:t>
            </a:r>
            <a:r>
              <a:rPr lang="en-US" sz="3800" dirty="0"/>
              <a:t>to inform development of additional resources and supplemental information (including tribal-specific considerations)</a:t>
            </a:r>
            <a:endParaRPr lang="en-US" sz="2200" b="1" dirty="0"/>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Develop FAQs and other resources </a:t>
            </a:r>
            <a:r>
              <a:rPr lang="en-US" sz="3800" dirty="0"/>
              <a:t>to aid policy implementation</a:t>
            </a:r>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Clarify interactions </a:t>
            </a:r>
            <a:r>
              <a:rPr lang="en-US" sz="3800" dirty="0"/>
              <a:t>with other NIH data sharing policies (e.g., NIH Genomic Data Sharing Policy) </a:t>
            </a:r>
            <a:endParaRPr lang="en-US" sz="2900" dirty="0"/>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Develop resources </a:t>
            </a:r>
            <a:r>
              <a:rPr lang="en-US" sz="3800" dirty="0"/>
              <a:t>to inform data management and sharing costs </a:t>
            </a:r>
            <a:br>
              <a:rPr lang="en-US" sz="3800" dirty="0"/>
            </a:br>
            <a:r>
              <a:rPr lang="en-US" sz="3800" dirty="0"/>
              <a:t>(informed by efforts such as the </a:t>
            </a:r>
            <a:r>
              <a:rPr lang="en-US" sz="3800" dirty="0">
                <a:hlinkClick r:id="rId3"/>
              </a:rPr>
              <a:t>2020 NASEM report on forecasting costs</a:t>
            </a:r>
            <a:r>
              <a:rPr lang="en-US" sz="3800" dirty="0"/>
              <a:t> &amp; </a:t>
            </a:r>
            <a:r>
              <a:rPr lang="en-US" sz="3800" dirty="0">
                <a:hlinkClick r:id="rId4"/>
              </a:rPr>
              <a:t>April 2021 NASEM workshop on the culture of data management &amp; sharing</a:t>
            </a:r>
            <a:r>
              <a:rPr lang="en-US" sz="3800" dirty="0"/>
              <a:t>)</a:t>
            </a:r>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Develop approaches </a:t>
            </a:r>
            <a:r>
              <a:rPr lang="en-US" sz="3800" dirty="0"/>
              <a:t>for incentivizing good data sharing practices</a:t>
            </a:r>
          </a:p>
          <a:p>
            <a:pPr marL="115887" indent="0">
              <a:buNone/>
            </a:pPr>
            <a:endParaRPr lang="en-US" dirty="0"/>
          </a:p>
        </p:txBody>
      </p:sp>
      <p:sp>
        <p:nvSpPr>
          <p:cNvPr id="4" name="Title 1">
            <a:extLst>
              <a:ext uri="{FF2B5EF4-FFF2-40B4-BE49-F238E27FC236}">
                <a16:creationId xmlns:a16="http://schemas.microsoft.com/office/drawing/2014/main" id="{510F30A2-7FA1-4088-A7F2-053C270EBE72}"/>
              </a:ext>
            </a:extLst>
          </p:cNvPr>
          <p:cNvSpPr txBox="1">
            <a:spLocks/>
          </p:cNvSpPr>
          <p:nvPr/>
        </p:nvSpPr>
        <p:spPr>
          <a:xfrm>
            <a:off x="184826" y="0"/>
            <a:ext cx="11168974" cy="1059549"/>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kern="1200" spc="-110" baseline="0">
                <a:solidFill>
                  <a:schemeClr val="bg1"/>
                </a:solidFill>
                <a:latin typeface="Arial" panose="020B0604020202020204" pitchFamily="34" charset="0"/>
                <a:ea typeface="+mj-ea"/>
                <a:cs typeface="Arial" panose="020B0604020202020204" pitchFamily="34" charset="0"/>
              </a:defRPr>
            </a:lvl1pPr>
          </a:lstStyle>
          <a:p>
            <a:r>
              <a:rPr lang="en-US" sz="2700" dirty="0"/>
              <a:t>NIH POLICY FOR DATA MANAGEMENT &amp; SHARING: </a:t>
            </a:r>
            <a:br>
              <a:rPr lang="en-US" sz="3100" dirty="0"/>
            </a:br>
            <a:r>
              <a:rPr lang="en-US" dirty="0"/>
              <a:t>Implementation Plans</a:t>
            </a:r>
          </a:p>
        </p:txBody>
      </p:sp>
    </p:spTree>
    <p:extLst>
      <p:ext uri="{BB962C8B-B14F-4D97-AF65-F5344CB8AC3E}">
        <p14:creationId xmlns:p14="http://schemas.microsoft.com/office/powerpoint/2010/main" val="3649213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EF58CA-95F4-4D1B-A67F-76830ECF16CC}"/>
              </a:ext>
            </a:extLst>
          </p:cNvPr>
          <p:cNvSpPr>
            <a:spLocks noGrp="1"/>
          </p:cNvSpPr>
          <p:nvPr>
            <p:ph idx="1"/>
          </p:nvPr>
        </p:nvSpPr>
        <p:spPr>
          <a:xfrm>
            <a:off x="484331" y="1477109"/>
            <a:ext cx="11355788" cy="4943356"/>
          </a:xfrm>
        </p:spPr>
        <p:txBody>
          <a:bodyPr>
            <a:normAutofit fontScale="62500" lnSpcReduction="20000"/>
          </a:bodyPr>
          <a:lstStyle/>
          <a:p>
            <a:pPr marL="115887" indent="0">
              <a:lnSpc>
                <a:spcPct val="120000"/>
              </a:lnSpc>
              <a:spcBef>
                <a:spcPts val="0"/>
              </a:spcBef>
              <a:spcAft>
                <a:spcPts val="1600"/>
              </a:spcAft>
              <a:buClr>
                <a:schemeClr val="accent2"/>
              </a:buClr>
              <a:buNone/>
            </a:pPr>
            <a:r>
              <a:rPr lang="en-US" sz="5100" b="1" dirty="0">
                <a:solidFill>
                  <a:srgbClr val="00447C"/>
                </a:solidFill>
              </a:rPr>
              <a:t>What’s Next? </a:t>
            </a:r>
            <a:r>
              <a:rPr lang="en-US" sz="5100" dirty="0">
                <a:solidFill>
                  <a:srgbClr val="00447C"/>
                </a:solidFill>
              </a:rPr>
              <a:t> </a:t>
            </a:r>
          </a:p>
          <a:p>
            <a:pPr marL="557784" lvl="1">
              <a:lnSpc>
                <a:spcPct val="120000"/>
              </a:lnSpc>
              <a:spcBef>
                <a:spcPts val="0"/>
              </a:spcBef>
              <a:spcAft>
                <a:spcPts val="1600"/>
              </a:spcAft>
              <a:buClr>
                <a:schemeClr val="accent2"/>
              </a:buClr>
              <a:buFont typeface="Calibri" panose="020F0502020204030204" pitchFamily="34" charset="0"/>
              <a:buChar char="–"/>
            </a:pPr>
            <a:r>
              <a:rPr lang="en-US" sz="3800" b="1" dirty="0"/>
              <a:t>Approaches and workflows </a:t>
            </a:r>
            <a:r>
              <a:rPr lang="en-US" sz="3800" dirty="0"/>
              <a:t>– Determine the appropriate roles, responsibilities, and processes by which ICs will assess Plans and monitor compliance</a:t>
            </a:r>
            <a:endParaRPr lang="en-US" sz="3800" b="1" dirty="0"/>
          </a:p>
          <a:p>
            <a:pPr marL="557784" lvl="1">
              <a:lnSpc>
                <a:spcPct val="120000"/>
              </a:lnSpc>
              <a:spcBef>
                <a:spcPts val="0"/>
              </a:spcBef>
              <a:spcAft>
                <a:spcPts val="1000"/>
              </a:spcAft>
              <a:buClr>
                <a:schemeClr val="accent2"/>
              </a:buClr>
              <a:buFont typeface="Calibri" panose="020F0502020204030204" pitchFamily="34" charset="0"/>
              <a:buChar char="–"/>
            </a:pPr>
            <a:r>
              <a:rPr lang="en-US" sz="3800" b="1" dirty="0"/>
              <a:t>System changes </a:t>
            </a:r>
            <a:r>
              <a:rPr lang="en-US" sz="3800" dirty="0"/>
              <a:t>– Enhance award management systems and develop tools to support the submission, assessment, and compliance monitoring of Plans</a:t>
            </a:r>
          </a:p>
          <a:p>
            <a:pPr marL="557784" lvl="1">
              <a:lnSpc>
                <a:spcPct val="120000"/>
              </a:lnSpc>
              <a:spcBef>
                <a:spcPts val="0"/>
              </a:spcBef>
              <a:spcAft>
                <a:spcPts val="1000"/>
              </a:spcAft>
              <a:buClr>
                <a:schemeClr val="accent2"/>
              </a:buClr>
              <a:buFont typeface="Calibri" panose="020F0502020204030204" pitchFamily="34" charset="0"/>
              <a:buChar char="–"/>
            </a:pPr>
            <a:r>
              <a:rPr lang="en-US" sz="3800" b="1" dirty="0"/>
              <a:t>Public posting of Plans </a:t>
            </a:r>
            <a:r>
              <a:rPr lang="en-US" sz="3800" dirty="0"/>
              <a:t>including how they will link to repositories, employment of persistent identifiers such as DOI, and FAIR principles</a:t>
            </a:r>
            <a:endParaRPr lang="en-US" sz="3800" b="1" dirty="0"/>
          </a:p>
          <a:p>
            <a:pPr marL="557784" lvl="1">
              <a:lnSpc>
                <a:spcPct val="120000"/>
              </a:lnSpc>
              <a:spcBef>
                <a:spcPts val="0"/>
              </a:spcBef>
              <a:spcAft>
                <a:spcPts val="1000"/>
              </a:spcAft>
              <a:buClr>
                <a:schemeClr val="accent2"/>
              </a:buClr>
              <a:buFont typeface="Calibri" panose="020F0502020204030204" pitchFamily="34" charset="0"/>
              <a:buChar char="–"/>
            </a:pPr>
            <a:r>
              <a:rPr lang="en-US" sz="3800" b="1" dirty="0"/>
              <a:t>Planning communications and guidance </a:t>
            </a:r>
            <a:r>
              <a:rPr lang="en-US" sz="3800" dirty="0"/>
              <a:t>to ensure investigators, institutions, and NIH staff are prepared for the Policy</a:t>
            </a:r>
          </a:p>
        </p:txBody>
      </p:sp>
      <p:sp>
        <p:nvSpPr>
          <p:cNvPr id="7" name="Title 1">
            <a:extLst>
              <a:ext uri="{FF2B5EF4-FFF2-40B4-BE49-F238E27FC236}">
                <a16:creationId xmlns:a16="http://schemas.microsoft.com/office/drawing/2014/main" id="{E6310001-E4A8-43DA-A6C1-3AB319E67936}"/>
              </a:ext>
            </a:extLst>
          </p:cNvPr>
          <p:cNvSpPr txBox="1">
            <a:spLocks/>
          </p:cNvSpPr>
          <p:nvPr/>
        </p:nvSpPr>
        <p:spPr>
          <a:xfrm>
            <a:off x="184826" y="0"/>
            <a:ext cx="11168974" cy="1059549"/>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kern="1200" spc="-110" baseline="0">
                <a:solidFill>
                  <a:schemeClr val="bg1"/>
                </a:solidFill>
                <a:latin typeface="Arial" panose="020B0604020202020204" pitchFamily="34" charset="0"/>
                <a:ea typeface="+mj-ea"/>
                <a:cs typeface="Arial" panose="020B0604020202020204" pitchFamily="34" charset="0"/>
              </a:defRPr>
            </a:lvl1pPr>
          </a:lstStyle>
          <a:p>
            <a:r>
              <a:rPr lang="en-US" sz="2700" dirty="0"/>
              <a:t>NIH POLICY FOR DATA MANAGEMENT &amp; SHARING: </a:t>
            </a:r>
            <a:br>
              <a:rPr lang="en-US" sz="3100" dirty="0"/>
            </a:br>
            <a:r>
              <a:rPr lang="en-US" dirty="0"/>
              <a:t>Implementation Considerations</a:t>
            </a:r>
          </a:p>
        </p:txBody>
      </p:sp>
    </p:spTree>
    <p:extLst>
      <p:ext uri="{BB962C8B-B14F-4D97-AF65-F5344CB8AC3E}">
        <p14:creationId xmlns:p14="http://schemas.microsoft.com/office/powerpoint/2010/main" val="380571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0" dirty="0"/>
              <a:t>Elements and Common Approaches to </a:t>
            </a:r>
            <a:br>
              <a:rPr lang="en-US" b="0" dirty="0"/>
            </a:br>
            <a:r>
              <a:rPr lang="en-US" b="0" dirty="0"/>
              <a:t>Data Management and Sharing Plans</a:t>
            </a:r>
            <a:endParaRPr lang="en-US" dirty="0"/>
          </a:p>
        </p:txBody>
      </p:sp>
      <p:sp>
        <p:nvSpPr>
          <p:cNvPr id="3" name="Subtitle 2"/>
          <p:cNvSpPr>
            <a:spLocks noGrp="1"/>
          </p:cNvSpPr>
          <p:nvPr>
            <p:ph type="subTitle" idx="1"/>
          </p:nvPr>
        </p:nvSpPr>
        <p:spPr>
          <a:xfrm>
            <a:off x="0" y="5847346"/>
            <a:ext cx="5319252" cy="1010654"/>
          </a:xfrm>
        </p:spPr>
        <p:txBody>
          <a:bodyPr>
            <a:normAutofit fontScale="62500" lnSpcReduction="20000"/>
          </a:bodyPr>
          <a:lstStyle/>
          <a:p>
            <a:pPr>
              <a:spcBef>
                <a:spcPts val="0"/>
              </a:spcBef>
            </a:pPr>
            <a:r>
              <a:rPr lang="en-US" sz="5100" dirty="0"/>
              <a:t>Taunton Paine</a:t>
            </a:r>
          </a:p>
          <a:p>
            <a:pPr algn="ctr">
              <a:spcBef>
                <a:spcPts val="0"/>
              </a:spcBef>
            </a:pPr>
            <a:r>
              <a:rPr lang="en-US" sz="3200" dirty="0"/>
              <a:t>Director, Scientific Data Sharing Policy Division</a:t>
            </a:r>
          </a:p>
          <a:p>
            <a:pPr algn="ctr">
              <a:spcBef>
                <a:spcPts val="0"/>
              </a:spcBef>
            </a:pPr>
            <a:r>
              <a:rPr lang="en-US" sz="3200" dirty="0"/>
              <a:t>Office of Science Policy, National Institutes of Health</a:t>
            </a:r>
          </a:p>
          <a:p>
            <a:endParaRPr lang="en-US" dirty="0"/>
          </a:p>
        </p:txBody>
      </p:sp>
      <p:sp>
        <p:nvSpPr>
          <p:cNvPr id="4" name="Subtitle 2">
            <a:extLst>
              <a:ext uri="{FF2B5EF4-FFF2-40B4-BE49-F238E27FC236}">
                <a16:creationId xmlns:a16="http://schemas.microsoft.com/office/drawing/2014/main" id="{EF879F08-A1CF-4DF5-9BA5-ECF0076F2960}"/>
              </a:ext>
            </a:extLst>
          </p:cNvPr>
          <p:cNvSpPr txBox="1">
            <a:spLocks/>
          </p:cNvSpPr>
          <p:nvPr/>
        </p:nvSpPr>
        <p:spPr>
          <a:xfrm>
            <a:off x="6618511" y="5847346"/>
            <a:ext cx="5573489" cy="101065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100000"/>
              </a:lnSpc>
              <a:spcBef>
                <a:spcPts val="1000"/>
              </a:spcBef>
              <a:buClr>
                <a:srgbClr val="78A22F"/>
              </a:buClr>
              <a:buFont typeface="Wingdings" panose="05000000000000000000" pitchFamily="2" charset="2"/>
              <a:buNone/>
              <a:defRPr sz="3200" kern="1200" spc="-110" baseline="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78A22F"/>
              </a:buClr>
              <a:buFont typeface="Courier New" panose="02070309020205020404" pitchFamily="49" charset="0"/>
              <a:buNone/>
              <a:defRPr sz="2000" kern="1200" spc="-110" baseline="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78A22F"/>
              </a:buClr>
              <a:buFont typeface="Arial" panose="020B0604020202020204" pitchFamily="34" charset="0"/>
              <a:buNone/>
              <a:defRPr sz="1800" kern="1200" spc="-110" baseline="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500" dirty="0"/>
              <a:t>Sara Samuel</a:t>
            </a:r>
          </a:p>
          <a:p>
            <a:r>
              <a:rPr lang="en-US" sz="2400" dirty="0"/>
              <a:t>Informationist, University of Michigan</a:t>
            </a:r>
          </a:p>
        </p:txBody>
      </p:sp>
    </p:spTree>
    <p:extLst>
      <p:ext uri="{BB962C8B-B14F-4D97-AF65-F5344CB8AC3E}">
        <p14:creationId xmlns:p14="http://schemas.microsoft.com/office/powerpoint/2010/main" val="1680856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5F26C-6D59-1948-AA70-C2F27A160175}"/>
              </a:ext>
            </a:extLst>
          </p:cNvPr>
          <p:cNvSpPr>
            <a:spLocks noGrp="1"/>
          </p:cNvSpPr>
          <p:nvPr>
            <p:ph type="title"/>
          </p:nvPr>
        </p:nvSpPr>
        <p:spPr/>
        <p:txBody>
          <a:bodyPr>
            <a:normAutofit fontScale="90000"/>
          </a:bodyPr>
          <a:lstStyle/>
          <a:p>
            <a:r>
              <a:rPr lang="en-US" sz="2700" dirty="0"/>
              <a:t>NIH POLICY FOR DATA MANAGEMENT &amp; SHARING: </a:t>
            </a:r>
            <a:br>
              <a:rPr lang="en-US" sz="3100" dirty="0"/>
            </a:br>
            <a:r>
              <a:rPr lang="en-US" dirty="0"/>
              <a:t>Data Management &amp; Sharing Plans</a:t>
            </a:r>
          </a:p>
        </p:txBody>
      </p:sp>
      <p:sp>
        <p:nvSpPr>
          <p:cNvPr id="4" name="Content Placeholder 2">
            <a:extLst>
              <a:ext uri="{FF2B5EF4-FFF2-40B4-BE49-F238E27FC236}">
                <a16:creationId xmlns:a16="http://schemas.microsoft.com/office/drawing/2014/main" id="{4746881A-3C9F-4FFD-8D02-59DB54BE9228}"/>
              </a:ext>
            </a:extLst>
          </p:cNvPr>
          <p:cNvSpPr txBox="1">
            <a:spLocks noGrp="1"/>
          </p:cNvSpPr>
          <p:nvPr>
            <p:ph idx="1"/>
          </p:nvPr>
        </p:nvSpPr>
        <p:spPr>
          <a:xfrm>
            <a:off x="184826" y="1305224"/>
            <a:ext cx="11272503" cy="5025238"/>
          </a:xfrm>
          <a:prstGeom prst="rect">
            <a:avLst/>
          </a:prstGeom>
        </p:spPr>
        <p:txBody>
          <a:bodyPr vert="horz" lIns="91440" tIns="45720" rIns="91440" bIns="45720" rtlCol="0">
            <a:normAutofit fontScale="92500" lnSpcReduction="20000"/>
          </a:bodyPr>
          <a:lstStyle>
            <a:lvl1pPr marL="346075" indent="-230188" algn="l" defTabSz="914400" rtl="0" eaLnBrk="1" latinLnBrk="0" hangingPunct="1">
              <a:spcBef>
                <a:spcPct val="20000"/>
              </a:spcBef>
              <a:buFont typeface="Arial" panose="020B0604020202020204" pitchFamily="34" charset="0"/>
              <a:buChar char="•"/>
              <a:defRPr sz="3200" b="0" i="0" kern="1200">
                <a:solidFill>
                  <a:schemeClr val="tx1">
                    <a:lumMod val="75000"/>
                    <a:lumOff val="25000"/>
                  </a:schemeClr>
                </a:solidFill>
                <a:latin typeface="+mn-lt"/>
                <a:ea typeface="Arial" charset="0"/>
                <a:cs typeface="Arial" charset="0"/>
              </a:defRPr>
            </a:lvl1pPr>
            <a:lvl2pPr marL="742950" indent="-285750" algn="l" defTabSz="914400" rtl="0" eaLnBrk="1" latinLnBrk="0" hangingPunct="1">
              <a:spcBef>
                <a:spcPct val="20000"/>
              </a:spcBef>
              <a:buFont typeface="Arial" panose="020B0604020202020204" pitchFamily="34" charset="0"/>
              <a:buChar char="–"/>
              <a:defRPr sz="2800" b="0" i="0" kern="1200">
                <a:solidFill>
                  <a:schemeClr val="tx1">
                    <a:lumMod val="75000"/>
                    <a:lumOff val="25000"/>
                  </a:schemeClr>
                </a:solidFill>
                <a:latin typeface="+mn-lt"/>
                <a:ea typeface="Arial" charset="0"/>
                <a:cs typeface="Arial" charset="0"/>
              </a:defRPr>
            </a:lvl2pPr>
            <a:lvl3pPr marL="11430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3pPr>
            <a:lvl4pPr marL="16002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4pPr>
            <a:lvl5pPr marL="2057400" indent="-228600" algn="l" defTabSz="914400" rtl="0" eaLnBrk="1" latinLnBrk="0" hangingPunct="1">
              <a:spcBef>
                <a:spcPct val="20000"/>
              </a:spcBef>
              <a:buFont typeface="Arial" panose="020B0604020202020204" pitchFamily="34" charset="0"/>
              <a:buChar char="»"/>
              <a:defRPr sz="2400" b="0" i="0" kern="1200">
                <a:solidFill>
                  <a:schemeClr val="tx1">
                    <a:lumMod val="75000"/>
                    <a:lumOff val="25000"/>
                  </a:schemeClr>
                </a:solidFill>
                <a:latin typeface="+mn-lt"/>
                <a:ea typeface="Arial" charset="0"/>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33413" indent="-457200">
              <a:lnSpc>
                <a:spcPct val="110000"/>
              </a:lnSpc>
              <a:spcBef>
                <a:spcPts val="0"/>
              </a:spcBef>
              <a:spcAft>
                <a:spcPts val="600"/>
              </a:spcAft>
              <a:defRPr/>
            </a:pPr>
            <a:r>
              <a:rPr lang="en-US" sz="2800" b="1" dirty="0">
                <a:solidFill>
                  <a:srgbClr val="000000"/>
                </a:solidFill>
                <a:latin typeface="Arial" panose="020B0604020202020204" pitchFamily="34" charset="0"/>
                <a:cs typeface="Arial" panose="020B0604020202020204" pitchFamily="34" charset="0"/>
              </a:rPr>
              <a:t>Propose approach to data management &amp; sharing</a:t>
            </a:r>
          </a:p>
          <a:p>
            <a:pPr marL="914400" lvl="1" indent="-457200">
              <a:lnSpc>
                <a:spcPct val="110000"/>
              </a:lnSpc>
              <a:spcBef>
                <a:spcPts val="0"/>
              </a:spcBef>
              <a:spcAft>
                <a:spcPts val="600"/>
              </a:spcAft>
              <a:buClr>
                <a:schemeClr val="tx2"/>
              </a:buClr>
              <a:defRPr/>
            </a:pPr>
            <a:r>
              <a:rPr lang="en-US" sz="2400" dirty="0">
                <a:solidFill>
                  <a:schemeClr val="tx1"/>
                </a:solidFill>
                <a:latin typeface="Arial" panose="020B0604020202020204" pitchFamily="34" charset="0"/>
                <a:cs typeface="Arial" panose="020B0604020202020204" pitchFamily="34" charset="0"/>
              </a:rPr>
              <a:t>Attempt to maximize appropriate sharing </a:t>
            </a:r>
          </a:p>
          <a:p>
            <a:pPr marL="914400" lvl="1" indent="-457200">
              <a:lnSpc>
                <a:spcPct val="110000"/>
              </a:lnSpc>
              <a:spcBef>
                <a:spcPts val="0"/>
              </a:spcBef>
              <a:spcAft>
                <a:spcPts val="600"/>
              </a:spcAft>
              <a:buClr>
                <a:schemeClr val="tx2"/>
              </a:buClr>
              <a:defRPr/>
            </a:pPr>
            <a:r>
              <a:rPr lang="en-US" sz="2400" dirty="0">
                <a:solidFill>
                  <a:schemeClr val="tx1"/>
                </a:solidFill>
                <a:latin typeface="Arial" panose="020B0604020202020204" pitchFamily="34" charset="0"/>
                <a:cs typeface="Arial" panose="020B0604020202020204" pitchFamily="34" charset="0"/>
              </a:rPr>
              <a:t>Be consistent with FAIR (findable, accessible, interoperable, reusable) principles</a:t>
            </a:r>
          </a:p>
          <a:p>
            <a:pPr marL="914400" lvl="1" indent="-457200">
              <a:lnSpc>
                <a:spcPct val="110000"/>
              </a:lnSpc>
              <a:spcBef>
                <a:spcPts val="0"/>
              </a:spcBef>
              <a:spcAft>
                <a:spcPts val="600"/>
              </a:spcAft>
              <a:buClr>
                <a:schemeClr val="tx2"/>
              </a:buClr>
              <a:defRPr/>
            </a:pPr>
            <a:r>
              <a:rPr lang="en-US" sz="2400" dirty="0">
                <a:solidFill>
                  <a:schemeClr val="tx1"/>
                </a:solidFill>
                <a:latin typeface="Arial" panose="020B0604020202020204" pitchFamily="34" charset="0"/>
                <a:cs typeface="Arial" panose="020B0604020202020204" pitchFamily="34" charset="0"/>
              </a:rPr>
              <a:t>Be updated throughout the award</a:t>
            </a:r>
          </a:p>
          <a:p>
            <a:pPr marL="633413" indent="-457200">
              <a:lnSpc>
                <a:spcPct val="110000"/>
              </a:lnSpc>
              <a:spcBef>
                <a:spcPts val="0"/>
              </a:spcBef>
              <a:spcAft>
                <a:spcPts val="600"/>
              </a:spcAft>
              <a:defRPr/>
            </a:pPr>
            <a:endParaRPr lang="en-US" sz="1300" b="1" dirty="0">
              <a:solidFill>
                <a:srgbClr val="000000"/>
              </a:solidFill>
              <a:latin typeface="Arial" panose="020B0604020202020204" pitchFamily="34" charset="0"/>
              <a:cs typeface="Arial" panose="020B0604020202020204" pitchFamily="34" charset="0"/>
            </a:endParaRPr>
          </a:p>
          <a:p>
            <a:pPr marL="633413" indent="-457200">
              <a:lnSpc>
                <a:spcPct val="110000"/>
              </a:lnSpc>
              <a:spcBef>
                <a:spcPts val="0"/>
              </a:spcBef>
              <a:spcAft>
                <a:spcPts val="600"/>
              </a:spcAft>
              <a:defRPr/>
            </a:pPr>
            <a:r>
              <a:rPr lang="en-US" sz="2800" b="1" dirty="0">
                <a:solidFill>
                  <a:srgbClr val="000000"/>
                </a:solidFill>
                <a:latin typeface="Arial" panose="020B0604020202020204" pitchFamily="34" charset="0"/>
                <a:cs typeface="Arial" panose="020B0604020202020204" pitchFamily="34" charset="0"/>
              </a:rPr>
              <a:t>Outline responsible data sharing</a:t>
            </a:r>
          </a:p>
          <a:p>
            <a:pPr marL="914400" lvl="1" indent="-457200">
              <a:lnSpc>
                <a:spcPct val="110000"/>
              </a:lnSpc>
              <a:spcBef>
                <a:spcPts val="0"/>
              </a:spcBef>
              <a:spcAft>
                <a:spcPts val="600"/>
              </a:spcAft>
              <a:buClr>
                <a:schemeClr val="tx2"/>
              </a:buClr>
              <a:defRPr/>
            </a:pPr>
            <a:r>
              <a:rPr lang="en-US" sz="2400" dirty="0">
                <a:solidFill>
                  <a:schemeClr val="tx1"/>
                </a:solidFill>
                <a:latin typeface="Arial" panose="020B0604020202020204" pitchFamily="34" charset="0"/>
                <a:cs typeface="Arial" panose="020B0604020202020204" pitchFamily="34" charset="0"/>
              </a:rPr>
              <a:t>Plans should outline protection of privacy, rights, and confidentiality </a:t>
            </a:r>
          </a:p>
          <a:p>
            <a:pPr marL="914400" lvl="1" indent="-457200">
              <a:lnSpc>
                <a:spcPct val="110000"/>
              </a:lnSpc>
              <a:spcBef>
                <a:spcPts val="0"/>
              </a:spcBef>
              <a:spcAft>
                <a:spcPts val="600"/>
              </a:spcAft>
              <a:buClr>
                <a:schemeClr val="tx2"/>
              </a:buClr>
              <a:defRPr/>
            </a:pPr>
            <a:r>
              <a:rPr lang="en-US" sz="2400" dirty="0">
                <a:solidFill>
                  <a:srgbClr val="000000"/>
                </a:solidFill>
                <a:latin typeface="Arial" panose="020B0604020202020204" pitchFamily="34" charset="0"/>
                <a:cs typeface="Arial" panose="020B0604020202020204" pitchFamily="34" charset="0"/>
              </a:rPr>
              <a:t>Existing laws, regulations, and policies continue to apply</a:t>
            </a:r>
          </a:p>
          <a:p>
            <a:pPr marL="633413" indent="-457200">
              <a:lnSpc>
                <a:spcPct val="110000"/>
              </a:lnSpc>
              <a:spcBef>
                <a:spcPts val="0"/>
              </a:spcBef>
              <a:spcAft>
                <a:spcPts val="600"/>
              </a:spcAft>
            </a:pPr>
            <a:endParaRPr lang="en-US" sz="1300" b="1" dirty="0">
              <a:solidFill>
                <a:schemeClr val="tx1"/>
              </a:solidFill>
              <a:latin typeface="Arial" panose="020B0604020202020204" pitchFamily="34" charset="0"/>
              <a:cs typeface="Arial" panose="020B0604020202020204" pitchFamily="34" charset="0"/>
            </a:endParaRPr>
          </a:p>
          <a:p>
            <a:pPr marL="633413" indent="-457200">
              <a:lnSpc>
                <a:spcPct val="110000"/>
              </a:lnSpc>
              <a:spcBef>
                <a:spcPts val="0"/>
              </a:spcBef>
              <a:spcAft>
                <a:spcPts val="600"/>
              </a:spcAft>
              <a:buFont typeface="Arial" panose="020B0604020202020204" pitchFamily="34" charset="0"/>
              <a:buChar char="•"/>
              <a:defRPr/>
            </a:pPr>
            <a:r>
              <a:rPr lang="en-US" sz="2800" b="1" dirty="0">
                <a:solidFill>
                  <a:srgbClr val="000000"/>
                </a:solidFill>
                <a:latin typeface="Arial" panose="020B0604020202020204" pitchFamily="34" charset="0"/>
                <a:cs typeface="Arial" panose="020B0604020202020204" pitchFamily="34" charset="0"/>
              </a:rPr>
              <a:t>Reflect applicable NIH Institute, Center, &amp; Office data sharing expectations</a:t>
            </a:r>
          </a:p>
          <a:p>
            <a:pPr marL="633413" indent="-457200">
              <a:lnSpc>
                <a:spcPct val="110000"/>
              </a:lnSpc>
              <a:spcBef>
                <a:spcPts val="0"/>
              </a:spcBef>
              <a:spcAft>
                <a:spcPts val="600"/>
              </a:spcAft>
              <a:buFont typeface="Arial" panose="020B0604020202020204" pitchFamily="34" charset="0"/>
              <a:buChar char="•"/>
              <a:defRPr/>
            </a:pPr>
            <a:endParaRPr lang="en-US" sz="1400" b="1" dirty="0">
              <a:solidFill>
                <a:srgbClr val="000000"/>
              </a:solidFill>
              <a:latin typeface="Arial" panose="020B0604020202020204" pitchFamily="34" charset="0"/>
              <a:cs typeface="Arial" panose="020B0604020202020204" pitchFamily="34" charset="0"/>
            </a:endParaRPr>
          </a:p>
          <a:p>
            <a:pPr marL="633413" indent="-457200">
              <a:lnSpc>
                <a:spcPct val="110000"/>
              </a:lnSpc>
              <a:spcBef>
                <a:spcPts val="0"/>
              </a:spcBef>
              <a:spcAft>
                <a:spcPts val="600"/>
              </a:spcAft>
              <a:buFont typeface="Arial" panose="020B0604020202020204" pitchFamily="34" charset="0"/>
              <a:buChar char="•"/>
              <a:defRPr/>
            </a:pPr>
            <a:r>
              <a:rPr lang="en-US" sz="2800" b="1" dirty="0">
                <a:solidFill>
                  <a:srgbClr val="000000"/>
                </a:solidFill>
                <a:latin typeface="Arial" panose="020B0604020202020204" pitchFamily="34" charset="0"/>
                <a:cs typeface="Arial" panose="020B0604020202020204" pitchFamily="34" charset="0"/>
              </a:rPr>
              <a:t>Address elements in 2 pages or less</a:t>
            </a:r>
          </a:p>
          <a:p>
            <a:pPr>
              <a:spcBef>
                <a:spcPts val="0"/>
              </a:spcBef>
              <a:spcAft>
                <a:spcPts val="1200"/>
              </a:spcAft>
              <a:buClr>
                <a:schemeClr val="tx2"/>
              </a:buClr>
            </a:pPr>
            <a:endParaRPr lang="en-US"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399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F523-6D5F-4087-81A7-BC7036CF53B1}"/>
              </a:ext>
            </a:extLst>
          </p:cNvPr>
          <p:cNvSpPr>
            <a:spLocks noGrp="1"/>
          </p:cNvSpPr>
          <p:nvPr>
            <p:ph type="title"/>
          </p:nvPr>
        </p:nvSpPr>
        <p:spPr/>
        <p:txBody>
          <a:bodyPr>
            <a:normAutofit fontScale="90000"/>
          </a:bodyPr>
          <a:lstStyle/>
          <a:p>
            <a:r>
              <a:rPr lang="en-US" sz="2700" dirty="0"/>
              <a:t>NIH POLICY FOR DATA MANAGEMENT &amp; SHARING: </a:t>
            </a:r>
            <a:br>
              <a:rPr lang="en-US" sz="4400" dirty="0"/>
            </a:br>
            <a:r>
              <a:rPr lang="en-US" dirty="0"/>
              <a:t>Data Management &amp; Sharing Plan Elements</a:t>
            </a:r>
          </a:p>
        </p:txBody>
      </p:sp>
      <p:sp>
        <p:nvSpPr>
          <p:cNvPr id="3" name="Content Placeholder 2">
            <a:extLst>
              <a:ext uri="{FF2B5EF4-FFF2-40B4-BE49-F238E27FC236}">
                <a16:creationId xmlns:a16="http://schemas.microsoft.com/office/drawing/2014/main" id="{3D80377F-1719-42A4-A099-934972FB4FC4}"/>
              </a:ext>
            </a:extLst>
          </p:cNvPr>
          <p:cNvSpPr>
            <a:spLocks noGrp="1"/>
          </p:cNvSpPr>
          <p:nvPr>
            <p:ph idx="1"/>
          </p:nvPr>
        </p:nvSpPr>
        <p:spPr>
          <a:xfrm>
            <a:off x="422951" y="1325563"/>
            <a:ext cx="11340424" cy="5287272"/>
          </a:xfrm>
        </p:spPr>
        <p:txBody>
          <a:bodyPr/>
          <a:lstStyle/>
          <a:p>
            <a:pPr marL="0" indent="0">
              <a:spcBef>
                <a:spcPts val="0"/>
              </a:spcBef>
              <a:spcAft>
                <a:spcPts val="1400"/>
              </a:spcAft>
              <a:buClr>
                <a:schemeClr val="tx2"/>
              </a:buClr>
              <a:buNone/>
            </a:pPr>
            <a:r>
              <a:rPr lang="en-US" sz="2600" b="1" dirty="0">
                <a:cs typeface="+mn-cs"/>
                <a:hlinkClick r:id="rId3"/>
              </a:rPr>
              <a:t>NIH r</a:t>
            </a:r>
            <a:r>
              <a:rPr lang="en-US" sz="2600" b="1" dirty="0">
                <a:solidFill>
                  <a:schemeClr val="tx1"/>
                </a:solidFill>
                <a:ea typeface="+mn-ea"/>
                <a:cs typeface="+mn-cs"/>
                <a:hlinkClick r:id="rId3"/>
              </a:rPr>
              <a:t>ecommended elements of a Plan</a:t>
            </a:r>
            <a:r>
              <a:rPr lang="en-US" sz="2600" b="1" dirty="0">
                <a:solidFill>
                  <a:schemeClr val="tx1"/>
                </a:solidFill>
                <a:ea typeface="+mn-ea"/>
                <a:cs typeface="+mn-cs"/>
              </a:rPr>
              <a:t>: </a:t>
            </a:r>
          </a:p>
          <a:p>
            <a:pPr marL="571500" indent="-457200">
              <a:spcBef>
                <a:spcPts val="600"/>
              </a:spcBef>
              <a:spcAft>
                <a:spcPts val="300"/>
              </a:spcAft>
            </a:pPr>
            <a:r>
              <a:rPr lang="en-US" sz="2400" b="1" dirty="0">
                <a:solidFill>
                  <a:schemeClr val="tx1"/>
                </a:solidFill>
                <a:ea typeface="+mn-ea"/>
                <a:cs typeface="+mn-cs"/>
              </a:rPr>
              <a:t>Data type </a:t>
            </a:r>
          </a:p>
          <a:p>
            <a:pPr marL="801688" lvl="1">
              <a:spcBef>
                <a:spcPts val="600"/>
              </a:spcBef>
              <a:spcAft>
                <a:spcPts val="300"/>
              </a:spcAft>
              <a:buClr>
                <a:schemeClr val="tx2"/>
              </a:buClr>
              <a:buFont typeface="Arial" panose="020B0604020202020204" pitchFamily="34" charset="0"/>
              <a:buChar char="–"/>
            </a:pPr>
            <a:r>
              <a:rPr lang="en-US" sz="2000" dirty="0">
                <a:solidFill>
                  <a:schemeClr val="tx1"/>
                </a:solidFill>
                <a:ea typeface="+mn-ea"/>
                <a:cs typeface="+mn-cs"/>
              </a:rPr>
              <a:t>Identifying estimated type and amount of data to be generated (i.e., modality, level of aggregation, and degree of data processing)</a:t>
            </a:r>
          </a:p>
          <a:p>
            <a:pPr marL="801688" lvl="1">
              <a:spcBef>
                <a:spcPts val="600"/>
              </a:spcBef>
              <a:spcAft>
                <a:spcPts val="300"/>
              </a:spcAft>
              <a:buClr>
                <a:schemeClr val="tx2"/>
              </a:buClr>
              <a:buFont typeface="Arial" panose="020B0604020202020204" pitchFamily="34" charset="0"/>
              <a:buChar char="–"/>
            </a:pPr>
            <a:r>
              <a:rPr lang="en-US" sz="2000" dirty="0">
                <a:cs typeface="+mn-cs"/>
              </a:rPr>
              <a:t>Which data to be preserved and shared</a:t>
            </a:r>
          </a:p>
          <a:p>
            <a:pPr marL="801688" lvl="1">
              <a:spcBef>
                <a:spcPts val="600"/>
              </a:spcBef>
              <a:spcAft>
                <a:spcPts val="1400"/>
              </a:spcAft>
              <a:buClr>
                <a:schemeClr val="tx2"/>
              </a:buClr>
              <a:buFont typeface="Arial" panose="020B0604020202020204" pitchFamily="34" charset="0"/>
              <a:buChar char="–"/>
            </a:pPr>
            <a:r>
              <a:rPr lang="en-US" sz="2000" dirty="0">
                <a:solidFill>
                  <a:schemeClr val="tx1"/>
                </a:solidFill>
                <a:ea typeface="+mn-ea"/>
                <a:cs typeface="+mn-cs"/>
              </a:rPr>
              <a:t>Accompanying metadata, other relevant data</a:t>
            </a:r>
            <a:r>
              <a:rPr lang="en-US" sz="2000" dirty="0">
                <a:cs typeface="+mn-cs"/>
              </a:rPr>
              <a:t>, and associated documentation to be made available</a:t>
            </a:r>
            <a:endParaRPr lang="en-US" sz="2000" dirty="0">
              <a:solidFill>
                <a:schemeClr val="tx1"/>
              </a:solidFill>
              <a:ea typeface="+mn-ea"/>
              <a:cs typeface="+mn-cs"/>
            </a:endParaRPr>
          </a:p>
          <a:p>
            <a:pPr marL="628650">
              <a:spcBef>
                <a:spcPts val="600"/>
              </a:spcBef>
              <a:spcAft>
                <a:spcPts val="300"/>
              </a:spcAft>
            </a:pPr>
            <a:r>
              <a:rPr lang="en-US" sz="2400" b="1" dirty="0">
                <a:solidFill>
                  <a:schemeClr val="tx1"/>
                </a:solidFill>
                <a:ea typeface="+mn-ea"/>
                <a:cs typeface="+mn-cs"/>
              </a:rPr>
              <a:t>Related tools, software, code </a:t>
            </a:r>
          </a:p>
          <a:p>
            <a:pPr marL="804672" indent="-457200">
              <a:spcBef>
                <a:spcPts val="600"/>
              </a:spcBef>
              <a:spcAft>
                <a:spcPts val="1400"/>
              </a:spcAft>
              <a:buClr>
                <a:schemeClr val="tx2"/>
              </a:buClr>
              <a:buFont typeface="Arial" panose="020B0604020202020204" pitchFamily="34" charset="0"/>
              <a:buChar char="–"/>
            </a:pPr>
            <a:r>
              <a:rPr lang="en-US" sz="2000" dirty="0">
                <a:solidFill>
                  <a:schemeClr val="tx1"/>
                </a:solidFill>
                <a:ea typeface="+mn-ea"/>
                <a:cs typeface="+mn-cs"/>
              </a:rPr>
              <a:t>Tools and software needed to access and manipulate data</a:t>
            </a:r>
            <a:endParaRPr lang="en-US" sz="2000" b="1" dirty="0">
              <a:solidFill>
                <a:schemeClr val="tx1"/>
              </a:solidFill>
              <a:ea typeface="+mn-ea"/>
              <a:cs typeface="+mn-cs"/>
            </a:endParaRPr>
          </a:p>
          <a:p>
            <a:pPr marL="628650">
              <a:spcBef>
                <a:spcPts val="600"/>
              </a:spcBef>
              <a:spcAft>
                <a:spcPts val="300"/>
              </a:spcAft>
              <a:buFont typeface="+mj-lt"/>
              <a:buAutoNum type="arabicPeriod" startAt="3"/>
            </a:pPr>
            <a:r>
              <a:rPr lang="en-US" sz="2400" b="1" dirty="0">
                <a:solidFill>
                  <a:schemeClr val="tx1"/>
                </a:solidFill>
                <a:ea typeface="+mn-ea"/>
                <a:cs typeface="+mn-cs"/>
              </a:rPr>
              <a:t>Standards </a:t>
            </a:r>
          </a:p>
          <a:p>
            <a:pPr marL="857250" lvl="1">
              <a:spcBef>
                <a:spcPts val="600"/>
              </a:spcBef>
              <a:spcAft>
                <a:spcPts val="300"/>
              </a:spcAft>
              <a:buClr>
                <a:schemeClr val="tx2"/>
              </a:buClr>
              <a:buFont typeface="Arial" panose="020B0604020202020204" pitchFamily="34" charset="0"/>
              <a:buChar char="–"/>
            </a:pPr>
            <a:r>
              <a:rPr lang="en-US" sz="2000" dirty="0">
                <a:solidFill>
                  <a:schemeClr val="tx1"/>
                </a:solidFill>
                <a:ea typeface="+mn-ea"/>
                <a:cs typeface="+mn-cs"/>
              </a:rPr>
              <a:t>Standards to be applied to scientific data and metadata</a:t>
            </a:r>
          </a:p>
          <a:p>
            <a:pPr marL="0" indent="0">
              <a:buNone/>
            </a:pPr>
            <a:endParaRPr lang="en-US" dirty="0"/>
          </a:p>
        </p:txBody>
      </p:sp>
    </p:spTree>
    <p:extLst>
      <p:ext uri="{BB962C8B-B14F-4D97-AF65-F5344CB8AC3E}">
        <p14:creationId xmlns:p14="http://schemas.microsoft.com/office/powerpoint/2010/main" val="1136400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F523-6D5F-4087-81A7-BC7036CF53B1}"/>
              </a:ext>
            </a:extLst>
          </p:cNvPr>
          <p:cNvSpPr>
            <a:spLocks noGrp="1"/>
          </p:cNvSpPr>
          <p:nvPr>
            <p:ph type="title"/>
          </p:nvPr>
        </p:nvSpPr>
        <p:spPr/>
        <p:txBody>
          <a:bodyPr>
            <a:normAutofit fontScale="90000"/>
          </a:bodyPr>
          <a:lstStyle/>
          <a:p>
            <a:r>
              <a:rPr lang="en-US" sz="2700" dirty="0"/>
              <a:t>NIH POLICY FOR DATA MANAGEMENT &amp; SHARING: </a:t>
            </a:r>
            <a:br>
              <a:rPr lang="en-US" sz="6600" dirty="0"/>
            </a:br>
            <a:r>
              <a:rPr lang="en-US" dirty="0"/>
              <a:t>Data Management &amp; Sharing Plan Elements </a:t>
            </a:r>
          </a:p>
        </p:txBody>
      </p:sp>
      <p:sp>
        <p:nvSpPr>
          <p:cNvPr id="4" name="Content Placeholder 2">
            <a:extLst>
              <a:ext uri="{FF2B5EF4-FFF2-40B4-BE49-F238E27FC236}">
                <a16:creationId xmlns:a16="http://schemas.microsoft.com/office/drawing/2014/main" id="{17D09366-BC36-481A-8CD4-13A13073E570}"/>
              </a:ext>
            </a:extLst>
          </p:cNvPr>
          <p:cNvSpPr txBox="1">
            <a:spLocks/>
          </p:cNvSpPr>
          <p:nvPr/>
        </p:nvSpPr>
        <p:spPr>
          <a:xfrm>
            <a:off x="425788" y="1318935"/>
            <a:ext cx="11340424" cy="5267395"/>
          </a:xfrm>
          <a:prstGeom prst="rect">
            <a:avLst/>
          </a:prstGeom>
        </p:spPr>
        <p:txBody>
          <a:bodyPr vert="horz" lIns="91440" tIns="45720" rIns="91440" bIns="45720" rtlCol="0">
            <a:normAutofit fontScale="92500"/>
          </a:bodyPr>
          <a:lstStyle>
            <a:lvl1pPr marL="514350" indent="-514350" algn="l" defTabSz="914400" rtl="0" eaLnBrk="1" latinLnBrk="0" hangingPunct="1">
              <a:lnSpc>
                <a:spcPct val="100000"/>
              </a:lnSpc>
              <a:spcBef>
                <a:spcPts val="1000"/>
              </a:spcBef>
              <a:buClr>
                <a:srgbClr val="78A22F"/>
              </a:buClr>
              <a:buSzPct val="100000"/>
              <a:buFont typeface="+mj-lt"/>
              <a:buAutoNum type="arabicPeriod"/>
              <a:defRPr sz="3200" kern="1200" spc="-110" baseline="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lnSpc>
                <a:spcPct val="100000"/>
              </a:lnSpc>
              <a:spcBef>
                <a:spcPts val="500"/>
              </a:spcBef>
              <a:buClr>
                <a:srgbClr val="78A22F"/>
              </a:buClr>
              <a:buSzPct val="100000"/>
              <a:buFont typeface="+mj-lt"/>
              <a:buAutoNum type="alphaLcPeriod"/>
              <a:defRPr sz="2800" kern="1200" spc="-110" baseline="0">
                <a:solidFill>
                  <a:schemeClr val="tx1"/>
                </a:solidFill>
                <a:latin typeface="Arial" panose="020B0604020202020204" pitchFamily="34" charset="0"/>
                <a:ea typeface="+mn-ea"/>
                <a:cs typeface="Arial" panose="020B0604020202020204" pitchFamily="34" charset="0"/>
              </a:defRPr>
            </a:lvl2pPr>
            <a:lvl3pPr marL="1371600" indent="-457200" algn="l" defTabSz="914400" rtl="0" eaLnBrk="1" latinLnBrk="0" hangingPunct="1">
              <a:lnSpc>
                <a:spcPct val="100000"/>
              </a:lnSpc>
              <a:spcBef>
                <a:spcPts val="500"/>
              </a:spcBef>
              <a:buClr>
                <a:srgbClr val="78A22F"/>
              </a:buClr>
              <a:buSzPct val="100000"/>
              <a:buFont typeface="+mj-lt"/>
              <a:buAutoNum type="romanLcPeriod"/>
              <a:defRPr sz="2400" kern="1200" spc="-11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400"/>
              </a:spcAft>
              <a:buClr>
                <a:schemeClr val="tx2"/>
              </a:buClr>
              <a:buFont typeface="+mj-lt"/>
              <a:buNone/>
            </a:pPr>
            <a:r>
              <a:rPr lang="en-US" sz="2800" b="1" dirty="0">
                <a:cs typeface="+mn-cs"/>
                <a:hlinkClick r:id="rId3"/>
              </a:rPr>
              <a:t>NIH recommended elements of a Plan </a:t>
            </a:r>
            <a:r>
              <a:rPr lang="en-US" sz="2800" b="1" dirty="0">
                <a:cs typeface="+mn-cs"/>
              </a:rPr>
              <a:t>(cont.):</a:t>
            </a:r>
          </a:p>
          <a:p>
            <a:pPr marL="628650">
              <a:spcBef>
                <a:spcPts val="600"/>
              </a:spcBef>
              <a:spcAft>
                <a:spcPts val="300"/>
              </a:spcAft>
              <a:buFont typeface="+mj-lt"/>
              <a:buAutoNum type="arabicPeriod" startAt="4"/>
            </a:pPr>
            <a:r>
              <a:rPr lang="en-US" sz="2600" b="1" dirty="0">
                <a:solidFill>
                  <a:schemeClr val="tx1"/>
                </a:solidFill>
                <a:ea typeface="+mn-ea"/>
                <a:cs typeface="+mn-cs"/>
              </a:rPr>
              <a:t>Data preservation, access, and associated timelines </a:t>
            </a:r>
            <a:endParaRPr lang="en-US" sz="2600" b="1" dirty="0">
              <a:cs typeface="+mn-cs"/>
            </a:endParaRPr>
          </a:p>
          <a:p>
            <a:pPr marL="804672" indent="-457200">
              <a:spcBef>
                <a:spcPts val="600"/>
              </a:spcBef>
              <a:spcAft>
                <a:spcPts val="300"/>
              </a:spcAft>
              <a:buClr>
                <a:schemeClr val="tx2"/>
              </a:buClr>
              <a:buFont typeface="Arial" panose="020B0604020202020204" pitchFamily="34" charset="0"/>
              <a:buChar char="–"/>
            </a:pPr>
            <a:r>
              <a:rPr lang="en-US" sz="2200" dirty="0">
                <a:cs typeface="+mn-cs"/>
              </a:rPr>
              <a:t>Proposed r</a:t>
            </a:r>
            <a:r>
              <a:rPr lang="en-US" sz="2200" dirty="0">
                <a:solidFill>
                  <a:schemeClr val="tx1"/>
                </a:solidFill>
                <a:ea typeface="+mn-ea"/>
                <a:cs typeface="+mn-cs"/>
              </a:rPr>
              <a:t>epository to be used consistent with </a:t>
            </a:r>
            <a:r>
              <a:rPr lang="en-US" sz="2200" dirty="0">
                <a:solidFill>
                  <a:schemeClr val="tx1"/>
                </a:solidFill>
                <a:ea typeface="+mn-ea"/>
                <a:cs typeface="+mn-cs"/>
                <a:hlinkClick r:id="rId4"/>
              </a:rPr>
              <a:t>Supplemental Information on Repository Selection</a:t>
            </a:r>
            <a:endParaRPr lang="en-US" sz="2200" dirty="0">
              <a:solidFill>
                <a:schemeClr val="tx1"/>
              </a:solidFill>
              <a:ea typeface="+mn-ea"/>
              <a:cs typeface="+mn-cs"/>
            </a:endParaRPr>
          </a:p>
          <a:p>
            <a:pPr marL="804672" indent="-457200">
              <a:spcBef>
                <a:spcPts val="600"/>
              </a:spcBef>
              <a:spcAft>
                <a:spcPts val="300"/>
              </a:spcAft>
              <a:buClr>
                <a:schemeClr val="tx2"/>
              </a:buClr>
              <a:buFont typeface="Arial" panose="020B0604020202020204" pitchFamily="34" charset="0"/>
              <a:buChar char="–"/>
            </a:pPr>
            <a:r>
              <a:rPr lang="en-US" sz="2200" dirty="0">
                <a:solidFill>
                  <a:schemeClr val="tx1"/>
                </a:solidFill>
                <a:ea typeface="+mn-ea"/>
                <a:cs typeface="+mn-cs"/>
              </a:rPr>
              <a:t>How data will be findable and accessible (e.g., persistent unique identifier)</a:t>
            </a:r>
          </a:p>
          <a:p>
            <a:pPr marL="804672" indent="-457200">
              <a:spcBef>
                <a:spcPts val="600"/>
              </a:spcBef>
              <a:spcAft>
                <a:spcPts val="1400"/>
              </a:spcAft>
              <a:buClr>
                <a:schemeClr val="tx2"/>
              </a:buClr>
              <a:buFont typeface="Arial" panose="020B0604020202020204" pitchFamily="34" charset="0"/>
              <a:buChar char="–"/>
            </a:pPr>
            <a:r>
              <a:rPr lang="en-US" sz="2200" dirty="0">
                <a:cs typeface="+mn-cs"/>
              </a:rPr>
              <a:t>When data will be made available and for how long</a:t>
            </a:r>
            <a:endParaRPr lang="en-US" sz="2200" dirty="0">
              <a:solidFill>
                <a:schemeClr val="tx1"/>
              </a:solidFill>
              <a:ea typeface="+mn-ea"/>
              <a:cs typeface="+mn-cs"/>
            </a:endParaRPr>
          </a:p>
          <a:p>
            <a:pPr marL="628650">
              <a:spcBef>
                <a:spcPts val="600"/>
              </a:spcBef>
              <a:spcAft>
                <a:spcPts val="300"/>
              </a:spcAft>
              <a:buFont typeface="+mj-lt"/>
              <a:buAutoNum type="arabicPeriod" startAt="5"/>
            </a:pPr>
            <a:r>
              <a:rPr lang="en-US" sz="2600" b="1" dirty="0">
                <a:cs typeface="+mn-cs"/>
              </a:rPr>
              <a:t>Access, Distribution, and Reuse Considerations</a:t>
            </a:r>
          </a:p>
          <a:p>
            <a:pPr marL="804672" indent="-457200">
              <a:spcBef>
                <a:spcPts val="600"/>
              </a:spcBef>
              <a:spcAft>
                <a:spcPts val="300"/>
              </a:spcAft>
              <a:buClr>
                <a:schemeClr val="tx2"/>
              </a:buClr>
              <a:buFont typeface="Arial" panose="020B0604020202020204" pitchFamily="34" charset="0"/>
              <a:buChar char="–"/>
            </a:pPr>
            <a:r>
              <a:rPr lang="en-US" sz="2200" dirty="0">
                <a:cs typeface="+mn-cs"/>
              </a:rPr>
              <a:t>Description of factors potentially affecting data access, distribution, or reuse related to informed consent or privacy and confidentiality protections</a:t>
            </a:r>
          </a:p>
          <a:p>
            <a:pPr marL="804672" indent="-457200">
              <a:spcBef>
                <a:spcPts val="600"/>
              </a:spcBef>
              <a:spcAft>
                <a:spcPts val="1400"/>
              </a:spcAft>
              <a:buClr>
                <a:schemeClr val="tx2"/>
              </a:buClr>
              <a:buFont typeface="Arial" panose="020B0604020202020204" pitchFamily="34" charset="0"/>
              <a:buChar char="–"/>
            </a:pPr>
            <a:r>
              <a:rPr lang="en-US" sz="2200" dirty="0">
                <a:cs typeface="+mn-cs"/>
              </a:rPr>
              <a:t>Whether access to human data will be controlled</a:t>
            </a:r>
          </a:p>
          <a:p>
            <a:pPr marL="628650">
              <a:spcBef>
                <a:spcPts val="600"/>
              </a:spcBef>
              <a:spcAft>
                <a:spcPts val="300"/>
              </a:spcAft>
              <a:buFont typeface="+mj-lt"/>
              <a:buAutoNum type="arabicPeriod" startAt="6"/>
            </a:pPr>
            <a:r>
              <a:rPr lang="en-US" sz="2600" b="1" dirty="0">
                <a:cs typeface="+mn-cs"/>
              </a:rPr>
              <a:t>Oversight of data management</a:t>
            </a:r>
          </a:p>
          <a:p>
            <a:pPr marL="687388" lvl="1" indent="-342900">
              <a:spcBef>
                <a:spcPts val="600"/>
              </a:spcBef>
              <a:buClr>
                <a:srgbClr val="005F7A"/>
              </a:buClr>
              <a:buFont typeface="Arial" panose="020B0604020202020204" pitchFamily="34" charset="0"/>
              <a:buChar char="–"/>
              <a:defRPr/>
            </a:pPr>
            <a:r>
              <a:rPr lang="en-US" sz="2200" dirty="0">
                <a:solidFill>
                  <a:schemeClr val="tx1"/>
                </a:solidFill>
                <a:ea typeface="+mn-ea"/>
                <a:cs typeface="+mn-cs"/>
              </a:rPr>
              <a:t>Plan compliance will be monitored/ managed and by whom</a:t>
            </a:r>
          </a:p>
          <a:p>
            <a:pPr marL="0" indent="0">
              <a:buFont typeface="+mj-lt"/>
              <a:buNone/>
            </a:pPr>
            <a:endParaRPr lang="en-US" dirty="0"/>
          </a:p>
        </p:txBody>
      </p:sp>
    </p:spTree>
    <p:extLst>
      <p:ext uri="{BB962C8B-B14F-4D97-AF65-F5344CB8AC3E}">
        <p14:creationId xmlns:p14="http://schemas.microsoft.com/office/powerpoint/2010/main" val="3381813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80E9-E07E-F743-B55A-0174B046C640}"/>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52E64BAF-AB5A-2B4B-9B07-C6B5E4D59EAF}"/>
              </a:ext>
            </a:extLst>
          </p:cNvPr>
          <p:cNvSpPr>
            <a:spLocks noGrp="1"/>
          </p:cNvSpPr>
          <p:nvPr>
            <p:ph idx="1"/>
          </p:nvPr>
        </p:nvSpPr>
        <p:spPr/>
        <p:txBody>
          <a:bodyPr/>
          <a:lstStyle/>
          <a:p>
            <a:r>
              <a:rPr lang="en-US" dirty="0"/>
              <a:t>Data Type</a:t>
            </a:r>
          </a:p>
          <a:p>
            <a:r>
              <a:rPr lang="en-US" dirty="0"/>
              <a:t>Data Preservation, Access, and Associated Timelines</a:t>
            </a:r>
          </a:p>
        </p:txBody>
      </p:sp>
    </p:spTree>
    <p:extLst>
      <p:ext uri="{BB962C8B-B14F-4D97-AF65-F5344CB8AC3E}">
        <p14:creationId xmlns:p14="http://schemas.microsoft.com/office/powerpoint/2010/main" val="261217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EA5D-030A-5740-84CF-7A4169F195AB}"/>
              </a:ext>
            </a:extLst>
          </p:cNvPr>
          <p:cNvSpPr>
            <a:spLocks noGrp="1"/>
          </p:cNvSpPr>
          <p:nvPr>
            <p:ph type="title"/>
          </p:nvPr>
        </p:nvSpPr>
        <p:spPr/>
        <p:txBody>
          <a:bodyPr/>
          <a:lstStyle/>
          <a:p>
            <a:r>
              <a:rPr lang="en-US" dirty="0"/>
              <a:t>Example 1: Data Type</a:t>
            </a:r>
          </a:p>
        </p:txBody>
      </p:sp>
      <p:sp>
        <p:nvSpPr>
          <p:cNvPr id="3" name="Content Placeholder 2">
            <a:extLst>
              <a:ext uri="{FF2B5EF4-FFF2-40B4-BE49-F238E27FC236}">
                <a16:creationId xmlns:a16="http://schemas.microsoft.com/office/drawing/2014/main" id="{E30254C9-3737-B14B-A45D-17181F71722A}"/>
              </a:ext>
            </a:extLst>
          </p:cNvPr>
          <p:cNvSpPr>
            <a:spLocks noGrp="1"/>
          </p:cNvSpPr>
          <p:nvPr>
            <p:ph idx="1"/>
          </p:nvPr>
        </p:nvSpPr>
        <p:spPr>
          <a:xfrm>
            <a:off x="422951" y="1325563"/>
            <a:ext cx="9114749" cy="4535591"/>
          </a:xfrm>
        </p:spPr>
        <p:txBody>
          <a:bodyPr>
            <a:noAutofit/>
          </a:bodyPr>
          <a:lstStyle/>
          <a:p>
            <a:pPr marL="0" indent="0">
              <a:buNone/>
            </a:pPr>
            <a:r>
              <a:rPr lang="en-US" sz="2300" dirty="0"/>
              <a:t>The research team will conduct approximately </a:t>
            </a:r>
            <a:r>
              <a:rPr lang="en-US" sz="2300" b="1" dirty="0"/>
              <a:t>20 semi-structured interviews </a:t>
            </a:r>
            <a:r>
              <a:rPr lang="en-US" sz="2300" dirty="0"/>
              <a:t>... </a:t>
            </a:r>
            <a:r>
              <a:rPr lang="en-US" sz="2300" b="1" dirty="0"/>
              <a:t>Each interview will produce 2-3 pages </a:t>
            </a:r>
            <a:r>
              <a:rPr lang="en-US" sz="2300" dirty="0"/>
              <a:t>of hand-typed notes in Word (.docx) format  (converted from hand-written notes taken during the interview, which are promptly destroyed) and a one page analytic memo in </a:t>
            </a:r>
            <a:r>
              <a:rPr lang="en-US" sz="2300" b="1" dirty="0"/>
              <a:t>Word (.docx) format, both convertible to .pdf</a:t>
            </a:r>
            <a:r>
              <a:rPr lang="en-US" sz="2300" dirty="0"/>
              <a:t> for long-term storage.</a:t>
            </a:r>
          </a:p>
          <a:p>
            <a:pPr marL="0" indent="0">
              <a:buNone/>
            </a:pPr>
            <a:r>
              <a:rPr lang="en-US" sz="2300" dirty="0"/>
              <a:t>In addition, the research team will </a:t>
            </a:r>
            <a:r>
              <a:rPr lang="en-US" sz="2300" b="1" dirty="0"/>
              <a:t>conduct analysis of the interview data in the CAQDAS program </a:t>
            </a:r>
            <a:r>
              <a:rPr lang="en-US" sz="2300" b="1" dirty="0" err="1"/>
              <a:t>ATLAS.ti</a:t>
            </a:r>
            <a:r>
              <a:rPr lang="en-US" sz="2300" dirty="0"/>
              <a:t>, which will produce </a:t>
            </a:r>
            <a:r>
              <a:rPr lang="en-US" sz="2300" b="1" dirty="0"/>
              <a:t>a .</a:t>
            </a:r>
            <a:r>
              <a:rPr lang="en-US" sz="2300" b="1" dirty="0" err="1"/>
              <a:t>qdpx</a:t>
            </a:r>
            <a:r>
              <a:rPr lang="en-US" sz="2300" b="1" dirty="0"/>
              <a:t> file</a:t>
            </a:r>
            <a:r>
              <a:rPr lang="en-US" sz="2300" dirty="0"/>
              <a:t>, which is the REFI-QDA Standard for interoperability between CAQDAS programs.</a:t>
            </a:r>
          </a:p>
          <a:p>
            <a:pPr marL="0" indent="0">
              <a:buNone/>
            </a:pPr>
            <a:r>
              <a:rPr lang="en-US" sz="2300" dirty="0"/>
              <a:t>The research team may come into possession of additional documents ... These documents will be </a:t>
            </a:r>
            <a:r>
              <a:rPr lang="en-US" sz="2300" b="1" dirty="0"/>
              <a:t>digitized as .pdf files </a:t>
            </a:r>
            <a:r>
              <a:rPr lang="en-US" sz="2300" dirty="0"/>
              <a:t>for long-term storage.</a:t>
            </a:r>
          </a:p>
          <a:p>
            <a:pPr marL="0" indent="0">
              <a:buNone/>
            </a:pPr>
            <a:endParaRPr lang="en-US" sz="2300" dirty="0"/>
          </a:p>
        </p:txBody>
      </p:sp>
      <p:sp>
        <p:nvSpPr>
          <p:cNvPr id="4" name="TextBox 3">
            <a:extLst>
              <a:ext uri="{FF2B5EF4-FFF2-40B4-BE49-F238E27FC236}">
                <a16:creationId xmlns:a16="http://schemas.microsoft.com/office/drawing/2014/main" id="{87111F4F-7023-294E-B4F5-66EF1F7AC087}"/>
              </a:ext>
            </a:extLst>
          </p:cNvPr>
          <p:cNvSpPr txBox="1"/>
          <p:nvPr/>
        </p:nvSpPr>
        <p:spPr>
          <a:xfrm>
            <a:off x="422952" y="5861154"/>
            <a:ext cx="6403518" cy="584775"/>
          </a:xfrm>
          <a:prstGeom prst="rect">
            <a:avLst/>
          </a:prstGeom>
          <a:solidFill>
            <a:schemeClr val="bg1">
              <a:lumMod val="85000"/>
              <a:alpha val="50124"/>
            </a:schemeClr>
          </a:solidFill>
        </p:spPr>
        <p:txBody>
          <a:bodyPr wrap="square" rtlCol="0">
            <a:spAutoFit/>
          </a:bodyPr>
          <a:lstStyle/>
          <a:p>
            <a:r>
              <a:rPr lang="en-US" sz="1600" dirty="0">
                <a:latin typeface="Arial" panose="020B0604020202020204" pitchFamily="34" charset="0"/>
                <a:cs typeface="Arial" panose="020B0604020202020204" pitchFamily="34" charset="0"/>
              </a:rPr>
              <a:t>Nicholas Bell, University of Pennsylvania and Georgetown University,</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hlinkClick r:id="rId3"/>
              </a:rPr>
              <a:t>“Why Do So Few Workers Take Trade Adjustment Assistance</a:t>
            </a:r>
            <a:r>
              <a:rPr lang="en-US" sz="1600" dirty="0">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D7714899-64B2-D449-8B26-4E3ED61C214A}"/>
              </a:ext>
            </a:extLst>
          </p:cNvPr>
          <p:cNvSpPr txBox="1"/>
          <p:nvPr/>
        </p:nvSpPr>
        <p:spPr>
          <a:xfrm>
            <a:off x="9817100" y="2316163"/>
            <a:ext cx="2111375" cy="707886"/>
          </a:xfrm>
          <a:prstGeom prst="rect">
            <a:avLst/>
          </a:prstGeom>
          <a:solidFill>
            <a:schemeClr val="accent2">
              <a:lumMod val="60000"/>
              <a:lumOff val="40000"/>
            </a:schemeClr>
          </a:solidFill>
        </p:spPr>
        <p:txBody>
          <a:bodyPr wrap="square" rtlCol="0">
            <a:spAutoFit/>
          </a:bodyPr>
          <a:lstStyle/>
          <a:p>
            <a:r>
              <a:rPr lang="en-US" sz="4000" dirty="0"/>
              <a:t>Quantity</a:t>
            </a:r>
          </a:p>
        </p:txBody>
      </p:sp>
      <p:sp>
        <p:nvSpPr>
          <p:cNvPr id="6" name="TextBox 5">
            <a:extLst>
              <a:ext uri="{FF2B5EF4-FFF2-40B4-BE49-F238E27FC236}">
                <a16:creationId xmlns:a16="http://schemas.microsoft.com/office/drawing/2014/main" id="{51E24CF5-EFD8-314A-8A39-146884DE186C}"/>
              </a:ext>
            </a:extLst>
          </p:cNvPr>
          <p:cNvSpPr txBox="1"/>
          <p:nvPr/>
        </p:nvSpPr>
        <p:spPr>
          <a:xfrm>
            <a:off x="9817100" y="3301315"/>
            <a:ext cx="2111375" cy="707886"/>
          </a:xfrm>
          <a:prstGeom prst="rect">
            <a:avLst/>
          </a:prstGeom>
          <a:solidFill>
            <a:schemeClr val="accent2">
              <a:lumMod val="60000"/>
              <a:lumOff val="40000"/>
            </a:schemeClr>
          </a:solidFill>
        </p:spPr>
        <p:txBody>
          <a:bodyPr wrap="square" rtlCol="0">
            <a:spAutoFit/>
          </a:bodyPr>
          <a:lstStyle/>
          <a:p>
            <a:r>
              <a:rPr lang="en-US" sz="4000" dirty="0"/>
              <a:t>Formats</a:t>
            </a:r>
          </a:p>
        </p:txBody>
      </p:sp>
      <p:sp>
        <p:nvSpPr>
          <p:cNvPr id="7" name="TextBox 6">
            <a:extLst>
              <a:ext uri="{FF2B5EF4-FFF2-40B4-BE49-F238E27FC236}">
                <a16:creationId xmlns:a16="http://schemas.microsoft.com/office/drawing/2014/main" id="{A43FDD46-F191-CE4A-B084-D2A6C4BC32B0}"/>
              </a:ext>
            </a:extLst>
          </p:cNvPr>
          <p:cNvSpPr txBox="1"/>
          <p:nvPr/>
        </p:nvSpPr>
        <p:spPr>
          <a:xfrm>
            <a:off x="9817100" y="4286467"/>
            <a:ext cx="2111375" cy="707886"/>
          </a:xfrm>
          <a:prstGeom prst="rect">
            <a:avLst/>
          </a:prstGeom>
          <a:solidFill>
            <a:schemeClr val="accent2">
              <a:lumMod val="60000"/>
              <a:lumOff val="40000"/>
            </a:schemeClr>
          </a:solidFill>
        </p:spPr>
        <p:txBody>
          <a:bodyPr wrap="square" rtlCol="0">
            <a:spAutoFit/>
          </a:bodyPr>
          <a:lstStyle/>
          <a:p>
            <a:r>
              <a:rPr lang="en-US" sz="4000" dirty="0"/>
              <a:t>Software</a:t>
            </a:r>
          </a:p>
        </p:txBody>
      </p:sp>
      <p:sp>
        <p:nvSpPr>
          <p:cNvPr id="8" name="TextBox 7">
            <a:extLst>
              <a:ext uri="{FF2B5EF4-FFF2-40B4-BE49-F238E27FC236}">
                <a16:creationId xmlns:a16="http://schemas.microsoft.com/office/drawing/2014/main" id="{A7CB73EF-DCDC-9642-A5D3-A7B65944DD3F}"/>
              </a:ext>
            </a:extLst>
          </p:cNvPr>
          <p:cNvSpPr txBox="1"/>
          <p:nvPr/>
        </p:nvSpPr>
        <p:spPr>
          <a:xfrm>
            <a:off x="9817100" y="1333913"/>
            <a:ext cx="2111375" cy="707886"/>
          </a:xfrm>
          <a:prstGeom prst="rect">
            <a:avLst/>
          </a:prstGeom>
          <a:solidFill>
            <a:schemeClr val="accent2">
              <a:lumMod val="60000"/>
              <a:lumOff val="40000"/>
            </a:schemeClr>
          </a:solidFill>
        </p:spPr>
        <p:txBody>
          <a:bodyPr wrap="square" rtlCol="0">
            <a:spAutoFit/>
          </a:bodyPr>
          <a:lstStyle/>
          <a:p>
            <a:r>
              <a:rPr lang="en-US" sz="4000" dirty="0"/>
              <a:t>Type</a:t>
            </a:r>
          </a:p>
        </p:txBody>
      </p:sp>
    </p:spTree>
    <p:extLst>
      <p:ext uri="{BB962C8B-B14F-4D97-AF65-F5344CB8AC3E}">
        <p14:creationId xmlns:p14="http://schemas.microsoft.com/office/powerpoint/2010/main" val="580341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ED9AC-09D5-3748-904E-80A86C41771F}"/>
              </a:ext>
            </a:extLst>
          </p:cNvPr>
          <p:cNvSpPr>
            <a:spLocks noGrp="1"/>
          </p:cNvSpPr>
          <p:nvPr>
            <p:ph type="title"/>
          </p:nvPr>
        </p:nvSpPr>
        <p:spPr/>
        <p:txBody>
          <a:bodyPr>
            <a:noAutofit/>
          </a:bodyPr>
          <a:lstStyle/>
          <a:p>
            <a:r>
              <a:rPr lang="en-US" sz="3600" dirty="0"/>
              <a:t>Example 2: Data Preservation, Access, and </a:t>
            </a:r>
            <a:br>
              <a:rPr lang="en-US" sz="3600" dirty="0"/>
            </a:br>
            <a:r>
              <a:rPr lang="en-US" sz="3600" dirty="0"/>
              <a:t>Associated Timelines</a:t>
            </a:r>
          </a:p>
        </p:txBody>
      </p:sp>
      <p:sp>
        <p:nvSpPr>
          <p:cNvPr id="3" name="Content Placeholder 2">
            <a:extLst>
              <a:ext uri="{FF2B5EF4-FFF2-40B4-BE49-F238E27FC236}">
                <a16:creationId xmlns:a16="http://schemas.microsoft.com/office/drawing/2014/main" id="{A83054CC-3F08-6B4B-86E3-DC80B9CD699F}"/>
              </a:ext>
            </a:extLst>
          </p:cNvPr>
          <p:cNvSpPr>
            <a:spLocks noGrp="1"/>
          </p:cNvSpPr>
          <p:nvPr>
            <p:ph idx="1"/>
          </p:nvPr>
        </p:nvSpPr>
        <p:spPr>
          <a:xfrm>
            <a:off x="3073400" y="1325563"/>
            <a:ext cx="8689974" cy="5045356"/>
          </a:xfrm>
        </p:spPr>
        <p:txBody>
          <a:bodyPr>
            <a:normAutofit fontScale="77500" lnSpcReduction="20000"/>
          </a:bodyPr>
          <a:lstStyle/>
          <a:p>
            <a:pPr marL="0" indent="0">
              <a:buNone/>
            </a:pPr>
            <a:r>
              <a:rPr lang="en-US" dirty="0"/>
              <a:t>Data will be publicly shared and preserved in the repository </a:t>
            </a:r>
            <a:r>
              <a:rPr lang="en-US" b="1" dirty="0" err="1"/>
              <a:t>Zenodo</a:t>
            </a:r>
            <a:r>
              <a:rPr lang="en-US" dirty="0"/>
              <a:t> (https://</a:t>
            </a:r>
            <a:r>
              <a:rPr lang="en-US" dirty="0" err="1"/>
              <a:t>zenodo.org</a:t>
            </a:r>
            <a:r>
              <a:rPr lang="en-US" dirty="0"/>
              <a:t>/). </a:t>
            </a:r>
          </a:p>
          <a:p>
            <a:pPr marL="0" indent="0">
              <a:buNone/>
            </a:pPr>
            <a:r>
              <a:rPr lang="en-US" b="1" dirty="0" err="1"/>
              <a:t>Zenodo</a:t>
            </a:r>
            <a:r>
              <a:rPr lang="en-US" b="1" dirty="0"/>
              <a:t> is freely available</a:t>
            </a:r>
            <a:r>
              <a:rPr lang="en-US" dirty="0"/>
              <a:t> to anyone to use, and the data will be securely stored in the CERN Data Center. Once deposited in </a:t>
            </a:r>
            <a:r>
              <a:rPr lang="en-US" dirty="0" err="1"/>
              <a:t>Zenodo</a:t>
            </a:r>
            <a:r>
              <a:rPr lang="en-US" dirty="0"/>
              <a:t> and published, the data set will be </a:t>
            </a:r>
            <a:r>
              <a:rPr lang="en-US" b="1" dirty="0"/>
              <a:t>assigned a DOI</a:t>
            </a:r>
            <a:r>
              <a:rPr lang="en-US" dirty="0"/>
              <a:t> and will be findable via a web search, the </a:t>
            </a:r>
            <a:r>
              <a:rPr lang="en-US" dirty="0" err="1"/>
              <a:t>Zenodo</a:t>
            </a:r>
            <a:r>
              <a:rPr lang="en-US" dirty="0"/>
              <a:t> repository search feature, or by the assigned DOI. </a:t>
            </a:r>
          </a:p>
          <a:p>
            <a:pPr marL="0" indent="0">
              <a:buNone/>
            </a:pPr>
            <a:r>
              <a:rPr lang="en-US" dirty="0"/>
              <a:t>The data will be published </a:t>
            </a:r>
            <a:r>
              <a:rPr lang="en-US" b="1" dirty="0"/>
              <a:t>concurrently with the first associated publication</a:t>
            </a:r>
            <a:r>
              <a:rPr lang="en-US" dirty="0"/>
              <a:t>, but no later than the end of the award period. The data will </a:t>
            </a:r>
            <a:r>
              <a:rPr lang="en-US" b="1" dirty="0"/>
              <a:t>be available for at least 20 years</a:t>
            </a:r>
            <a:r>
              <a:rPr lang="en-US" dirty="0"/>
              <a:t>; </a:t>
            </a:r>
            <a:r>
              <a:rPr lang="en-US" dirty="0" err="1"/>
              <a:t>Zenodo’s</a:t>
            </a:r>
            <a:r>
              <a:rPr lang="en-US" dirty="0"/>
              <a:t> policies (https://</a:t>
            </a:r>
            <a:r>
              <a:rPr lang="en-US" dirty="0" err="1"/>
              <a:t>about.zenodo.org</a:t>
            </a:r>
            <a:r>
              <a:rPr lang="en-US" dirty="0"/>
              <a:t>/policies/) currently state “Items will be retained for the lifetime of the repository. This is currently the lifetime of the host laboratory CERN, which currently has an experimental </a:t>
            </a:r>
            <a:r>
              <a:rPr lang="en-US" dirty="0" err="1"/>
              <a:t>programme</a:t>
            </a:r>
            <a:r>
              <a:rPr lang="en-US" dirty="0"/>
              <a:t> defined for the next 20 years at least.”</a:t>
            </a:r>
          </a:p>
        </p:txBody>
      </p:sp>
      <p:sp>
        <p:nvSpPr>
          <p:cNvPr id="4" name="TextBox 3">
            <a:extLst>
              <a:ext uri="{FF2B5EF4-FFF2-40B4-BE49-F238E27FC236}">
                <a16:creationId xmlns:a16="http://schemas.microsoft.com/office/drawing/2014/main" id="{0FBFCF7C-3826-C34E-8F1F-8792E5DF8BD7}"/>
              </a:ext>
            </a:extLst>
          </p:cNvPr>
          <p:cNvSpPr txBox="1"/>
          <p:nvPr/>
        </p:nvSpPr>
        <p:spPr>
          <a:xfrm>
            <a:off x="184826" y="2142299"/>
            <a:ext cx="2799674" cy="707886"/>
          </a:xfrm>
          <a:prstGeom prst="rect">
            <a:avLst/>
          </a:prstGeom>
          <a:solidFill>
            <a:schemeClr val="accent2">
              <a:lumMod val="60000"/>
              <a:lumOff val="40000"/>
            </a:schemeClr>
          </a:solidFill>
        </p:spPr>
        <p:txBody>
          <a:bodyPr wrap="square" rtlCol="0">
            <a:spAutoFit/>
          </a:bodyPr>
          <a:lstStyle/>
          <a:p>
            <a:r>
              <a:rPr lang="en-US" sz="4000" dirty="0"/>
              <a:t>Access</a:t>
            </a:r>
          </a:p>
        </p:txBody>
      </p:sp>
      <p:sp>
        <p:nvSpPr>
          <p:cNvPr id="5" name="TextBox 4">
            <a:extLst>
              <a:ext uri="{FF2B5EF4-FFF2-40B4-BE49-F238E27FC236}">
                <a16:creationId xmlns:a16="http://schemas.microsoft.com/office/drawing/2014/main" id="{0A2BEA47-A788-4340-8DC8-32742F68F40E}"/>
              </a:ext>
            </a:extLst>
          </p:cNvPr>
          <p:cNvSpPr txBox="1"/>
          <p:nvPr/>
        </p:nvSpPr>
        <p:spPr>
          <a:xfrm>
            <a:off x="184826" y="3738030"/>
            <a:ext cx="2799674" cy="677108"/>
          </a:xfrm>
          <a:prstGeom prst="rect">
            <a:avLst/>
          </a:prstGeom>
          <a:solidFill>
            <a:schemeClr val="accent2">
              <a:lumMod val="60000"/>
              <a:lumOff val="40000"/>
            </a:schemeClr>
          </a:solidFill>
        </p:spPr>
        <p:txBody>
          <a:bodyPr wrap="square" rtlCol="0">
            <a:spAutoFit/>
          </a:bodyPr>
          <a:lstStyle/>
          <a:p>
            <a:r>
              <a:rPr lang="en-US" sz="3800" dirty="0"/>
              <a:t>Timelines</a:t>
            </a:r>
          </a:p>
        </p:txBody>
      </p:sp>
      <p:sp>
        <p:nvSpPr>
          <p:cNvPr id="6" name="TextBox 5">
            <a:extLst>
              <a:ext uri="{FF2B5EF4-FFF2-40B4-BE49-F238E27FC236}">
                <a16:creationId xmlns:a16="http://schemas.microsoft.com/office/drawing/2014/main" id="{7FB5E54B-FE88-144A-A72E-E33E7578E2D4}"/>
              </a:ext>
            </a:extLst>
          </p:cNvPr>
          <p:cNvSpPr txBox="1"/>
          <p:nvPr/>
        </p:nvSpPr>
        <p:spPr>
          <a:xfrm>
            <a:off x="184826" y="1343026"/>
            <a:ext cx="2799674" cy="707886"/>
          </a:xfrm>
          <a:prstGeom prst="rect">
            <a:avLst/>
          </a:prstGeom>
          <a:solidFill>
            <a:schemeClr val="accent2">
              <a:lumMod val="60000"/>
              <a:lumOff val="40000"/>
            </a:schemeClr>
          </a:solidFill>
        </p:spPr>
        <p:txBody>
          <a:bodyPr wrap="square" rtlCol="0">
            <a:spAutoFit/>
          </a:bodyPr>
          <a:lstStyle/>
          <a:p>
            <a:r>
              <a:rPr lang="en-US" sz="4000" dirty="0"/>
              <a:t>Preservation</a:t>
            </a:r>
          </a:p>
        </p:txBody>
      </p:sp>
    </p:spTree>
    <p:extLst>
      <p:ext uri="{BB962C8B-B14F-4D97-AF65-F5344CB8AC3E}">
        <p14:creationId xmlns:p14="http://schemas.microsoft.com/office/powerpoint/2010/main" val="1674614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5757-8FA5-D740-8C37-6C51A12EC832}"/>
              </a:ext>
            </a:extLst>
          </p:cNvPr>
          <p:cNvSpPr>
            <a:spLocks noGrp="1"/>
          </p:cNvSpPr>
          <p:nvPr>
            <p:ph type="title"/>
          </p:nvPr>
        </p:nvSpPr>
        <p:spPr/>
        <p:txBody>
          <a:bodyPr/>
          <a:lstStyle/>
          <a:p>
            <a:r>
              <a:rPr lang="en-US" dirty="0"/>
              <a:t>Recommended practices for plans</a:t>
            </a:r>
          </a:p>
        </p:txBody>
      </p:sp>
      <p:sp>
        <p:nvSpPr>
          <p:cNvPr id="3" name="Content Placeholder 2">
            <a:extLst>
              <a:ext uri="{FF2B5EF4-FFF2-40B4-BE49-F238E27FC236}">
                <a16:creationId xmlns:a16="http://schemas.microsoft.com/office/drawing/2014/main" id="{18EE585C-B8E6-4B48-986A-01FCDD89C115}"/>
              </a:ext>
            </a:extLst>
          </p:cNvPr>
          <p:cNvSpPr>
            <a:spLocks noGrp="1"/>
          </p:cNvSpPr>
          <p:nvPr>
            <p:ph idx="1"/>
          </p:nvPr>
        </p:nvSpPr>
        <p:spPr/>
        <p:txBody>
          <a:bodyPr>
            <a:normAutofit/>
          </a:bodyPr>
          <a:lstStyle/>
          <a:p>
            <a:pPr>
              <a:buFont typeface="Arial" panose="020B0604020202020204" pitchFamily="34" charset="0"/>
              <a:buChar char="•"/>
            </a:pPr>
            <a:r>
              <a:rPr lang="en-US" dirty="0"/>
              <a:t>Start early</a:t>
            </a:r>
          </a:p>
          <a:p>
            <a:pPr>
              <a:buFont typeface="Arial" panose="020B0604020202020204" pitchFamily="34" charset="0"/>
              <a:buChar char="•"/>
            </a:pPr>
            <a:r>
              <a:rPr lang="en-US" dirty="0"/>
              <a:t>Know your data</a:t>
            </a:r>
          </a:p>
          <a:p>
            <a:pPr>
              <a:buFont typeface="Arial" panose="020B0604020202020204" pitchFamily="34" charset="0"/>
              <a:buChar char="•"/>
            </a:pPr>
            <a:r>
              <a:rPr lang="en-US" dirty="0"/>
              <a:t>Understand applicable requirements &amp; guidelines</a:t>
            </a:r>
          </a:p>
          <a:p>
            <a:pPr>
              <a:buFont typeface="Arial" panose="020B0604020202020204" pitchFamily="34" charset="0"/>
              <a:buChar char="•"/>
            </a:pPr>
            <a:r>
              <a:rPr lang="en-US" dirty="0"/>
              <a:t>Aim to share data in a repository</a:t>
            </a:r>
          </a:p>
          <a:p>
            <a:pPr>
              <a:buFont typeface="Arial" panose="020B0604020202020204" pitchFamily="34" charset="0"/>
              <a:buChar char="•"/>
            </a:pPr>
            <a:r>
              <a:rPr lang="en-US" dirty="0"/>
              <a:t>Connect with data librarian</a:t>
            </a:r>
          </a:p>
          <a:p>
            <a:pPr>
              <a:buFont typeface="Arial" panose="020B0604020202020204" pitchFamily="34" charset="0"/>
              <a:buChar char="•"/>
            </a:pPr>
            <a:r>
              <a:rPr lang="en-US" dirty="0"/>
              <a:t>Write data management and sharing costs into budget</a:t>
            </a:r>
          </a:p>
          <a:p>
            <a:pPr lvl="1">
              <a:buFont typeface="Arial" panose="020B0604020202020204" pitchFamily="34" charset="0"/>
              <a:buChar char="•"/>
            </a:pPr>
            <a:r>
              <a:rPr lang="en-US" dirty="0"/>
              <a:t>Managers, cleaning up the data, sharing</a:t>
            </a:r>
          </a:p>
          <a:p>
            <a:pPr>
              <a:buFont typeface="Arial" panose="020B0604020202020204" pitchFamily="34" charset="0"/>
              <a:buChar char="•"/>
            </a:pPr>
            <a:r>
              <a:rPr lang="en-US" dirty="0"/>
              <a:t>Harmonize other documents with the Plan</a:t>
            </a:r>
          </a:p>
          <a:p>
            <a:endParaRPr lang="en-US" dirty="0"/>
          </a:p>
        </p:txBody>
      </p:sp>
    </p:spTree>
    <p:extLst>
      <p:ext uri="{BB962C8B-B14F-4D97-AF65-F5344CB8AC3E}">
        <p14:creationId xmlns:p14="http://schemas.microsoft.com/office/powerpoint/2010/main" val="2879558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0" dirty="0"/>
              <a:t>How Academic Medical Centers Can Prepare for January 2023</a:t>
            </a:r>
            <a:endParaRPr lang="en-US" dirty="0"/>
          </a:p>
        </p:txBody>
      </p:sp>
      <p:sp>
        <p:nvSpPr>
          <p:cNvPr id="3" name="Subtitle 2"/>
          <p:cNvSpPr>
            <a:spLocks noGrp="1"/>
          </p:cNvSpPr>
          <p:nvPr>
            <p:ph type="subTitle" idx="1"/>
          </p:nvPr>
        </p:nvSpPr>
        <p:spPr>
          <a:xfrm>
            <a:off x="1523999" y="5847346"/>
            <a:ext cx="9144000" cy="1010654"/>
          </a:xfrm>
        </p:spPr>
        <p:txBody>
          <a:bodyPr>
            <a:normAutofit lnSpcReduction="10000"/>
          </a:bodyPr>
          <a:lstStyle/>
          <a:p>
            <a:r>
              <a:rPr lang="en-US" dirty="0"/>
              <a:t>Sara Samuel</a:t>
            </a:r>
          </a:p>
          <a:p>
            <a:r>
              <a:rPr lang="en-US" sz="2200" dirty="0"/>
              <a:t>Informationist, University of Michigan</a:t>
            </a:r>
          </a:p>
        </p:txBody>
      </p:sp>
    </p:spTree>
    <p:extLst>
      <p:ext uri="{BB962C8B-B14F-4D97-AF65-F5344CB8AC3E}">
        <p14:creationId xmlns:p14="http://schemas.microsoft.com/office/powerpoint/2010/main" val="3553213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A5B9E-A493-754C-B181-E61C627DAA6B}"/>
              </a:ext>
            </a:extLst>
          </p:cNvPr>
          <p:cNvSpPr>
            <a:spLocks noGrp="1"/>
          </p:cNvSpPr>
          <p:nvPr>
            <p:ph type="title"/>
          </p:nvPr>
        </p:nvSpPr>
        <p:spPr/>
        <p:txBody>
          <a:bodyPr/>
          <a:lstStyle/>
          <a:p>
            <a:r>
              <a:rPr lang="en-US" dirty="0"/>
              <a:t>Institutional readiness</a:t>
            </a:r>
          </a:p>
        </p:txBody>
      </p:sp>
      <p:sp>
        <p:nvSpPr>
          <p:cNvPr id="3" name="Content Placeholder 2">
            <a:extLst>
              <a:ext uri="{FF2B5EF4-FFF2-40B4-BE49-F238E27FC236}">
                <a16:creationId xmlns:a16="http://schemas.microsoft.com/office/drawing/2014/main" id="{E13EB788-2755-7147-8AB9-323A997439C2}"/>
              </a:ext>
            </a:extLst>
          </p:cNvPr>
          <p:cNvSpPr>
            <a:spLocks noGrp="1"/>
          </p:cNvSpPr>
          <p:nvPr>
            <p:ph idx="1"/>
          </p:nvPr>
        </p:nvSpPr>
        <p:spPr/>
        <p:txBody>
          <a:bodyPr/>
          <a:lstStyle/>
          <a:p>
            <a:pPr>
              <a:buFont typeface="Arial" panose="020B0604020202020204" pitchFamily="34" charset="0"/>
              <a:buChar char="•"/>
            </a:pPr>
            <a:r>
              <a:rPr lang="en-US" dirty="0"/>
              <a:t>Identify stakeholders</a:t>
            </a:r>
          </a:p>
          <a:p>
            <a:pPr>
              <a:buFont typeface="Arial" panose="020B0604020202020204" pitchFamily="34" charset="0"/>
              <a:buChar char="•"/>
            </a:pPr>
            <a:r>
              <a:rPr lang="en-US" dirty="0"/>
              <a:t>Identify local resources</a:t>
            </a:r>
          </a:p>
          <a:p>
            <a:pPr>
              <a:buFont typeface="Arial" panose="020B0604020202020204" pitchFamily="34" charset="0"/>
              <a:buChar char="•"/>
            </a:pPr>
            <a:r>
              <a:rPr lang="en-US" dirty="0"/>
              <a:t>Recognize and understand challenges</a:t>
            </a:r>
          </a:p>
          <a:p>
            <a:pPr>
              <a:buFont typeface="Arial" panose="020B0604020202020204" pitchFamily="34" charset="0"/>
              <a:buChar char="•"/>
            </a:pPr>
            <a:r>
              <a:rPr lang="en-US" dirty="0"/>
              <a:t>Identify opportunities</a:t>
            </a:r>
          </a:p>
          <a:p>
            <a:pPr>
              <a:buFont typeface="Arial" panose="020B0604020202020204" pitchFamily="34" charset="0"/>
              <a:buChar char="•"/>
            </a:pPr>
            <a:r>
              <a:rPr lang="en-US" dirty="0"/>
              <a:t>Actions to take now</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484115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1F21-6D0F-9148-B890-1198E9215447}"/>
              </a:ext>
            </a:extLst>
          </p:cNvPr>
          <p:cNvSpPr>
            <a:spLocks noGrp="1"/>
          </p:cNvSpPr>
          <p:nvPr>
            <p:ph type="title"/>
          </p:nvPr>
        </p:nvSpPr>
        <p:spPr/>
        <p:txBody>
          <a:bodyPr/>
          <a:lstStyle/>
          <a:p>
            <a:r>
              <a:rPr lang="en-US" dirty="0"/>
              <a:t>Stakeholders</a:t>
            </a:r>
          </a:p>
        </p:txBody>
      </p:sp>
      <p:sp>
        <p:nvSpPr>
          <p:cNvPr id="3" name="Content Placeholder 2">
            <a:extLst>
              <a:ext uri="{FF2B5EF4-FFF2-40B4-BE49-F238E27FC236}">
                <a16:creationId xmlns:a16="http://schemas.microsoft.com/office/drawing/2014/main" id="{DD09433F-0697-024D-8A91-488A13DAA1A8}"/>
              </a:ext>
            </a:extLst>
          </p:cNvPr>
          <p:cNvSpPr>
            <a:spLocks noGrp="1"/>
          </p:cNvSpPr>
          <p:nvPr>
            <p:ph idx="1"/>
          </p:nvPr>
        </p:nvSpPr>
        <p:spPr>
          <a:xfrm>
            <a:off x="422951" y="1325563"/>
            <a:ext cx="11340424" cy="5396970"/>
          </a:xfrm>
        </p:spPr>
        <p:txBody>
          <a:bodyPr>
            <a:normAutofit fontScale="92500" lnSpcReduction="20000"/>
          </a:bodyPr>
          <a:lstStyle/>
          <a:p>
            <a:pPr>
              <a:buFont typeface="Arial" panose="020B0604020202020204" pitchFamily="34" charset="0"/>
              <a:buChar char="•"/>
            </a:pPr>
            <a:r>
              <a:rPr lang="en-US" dirty="0"/>
              <a:t>Researchers funded by NIH</a:t>
            </a:r>
          </a:p>
          <a:p>
            <a:pPr lvl="1">
              <a:buFont typeface="Arial" panose="020B0604020202020204" pitchFamily="34" charset="0"/>
              <a:buChar char="•"/>
            </a:pPr>
            <a:r>
              <a:rPr lang="en-US" dirty="0"/>
              <a:t>Need to learn new policy and be able to write a Plan</a:t>
            </a:r>
          </a:p>
          <a:p>
            <a:pPr>
              <a:buFont typeface="Arial" panose="020B0604020202020204" pitchFamily="34" charset="0"/>
              <a:buChar char="•"/>
            </a:pPr>
            <a:r>
              <a:rPr lang="en-US" dirty="0"/>
              <a:t>Research support staff &amp; units (research/grants administrators, IT, library)</a:t>
            </a:r>
          </a:p>
          <a:p>
            <a:pPr lvl="1">
              <a:buFont typeface="Arial" panose="020B0604020202020204" pitchFamily="34" charset="0"/>
              <a:buChar char="•"/>
            </a:pPr>
            <a:r>
              <a:rPr lang="en-US" dirty="0"/>
              <a:t>Need to learn new policy to help researchers</a:t>
            </a:r>
          </a:p>
          <a:p>
            <a:pPr lvl="1">
              <a:buFont typeface="Arial" panose="020B0604020202020204" pitchFamily="34" charset="0"/>
              <a:buChar char="•"/>
            </a:pPr>
            <a:r>
              <a:rPr lang="en-US" dirty="0"/>
              <a:t>Identify important things to look for in a Plan</a:t>
            </a:r>
          </a:p>
          <a:p>
            <a:pPr lvl="1">
              <a:buFont typeface="Arial" panose="020B0604020202020204" pitchFamily="34" charset="0"/>
              <a:buChar char="•"/>
            </a:pPr>
            <a:r>
              <a:rPr lang="en-US" dirty="0"/>
              <a:t>Provide language to accurately describe storage and sharing options</a:t>
            </a:r>
          </a:p>
          <a:p>
            <a:pPr>
              <a:buFont typeface="Arial" panose="020B0604020202020204" pitchFamily="34" charset="0"/>
              <a:buChar char="•"/>
            </a:pPr>
            <a:r>
              <a:rPr lang="en-US" dirty="0"/>
              <a:t>Institutional Research Leadership</a:t>
            </a:r>
          </a:p>
          <a:p>
            <a:pPr>
              <a:buFont typeface="Arial" panose="020B0604020202020204" pitchFamily="34" charset="0"/>
              <a:buChar char="•"/>
            </a:pPr>
            <a:r>
              <a:rPr lang="en-US" dirty="0"/>
              <a:t>Graduate students</a:t>
            </a:r>
          </a:p>
          <a:p>
            <a:pPr lvl="1">
              <a:buFont typeface="Arial" panose="020B0604020202020204" pitchFamily="34" charset="0"/>
              <a:buChar char="•"/>
            </a:pPr>
            <a:r>
              <a:rPr lang="en-US" dirty="0"/>
              <a:t>Policy can inform how they learn to do science</a:t>
            </a:r>
          </a:p>
          <a:p>
            <a:pPr>
              <a:buFont typeface="Arial" panose="020B0604020202020204" pitchFamily="34" charset="0"/>
              <a:buChar char="•"/>
            </a:pPr>
            <a:r>
              <a:rPr lang="en-US" dirty="0"/>
              <a:t>Research participants</a:t>
            </a:r>
          </a:p>
          <a:p>
            <a:pPr>
              <a:buFont typeface="Arial" panose="020B0604020202020204" pitchFamily="34" charset="0"/>
              <a:buChar char="•"/>
            </a:pPr>
            <a:r>
              <a:rPr lang="en-US" dirty="0"/>
              <a:t>Taxpayers</a:t>
            </a:r>
          </a:p>
        </p:txBody>
      </p:sp>
    </p:spTree>
    <p:extLst>
      <p:ext uri="{BB962C8B-B14F-4D97-AF65-F5344CB8AC3E}">
        <p14:creationId xmlns:p14="http://schemas.microsoft.com/office/powerpoint/2010/main" val="3126156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CCB7-6BC0-864A-B6DF-A3829B1DB3B6}"/>
              </a:ext>
            </a:extLst>
          </p:cNvPr>
          <p:cNvSpPr>
            <a:spLocks noGrp="1"/>
          </p:cNvSpPr>
          <p:nvPr>
            <p:ph type="title"/>
          </p:nvPr>
        </p:nvSpPr>
        <p:spPr/>
        <p:txBody>
          <a:bodyPr/>
          <a:lstStyle/>
          <a:p>
            <a:r>
              <a:rPr lang="en-US" dirty="0"/>
              <a:t>Local resources</a:t>
            </a:r>
          </a:p>
        </p:txBody>
      </p:sp>
      <p:sp>
        <p:nvSpPr>
          <p:cNvPr id="3" name="Content Placeholder 2">
            <a:extLst>
              <a:ext uri="{FF2B5EF4-FFF2-40B4-BE49-F238E27FC236}">
                <a16:creationId xmlns:a16="http://schemas.microsoft.com/office/drawing/2014/main" id="{AEE48019-8349-354E-824C-9EDD5EC4979D}"/>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dirty="0"/>
              <a:t>Librarians and Informationists</a:t>
            </a:r>
          </a:p>
          <a:p>
            <a:pPr lvl="1">
              <a:buFont typeface="Arial" panose="020B0604020202020204" pitchFamily="34" charset="0"/>
              <a:buChar char="•"/>
            </a:pPr>
            <a:r>
              <a:rPr lang="en-US" dirty="0"/>
              <a:t>Many libraries now have data librarians</a:t>
            </a:r>
          </a:p>
          <a:p>
            <a:pPr lvl="2">
              <a:buFont typeface="Arial" panose="020B0604020202020204" pitchFamily="34" charset="0"/>
              <a:buChar char="•"/>
            </a:pPr>
            <a:r>
              <a:rPr lang="en-US" dirty="0"/>
              <a:t>Identify repositories, provide info about recommended data practices, consult on Plans</a:t>
            </a:r>
          </a:p>
          <a:p>
            <a:pPr>
              <a:buFont typeface="Arial" panose="020B0604020202020204" pitchFamily="34" charset="0"/>
              <a:buChar char="•"/>
            </a:pPr>
            <a:r>
              <a:rPr lang="en-US" dirty="0"/>
              <a:t>Information Technology</a:t>
            </a:r>
          </a:p>
          <a:p>
            <a:pPr lvl="1">
              <a:buFont typeface="Arial" panose="020B0604020202020204" pitchFamily="34" charset="0"/>
              <a:buChar char="•"/>
            </a:pPr>
            <a:r>
              <a:rPr lang="en-US" dirty="0"/>
              <a:t>Identifying technical infrastructure available for storing/securing data</a:t>
            </a:r>
          </a:p>
          <a:p>
            <a:pPr>
              <a:buFont typeface="Arial" panose="020B0604020202020204" pitchFamily="34" charset="0"/>
              <a:buChar char="•"/>
            </a:pPr>
            <a:r>
              <a:rPr lang="en-US" dirty="0"/>
              <a:t>Data Office</a:t>
            </a:r>
          </a:p>
          <a:p>
            <a:pPr lvl="1">
              <a:buFont typeface="Arial" panose="020B0604020202020204" pitchFamily="34" charset="0"/>
              <a:buChar char="•"/>
            </a:pPr>
            <a:r>
              <a:rPr lang="en-US" dirty="0"/>
              <a:t>Some campuses may have a data office which can help with crafting data use agreements</a:t>
            </a:r>
          </a:p>
          <a:p>
            <a:pPr>
              <a:buFont typeface="Arial" panose="020B0604020202020204" pitchFamily="34" charset="0"/>
              <a:buChar char="•"/>
            </a:pPr>
            <a:r>
              <a:rPr lang="en-US" dirty="0"/>
              <a:t>Institutional Data Repository</a:t>
            </a:r>
          </a:p>
          <a:p>
            <a:pPr>
              <a:buFont typeface="Arial" panose="020B0604020202020204" pitchFamily="34" charset="0"/>
              <a:buChar char="•"/>
            </a:pPr>
            <a:r>
              <a:rPr lang="en-US" dirty="0"/>
              <a:t>Champions – committed and vocal to help with faculty buy-in</a:t>
            </a:r>
          </a:p>
        </p:txBody>
      </p:sp>
    </p:spTree>
    <p:extLst>
      <p:ext uri="{BB962C8B-B14F-4D97-AF65-F5344CB8AC3E}">
        <p14:creationId xmlns:p14="http://schemas.microsoft.com/office/powerpoint/2010/main" val="3817119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9482-B632-5042-B9FA-4F26CD5D019B}"/>
              </a:ext>
            </a:extLst>
          </p:cNvPr>
          <p:cNvSpPr>
            <a:spLocks noGrp="1"/>
          </p:cNvSpPr>
          <p:nvPr>
            <p:ph type="title"/>
          </p:nvPr>
        </p:nvSpPr>
        <p:spPr/>
        <p:txBody>
          <a:bodyPr/>
          <a:lstStyle/>
          <a:p>
            <a:r>
              <a:rPr lang="en-US" dirty="0"/>
              <a:t>Other resources</a:t>
            </a:r>
          </a:p>
        </p:txBody>
      </p:sp>
      <p:sp>
        <p:nvSpPr>
          <p:cNvPr id="3" name="Content Placeholder 2">
            <a:extLst>
              <a:ext uri="{FF2B5EF4-FFF2-40B4-BE49-F238E27FC236}">
                <a16:creationId xmlns:a16="http://schemas.microsoft.com/office/drawing/2014/main" id="{A918D5D5-19B5-5D47-AE53-9265D6FEA269}"/>
              </a:ext>
            </a:extLst>
          </p:cNvPr>
          <p:cNvSpPr>
            <a:spLocks noGrp="1"/>
          </p:cNvSpPr>
          <p:nvPr>
            <p:ph idx="1"/>
          </p:nvPr>
        </p:nvSpPr>
        <p:spPr/>
        <p:txBody>
          <a:bodyPr/>
          <a:lstStyle/>
          <a:p>
            <a:pPr>
              <a:buFont typeface="Arial" panose="020B0604020202020204" pitchFamily="34" charset="0"/>
              <a:buChar char="•"/>
            </a:pPr>
            <a:r>
              <a:rPr lang="en-US" dirty="0"/>
              <a:t>Online Tutorials or MOOCs - Learn about data sharing and data management</a:t>
            </a:r>
          </a:p>
          <a:p>
            <a:pPr>
              <a:buFont typeface="Arial" panose="020B0604020202020204" pitchFamily="34" charset="0"/>
              <a:buChar char="•"/>
            </a:pPr>
            <a:r>
              <a:rPr lang="en-US" dirty="0"/>
              <a:t>Repositories – deposit guides</a:t>
            </a:r>
          </a:p>
          <a:p>
            <a:pPr>
              <a:buFont typeface="Arial" panose="020B0604020202020204" pitchFamily="34" charset="0"/>
              <a:buChar char="•"/>
            </a:pPr>
            <a:r>
              <a:rPr lang="en-US" dirty="0" err="1"/>
              <a:t>DMPTool</a:t>
            </a:r>
            <a:r>
              <a:rPr lang="en-US" dirty="0"/>
              <a:t> - </a:t>
            </a:r>
            <a:r>
              <a:rPr lang="en-US" dirty="0">
                <a:hlinkClick r:id="rId3"/>
              </a:rPr>
              <a:t>https://dmptool.org/</a:t>
            </a:r>
            <a:r>
              <a:rPr lang="en-US" dirty="0"/>
              <a:t> </a:t>
            </a:r>
          </a:p>
          <a:p>
            <a:pPr lvl="1">
              <a:buFont typeface="Arial" panose="020B0604020202020204" pitchFamily="34" charset="0"/>
              <a:buChar char="•"/>
            </a:pPr>
            <a:r>
              <a:rPr lang="en-US" dirty="0"/>
              <a:t>Offers institutional affiliations</a:t>
            </a:r>
          </a:p>
          <a:p>
            <a:pPr lvl="1">
              <a:buFont typeface="Arial" panose="020B0604020202020204" pitchFamily="34" charset="0"/>
              <a:buChar char="•"/>
            </a:pPr>
            <a:r>
              <a:rPr lang="en-US" dirty="0"/>
              <a:t>Member institutions can provide tailored guidance</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540862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D896C-7CA5-4942-8A51-8078B3BDC78E}"/>
              </a:ext>
            </a:extLst>
          </p:cNvPr>
          <p:cNvSpPr>
            <a:spLocks noGrp="1"/>
          </p:cNvSpPr>
          <p:nvPr>
            <p:ph type="title"/>
          </p:nvPr>
        </p:nvSpPr>
        <p:spPr/>
        <p:txBody>
          <a:bodyPr/>
          <a:lstStyle/>
          <a:p>
            <a:r>
              <a:rPr lang="en-US" dirty="0"/>
              <a:t>Challenges</a:t>
            </a:r>
          </a:p>
        </p:txBody>
      </p:sp>
      <p:sp>
        <p:nvSpPr>
          <p:cNvPr id="3" name="Content Placeholder 2">
            <a:extLst>
              <a:ext uri="{FF2B5EF4-FFF2-40B4-BE49-F238E27FC236}">
                <a16:creationId xmlns:a16="http://schemas.microsoft.com/office/drawing/2014/main" id="{DC0A2704-4AE4-5147-82F3-5AD1F291F8FB}"/>
              </a:ext>
            </a:extLst>
          </p:cNvPr>
          <p:cNvSpPr>
            <a:spLocks noGrp="1"/>
          </p:cNvSpPr>
          <p:nvPr>
            <p:ph idx="1"/>
          </p:nvPr>
        </p:nvSpPr>
        <p:spPr/>
        <p:txBody>
          <a:bodyPr>
            <a:normAutofit/>
          </a:bodyPr>
          <a:lstStyle/>
          <a:p>
            <a:pPr>
              <a:buFont typeface="Arial" panose="020B0604020202020204" pitchFamily="34" charset="0"/>
              <a:buChar char="•"/>
            </a:pPr>
            <a:r>
              <a:rPr lang="en-US" sz="3600" b="1" dirty="0"/>
              <a:t>Educating stakeholders</a:t>
            </a:r>
          </a:p>
          <a:p>
            <a:pPr>
              <a:buFont typeface="Arial" panose="020B0604020202020204" pitchFamily="34" charset="0"/>
              <a:buChar char="•"/>
            </a:pPr>
            <a:r>
              <a:rPr lang="en-US" dirty="0"/>
              <a:t>Gathering resources for outreach and implementing</a:t>
            </a:r>
          </a:p>
          <a:p>
            <a:pPr>
              <a:buFont typeface="Arial" panose="020B0604020202020204" pitchFamily="34" charset="0"/>
              <a:buChar char="•"/>
            </a:pPr>
            <a:r>
              <a:rPr lang="en-US" dirty="0"/>
              <a:t>Implementing effective outreach</a:t>
            </a:r>
          </a:p>
          <a:p>
            <a:pPr lvl="1">
              <a:buFont typeface="Arial" panose="020B0604020202020204" pitchFamily="34" charset="0"/>
              <a:buChar char="•"/>
            </a:pPr>
            <a:r>
              <a:rPr lang="en-US" dirty="0"/>
              <a:t>Compliance vs “good science”</a:t>
            </a:r>
          </a:p>
          <a:p>
            <a:pPr>
              <a:buFont typeface="Arial" panose="020B0604020202020204" pitchFamily="34" charset="0"/>
              <a:buChar char="•"/>
            </a:pPr>
            <a:r>
              <a:rPr lang="en-US" dirty="0"/>
              <a:t>Leading and coordinating</a:t>
            </a:r>
          </a:p>
          <a:p>
            <a:pPr>
              <a:buFont typeface="Arial" panose="020B0604020202020204" pitchFamily="34" charset="0"/>
              <a:buChar char="•"/>
            </a:pPr>
            <a:r>
              <a:rPr lang="en-US" dirty="0"/>
              <a:t>Changing culture</a:t>
            </a:r>
          </a:p>
          <a:p>
            <a:pPr lvl="1">
              <a:buFont typeface="Arial" panose="020B0604020202020204" pitchFamily="34" charset="0"/>
              <a:buChar char="•"/>
            </a:pPr>
            <a:r>
              <a:rPr lang="en-US" dirty="0"/>
              <a:t>Think about data at the beginning of a project, rather than at the end</a:t>
            </a:r>
          </a:p>
          <a:p>
            <a:pPr>
              <a:buFont typeface="Arial" panose="020B0604020202020204" pitchFamily="34" charset="0"/>
              <a:buChar char="•"/>
            </a:pPr>
            <a:r>
              <a:rPr lang="en-US" dirty="0"/>
              <a:t>Addressing ambiguity: who owns researchers’ data?</a:t>
            </a:r>
          </a:p>
          <a:p>
            <a:pPr marL="0" indent="0">
              <a:buNone/>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172150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3F51-3595-1042-A8F5-E0CB6D73F0B4}"/>
              </a:ext>
            </a:extLst>
          </p:cNvPr>
          <p:cNvSpPr>
            <a:spLocks noGrp="1"/>
          </p:cNvSpPr>
          <p:nvPr>
            <p:ph type="title"/>
          </p:nvPr>
        </p:nvSpPr>
        <p:spPr/>
        <p:txBody>
          <a:bodyPr/>
          <a:lstStyle/>
          <a:p>
            <a:r>
              <a:rPr lang="en-US" dirty="0"/>
              <a:t>Opportunities</a:t>
            </a:r>
          </a:p>
        </p:txBody>
      </p:sp>
      <p:sp>
        <p:nvSpPr>
          <p:cNvPr id="3" name="Content Placeholder 2">
            <a:extLst>
              <a:ext uri="{FF2B5EF4-FFF2-40B4-BE49-F238E27FC236}">
                <a16:creationId xmlns:a16="http://schemas.microsoft.com/office/drawing/2014/main" id="{5A157D1F-EA7E-FD40-A829-A3606E7EB126}"/>
              </a:ext>
            </a:extLst>
          </p:cNvPr>
          <p:cNvSpPr>
            <a:spLocks noGrp="1"/>
          </p:cNvSpPr>
          <p:nvPr>
            <p:ph idx="1"/>
          </p:nvPr>
        </p:nvSpPr>
        <p:spPr/>
        <p:txBody>
          <a:bodyPr/>
          <a:lstStyle/>
          <a:p>
            <a:pPr>
              <a:buFont typeface="Arial" panose="020B0604020202020204" pitchFamily="34" charset="0"/>
              <a:buChar char="•"/>
            </a:pPr>
            <a:r>
              <a:rPr lang="en-US" dirty="0"/>
              <a:t>Recognizing data as valuable research output</a:t>
            </a:r>
          </a:p>
          <a:p>
            <a:pPr lvl="1">
              <a:buFont typeface="Arial" panose="020B0604020202020204" pitchFamily="34" charset="0"/>
              <a:buChar char="•"/>
            </a:pPr>
            <a:r>
              <a:rPr lang="en-US" dirty="0"/>
              <a:t>Incentives, promotion &amp; tenure</a:t>
            </a:r>
          </a:p>
          <a:p>
            <a:pPr lvl="1">
              <a:buFont typeface="Arial" panose="020B0604020202020204" pitchFamily="34" charset="0"/>
              <a:buChar char="•"/>
            </a:pPr>
            <a:r>
              <a:rPr lang="en-US" dirty="0"/>
              <a:t>More opportunities for researchers to collaborate</a:t>
            </a:r>
          </a:p>
          <a:p>
            <a:pPr>
              <a:buFont typeface="Arial" panose="020B0604020202020204" pitchFamily="34" charset="0"/>
              <a:buChar char="•"/>
            </a:pPr>
            <a:r>
              <a:rPr lang="en-US" dirty="0"/>
              <a:t>Building collaborations with different offices and groups on campus</a:t>
            </a:r>
          </a:p>
          <a:p>
            <a:pPr>
              <a:buFont typeface="Arial" panose="020B0604020202020204" pitchFamily="34" charset="0"/>
              <a:buChar char="•"/>
            </a:pPr>
            <a:r>
              <a:rPr lang="en-US" dirty="0"/>
              <a:t>Preparing institution and researchers to fulfill growing data requirements from other funding sources or journals</a:t>
            </a:r>
          </a:p>
          <a:p>
            <a:pPr>
              <a:buFont typeface="Arial" panose="020B0604020202020204" pitchFamily="34" charset="0"/>
              <a:buChar char="•"/>
            </a:pPr>
            <a:r>
              <a:rPr lang="en-US" dirty="0"/>
              <a:t>Creating or updating an institution-wide data policy</a:t>
            </a:r>
          </a:p>
        </p:txBody>
      </p:sp>
    </p:spTree>
    <p:extLst>
      <p:ext uri="{BB962C8B-B14F-4D97-AF65-F5344CB8AC3E}">
        <p14:creationId xmlns:p14="http://schemas.microsoft.com/office/powerpoint/2010/main" val="22424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a:t>
            </a:r>
          </a:p>
        </p:txBody>
      </p:sp>
    </p:spTree>
    <p:extLst>
      <p:ext uri="{BB962C8B-B14F-4D97-AF65-F5344CB8AC3E}">
        <p14:creationId xmlns:p14="http://schemas.microsoft.com/office/powerpoint/2010/main" val="471840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B4EC-403C-624A-AD99-BCC9A6CD7C74}"/>
              </a:ext>
            </a:extLst>
          </p:cNvPr>
          <p:cNvSpPr>
            <a:spLocks noGrp="1"/>
          </p:cNvSpPr>
          <p:nvPr>
            <p:ph type="title"/>
          </p:nvPr>
        </p:nvSpPr>
        <p:spPr/>
        <p:txBody>
          <a:bodyPr/>
          <a:lstStyle/>
          <a:p>
            <a:r>
              <a:rPr lang="en-US" dirty="0"/>
              <a:t>Start conversations</a:t>
            </a:r>
          </a:p>
        </p:txBody>
      </p:sp>
      <p:sp>
        <p:nvSpPr>
          <p:cNvPr id="3" name="Content Placeholder 2">
            <a:extLst>
              <a:ext uri="{FF2B5EF4-FFF2-40B4-BE49-F238E27FC236}">
                <a16:creationId xmlns:a16="http://schemas.microsoft.com/office/drawing/2014/main" id="{F1239BEF-F4C1-F642-89A3-819ED96CB9A8}"/>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dirty="0"/>
              <a:t>Who to talk to:</a:t>
            </a:r>
          </a:p>
          <a:p>
            <a:pPr marL="857250" lvl="1">
              <a:buFont typeface="Arial" panose="020B0604020202020204" pitchFamily="34" charset="0"/>
              <a:buChar char="•"/>
            </a:pPr>
            <a:r>
              <a:rPr lang="en-US" dirty="0"/>
              <a:t>Deans &amp; Directors</a:t>
            </a:r>
          </a:p>
          <a:p>
            <a:pPr marL="857250" lvl="1">
              <a:buFont typeface="Arial" panose="020B0604020202020204" pitchFamily="34" charset="0"/>
              <a:buChar char="•"/>
            </a:pPr>
            <a:r>
              <a:rPr lang="en-US" dirty="0"/>
              <a:t>Research administrators</a:t>
            </a:r>
          </a:p>
          <a:p>
            <a:pPr marL="857250" lvl="1">
              <a:buFont typeface="Arial" panose="020B0604020202020204" pitchFamily="34" charset="0"/>
              <a:buChar char="•"/>
            </a:pPr>
            <a:r>
              <a:rPr lang="en-US" dirty="0"/>
              <a:t>Grants administrators</a:t>
            </a:r>
          </a:p>
          <a:p>
            <a:pPr marL="857250" lvl="1">
              <a:buFont typeface="Arial" panose="020B0604020202020204" pitchFamily="34" charset="0"/>
              <a:buChar char="•"/>
            </a:pPr>
            <a:r>
              <a:rPr lang="en-US" dirty="0"/>
              <a:t>Information Technology </a:t>
            </a:r>
          </a:p>
          <a:p>
            <a:pPr marL="857250" lvl="1">
              <a:buFont typeface="Arial" panose="020B0604020202020204" pitchFamily="34" charset="0"/>
              <a:buChar char="•"/>
            </a:pPr>
            <a:r>
              <a:rPr lang="en-US" dirty="0"/>
              <a:t>Library</a:t>
            </a:r>
          </a:p>
          <a:p>
            <a:pPr marL="857250" lvl="1">
              <a:buFont typeface="Arial" panose="020B0604020202020204" pitchFamily="34" charset="0"/>
              <a:buChar char="•"/>
            </a:pPr>
            <a:r>
              <a:rPr lang="en-US" dirty="0"/>
              <a:t>Data Office or honest broker</a:t>
            </a:r>
          </a:p>
          <a:p>
            <a:pPr marL="457200" indent="-457200">
              <a:buFont typeface="Arial" panose="020B0604020202020204" pitchFamily="34" charset="0"/>
              <a:buChar char="•"/>
            </a:pPr>
            <a:r>
              <a:rPr lang="en-US" dirty="0"/>
              <a:t>What to say:</a:t>
            </a:r>
          </a:p>
          <a:p>
            <a:pPr marL="857250" lvl="1">
              <a:buFont typeface="Arial" panose="020B0604020202020204" pitchFamily="34" charset="0"/>
              <a:buChar char="•"/>
            </a:pPr>
            <a:r>
              <a:rPr lang="en-US" dirty="0"/>
              <a:t>The NIH recently announced a new data policy. Every grant application after January 2023 will need to include a data management and sharing plan. I would like to talk more with you about this. When are you available to meet?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184442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 </a:t>
            </a:r>
          </a:p>
          <a:p>
            <a:r>
              <a:rPr lang="en-US" dirty="0"/>
              <a:t>Review institutional policies</a:t>
            </a:r>
          </a:p>
        </p:txBody>
      </p:sp>
    </p:spTree>
    <p:extLst>
      <p:ext uri="{BB962C8B-B14F-4D97-AF65-F5344CB8AC3E}">
        <p14:creationId xmlns:p14="http://schemas.microsoft.com/office/powerpoint/2010/main" val="404416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79F5-F178-1244-A6A4-0CE13E4B289E}"/>
              </a:ext>
            </a:extLst>
          </p:cNvPr>
          <p:cNvSpPr>
            <a:spLocks noGrp="1"/>
          </p:cNvSpPr>
          <p:nvPr>
            <p:ph type="title"/>
          </p:nvPr>
        </p:nvSpPr>
        <p:spPr/>
        <p:txBody>
          <a:bodyPr/>
          <a:lstStyle/>
          <a:p>
            <a:r>
              <a:rPr lang="en-US" dirty="0"/>
              <a:t>Review institutional policies</a:t>
            </a:r>
          </a:p>
        </p:txBody>
      </p:sp>
      <p:sp>
        <p:nvSpPr>
          <p:cNvPr id="3" name="Content Placeholder 2">
            <a:extLst>
              <a:ext uri="{FF2B5EF4-FFF2-40B4-BE49-F238E27FC236}">
                <a16:creationId xmlns:a16="http://schemas.microsoft.com/office/drawing/2014/main" id="{372AF909-2ED1-7849-BD46-4A750710ACAE}"/>
              </a:ext>
            </a:extLst>
          </p:cNvPr>
          <p:cNvSpPr>
            <a:spLocks noGrp="1"/>
          </p:cNvSpPr>
          <p:nvPr>
            <p:ph idx="1"/>
          </p:nvPr>
        </p:nvSpPr>
        <p:spPr/>
        <p:txBody>
          <a:bodyPr/>
          <a:lstStyle/>
          <a:p>
            <a:pPr>
              <a:buFont typeface="Arial" panose="020B0604020202020204" pitchFamily="34" charset="0"/>
              <a:buChar char="•"/>
            </a:pPr>
            <a:r>
              <a:rPr lang="en-US" dirty="0"/>
              <a:t>Check your campus faculty/researcher handbook/guide</a:t>
            </a:r>
          </a:p>
          <a:p>
            <a:pPr lvl="1">
              <a:buFont typeface="Arial" panose="020B0604020202020204" pitchFamily="34" charset="0"/>
              <a:buChar char="•"/>
            </a:pPr>
            <a:r>
              <a:rPr lang="en-US" dirty="0"/>
              <a:t>Research Data Policy</a:t>
            </a:r>
          </a:p>
          <a:p>
            <a:pPr lvl="1">
              <a:buFont typeface="Arial" panose="020B0604020202020204" pitchFamily="34" charset="0"/>
              <a:buChar char="•"/>
            </a:pPr>
            <a:r>
              <a:rPr lang="en-US" dirty="0"/>
              <a:t>Institutional Data Policy</a:t>
            </a:r>
          </a:p>
          <a:p>
            <a:pPr lvl="1">
              <a:buFont typeface="Arial" panose="020B0604020202020204" pitchFamily="34" charset="0"/>
              <a:buChar char="•"/>
            </a:pPr>
            <a:r>
              <a:rPr lang="en-US" dirty="0"/>
              <a:t>Data Ownership</a:t>
            </a:r>
          </a:p>
          <a:p>
            <a:pPr lvl="1">
              <a:buFont typeface="Arial" panose="020B0604020202020204" pitchFamily="34" charset="0"/>
              <a:buChar char="•"/>
            </a:pPr>
            <a:r>
              <a:rPr lang="en-US" dirty="0"/>
              <a:t>Copyright Policy</a:t>
            </a:r>
          </a:p>
          <a:p>
            <a:pPr lvl="1">
              <a:buFont typeface="Arial" panose="020B0604020202020204" pitchFamily="34" charset="0"/>
              <a:buChar char="•"/>
            </a:pPr>
            <a:endParaRPr lang="en-US" dirty="0"/>
          </a:p>
          <a:p>
            <a:pPr>
              <a:buFont typeface="Arial" panose="020B0604020202020204" pitchFamily="34" charset="0"/>
              <a:buChar char="•"/>
            </a:pPr>
            <a:r>
              <a:rPr lang="en-US" dirty="0"/>
              <a:t>Examples:</a:t>
            </a:r>
          </a:p>
          <a:p>
            <a:pPr lvl="1">
              <a:buFont typeface="Arial" panose="020B0604020202020204" pitchFamily="34" charset="0"/>
              <a:buChar char="•"/>
            </a:pPr>
            <a:r>
              <a:rPr lang="en-US" sz="2500" dirty="0"/>
              <a:t>Harvard University - </a:t>
            </a:r>
            <a:r>
              <a:rPr lang="en-US" sz="2500" dirty="0">
                <a:hlinkClick r:id="rId3"/>
              </a:rPr>
              <a:t>https://researchdatamanagement.harvard.edu/policies</a:t>
            </a:r>
            <a:endParaRPr lang="en-US" sz="2500" dirty="0"/>
          </a:p>
          <a:p>
            <a:pPr lvl="1">
              <a:buFont typeface="Arial" panose="020B0604020202020204" pitchFamily="34" charset="0"/>
              <a:buChar char="•"/>
            </a:pPr>
            <a:r>
              <a:rPr lang="en-US" sz="2500" dirty="0"/>
              <a:t>University of Wisconsin-Madison - </a:t>
            </a:r>
            <a:r>
              <a:rPr lang="en-US" sz="2500" dirty="0">
                <a:hlinkClick r:id="rId4"/>
              </a:rPr>
              <a:t>https://data.wisc.edu/institutional-data-policy/</a:t>
            </a:r>
            <a:r>
              <a:rPr lang="en-US" sz="2500" dirty="0"/>
              <a:t> </a:t>
            </a:r>
          </a:p>
        </p:txBody>
      </p:sp>
    </p:spTree>
    <p:extLst>
      <p:ext uri="{BB962C8B-B14F-4D97-AF65-F5344CB8AC3E}">
        <p14:creationId xmlns:p14="http://schemas.microsoft.com/office/powerpoint/2010/main" val="723105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 </a:t>
            </a:r>
          </a:p>
          <a:p>
            <a:r>
              <a:rPr lang="en-US" dirty="0"/>
              <a:t>Review institutional policies</a:t>
            </a:r>
          </a:p>
          <a:p>
            <a:r>
              <a:rPr lang="en-US" dirty="0"/>
              <a:t>Conduct a Services Gap Analysis</a:t>
            </a:r>
          </a:p>
        </p:txBody>
      </p:sp>
    </p:spTree>
    <p:extLst>
      <p:ext uri="{BB962C8B-B14F-4D97-AF65-F5344CB8AC3E}">
        <p14:creationId xmlns:p14="http://schemas.microsoft.com/office/powerpoint/2010/main" val="2548918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6960-F7A5-5343-B27B-0F008E473814}"/>
              </a:ext>
            </a:extLst>
          </p:cNvPr>
          <p:cNvSpPr>
            <a:spLocks noGrp="1"/>
          </p:cNvSpPr>
          <p:nvPr>
            <p:ph type="title"/>
          </p:nvPr>
        </p:nvSpPr>
        <p:spPr/>
        <p:txBody>
          <a:bodyPr/>
          <a:lstStyle/>
          <a:p>
            <a:r>
              <a:rPr lang="en-US" dirty="0"/>
              <a:t>Conduct a Services Gap Analysis</a:t>
            </a:r>
          </a:p>
        </p:txBody>
      </p:sp>
      <p:sp>
        <p:nvSpPr>
          <p:cNvPr id="3" name="Content Placeholder 2">
            <a:extLst>
              <a:ext uri="{FF2B5EF4-FFF2-40B4-BE49-F238E27FC236}">
                <a16:creationId xmlns:a16="http://schemas.microsoft.com/office/drawing/2014/main" id="{612EAB7D-CE84-654B-B388-A079390A0EEE}"/>
              </a:ext>
            </a:extLst>
          </p:cNvPr>
          <p:cNvSpPr>
            <a:spLocks noGrp="1"/>
          </p:cNvSpPr>
          <p:nvPr>
            <p:ph idx="1"/>
          </p:nvPr>
        </p:nvSpPr>
        <p:spPr>
          <a:xfrm>
            <a:off x="422951" y="1325563"/>
            <a:ext cx="11340424" cy="3972947"/>
          </a:xfrm>
        </p:spPr>
        <p:txBody>
          <a:bodyPr>
            <a:normAutofit lnSpcReduction="10000"/>
          </a:bodyPr>
          <a:lstStyle/>
          <a:p>
            <a:pPr marL="0" indent="0">
              <a:buNone/>
            </a:pPr>
            <a:r>
              <a:rPr lang="en-US" dirty="0"/>
              <a:t>What services do you have? What will faculty &amp; staff need?</a:t>
            </a:r>
          </a:p>
          <a:p>
            <a:pPr>
              <a:buFont typeface="Arial" panose="020B0604020202020204" pitchFamily="34" charset="0"/>
              <a:buChar char="•"/>
            </a:pPr>
            <a:r>
              <a:rPr lang="en-US" dirty="0"/>
              <a:t>Planning for data</a:t>
            </a:r>
          </a:p>
          <a:p>
            <a:pPr>
              <a:buFont typeface="Arial" panose="020B0604020202020204" pitchFamily="34" charset="0"/>
              <a:buChar char="•"/>
            </a:pPr>
            <a:r>
              <a:rPr lang="en-US" dirty="0"/>
              <a:t>Identifying data repository options</a:t>
            </a:r>
          </a:p>
          <a:p>
            <a:pPr>
              <a:buFont typeface="Arial" panose="020B0604020202020204" pitchFamily="34" charset="0"/>
              <a:buChar char="•"/>
            </a:pPr>
            <a:r>
              <a:rPr lang="en-US" dirty="0"/>
              <a:t>Documenting data</a:t>
            </a:r>
          </a:p>
          <a:p>
            <a:pPr>
              <a:buFont typeface="Arial" panose="020B0604020202020204" pitchFamily="34" charset="0"/>
              <a:buChar char="•"/>
            </a:pPr>
            <a:r>
              <a:rPr lang="en-US" dirty="0"/>
              <a:t>Protecting sensitive information</a:t>
            </a:r>
          </a:p>
          <a:p>
            <a:pPr>
              <a:buFont typeface="Arial" panose="020B0604020202020204" pitchFamily="34" charset="0"/>
              <a:buChar char="•"/>
            </a:pPr>
            <a:r>
              <a:rPr lang="en-US" dirty="0"/>
              <a:t>Understanding funder and publisher data requirements</a:t>
            </a:r>
          </a:p>
          <a:p>
            <a:pPr>
              <a:buFont typeface="Arial" panose="020B0604020202020204" pitchFamily="34" charset="0"/>
              <a:buChar char="•"/>
            </a:pPr>
            <a:r>
              <a:rPr lang="en-US" dirty="0"/>
              <a:t>Curation, documentation, and management of shared data</a:t>
            </a:r>
          </a:p>
        </p:txBody>
      </p:sp>
      <p:sp>
        <p:nvSpPr>
          <p:cNvPr id="4" name="TextBox 3">
            <a:extLst>
              <a:ext uri="{FF2B5EF4-FFF2-40B4-BE49-F238E27FC236}">
                <a16:creationId xmlns:a16="http://schemas.microsoft.com/office/drawing/2014/main" id="{18937990-1892-F44E-87B1-1523AD943385}"/>
              </a:ext>
            </a:extLst>
          </p:cNvPr>
          <p:cNvSpPr txBox="1"/>
          <p:nvPr/>
        </p:nvSpPr>
        <p:spPr>
          <a:xfrm>
            <a:off x="663879" y="5473874"/>
            <a:ext cx="6989524" cy="1200329"/>
          </a:xfrm>
          <a:prstGeom prst="rect">
            <a:avLst/>
          </a:prstGeom>
          <a:noFill/>
        </p:spPr>
        <p:txBody>
          <a:bodyPr wrap="square" rtlCol="0">
            <a:spAutoFit/>
          </a:bodyPr>
          <a:lstStyle/>
          <a:p>
            <a:r>
              <a:rPr lang="en-US" dirty="0"/>
              <a:t>Resource: Association of American Universities and Association of Public and Land-grant Universities (2021). </a:t>
            </a:r>
            <a:r>
              <a:rPr lang="en-US" i="1" dirty="0"/>
              <a:t>Guide to Accelerate Public Access to Research Data</a:t>
            </a:r>
            <a:r>
              <a:rPr lang="en-US" dirty="0"/>
              <a:t>. Washington, DC.</a:t>
            </a:r>
            <a:br>
              <a:rPr lang="en-US" dirty="0"/>
            </a:br>
            <a:r>
              <a:rPr lang="en-US" dirty="0"/>
              <a:t>DOI: </a:t>
            </a:r>
            <a:r>
              <a:rPr lang="en-US" dirty="0">
                <a:hlinkClick r:id="rId3"/>
              </a:rPr>
              <a:t>https://doi.org/10.31219/osf.io/tjybn</a:t>
            </a:r>
            <a:r>
              <a:rPr lang="en-US" dirty="0"/>
              <a:t> </a:t>
            </a:r>
          </a:p>
        </p:txBody>
      </p:sp>
      <p:sp>
        <p:nvSpPr>
          <p:cNvPr id="5" name="TextBox 4">
            <a:extLst>
              <a:ext uri="{FF2B5EF4-FFF2-40B4-BE49-F238E27FC236}">
                <a16:creationId xmlns:a16="http://schemas.microsoft.com/office/drawing/2014/main" id="{605C5F07-45AC-F84A-B82F-25C95045AFA0}"/>
              </a:ext>
            </a:extLst>
          </p:cNvPr>
          <p:cNvSpPr txBox="1"/>
          <p:nvPr/>
        </p:nvSpPr>
        <p:spPr>
          <a:xfrm>
            <a:off x="7109461" y="1965960"/>
            <a:ext cx="4653914" cy="1938992"/>
          </a:xfrm>
          <a:prstGeom prst="rect">
            <a:avLst/>
          </a:prstGeom>
          <a:solidFill>
            <a:srgbClr val="78A22F">
              <a:alpha val="29716"/>
            </a:srgbClr>
          </a:solidFill>
        </p:spPr>
        <p:txBody>
          <a:bodyPr wrap="square" rtlCol="0">
            <a:spAutoFit/>
          </a:bodyPr>
          <a:lstStyle/>
          <a:p>
            <a:r>
              <a:rPr lang="en-US" sz="2400" dirty="0">
                <a:latin typeface="Arial" panose="020B0604020202020204" pitchFamily="34" charset="0"/>
                <a:cs typeface="Arial" panose="020B0604020202020204" pitchFamily="34" charset="0"/>
              </a:rPr>
              <a:t>How do you get the services to the right people at the right time?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How will compliance be monitored at the institution?</a:t>
            </a:r>
          </a:p>
        </p:txBody>
      </p:sp>
    </p:spTree>
    <p:extLst>
      <p:ext uri="{BB962C8B-B14F-4D97-AF65-F5344CB8AC3E}">
        <p14:creationId xmlns:p14="http://schemas.microsoft.com/office/powerpoint/2010/main" val="2828607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 </a:t>
            </a:r>
          </a:p>
          <a:p>
            <a:r>
              <a:rPr lang="en-US" dirty="0"/>
              <a:t>Review institutional policies </a:t>
            </a:r>
          </a:p>
          <a:p>
            <a:r>
              <a:rPr lang="en-US" dirty="0"/>
              <a:t>Conduct a Services Gap Analysis</a:t>
            </a:r>
          </a:p>
          <a:p>
            <a:r>
              <a:rPr lang="en-US" dirty="0"/>
              <a:t>Create pathways to information</a:t>
            </a:r>
          </a:p>
        </p:txBody>
      </p:sp>
    </p:spTree>
    <p:extLst>
      <p:ext uri="{BB962C8B-B14F-4D97-AF65-F5344CB8AC3E}">
        <p14:creationId xmlns:p14="http://schemas.microsoft.com/office/powerpoint/2010/main" val="2995342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C234B-29AC-3940-A74F-E064CC4859A2}"/>
              </a:ext>
            </a:extLst>
          </p:cNvPr>
          <p:cNvSpPr>
            <a:spLocks noGrp="1"/>
          </p:cNvSpPr>
          <p:nvPr>
            <p:ph type="title"/>
          </p:nvPr>
        </p:nvSpPr>
        <p:spPr/>
        <p:txBody>
          <a:bodyPr/>
          <a:lstStyle/>
          <a:p>
            <a:r>
              <a:rPr lang="en-US" dirty="0"/>
              <a:t>Create pathways to information</a:t>
            </a:r>
          </a:p>
        </p:txBody>
      </p:sp>
      <p:sp>
        <p:nvSpPr>
          <p:cNvPr id="3" name="Content Placeholder 2">
            <a:extLst>
              <a:ext uri="{FF2B5EF4-FFF2-40B4-BE49-F238E27FC236}">
                <a16:creationId xmlns:a16="http://schemas.microsoft.com/office/drawing/2014/main" id="{89AFB5F2-276C-E946-A8F8-1B2BD6DB0312}"/>
              </a:ext>
            </a:extLst>
          </p:cNvPr>
          <p:cNvSpPr>
            <a:spLocks noGrp="1"/>
          </p:cNvSpPr>
          <p:nvPr>
            <p:ph idx="1"/>
          </p:nvPr>
        </p:nvSpPr>
        <p:spPr/>
        <p:txBody>
          <a:bodyPr/>
          <a:lstStyle/>
          <a:p>
            <a:pPr>
              <a:buFont typeface="Arial" panose="020B0604020202020204" pitchFamily="34" charset="0"/>
              <a:buChar char="•"/>
            </a:pPr>
            <a:r>
              <a:rPr lang="en-US" dirty="0"/>
              <a:t>Frequently Asked Questions</a:t>
            </a:r>
          </a:p>
          <a:p>
            <a:pPr>
              <a:buFont typeface="Arial" panose="020B0604020202020204" pitchFamily="34" charset="0"/>
              <a:buChar char="•"/>
            </a:pPr>
            <a:r>
              <a:rPr lang="en-US" dirty="0"/>
              <a:t>Resource list or website</a:t>
            </a:r>
          </a:p>
          <a:p>
            <a:pPr lvl="1">
              <a:buFont typeface="Arial" panose="020B0604020202020204" pitchFamily="34" charset="0"/>
              <a:buChar char="•"/>
            </a:pPr>
            <a:r>
              <a:rPr lang="en-US" dirty="0"/>
              <a:t>Point to both local and outside resources (don’t try to reinvent the wheel!)</a:t>
            </a:r>
          </a:p>
          <a:p>
            <a:pPr>
              <a:buFont typeface="Arial" panose="020B0604020202020204" pitchFamily="34" charset="0"/>
              <a:buChar char="•"/>
            </a:pPr>
            <a:r>
              <a:rPr lang="en-US" dirty="0"/>
              <a:t>Workflows</a:t>
            </a:r>
          </a:p>
          <a:p>
            <a:pPr lvl="1">
              <a:buFont typeface="Arial" panose="020B0604020202020204" pitchFamily="34" charset="0"/>
              <a:buChar char="•"/>
            </a:pPr>
            <a:r>
              <a:rPr lang="en-US" dirty="0"/>
              <a:t>Which service can help with each part of data management &amp; sharing?</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38927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0A7BB-B48B-2640-9199-303345C23E90}"/>
              </a:ext>
            </a:extLst>
          </p:cNvPr>
          <p:cNvSpPr>
            <a:spLocks noGrp="1"/>
          </p:cNvSpPr>
          <p:nvPr>
            <p:ph type="title"/>
          </p:nvPr>
        </p:nvSpPr>
        <p:spPr/>
        <p:txBody>
          <a:bodyPr/>
          <a:lstStyle/>
          <a:p>
            <a:r>
              <a:rPr lang="en-US" dirty="0"/>
              <a:t>Draft: Where to find information</a:t>
            </a:r>
          </a:p>
        </p:txBody>
      </p:sp>
      <p:graphicFrame>
        <p:nvGraphicFramePr>
          <p:cNvPr id="4" name="Content Placeholder 3">
            <a:extLst>
              <a:ext uri="{FF2B5EF4-FFF2-40B4-BE49-F238E27FC236}">
                <a16:creationId xmlns:a16="http://schemas.microsoft.com/office/drawing/2014/main" id="{681CC466-44BE-A44D-AC7E-996C78B2289B}"/>
              </a:ext>
            </a:extLst>
          </p:cNvPr>
          <p:cNvGraphicFramePr>
            <a:graphicFrameLocks noGrp="1"/>
          </p:cNvGraphicFramePr>
          <p:nvPr>
            <p:ph idx="1"/>
            <p:extLst>
              <p:ext uri="{D42A27DB-BD31-4B8C-83A1-F6EECF244321}">
                <p14:modId xmlns:p14="http://schemas.microsoft.com/office/powerpoint/2010/main" val="1315796555"/>
              </p:ext>
            </p:extLst>
          </p:nvPr>
        </p:nvGraphicFramePr>
        <p:xfrm>
          <a:off x="422951" y="1325563"/>
          <a:ext cx="11340424" cy="5045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2781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 </a:t>
            </a:r>
          </a:p>
          <a:p>
            <a:r>
              <a:rPr lang="en-US" dirty="0"/>
              <a:t>Review institutional policies</a:t>
            </a:r>
          </a:p>
          <a:p>
            <a:r>
              <a:rPr lang="en-US" dirty="0"/>
              <a:t>Conduct a Services Gap Analysis</a:t>
            </a:r>
          </a:p>
          <a:p>
            <a:r>
              <a:rPr lang="en-US" dirty="0"/>
              <a:t>Create pathways to information</a:t>
            </a:r>
          </a:p>
          <a:p>
            <a:r>
              <a:rPr lang="en-US" dirty="0"/>
              <a:t>Make an outreach plan &amp; implement it</a:t>
            </a:r>
          </a:p>
        </p:txBody>
      </p:sp>
    </p:spTree>
    <p:extLst>
      <p:ext uri="{BB962C8B-B14F-4D97-AF65-F5344CB8AC3E}">
        <p14:creationId xmlns:p14="http://schemas.microsoft.com/office/powerpoint/2010/main" val="8071541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4BBDF-9302-844A-AED8-6107D6F3F1B2}"/>
              </a:ext>
            </a:extLst>
          </p:cNvPr>
          <p:cNvSpPr>
            <a:spLocks noGrp="1"/>
          </p:cNvSpPr>
          <p:nvPr>
            <p:ph type="title"/>
          </p:nvPr>
        </p:nvSpPr>
        <p:spPr/>
        <p:txBody>
          <a:bodyPr/>
          <a:lstStyle/>
          <a:p>
            <a:r>
              <a:rPr lang="en-US" dirty="0"/>
              <a:t>Make an outreach plan &amp; implement it</a:t>
            </a:r>
          </a:p>
        </p:txBody>
      </p:sp>
      <p:sp>
        <p:nvSpPr>
          <p:cNvPr id="3" name="Content Placeholder 2">
            <a:extLst>
              <a:ext uri="{FF2B5EF4-FFF2-40B4-BE49-F238E27FC236}">
                <a16:creationId xmlns:a16="http://schemas.microsoft.com/office/drawing/2014/main" id="{7BF7E876-3B48-8F42-821D-A9B237B87FFA}"/>
              </a:ext>
            </a:extLst>
          </p:cNvPr>
          <p:cNvSpPr>
            <a:spLocks noGrp="1"/>
          </p:cNvSpPr>
          <p:nvPr>
            <p:ph idx="1"/>
          </p:nvPr>
        </p:nvSpPr>
        <p:spPr/>
        <p:txBody>
          <a:bodyPr/>
          <a:lstStyle/>
          <a:p>
            <a:pPr>
              <a:buFont typeface="Arial" panose="020B0604020202020204" pitchFamily="34" charset="0"/>
              <a:buChar char="•"/>
            </a:pPr>
            <a:r>
              <a:rPr lang="en-US" dirty="0"/>
              <a:t>Identify champions</a:t>
            </a:r>
          </a:p>
          <a:p>
            <a:pPr>
              <a:buFont typeface="Arial" panose="020B0604020202020204" pitchFamily="34" charset="0"/>
              <a:buChar char="•"/>
            </a:pPr>
            <a:r>
              <a:rPr lang="en-US" dirty="0"/>
              <a:t>Decide on outreach approach – compliance vs “good science”</a:t>
            </a:r>
          </a:p>
          <a:p>
            <a:pPr>
              <a:buFont typeface="Arial" panose="020B0604020202020204" pitchFamily="34" charset="0"/>
              <a:buChar char="•"/>
            </a:pPr>
            <a:r>
              <a:rPr lang="en-US" dirty="0"/>
              <a:t>Decide on various methods &amp; timelines for each</a:t>
            </a:r>
          </a:p>
          <a:p>
            <a:pPr lvl="1">
              <a:buFont typeface="Arial" panose="020B0604020202020204" pitchFamily="34" charset="0"/>
              <a:buChar char="•"/>
            </a:pPr>
            <a:r>
              <a:rPr lang="en-US" dirty="0"/>
              <a:t>Videos, flyers, digital signs, workshops, meetings, emails, newsletters</a:t>
            </a:r>
          </a:p>
          <a:p>
            <a:pPr>
              <a:buFont typeface="Arial" panose="020B0604020202020204" pitchFamily="34" charset="0"/>
              <a:buChar char="•"/>
            </a:pPr>
            <a:r>
              <a:rPr lang="en-US" dirty="0"/>
              <a:t>Write an “elevator speech” and/or presentation to build awareness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733221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143C-71BF-FB44-8354-350FAE14C743}"/>
              </a:ext>
            </a:extLst>
          </p:cNvPr>
          <p:cNvSpPr>
            <a:spLocks noGrp="1"/>
          </p:cNvSpPr>
          <p:nvPr>
            <p:ph type="title"/>
          </p:nvPr>
        </p:nvSpPr>
        <p:spPr/>
        <p:txBody>
          <a:bodyPr/>
          <a:lstStyle/>
          <a:p>
            <a:r>
              <a:rPr lang="en-US" dirty="0"/>
              <a:t>Actions to take now</a:t>
            </a:r>
          </a:p>
        </p:txBody>
      </p:sp>
      <p:sp>
        <p:nvSpPr>
          <p:cNvPr id="3" name="Content Placeholder 2">
            <a:extLst>
              <a:ext uri="{FF2B5EF4-FFF2-40B4-BE49-F238E27FC236}">
                <a16:creationId xmlns:a16="http://schemas.microsoft.com/office/drawing/2014/main" id="{E2896C04-462A-F347-9240-22997DD8F6F1}"/>
              </a:ext>
            </a:extLst>
          </p:cNvPr>
          <p:cNvSpPr>
            <a:spLocks noGrp="1"/>
          </p:cNvSpPr>
          <p:nvPr>
            <p:ph idx="1"/>
          </p:nvPr>
        </p:nvSpPr>
        <p:spPr>
          <a:xfrm>
            <a:off x="422951" y="1325563"/>
            <a:ext cx="11340424" cy="5338284"/>
          </a:xfrm>
        </p:spPr>
        <p:txBody>
          <a:bodyPr>
            <a:normAutofit/>
          </a:bodyPr>
          <a:lstStyle/>
          <a:p>
            <a:r>
              <a:rPr lang="en-US" dirty="0"/>
              <a:t>Start conversations! </a:t>
            </a:r>
          </a:p>
          <a:p>
            <a:r>
              <a:rPr lang="en-US" dirty="0"/>
              <a:t>Review institutional policies</a:t>
            </a:r>
          </a:p>
          <a:p>
            <a:r>
              <a:rPr lang="en-US" dirty="0"/>
              <a:t>Conduct a Services Gap Analysis</a:t>
            </a:r>
          </a:p>
          <a:p>
            <a:r>
              <a:rPr lang="en-US" dirty="0"/>
              <a:t>Create pathways to information</a:t>
            </a:r>
          </a:p>
          <a:p>
            <a:r>
              <a:rPr lang="en-US" dirty="0"/>
              <a:t>Make an outreach plan &amp; implement it</a:t>
            </a:r>
          </a:p>
          <a:p>
            <a:pPr marL="0" indent="0">
              <a:buNone/>
            </a:pPr>
            <a:endParaRPr lang="en-US" dirty="0"/>
          </a:p>
          <a:p>
            <a:pPr marL="0" indent="0" algn="ctr">
              <a:buNone/>
            </a:pPr>
            <a:r>
              <a:rPr lang="en-US" b="1" dirty="0"/>
              <a:t>Do you have any resources or additional suggestions? Please share in the chat!</a:t>
            </a:r>
          </a:p>
        </p:txBody>
      </p:sp>
    </p:spTree>
    <p:extLst>
      <p:ext uri="{BB962C8B-B14F-4D97-AF65-F5344CB8AC3E}">
        <p14:creationId xmlns:p14="http://schemas.microsoft.com/office/powerpoint/2010/main" val="3456643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97ABC-EA8A-3248-9F34-28B23F8393E8}"/>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87C23499-E6F3-0648-B032-7C61E5C97677}"/>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dirty="0"/>
              <a:t>NIH Data Management &amp; Sharing Policy - </a:t>
            </a:r>
            <a:r>
              <a:rPr lang="en-US" dirty="0">
                <a:hlinkClick r:id="rId3"/>
              </a:rPr>
              <a:t>https://grants.nih.gov/grants/policy/data_sharing/</a:t>
            </a:r>
            <a:r>
              <a:rPr lang="en-US" dirty="0"/>
              <a:t> </a:t>
            </a:r>
          </a:p>
          <a:p>
            <a:pPr>
              <a:buFont typeface="Arial" panose="020B0604020202020204" pitchFamily="34" charset="0"/>
              <a:buChar char="•"/>
            </a:pPr>
            <a:r>
              <a:rPr lang="en-US" dirty="0"/>
              <a:t>Selecting a Repository for Data Resulting from NIH-Supported Research - </a:t>
            </a:r>
            <a:r>
              <a:rPr lang="en-US" dirty="0">
                <a:hlinkClick r:id="rId4"/>
              </a:rPr>
              <a:t>https://grants.nih.gov/grants/guide/notice-files/NOT-OD-21-016.html</a:t>
            </a:r>
            <a:r>
              <a:rPr lang="en-US" dirty="0"/>
              <a:t> </a:t>
            </a:r>
          </a:p>
          <a:p>
            <a:pPr>
              <a:buFont typeface="Arial" panose="020B0604020202020204" pitchFamily="34" charset="0"/>
              <a:buChar char="•"/>
            </a:pPr>
            <a:r>
              <a:rPr lang="en-US" dirty="0"/>
              <a:t>re3data (Registry of Research Data Repositories) - </a:t>
            </a:r>
            <a:r>
              <a:rPr lang="en-US" dirty="0">
                <a:hlinkClick r:id="rId5"/>
              </a:rPr>
              <a:t>https://www.re3data.org/</a:t>
            </a:r>
            <a:endParaRPr lang="en-US" dirty="0"/>
          </a:p>
          <a:p>
            <a:pPr>
              <a:buFont typeface="Arial" panose="020B0604020202020204" pitchFamily="34" charset="0"/>
              <a:buChar char="•"/>
            </a:pPr>
            <a:r>
              <a:rPr lang="en-US" dirty="0" err="1"/>
              <a:t>Briney</a:t>
            </a:r>
            <a:r>
              <a:rPr lang="en-US" dirty="0"/>
              <a:t> KA, Coates H, </a:t>
            </a:r>
            <a:r>
              <a:rPr lang="en-US" dirty="0" err="1"/>
              <a:t>Goben</a:t>
            </a:r>
            <a:r>
              <a:rPr lang="en-US" dirty="0"/>
              <a:t> A (2020) Foundational Practices of Research Data Management. Research Ideas and Outcomes 6: e56508. </a:t>
            </a:r>
            <a:r>
              <a:rPr lang="en-US" dirty="0">
                <a:hlinkClick r:id="rId6"/>
              </a:rPr>
              <a:t>https://doi.org/10.3897/rio.6.e56508</a:t>
            </a:r>
            <a:br>
              <a:rPr lang="en-US" dirty="0"/>
            </a:b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429626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 - Questions?</a:t>
            </a:r>
          </a:p>
        </p:txBody>
      </p:sp>
    </p:spTree>
    <p:extLst>
      <p:ext uri="{BB962C8B-B14F-4D97-AF65-F5344CB8AC3E}">
        <p14:creationId xmlns:p14="http://schemas.microsoft.com/office/powerpoint/2010/main" val="1999448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Content Copyright</a:t>
            </a:r>
          </a:p>
        </p:txBody>
      </p:sp>
      <p:sp>
        <p:nvSpPr>
          <p:cNvPr id="3" name="Content Placeholder 2"/>
          <p:cNvSpPr>
            <a:spLocks noGrp="1"/>
          </p:cNvSpPr>
          <p:nvPr>
            <p:ph idx="1"/>
          </p:nvPr>
        </p:nvSpPr>
        <p:spPr/>
        <p:txBody>
          <a:bodyPr>
            <a:normAutofit fontScale="92500"/>
          </a:bodyPr>
          <a:lstStyle/>
          <a:p>
            <a:pPr marL="0" indent="0">
              <a:lnSpc>
                <a:spcPct val="120000"/>
              </a:lnSpc>
              <a:spcBef>
                <a:spcPts val="1200"/>
              </a:spcBef>
              <a:spcAft>
                <a:spcPts val="1200"/>
              </a:spcAft>
              <a:buNone/>
            </a:pPr>
            <a:r>
              <a:rPr lang="en-US" dirty="0"/>
              <a:t>All content included in this session is the property of the presenter(s) and is protected by United States and international copyright laws. Certain materials are used by permission of their respective owners. The course content may not be reproduced, transmitted, or shared in any way without the prior written permission of the presenter(s). </a:t>
            </a:r>
          </a:p>
          <a:p>
            <a:pPr marL="0" indent="0">
              <a:lnSpc>
                <a:spcPct val="120000"/>
              </a:lnSpc>
              <a:spcBef>
                <a:spcPts val="1200"/>
              </a:spcBef>
              <a:spcAft>
                <a:spcPts val="1200"/>
              </a:spcAft>
              <a:buNone/>
            </a:pPr>
            <a:r>
              <a:rPr lang="en-US" dirty="0"/>
              <a:t>Access to this presentation should not be construed as a license or right under any copyright, patent, trademark or other proprietary interest of PRIM&amp;R or third parties.</a:t>
            </a:r>
          </a:p>
        </p:txBody>
      </p:sp>
    </p:spTree>
    <p:extLst>
      <p:ext uri="{BB962C8B-B14F-4D97-AF65-F5344CB8AC3E}">
        <p14:creationId xmlns:p14="http://schemas.microsoft.com/office/powerpoint/2010/main" val="674741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EFC1367A82E8429CF6C1BD3FF59578" ma:contentTypeVersion="13" ma:contentTypeDescription="Create a new document." ma:contentTypeScope="" ma:versionID="9ba070a416fc960002559051d104f9cd">
  <xsd:schema xmlns:xsd="http://www.w3.org/2001/XMLSchema" xmlns:xs="http://www.w3.org/2001/XMLSchema" xmlns:p="http://schemas.microsoft.com/office/2006/metadata/properties" xmlns:ns2="1ec8b5f1-aa83-4fa2-bcdb-a5be55c4beac" xmlns:ns3="e24c351a-6782-4201-a779-dddef047c978" targetNamespace="http://schemas.microsoft.com/office/2006/metadata/properties" ma:root="true" ma:fieldsID="0ab63a1be0171ed250568dffb0eb8da1" ns2:_="" ns3:_="">
    <xsd:import namespace="1ec8b5f1-aa83-4fa2-bcdb-a5be55c4beac"/>
    <xsd:import namespace="e24c351a-6782-4201-a779-dddef047c97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c8b5f1-aa83-4fa2-bcdb-a5be55c4be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24c351a-6782-4201-a779-dddef047c97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3B45B5-102B-4395-9957-C88C1EE5AB0A}">
  <ds:schemaRefs>
    <ds:schemaRef ds:uri="e24c351a-6782-4201-a779-dddef047c978"/>
    <ds:schemaRef ds:uri="http://www.w3.org/XML/1998/namespace"/>
    <ds:schemaRef ds:uri="http://purl.org/dc/terms/"/>
    <ds:schemaRef ds:uri="http://schemas.microsoft.com/office/2006/metadata/propertie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1ec8b5f1-aa83-4fa2-bcdb-a5be55c4beac"/>
  </ds:schemaRefs>
</ds:datastoreItem>
</file>

<file path=customXml/itemProps2.xml><?xml version="1.0" encoding="utf-8"?>
<ds:datastoreItem xmlns:ds="http://schemas.openxmlformats.org/officeDocument/2006/customXml" ds:itemID="{4D0D3C0F-EA4D-4971-8904-5E3D45174A97}">
  <ds:schemaRefs>
    <ds:schemaRef ds:uri="http://schemas.microsoft.com/sharepoint/v3/contenttype/forms"/>
  </ds:schemaRefs>
</ds:datastoreItem>
</file>

<file path=customXml/itemProps3.xml><?xml version="1.0" encoding="utf-8"?>
<ds:datastoreItem xmlns:ds="http://schemas.openxmlformats.org/officeDocument/2006/customXml" ds:itemID="{E32E2B43-723E-4BAB-A785-0550862514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c8b5f1-aa83-4fa2-bcdb-a5be55c4beac"/>
    <ds:schemaRef ds:uri="e24c351a-6782-4201-a779-dddef047c9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42994</TotalTime>
  <Words>9602</Words>
  <Application>Microsoft Macintosh PowerPoint</Application>
  <PresentationFormat>Widescreen</PresentationFormat>
  <Paragraphs>594</Paragraphs>
  <Slides>47</Slides>
  <Notes>47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Courier New</vt:lpstr>
      <vt:lpstr>Helvetica</vt:lpstr>
      <vt:lpstr>Wingdings</vt:lpstr>
      <vt:lpstr>Office Theme</vt:lpstr>
      <vt:lpstr>NIH's New Data Management and Sharing Policy—How Academic Medical Centers Can Prepare for January 2023</vt:lpstr>
      <vt:lpstr>Disclosure</vt:lpstr>
      <vt:lpstr>Presenter 1: Taunton Paine</vt:lpstr>
      <vt:lpstr>Presenter 2: Sara Samuel</vt:lpstr>
      <vt:lpstr>Special Thanks</vt:lpstr>
      <vt:lpstr>Learning Objectives</vt:lpstr>
      <vt:lpstr>Overview of the New NIH Data Management and Sharing Policy</vt:lpstr>
      <vt:lpstr>NIH POLICY FOR DATA MANAGEMENT &amp; SHARING:  Data Stewardship Goals</vt:lpstr>
      <vt:lpstr>NIH POLICY FOR DATA MANAGEMENT &amp; SHARING:  An Iterative Policy Development Process</vt:lpstr>
      <vt:lpstr>PowerPoint Presentation</vt:lpstr>
      <vt:lpstr>NIH POLICY FOR DATA MANAGEMENT &amp; SHARING:  Policy Details</vt:lpstr>
      <vt:lpstr>NIH POLICY FOR DATA MANAGEMENT &amp; SHARING:  Additional Expectations for Plans</vt:lpstr>
      <vt:lpstr>Supplemental Information to the Policy:  Repository Selection</vt:lpstr>
      <vt:lpstr>Supplemental Information to the Policy:  Allowable Costs</vt:lpstr>
      <vt:lpstr>NIH POLICY FOR DATA MANAGEMENT &amp; SHARING:  Plan Submission and Review</vt:lpstr>
      <vt:lpstr>PowerPoint Presentation</vt:lpstr>
      <vt:lpstr>PowerPoint Presentation</vt:lpstr>
      <vt:lpstr>Elements and Common Approaches to  Data Management and Sharing Plans</vt:lpstr>
      <vt:lpstr>NIH POLICY FOR DATA MANAGEMENT &amp; SHARING:  Data Management &amp; Sharing Plans</vt:lpstr>
      <vt:lpstr>NIH POLICY FOR DATA MANAGEMENT &amp; SHARING:  Data Management &amp; Sharing Plan Elements</vt:lpstr>
      <vt:lpstr>NIH POLICY FOR DATA MANAGEMENT &amp; SHARING:  Data Management &amp; Sharing Plan Elements </vt:lpstr>
      <vt:lpstr>Examples</vt:lpstr>
      <vt:lpstr>Example 1: Data Type</vt:lpstr>
      <vt:lpstr>Example 2: Data Preservation, Access, and  Associated Timelines</vt:lpstr>
      <vt:lpstr>Recommended practices for plans</vt:lpstr>
      <vt:lpstr>How Academic Medical Centers Can Prepare for January 2023</vt:lpstr>
      <vt:lpstr>Institutional readiness</vt:lpstr>
      <vt:lpstr>Stakeholders</vt:lpstr>
      <vt:lpstr>Local resources</vt:lpstr>
      <vt:lpstr>Other resources</vt:lpstr>
      <vt:lpstr>Challenges</vt:lpstr>
      <vt:lpstr>Opportunities</vt:lpstr>
      <vt:lpstr>Actions to take now</vt:lpstr>
      <vt:lpstr>Start conversations</vt:lpstr>
      <vt:lpstr>Actions to take now</vt:lpstr>
      <vt:lpstr>Review institutional policies</vt:lpstr>
      <vt:lpstr>Actions to take now</vt:lpstr>
      <vt:lpstr>Conduct a Services Gap Analysis</vt:lpstr>
      <vt:lpstr>Actions to take now</vt:lpstr>
      <vt:lpstr>Create pathways to information</vt:lpstr>
      <vt:lpstr>Draft: Where to find information</vt:lpstr>
      <vt:lpstr>Actions to take now</vt:lpstr>
      <vt:lpstr>Make an outreach plan &amp; implement it</vt:lpstr>
      <vt:lpstr>Actions to take now</vt:lpstr>
      <vt:lpstr>Additional Resources</vt:lpstr>
      <vt:lpstr>Thank You - Questions?</vt:lpstr>
      <vt:lpstr>Conference Content 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Noah Rae-Grant</dc:creator>
  <cp:lastModifiedBy>Samuel, Sara</cp:lastModifiedBy>
  <cp:revision>103</cp:revision>
  <cp:lastPrinted>2021-10-26T13:19:33Z</cp:lastPrinted>
  <dcterms:created xsi:type="dcterms:W3CDTF">2019-11-07T17:48:55Z</dcterms:created>
  <dcterms:modified xsi:type="dcterms:W3CDTF">2021-10-26T15:32:32Z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0x01010043EFC1367A82E8429CF6C1BD3FF59578</vt:lpwstr>
  </property>
  <property fmtid="{D5CDD505-2E9C-101B-9397-08002B2CF9AE}" pid="3" name="Order">
    <vt:r8>7136000</vt:r8>
  </property>
</Properties>
</file>