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23" d="100"/>
          <a:sy n="23" d="100"/>
        </p:scale>
        <p:origin x="-920" y="-184"/>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kselwa:Desktop:Capston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kselwa:Desktop:Capston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kselwa:Desktop:Capston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kselwa:Desktop:Capston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kselwa:Desktop:Capston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kselwa:Desktop:Capston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Barriers to care</a:t>
            </a:r>
          </a:p>
        </c:rich>
      </c:tx>
      <c:layout/>
      <c:overlay val="0"/>
    </c:title>
    <c:autoTitleDeleted val="0"/>
    <c:plotArea>
      <c:layout/>
      <c:barChart>
        <c:barDir val="col"/>
        <c:grouping val="clustered"/>
        <c:varyColors val="0"/>
        <c:ser>
          <c:idx val="0"/>
          <c:order val="0"/>
          <c:invertIfNegative val="0"/>
          <c:cat>
            <c:strRef>
              <c:f>Research!$E$32:$E$36</c:f>
              <c:strCache>
                <c:ptCount val="5"/>
                <c:pt idx="0">
                  <c:v>Inability to schedule appointment within time frame</c:v>
                </c:pt>
                <c:pt idx="1">
                  <c:v>Conflict of guardian's schedule with provider's schedule</c:v>
                </c:pt>
                <c:pt idx="2">
                  <c:v>Lack of access to health care provider</c:v>
                </c:pt>
                <c:pt idx="3">
                  <c:v>Inability to afford cost</c:v>
                </c:pt>
                <c:pt idx="4">
                  <c:v>Convenience</c:v>
                </c:pt>
              </c:strCache>
            </c:strRef>
          </c:cat>
          <c:val>
            <c:numRef>
              <c:f>Research!$F$32:$F$36</c:f>
              <c:numCache>
                <c:formatCode>General</c:formatCode>
                <c:ptCount val="5"/>
                <c:pt idx="0">
                  <c:v>6.0</c:v>
                </c:pt>
                <c:pt idx="1">
                  <c:v>6.0</c:v>
                </c:pt>
                <c:pt idx="2">
                  <c:v>5.0</c:v>
                </c:pt>
                <c:pt idx="3">
                  <c:v>4.0</c:v>
                </c:pt>
                <c:pt idx="4">
                  <c:v>2.0</c:v>
                </c:pt>
              </c:numCache>
            </c:numRef>
          </c:val>
        </c:ser>
        <c:dLbls>
          <c:showLegendKey val="0"/>
          <c:showVal val="0"/>
          <c:showCatName val="0"/>
          <c:showSerName val="0"/>
          <c:showPercent val="0"/>
          <c:showBubbleSize val="0"/>
        </c:dLbls>
        <c:gapWidth val="150"/>
        <c:axId val="2071993816"/>
        <c:axId val="2072464664"/>
      </c:barChart>
      <c:catAx>
        <c:axId val="2071993816"/>
        <c:scaling>
          <c:orientation val="minMax"/>
        </c:scaling>
        <c:delete val="0"/>
        <c:axPos val="b"/>
        <c:majorTickMark val="out"/>
        <c:minorTickMark val="none"/>
        <c:tickLblPos val="nextTo"/>
        <c:crossAx val="2072464664"/>
        <c:crosses val="autoZero"/>
        <c:auto val="1"/>
        <c:lblAlgn val="ctr"/>
        <c:lblOffset val="100"/>
        <c:noMultiLvlLbl val="0"/>
      </c:catAx>
      <c:valAx>
        <c:axId val="2072464664"/>
        <c:scaling>
          <c:orientation val="minMax"/>
        </c:scaling>
        <c:delete val="0"/>
        <c:axPos val="l"/>
        <c:majorGridlines/>
        <c:numFmt formatCode="General" sourceLinked="1"/>
        <c:majorTickMark val="out"/>
        <c:minorTickMark val="none"/>
        <c:tickLblPos val="nextTo"/>
        <c:crossAx val="2071993816"/>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Most convenient times for off-hour clinics</a:t>
            </a:r>
          </a:p>
        </c:rich>
      </c:tx>
      <c:layout/>
      <c:overlay val="0"/>
    </c:title>
    <c:autoTitleDeleted val="0"/>
    <c:plotArea>
      <c:layout/>
      <c:barChart>
        <c:barDir val="col"/>
        <c:grouping val="clustered"/>
        <c:varyColors val="0"/>
        <c:ser>
          <c:idx val="0"/>
          <c:order val="0"/>
          <c:invertIfNegative val="0"/>
          <c:cat>
            <c:strRef>
              <c:f>Research!$E$47:$E$50</c:f>
              <c:strCache>
                <c:ptCount val="4"/>
                <c:pt idx="0">
                  <c:v>Weekday evening</c:v>
                </c:pt>
                <c:pt idx="1">
                  <c:v>Saturday am</c:v>
                </c:pt>
                <c:pt idx="2">
                  <c:v>Saturday pm</c:v>
                </c:pt>
                <c:pt idx="3">
                  <c:v>Sunday pm</c:v>
                </c:pt>
              </c:strCache>
            </c:strRef>
          </c:cat>
          <c:val>
            <c:numRef>
              <c:f>Research!$F$47:$F$50</c:f>
              <c:numCache>
                <c:formatCode>General</c:formatCode>
                <c:ptCount val="4"/>
                <c:pt idx="0">
                  <c:v>15.0</c:v>
                </c:pt>
                <c:pt idx="1">
                  <c:v>6.0</c:v>
                </c:pt>
                <c:pt idx="2">
                  <c:v>2.0</c:v>
                </c:pt>
                <c:pt idx="3">
                  <c:v>2.0</c:v>
                </c:pt>
              </c:numCache>
            </c:numRef>
          </c:val>
        </c:ser>
        <c:dLbls>
          <c:showLegendKey val="0"/>
          <c:showVal val="0"/>
          <c:showCatName val="0"/>
          <c:showSerName val="0"/>
          <c:showPercent val="0"/>
          <c:showBubbleSize val="0"/>
        </c:dLbls>
        <c:gapWidth val="150"/>
        <c:axId val="-2141191112"/>
        <c:axId val="-2140562536"/>
      </c:barChart>
      <c:catAx>
        <c:axId val="-2141191112"/>
        <c:scaling>
          <c:orientation val="minMax"/>
        </c:scaling>
        <c:delete val="0"/>
        <c:axPos val="b"/>
        <c:majorTickMark val="out"/>
        <c:minorTickMark val="none"/>
        <c:tickLblPos val="nextTo"/>
        <c:crossAx val="-2140562536"/>
        <c:crosses val="autoZero"/>
        <c:auto val="1"/>
        <c:lblAlgn val="ctr"/>
        <c:lblOffset val="100"/>
        <c:noMultiLvlLbl val="0"/>
      </c:catAx>
      <c:valAx>
        <c:axId val="-2140562536"/>
        <c:scaling>
          <c:orientation val="minMax"/>
        </c:scaling>
        <c:delete val="0"/>
        <c:axPos val="l"/>
        <c:majorGridlines/>
        <c:numFmt formatCode="General" sourceLinked="1"/>
        <c:majorTickMark val="out"/>
        <c:minorTickMark val="none"/>
        <c:tickLblPos val="nextTo"/>
        <c:crossAx val="-2141191112"/>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Guardians aware that those covered by Medicaid can arrange for non-emergency transportation to healthcare visits?</a:t>
            </a:r>
          </a:p>
        </c:rich>
      </c:tx>
      <c:layout/>
      <c:overlay val="0"/>
    </c:title>
    <c:autoTitleDeleted val="0"/>
    <c:plotArea>
      <c:layout/>
      <c:pieChart>
        <c:varyColors val="1"/>
        <c:ser>
          <c:idx val="0"/>
          <c:order val="0"/>
          <c:cat>
            <c:strRef>
              <c:f>Research!$E$39:$E$40</c:f>
              <c:strCache>
                <c:ptCount val="2"/>
                <c:pt idx="0">
                  <c:v>Yes</c:v>
                </c:pt>
                <c:pt idx="1">
                  <c:v>No</c:v>
                </c:pt>
              </c:strCache>
            </c:strRef>
          </c:cat>
          <c:val>
            <c:numRef>
              <c:f>Research!$F$39:$F$40</c:f>
              <c:numCache>
                <c:formatCode>General</c:formatCode>
                <c:ptCount val="2"/>
                <c:pt idx="0">
                  <c:v>4.0</c:v>
                </c:pt>
                <c:pt idx="1">
                  <c:v>3.0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20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Guardians aware that there should be no copays for a child's checkups except if performed at an urgent care</a:t>
            </a:r>
          </a:p>
        </c:rich>
      </c:tx>
      <c:layout/>
      <c:overlay val="0"/>
    </c:title>
    <c:autoTitleDeleted val="0"/>
    <c:plotArea>
      <c:layout/>
      <c:pieChart>
        <c:varyColors val="1"/>
        <c:ser>
          <c:idx val="0"/>
          <c:order val="0"/>
          <c:cat>
            <c:strRef>
              <c:f>Research!$E$43:$E$44</c:f>
              <c:strCache>
                <c:ptCount val="2"/>
                <c:pt idx="0">
                  <c:v>Yes</c:v>
                </c:pt>
                <c:pt idx="1">
                  <c:v>No</c:v>
                </c:pt>
              </c:strCache>
            </c:strRef>
          </c:cat>
          <c:val>
            <c:numRef>
              <c:f>Research!$F$43:$F$44</c:f>
              <c:numCache>
                <c:formatCode>General</c:formatCode>
                <c:ptCount val="2"/>
                <c:pt idx="0">
                  <c:v>3.0</c:v>
                </c:pt>
                <c:pt idx="1">
                  <c:v>4.0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2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400"/>
            </a:pPr>
            <a:r>
              <a:rPr lang="en-US" sz="2400"/>
              <a:t>Guardian last took child to see provider:</a:t>
            </a:r>
          </a:p>
        </c:rich>
      </c:tx>
      <c:layout/>
      <c:overlay val="0"/>
    </c:title>
    <c:autoTitleDeleted val="0"/>
    <c:plotArea>
      <c:layout/>
      <c:pieChart>
        <c:varyColors val="1"/>
        <c:ser>
          <c:idx val="0"/>
          <c:order val="0"/>
          <c:cat>
            <c:strRef>
              <c:f>Research!$G$27:$G$29</c:f>
              <c:strCache>
                <c:ptCount val="3"/>
                <c:pt idx="0">
                  <c:v>This year</c:v>
                </c:pt>
                <c:pt idx="1">
                  <c:v>Within past two years</c:v>
                </c:pt>
                <c:pt idx="2">
                  <c:v>Within past three years</c:v>
                </c:pt>
              </c:strCache>
            </c:strRef>
          </c:cat>
          <c:val>
            <c:numRef>
              <c:f>Research!$H$27:$H$29</c:f>
              <c:numCache>
                <c:formatCode>General</c:formatCode>
                <c:ptCount val="3"/>
                <c:pt idx="0">
                  <c:v>4.0</c:v>
                </c:pt>
                <c:pt idx="1">
                  <c:v>2.0</c:v>
                </c:pt>
                <c:pt idx="2">
                  <c:v>1.0</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400"/>
            </a:pPr>
            <a:r>
              <a:rPr lang="en-US" sz="2400"/>
              <a:t>Guardian reports child receives:</a:t>
            </a:r>
          </a:p>
        </c:rich>
      </c:tx>
      <c:layout/>
      <c:overlay val="0"/>
    </c:title>
    <c:autoTitleDeleted val="0"/>
    <c:plotArea>
      <c:layout/>
      <c:pieChart>
        <c:varyColors val="1"/>
        <c:ser>
          <c:idx val="0"/>
          <c:order val="0"/>
          <c:cat>
            <c:strRef>
              <c:f>Research!$Q$23:$Q$26</c:f>
              <c:strCache>
                <c:ptCount val="4"/>
                <c:pt idx="0">
                  <c:v>Yearly checkups</c:v>
                </c:pt>
                <c:pt idx="1">
                  <c:v>Every 2 years</c:v>
                </c:pt>
                <c:pt idx="2">
                  <c:v>Less than every 2 years</c:v>
                </c:pt>
                <c:pt idx="3">
                  <c:v>Other: "wellchild &amp; checkups" </c:v>
                </c:pt>
              </c:strCache>
            </c:strRef>
          </c:cat>
          <c:val>
            <c:numRef>
              <c:f>Research!$R$23:$R$26</c:f>
              <c:numCache>
                <c:formatCode>General</c:formatCode>
                <c:ptCount val="4"/>
                <c:pt idx="0">
                  <c:v>4.0</c:v>
                </c:pt>
                <c:pt idx="1">
                  <c:v>1.0</c:v>
                </c:pt>
                <c:pt idx="2">
                  <c:v>1.0</c:v>
                </c:pt>
                <c:pt idx="3">
                  <c:v>1.0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20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1/13/20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1/13/20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xmlns:p14="http://schemas.microsoft.com/office/powerpoint/2010/mai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chart" Target="../charts/chart5.xml"/><Relationship Id="rId12" Type="http://schemas.openxmlformats.org/officeDocument/2006/relationships/chart" Target="../charts/chart6.xml"/><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chart" Target="../charts/chart1.xml"/><Relationship Id="rId7" Type="http://schemas.openxmlformats.org/officeDocument/2006/relationships/chart" Target="../charts/chart2.xml"/><Relationship Id="rId8" Type="http://schemas.openxmlformats.org/officeDocument/2006/relationships/chart" Target="../charts/chart3.xml"/><Relationship Id="rId9" Type="http://schemas.openxmlformats.org/officeDocument/2006/relationships/chart" Target="../charts/chart4.xml"/><Relationship Id="rId10" Type="http://schemas.openxmlformats.org/officeDocument/2006/relationships/hyperlink" Target="https://patch.com/michigan/novi/its-sports-physical-ti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44577000" y="3429000"/>
            <a:ext cx="1143000" cy="24003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0" y="3429000"/>
            <a:ext cx="1143000" cy="24003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23926800"/>
            <a:ext cx="45720000" cy="3505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 Box 122"/>
          <p:cNvSpPr txBox="1">
            <a:spLocks noChangeArrowheads="1"/>
          </p:cNvSpPr>
          <p:nvPr/>
        </p:nvSpPr>
        <p:spPr bwMode="auto">
          <a:xfrm>
            <a:off x="5715000" y="230078"/>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On-site </a:t>
            </a:r>
            <a:r>
              <a:rPr lang="en-US" sz="6600" b="1" dirty="0" err="1">
                <a:solidFill>
                  <a:schemeClr val="accent3">
                    <a:lumMod val="20000"/>
                    <a:lumOff val="80000"/>
                  </a:schemeClr>
                </a:solidFill>
                <a:latin typeface="+mn-lt"/>
              </a:rPr>
              <a:t>preparticipation</a:t>
            </a:r>
            <a:r>
              <a:rPr lang="en-US" sz="6600" b="1" dirty="0">
                <a:solidFill>
                  <a:schemeClr val="accent3">
                    <a:lumMod val="20000"/>
                    <a:lumOff val="80000"/>
                  </a:schemeClr>
                </a:solidFill>
                <a:latin typeface="+mn-lt"/>
              </a:rPr>
              <a:t> sports physicals project and impact on community health </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5715000" y="1752600"/>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smtClean="0">
                <a:solidFill>
                  <a:schemeClr val="accent3">
                    <a:lumMod val="20000"/>
                    <a:lumOff val="80000"/>
                  </a:schemeClr>
                </a:solidFill>
                <a:latin typeface="+mn-lt"/>
              </a:rPr>
              <a:t>Katherine Selwa</a:t>
            </a:r>
            <a:endParaRPr lang="en-US" sz="4000" dirty="0">
              <a:solidFill>
                <a:schemeClr val="accent3">
                  <a:lumMod val="20000"/>
                  <a:lumOff val="80000"/>
                </a:schemeClr>
              </a:solidFill>
              <a:latin typeface="+mn-lt"/>
            </a:endParaRPr>
          </a:p>
        </p:txBody>
      </p:sp>
      <p:grpSp>
        <p:nvGrpSpPr>
          <p:cNvPr id="2" name="Group 1"/>
          <p:cNvGrpSpPr/>
          <p:nvPr/>
        </p:nvGrpSpPr>
        <p:grpSpPr>
          <a:xfrm>
            <a:off x="533400" y="21869400"/>
            <a:ext cx="10149840" cy="4838700"/>
            <a:chOff x="12344400" y="3980618"/>
            <a:chExt cx="10149840" cy="4838700"/>
          </a:xfrm>
        </p:grpSpPr>
        <p:sp>
          <p:nvSpPr>
            <p:cNvPr id="13" name="Text Box 192"/>
            <p:cNvSpPr txBox="1">
              <a:spLocks noChangeArrowheads="1"/>
            </p:cNvSpPr>
            <p:nvPr/>
          </p:nvSpPr>
          <p:spPr bwMode="auto">
            <a:xfrm>
              <a:off x="12344400" y="4572001"/>
              <a:ext cx="10149840" cy="4247317"/>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An IRB was submitted and approved for collecting </a:t>
              </a:r>
              <a:r>
                <a:rPr lang="en-US" sz="2800" dirty="0" err="1">
                  <a:latin typeface="Calibri" pitchFamily="34" charset="0"/>
                </a:rPr>
                <a:t>anonymized</a:t>
              </a:r>
              <a:r>
                <a:rPr lang="en-US" sz="2800" dirty="0">
                  <a:latin typeface="Calibri" pitchFamily="34" charset="0"/>
                </a:rPr>
                <a:t> survey data from parents and guardians of the children attending this event as part of a formal needs assessment. </a:t>
              </a:r>
              <a:endParaRPr lang="en-US" sz="2800" dirty="0" smtClean="0">
                <a:latin typeface="Calibri" pitchFamily="34" charset="0"/>
              </a:endParaRPr>
            </a:p>
            <a:p>
              <a:pPr eaLnBrk="1" hangingPunct="1"/>
              <a:endParaRPr lang="en-US" sz="2800" dirty="0">
                <a:latin typeface="Calibri" pitchFamily="34" charset="0"/>
              </a:endParaRPr>
            </a:p>
            <a:p>
              <a:pPr eaLnBrk="1" hangingPunct="1"/>
              <a:r>
                <a:rPr lang="en-US" sz="2800" dirty="0" smtClean="0">
                  <a:latin typeface="Calibri" pitchFamily="34" charset="0"/>
                </a:rPr>
                <a:t>For the sports physical clinic, physician volunteers were recruited to perform the physicals and medical student volunteers were recruited to take vitals and assist in the filling out of forms. Supplies were acquired to turn three private rooms at Peace Neighborhood Center into clinic rooms. </a:t>
              </a:r>
            </a:p>
          </p:txBody>
        </p:sp>
        <p:sp>
          <p:nvSpPr>
            <p:cNvPr id="34" name="Rectangle 33"/>
            <p:cNvSpPr/>
            <p:nvPr/>
          </p:nvSpPr>
          <p:spPr>
            <a:xfrm>
              <a:off x="12344400" y="398061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Methods</a:t>
              </a:r>
              <a:endParaRPr lang="en-US" sz="4000" b="1" dirty="0">
                <a:solidFill>
                  <a:schemeClr val="accent3">
                    <a:lumMod val="20000"/>
                    <a:lumOff val="80000"/>
                  </a:schemeClr>
                </a:solidFill>
              </a:endParaRPr>
            </a:p>
          </p:txBody>
        </p:sp>
      </p:grpSp>
      <p:grpSp>
        <p:nvGrpSpPr>
          <p:cNvPr id="57" name="Group 56"/>
          <p:cNvGrpSpPr/>
          <p:nvPr/>
        </p:nvGrpSpPr>
        <p:grpSpPr>
          <a:xfrm>
            <a:off x="35006280" y="3810000"/>
            <a:ext cx="10149840" cy="3526156"/>
            <a:chOff x="34107120" y="6096000"/>
            <a:chExt cx="10149840" cy="3526156"/>
          </a:xfrm>
        </p:grpSpPr>
        <p:sp>
          <p:nvSpPr>
            <p:cNvPr id="12" name="Text Box 191"/>
            <p:cNvSpPr txBox="1">
              <a:spLocks noChangeArrowheads="1"/>
            </p:cNvSpPr>
            <p:nvPr/>
          </p:nvSpPr>
          <p:spPr bwMode="auto">
            <a:xfrm>
              <a:off x="34107120" y="6667501"/>
              <a:ext cx="10149840" cy="2954655"/>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mn-lt"/>
                </a:rPr>
                <a:t>While this study shows some useful information about the barriers to care in this population and the usefulness of on-site pre-participation sports physicals, t</a:t>
              </a:r>
              <a:r>
                <a:rPr lang="en-US" sz="2800" dirty="0" smtClean="0">
                  <a:latin typeface="+mn-lt"/>
                </a:rPr>
                <a:t>he generalizability of this study to other populations is unknown.  Barriers to health care are community-dependent, but the data presented here provide a helpful case study of a population.</a:t>
              </a:r>
              <a:endParaRPr lang="en-US" sz="2800" dirty="0">
                <a:latin typeface="+mn-lt"/>
              </a:endParaRPr>
            </a:p>
          </p:txBody>
        </p:sp>
        <p:sp>
          <p:nvSpPr>
            <p:cNvPr id="35" name="Rectangle 34"/>
            <p:cNvSpPr/>
            <p:nvPr/>
          </p:nvSpPr>
          <p:spPr>
            <a:xfrm>
              <a:off x="34107120" y="6096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Limitations</a:t>
              </a:r>
              <a:endParaRPr lang="en-US" sz="4000" b="1" dirty="0">
                <a:solidFill>
                  <a:schemeClr val="accent3">
                    <a:lumMod val="20000"/>
                    <a:lumOff val="80000"/>
                  </a:schemeClr>
                </a:solidFill>
              </a:endParaRPr>
            </a:p>
          </p:txBody>
        </p:sp>
      </p:grpSp>
      <p:grpSp>
        <p:nvGrpSpPr>
          <p:cNvPr id="17" name="Group 16"/>
          <p:cNvGrpSpPr/>
          <p:nvPr/>
        </p:nvGrpSpPr>
        <p:grpSpPr>
          <a:xfrm>
            <a:off x="533400" y="3810000"/>
            <a:ext cx="10149840" cy="5249707"/>
            <a:chOff x="1463040" y="4000497"/>
            <a:chExt cx="10149840" cy="5249707"/>
          </a:xfrm>
        </p:grpSpPr>
        <p:sp>
          <p:nvSpPr>
            <p:cNvPr id="33" name="Rectangle 32"/>
            <p:cNvSpPr/>
            <p:nvPr/>
          </p:nvSpPr>
          <p:spPr>
            <a:xfrm>
              <a:off x="1463040" y="400049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1" name="Text Box 190"/>
            <p:cNvSpPr txBox="1">
              <a:spLocks noChangeArrowheads="1"/>
            </p:cNvSpPr>
            <p:nvPr/>
          </p:nvSpPr>
          <p:spPr bwMode="auto">
            <a:xfrm>
              <a:off x="1463040" y="4572000"/>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mn-lt"/>
                </a:rPr>
                <a:t>This capstone project began during a meeting with Peace Neighborhood Center, an after-school program for underprivileged children in Ann Arbor. Leaders at PNC inquired about the possibility of a sports physical clinic as they noted that they had noticed </a:t>
              </a:r>
              <a:r>
                <a:rPr lang="en-US" sz="2800" dirty="0">
                  <a:latin typeface="+mn-lt"/>
                </a:rPr>
                <a:t>many </a:t>
              </a:r>
              <a:r>
                <a:rPr lang="en-US" sz="2800" dirty="0" smtClean="0">
                  <a:latin typeface="+mn-lt"/>
                </a:rPr>
                <a:t>students unable </a:t>
              </a:r>
              <a:r>
                <a:rPr lang="en-US" sz="2800" dirty="0">
                  <a:latin typeface="+mn-lt"/>
                </a:rPr>
                <a:t>to participate in </a:t>
              </a:r>
              <a:r>
                <a:rPr lang="en-US" sz="2800" dirty="0" smtClean="0">
                  <a:latin typeface="+mn-lt"/>
                </a:rPr>
                <a:t>school </a:t>
              </a:r>
              <a:r>
                <a:rPr lang="en-US" sz="2800" dirty="0">
                  <a:latin typeface="+mn-lt"/>
                </a:rPr>
                <a:t>s</a:t>
              </a:r>
              <a:r>
                <a:rPr lang="en-US" sz="2800" dirty="0" smtClean="0">
                  <a:latin typeface="+mn-lt"/>
                </a:rPr>
                <a:t>ports </a:t>
              </a:r>
              <a:r>
                <a:rPr lang="en-US" sz="2800" dirty="0">
                  <a:latin typeface="+mn-lt"/>
                </a:rPr>
                <a:t>due to </a:t>
              </a:r>
              <a:r>
                <a:rPr lang="en-US" sz="2800" dirty="0" smtClean="0">
                  <a:latin typeface="+mn-lt"/>
                </a:rPr>
                <a:t>guardians not </a:t>
              </a:r>
              <a:r>
                <a:rPr lang="en-US" sz="2800" dirty="0">
                  <a:latin typeface="+mn-lt"/>
                </a:rPr>
                <a:t>being able to bring them to a clinic for a pre-participation </a:t>
              </a:r>
              <a:r>
                <a:rPr lang="en-US" sz="2800" dirty="0" smtClean="0">
                  <a:latin typeface="+mn-lt"/>
                </a:rPr>
                <a:t>physical</a:t>
              </a:r>
              <a:r>
                <a:rPr lang="en-US" sz="2800" dirty="0">
                  <a:latin typeface="+mn-lt"/>
                </a:rPr>
                <a:t>. I led the implementation of a </a:t>
              </a:r>
              <a:r>
                <a:rPr lang="en-US" sz="2800" dirty="0" smtClean="0">
                  <a:latin typeface="+mn-lt"/>
                </a:rPr>
                <a:t>free sports </a:t>
              </a:r>
              <a:r>
                <a:rPr lang="en-US" sz="2800" dirty="0">
                  <a:latin typeface="+mn-lt"/>
                </a:rPr>
                <a:t>physical clinic </a:t>
              </a:r>
              <a:r>
                <a:rPr lang="en-US" sz="2800" dirty="0" smtClean="0">
                  <a:latin typeface="+mn-lt"/>
                </a:rPr>
                <a:t>at PNC with </a:t>
              </a:r>
              <a:r>
                <a:rPr lang="en-US" sz="2800" dirty="0">
                  <a:latin typeface="+mn-lt"/>
                </a:rPr>
                <a:t>help from medical student and physician volunteers, and carried this over into an annual recurring event with plan-do-study-act cycles for improving the event each year. </a:t>
              </a:r>
              <a:endParaRPr lang="en-US" sz="2800" dirty="0">
                <a:latin typeface="+mn-lt"/>
              </a:endParaRPr>
            </a:p>
          </p:txBody>
        </p:sp>
      </p:grpSp>
      <p:sp>
        <p:nvSpPr>
          <p:cNvPr id="45" name="Rectangle 44"/>
          <p:cNvSpPr/>
          <p:nvPr/>
        </p:nvSpPr>
        <p:spPr>
          <a:xfrm>
            <a:off x="11125200" y="3810001"/>
            <a:ext cx="23317200" cy="533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grpSp>
        <p:nvGrpSpPr>
          <p:cNvPr id="14" name="Group 13"/>
          <p:cNvGrpSpPr/>
          <p:nvPr/>
        </p:nvGrpSpPr>
        <p:grpSpPr>
          <a:xfrm>
            <a:off x="533400" y="9519317"/>
            <a:ext cx="10149840" cy="1371720"/>
            <a:chOff x="1447800" y="9524880"/>
            <a:chExt cx="10149840" cy="1371720"/>
          </a:xfrm>
        </p:grpSpPr>
        <p:sp>
          <p:nvSpPr>
            <p:cNvPr id="39" name="Text Box 189"/>
            <p:cNvSpPr txBox="1">
              <a:spLocks noChangeArrowheads="1"/>
            </p:cNvSpPr>
            <p:nvPr/>
          </p:nvSpPr>
          <p:spPr bwMode="auto">
            <a:xfrm>
              <a:off x="1447800" y="1009638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ctr" eaLnBrk="1" hangingPunct="1"/>
              <a:r>
                <a:rPr lang="en-US" sz="2800" dirty="0" smtClean="0">
                  <a:latin typeface="Calibri" pitchFamily="34" charset="0"/>
                </a:rPr>
                <a:t>None</a:t>
              </a:r>
              <a:endParaRPr lang="en-US" sz="2800" dirty="0">
                <a:latin typeface="Calibri" pitchFamily="34" charset="0"/>
              </a:endParaRPr>
            </a:p>
          </p:txBody>
        </p:sp>
        <p:sp>
          <p:nvSpPr>
            <p:cNvPr id="40" name="Rectangle 39"/>
            <p:cNvSpPr/>
            <p:nvPr/>
          </p:nvSpPr>
          <p:spPr>
            <a:xfrm>
              <a:off x="1447800" y="952488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Disclosures</a:t>
              </a:r>
              <a:endParaRPr lang="en-US" sz="4000" b="1" dirty="0">
                <a:solidFill>
                  <a:schemeClr val="accent3">
                    <a:lumMod val="20000"/>
                    <a:lumOff val="80000"/>
                  </a:schemeClr>
                </a:solidFill>
              </a:endParaRPr>
            </a:p>
          </p:txBody>
        </p:sp>
      </p:grpSp>
      <p:grpSp>
        <p:nvGrpSpPr>
          <p:cNvPr id="16" name="Group 15"/>
          <p:cNvGrpSpPr/>
          <p:nvPr/>
        </p:nvGrpSpPr>
        <p:grpSpPr>
          <a:xfrm>
            <a:off x="533400" y="11350647"/>
            <a:ext cx="10149840" cy="5642491"/>
            <a:chOff x="1447800" y="18669000"/>
            <a:chExt cx="10149840" cy="5642491"/>
          </a:xfrm>
        </p:grpSpPr>
        <p:sp>
          <p:nvSpPr>
            <p:cNvPr id="41" name="Rectangle 40"/>
            <p:cNvSpPr/>
            <p:nvPr/>
          </p:nvSpPr>
          <p:spPr>
            <a:xfrm>
              <a:off x="1447800" y="18669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Background</a:t>
              </a:r>
              <a:endParaRPr lang="en-US" sz="4000" b="1" dirty="0">
                <a:solidFill>
                  <a:schemeClr val="accent3">
                    <a:lumMod val="20000"/>
                    <a:lumOff val="80000"/>
                  </a:schemeClr>
                </a:solidFill>
              </a:endParaRPr>
            </a:p>
          </p:txBody>
        </p:sp>
        <p:sp>
          <p:nvSpPr>
            <p:cNvPr id="42" name="Text Box 190"/>
            <p:cNvSpPr txBox="1">
              <a:spLocks noChangeArrowheads="1"/>
            </p:cNvSpPr>
            <p:nvPr/>
          </p:nvSpPr>
          <p:spPr bwMode="auto">
            <a:xfrm>
              <a:off x="1447800" y="19202400"/>
              <a:ext cx="10149840" cy="510909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mn-lt"/>
                </a:rPr>
                <a:t>During a study cycle</a:t>
              </a:r>
              <a:r>
                <a:rPr lang="en-US" sz="2800" dirty="0">
                  <a:latin typeface="+mn-lt"/>
                </a:rPr>
                <a:t> </a:t>
              </a:r>
              <a:r>
                <a:rPr lang="en-US" sz="2800" dirty="0" smtClean="0">
                  <a:latin typeface="+mn-lt"/>
                </a:rPr>
                <a:t>while looking into the impact of such programs, our team discovered that concerns have been published </a:t>
              </a:r>
              <a:r>
                <a:rPr lang="en-US" sz="2800" dirty="0" smtClean="0">
                  <a:latin typeface="+mn-lt"/>
                </a:rPr>
                <a:t>that free onsite pre-participation sports physical clinics may </a:t>
              </a:r>
              <a:r>
                <a:rPr lang="en-US" sz="2800" dirty="0">
                  <a:latin typeface="+mn-lt"/>
                </a:rPr>
                <a:t>lead to overreliance on such events for medical care in vulnerable </a:t>
              </a:r>
              <a:r>
                <a:rPr lang="en-US" sz="2800" dirty="0" smtClean="0">
                  <a:latin typeface="+mn-lt"/>
                </a:rPr>
                <a:t>communities [1]. Based on what we had already learned about the community making use of this event at PNC, we hypothesized that this may not the case for this particular group of students. We strove to make sure that our event addressed these concerns and was beneficial for the community, and we wanted to better characterize the barriers and social determinants of health faced to better meet the needs of the community. </a:t>
              </a:r>
              <a:endParaRPr lang="en-US" sz="2800" dirty="0">
                <a:latin typeface="+mn-lt"/>
              </a:endParaRPr>
            </a:p>
          </p:txBody>
        </p:sp>
      </p:grpSp>
      <p:grpSp>
        <p:nvGrpSpPr>
          <p:cNvPr id="6" name="Group 5"/>
          <p:cNvGrpSpPr/>
          <p:nvPr/>
        </p:nvGrpSpPr>
        <p:grpSpPr>
          <a:xfrm>
            <a:off x="533400" y="17452748"/>
            <a:ext cx="10149840" cy="3957043"/>
            <a:chOff x="12344400" y="9220200"/>
            <a:chExt cx="10149840" cy="3957043"/>
          </a:xfrm>
        </p:grpSpPr>
        <p:sp>
          <p:nvSpPr>
            <p:cNvPr id="43" name="Text Box 192"/>
            <p:cNvSpPr txBox="1">
              <a:spLocks noChangeArrowheads="1"/>
            </p:cNvSpPr>
            <p:nvPr/>
          </p:nvSpPr>
          <p:spPr bwMode="auto">
            <a:xfrm>
              <a:off x="12344400" y="9791701"/>
              <a:ext cx="10149840" cy="33855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Calibri" pitchFamily="34" charset="0"/>
                </a:rPr>
                <a:t>- To determine what barriers prevent the population of students attending Peace Neighborhood Center from getting sports physicals.</a:t>
              </a:r>
              <a:endParaRPr lang="en-US" sz="2800" dirty="0">
                <a:latin typeface="Calibri" pitchFamily="34" charset="0"/>
              </a:endParaRPr>
            </a:p>
            <a:p>
              <a:pPr eaLnBrk="1" hangingPunct="1"/>
              <a:r>
                <a:rPr lang="en-US" sz="2800" dirty="0" smtClean="0">
                  <a:latin typeface="Calibri" pitchFamily="34" charset="0"/>
                </a:rPr>
                <a:t>- To determine whether offering free on-site </a:t>
              </a:r>
              <a:r>
                <a:rPr lang="en-US" sz="2800" dirty="0" err="1" smtClean="0">
                  <a:latin typeface="Calibri" pitchFamily="34" charset="0"/>
                </a:rPr>
                <a:t>preparticipation</a:t>
              </a:r>
              <a:r>
                <a:rPr lang="en-US" sz="2800" dirty="0" smtClean="0">
                  <a:latin typeface="Calibri" pitchFamily="34" charset="0"/>
                </a:rPr>
                <a:t> sports physicals is beneficial to this community.</a:t>
              </a:r>
            </a:p>
            <a:p>
              <a:pPr eaLnBrk="1" hangingPunct="1"/>
              <a:r>
                <a:rPr lang="en-US" sz="2800" dirty="0" smtClean="0">
                  <a:latin typeface="Calibri" pitchFamily="34" charset="0"/>
                </a:rPr>
                <a:t>- To discuss methods for addressing the health care barriers faced by this community.</a:t>
              </a:r>
            </a:p>
          </p:txBody>
        </p:sp>
        <p:sp>
          <p:nvSpPr>
            <p:cNvPr id="46" name="Rectangle 45"/>
            <p:cNvSpPr/>
            <p:nvPr/>
          </p:nvSpPr>
          <p:spPr>
            <a:xfrm>
              <a:off x="12344400" y="92202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Objectives</a:t>
              </a:r>
              <a:endParaRPr lang="en-US" sz="4000" b="1" dirty="0">
                <a:solidFill>
                  <a:schemeClr val="accent3">
                    <a:lumMod val="20000"/>
                    <a:lumOff val="80000"/>
                  </a:schemeClr>
                </a:solidFill>
              </a:endParaRPr>
            </a:p>
          </p:txBody>
        </p:sp>
      </p:grpSp>
      <p:pic>
        <p:nvPicPr>
          <p:cNvPr id="7" name="Picture 6" descr="logo-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34340"/>
            <a:ext cx="5334000" cy="2613660"/>
          </a:xfrm>
          <a:prstGeom prst="rect">
            <a:avLst/>
          </a:prstGeom>
        </p:spPr>
      </p:pic>
      <p:pic>
        <p:nvPicPr>
          <p:cNvPr id="8" name="Picture 7" descr="Unknow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4970" y="304800"/>
            <a:ext cx="3309730" cy="2819400"/>
          </a:xfrm>
          <a:prstGeom prst="rect">
            <a:avLst/>
          </a:prstGeom>
        </p:spPr>
      </p:pic>
      <p:grpSp>
        <p:nvGrpSpPr>
          <p:cNvPr id="21" name="Group 20"/>
          <p:cNvGrpSpPr/>
          <p:nvPr/>
        </p:nvGrpSpPr>
        <p:grpSpPr>
          <a:xfrm>
            <a:off x="35021520" y="7723148"/>
            <a:ext cx="10149840" cy="9989463"/>
            <a:chOff x="34061400" y="7696200"/>
            <a:chExt cx="10149840" cy="9989463"/>
          </a:xfrm>
        </p:grpSpPr>
        <p:sp>
          <p:nvSpPr>
            <p:cNvPr id="47" name="Text Box 191"/>
            <p:cNvSpPr txBox="1">
              <a:spLocks noChangeArrowheads="1"/>
            </p:cNvSpPr>
            <p:nvPr/>
          </p:nvSpPr>
          <p:spPr bwMode="auto">
            <a:xfrm>
              <a:off x="34061400" y="8267701"/>
              <a:ext cx="10149840" cy="941796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Calibri"/>
                  <a:cs typeface="Calibri"/>
                </a:rPr>
                <a:t>     None </a:t>
              </a:r>
              <a:r>
                <a:rPr lang="en-US" sz="2800" dirty="0">
                  <a:latin typeface="Calibri"/>
                  <a:cs typeface="Calibri"/>
                </a:rPr>
                <a:t>of the children involved in </a:t>
              </a:r>
              <a:r>
                <a:rPr lang="en-US" sz="2800" dirty="0" smtClean="0">
                  <a:latin typeface="Calibri"/>
                  <a:cs typeface="Calibri"/>
                </a:rPr>
                <a:t>the 2019 sports </a:t>
              </a:r>
              <a:r>
                <a:rPr lang="en-US" sz="2800" dirty="0">
                  <a:latin typeface="Calibri"/>
                  <a:cs typeface="Calibri"/>
                </a:rPr>
                <a:t>physical clinic were relying on this event as their main source of care – this </a:t>
              </a:r>
              <a:r>
                <a:rPr lang="en-US" sz="2800" dirty="0" smtClean="0">
                  <a:latin typeface="Calibri"/>
                  <a:cs typeface="Calibri"/>
                </a:rPr>
                <a:t>event appears to </a:t>
              </a:r>
              <a:r>
                <a:rPr lang="en-US" sz="2800" dirty="0">
                  <a:latin typeface="Calibri"/>
                  <a:cs typeface="Calibri"/>
                </a:rPr>
                <a:t>merely </a:t>
              </a:r>
              <a:r>
                <a:rPr lang="en-US" sz="2800" dirty="0" smtClean="0">
                  <a:latin typeface="Calibri"/>
                  <a:cs typeface="Calibri"/>
                </a:rPr>
                <a:t>allow </a:t>
              </a:r>
              <a:r>
                <a:rPr lang="en-US" sz="2800" dirty="0">
                  <a:latin typeface="Calibri"/>
                  <a:cs typeface="Calibri"/>
                </a:rPr>
                <a:t>children and guardians more convenience and flexibility. There is room for education in this population with respect to matters of scheduling </a:t>
              </a:r>
              <a:r>
                <a:rPr lang="en-US" sz="2800" dirty="0" smtClean="0">
                  <a:latin typeface="Calibri"/>
                  <a:cs typeface="Calibri"/>
                </a:rPr>
                <a:t>appointments, frequency of check-ups, </a:t>
              </a:r>
              <a:r>
                <a:rPr lang="en-US" sz="2800" dirty="0">
                  <a:latin typeface="Calibri"/>
                  <a:cs typeface="Calibri"/>
                </a:rPr>
                <a:t>availability, and cost – as well as discussion with some of the reported sources of care to see if offering weekday night clinic during busy times may help address </a:t>
              </a:r>
              <a:r>
                <a:rPr lang="en-US" sz="2800" dirty="0" smtClean="0">
                  <a:latin typeface="Calibri"/>
                  <a:cs typeface="Calibri"/>
                </a:rPr>
                <a:t>this access </a:t>
              </a:r>
              <a:r>
                <a:rPr lang="en-US" sz="2800" dirty="0">
                  <a:latin typeface="Calibri"/>
                  <a:cs typeface="Calibri"/>
                </a:rPr>
                <a:t>issue</a:t>
              </a:r>
              <a:r>
                <a:rPr lang="en-US" sz="2800" dirty="0" smtClean="0">
                  <a:latin typeface="Calibri"/>
                  <a:cs typeface="Calibri"/>
                </a:rPr>
                <a:t>.</a:t>
              </a:r>
              <a:endParaRPr lang="en-US" sz="2800" dirty="0">
                <a:latin typeface="Calibri"/>
                <a:cs typeface="Calibri"/>
              </a:endParaRPr>
            </a:p>
            <a:p>
              <a:pPr eaLnBrk="1" hangingPunct="1"/>
              <a:r>
                <a:rPr lang="en-US" sz="2800" dirty="0" smtClean="0">
                  <a:latin typeface="Calibri"/>
                  <a:cs typeface="Calibri"/>
                </a:rPr>
                <a:t>     Future directions include taking further steps to address the barriers to care described here. Specifically, an educational session for guardians will be added to this year’s clinic to discuss the logistics of scheduling clinic visits for children, including discussion of how far in advance appointments should be scheduled, a </a:t>
              </a:r>
              <a:r>
                <a:rPr lang="en-US" sz="2800" dirty="0">
                  <a:latin typeface="Calibri"/>
                  <a:cs typeface="Calibri"/>
                </a:rPr>
                <a:t>list of available clinics in the area and their extended “sports physical” hours if applicable, discussion of options for transportation, </a:t>
              </a:r>
              <a:r>
                <a:rPr lang="en-US" sz="2800" dirty="0" smtClean="0">
                  <a:latin typeface="Calibri"/>
                  <a:cs typeface="Calibri"/>
                </a:rPr>
                <a:t>and addressing misconceptions about cost of visits and some matters of </a:t>
              </a:r>
              <a:r>
                <a:rPr lang="en-US" sz="2800" dirty="0">
                  <a:latin typeface="Calibri"/>
                  <a:cs typeface="Calibri"/>
                </a:rPr>
                <a:t>general health care literacy. </a:t>
              </a:r>
              <a:r>
                <a:rPr lang="en-US" sz="2800" dirty="0" smtClean="0">
                  <a:latin typeface="Calibri"/>
                  <a:cs typeface="Calibri"/>
                </a:rPr>
                <a:t>I will also discuss the data on preferred times for extended clinic hours in this population with the pediatrics department.  Finally, before graduation it will be ensured that appropriate protocol is in place to continue the hand-off of leadership for continuation of this event.</a:t>
              </a:r>
            </a:p>
          </p:txBody>
        </p:sp>
        <p:sp>
          <p:nvSpPr>
            <p:cNvPr id="48" name="Rectangle 47"/>
            <p:cNvSpPr/>
            <p:nvPr/>
          </p:nvSpPr>
          <p:spPr>
            <a:xfrm>
              <a:off x="34061400" y="76962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Conclusions and future directions</a:t>
              </a:r>
              <a:endParaRPr lang="en-US" sz="4000" b="1" dirty="0">
                <a:solidFill>
                  <a:schemeClr val="accent3">
                    <a:lumMod val="20000"/>
                    <a:lumOff val="80000"/>
                  </a:schemeClr>
                </a:solidFill>
              </a:endParaRPr>
            </a:p>
          </p:txBody>
        </p:sp>
      </p:grpSp>
      <p:grpSp>
        <p:nvGrpSpPr>
          <p:cNvPr id="18" name="Group 17"/>
          <p:cNvGrpSpPr/>
          <p:nvPr/>
        </p:nvGrpSpPr>
        <p:grpSpPr>
          <a:xfrm>
            <a:off x="34975800" y="18099603"/>
            <a:ext cx="10363200" cy="5135404"/>
            <a:chOff x="34823400" y="18135600"/>
            <a:chExt cx="10363200" cy="5135404"/>
          </a:xfrm>
        </p:grpSpPr>
        <p:sp>
          <p:nvSpPr>
            <p:cNvPr id="55" name="Rectangle 54"/>
            <p:cNvSpPr/>
            <p:nvPr/>
          </p:nvSpPr>
          <p:spPr>
            <a:xfrm>
              <a:off x="34823400" y="18135600"/>
              <a:ext cx="10363200" cy="4572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Reflection</a:t>
              </a:r>
              <a:endParaRPr lang="en-US" sz="4000" b="1" dirty="0">
                <a:solidFill>
                  <a:schemeClr val="accent3">
                    <a:lumMod val="20000"/>
                    <a:lumOff val="80000"/>
                  </a:schemeClr>
                </a:solidFill>
              </a:endParaRPr>
            </a:p>
          </p:txBody>
        </p:sp>
        <p:sp>
          <p:nvSpPr>
            <p:cNvPr id="56" name="Text Box 190"/>
            <p:cNvSpPr txBox="1">
              <a:spLocks noChangeArrowheads="1"/>
            </p:cNvSpPr>
            <p:nvPr/>
          </p:nvSpPr>
          <p:spPr bwMode="auto">
            <a:xfrm>
              <a:off x="34823400" y="18592800"/>
              <a:ext cx="10363200" cy="467820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smtClean="0">
                  <a:latin typeface="+mn-lt"/>
                </a:rPr>
                <a:t>I have volunteered with Peace Neighborhood Center in the past and it was a real pleasure to work with them again in the context of this project as a medical student. It was a rewarding challenge to </a:t>
              </a:r>
              <a:r>
                <a:rPr lang="en-US" sz="2800" dirty="0" smtClean="0">
                  <a:latin typeface="+mn-lt"/>
                </a:rPr>
                <a:t>work on implementing this project as an answer to a need they had observed. Working with my collaborators to solve the issues we encountered helped me grow as a leader and a team member. I appreciated the opportunity to dive deeper into the context of such events and think critically about the ways in which they can impact communities. I am looking forward to using data presented here to further optimize the way we can serve the community.</a:t>
              </a:r>
              <a:endParaRPr lang="en-US" sz="2800" dirty="0">
                <a:latin typeface="+mn-lt"/>
              </a:endParaRPr>
            </a:p>
          </p:txBody>
        </p:sp>
      </p:grpSp>
      <p:pic>
        <p:nvPicPr>
          <p:cNvPr id="23" name="Picture 22" descr="Needs Assessment final.jpg"/>
          <p:cNvPicPr>
            <a:picLocks noChangeAspect="1"/>
          </p:cNvPicPr>
          <p:nvPr/>
        </p:nvPicPr>
        <p:blipFill rotWithShape="1">
          <a:blip r:embed="rId4" cstate="print">
            <a:extLst>
              <a:ext uri="{28A0092B-C50C-407E-A947-70E740481C1C}">
                <a14:useLocalDpi xmlns:a14="http://schemas.microsoft.com/office/drawing/2010/main" val="0"/>
              </a:ext>
            </a:extLst>
          </a:blip>
          <a:srcRect l="4710" t="24076" r="2581" b="6721"/>
          <a:stretch/>
        </p:blipFill>
        <p:spPr>
          <a:xfrm>
            <a:off x="11125200" y="5334000"/>
            <a:ext cx="7493874" cy="7239000"/>
          </a:xfrm>
          <a:prstGeom prst="rect">
            <a:avLst/>
          </a:prstGeom>
        </p:spPr>
      </p:pic>
      <p:pic>
        <p:nvPicPr>
          <p:cNvPr id="28" name="Picture 27" descr="Needs Assessment 2.jpg"/>
          <p:cNvPicPr>
            <a:picLocks noChangeAspect="1"/>
          </p:cNvPicPr>
          <p:nvPr/>
        </p:nvPicPr>
        <p:blipFill rotWithShape="1">
          <a:blip r:embed="rId5" cstate="print">
            <a:extLst>
              <a:ext uri="{28A0092B-C50C-407E-A947-70E740481C1C}">
                <a14:useLocalDpi xmlns:a14="http://schemas.microsoft.com/office/drawing/2010/main" val="0"/>
              </a:ext>
            </a:extLst>
          </a:blip>
          <a:srcRect l="5298" t="4148" r="5912" b="6919"/>
          <a:stretch/>
        </p:blipFill>
        <p:spPr>
          <a:xfrm>
            <a:off x="11126884" y="12988002"/>
            <a:ext cx="7557340" cy="9795798"/>
          </a:xfrm>
          <a:prstGeom prst="rect">
            <a:avLst/>
          </a:prstGeom>
        </p:spPr>
      </p:pic>
      <p:grpSp>
        <p:nvGrpSpPr>
          <p:cNvPr id="19" name="Group 18"/>
          <p:cNvGrpSpPr/>
          <p:nvPr/>
        </p:nvGrpSpPr>
        <p:grpSpPr>
          <a:xfrm>
            <a:off x="10972800" y="23622000"/>
            <a:ext cx="34366200" cy="3095268"/>
            <a:chOff x="10668000" y="23736300"/>
            <a:chExt cx="34366200" cy="3095268"/>
          </a:xfrm>
        </p:grpSpPr>
        <p:sp>
          <p:nvSpPr>
            <p:cNvPr id="51" name="Rectangle 50"/>
            <p:cNvSpPr/>
            <p:nvPr/>
          </p:nvSpPr>
          <p:spPr>
            <a:xfrm>
              <a:off x="10668000" y="23736300"/>
              <a:ext cx="343662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Acknowledgements </a:t>
              </a:r>
              <a:endParaRPr lang="en-US" sz="4000" b="1" dirty="0">
                <a:solidFill>
                  <a:schemeClr val="accent3">
                    <a:lumMod val="20000"/>
                    <a:lumOff val="80000"/>
                  </a:schemeClr>
                </a:solidFill>
              </a:endParaRPr>
            </a:p>
          </p:txBody>
        </p:sp>
        <p:sp>
          <p:nvSpPr>
            <p:cNvPr id="52" name="Text Box 190"/>
            <p:cNvSpPr txBox="1">
              <a:spLocks noChangeArrowheads="1"/>
            </p:cNvSpPr>
            <p:nvPr/>
          </p:nvSpPr>
          <p:spPr bwMode="auto">
            <a:xfrm>
              <a:off x="10668000" y="24307800"/>
              <a:ext cx="34366200" cy="252376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b="1" dirty="0">
                  <a:latin typeface="Calibri"/>
                  <a:cs typeface="Calibri"/>
                </a:rPr>
                <a:t>Dr. Brent Williams </a:t>
              </a:r>
              <a:r>
                <a:rPr lang="en-US" sz="2800" dirty="0">
                  <a:latin typeface="Calibri"/>
                  <a:cs typeface="Calibri"/>
                </a:rPr>
                <a:t>was an invaluable mentor throughout the process. I would like to thank </a:t>
              </a:r>
              <a:r>
                <a:rPr lang="en-US" sz="2800" b="1" dirty="0">
                  <a:latin typeface="Calibri"/>
                  <a:cs typeface="Calibri"/>
                </a:rPr>
                <a:t>our physician volunteers </a:t>
              </a:r>
              <a:r>
                <a:rPr lang="en-US" sz="2800" dirty="0">
                  <a:latin typeface="Calibri"/>
                  <a:cs typeface="Calibri"/>
                </a:rPr>
                <a:t>without whom this clinic would not be possible -</a:t>
              </a:r>
              <a:r>
                <a:rPr lang="en-US" sz="2800" b="1" dirty="0">
                  <a:latin typeface="Calibri"/>
                  <a:cs typeface="Calibri"/>
                </a:rPr>
                <a:t> </a:t>
              </a:r>
              <a:r>
                <a:rPr lang="en-US" sz="2800" dirty="0">
                  <a:latin typeface="Calibri"/>
                  <a:cs typeface="Calibri"/>
                </a:rPr>
                <a:t>including the kind cohort of </a:t>
              </a:r>
              <a:r>
                <a:rPr lang="en-US" sz="2800" b="1" dirty="0">
                  <a:latin typeface="Calibri"/>
                  <a:cs typeface="Calibri"/>
                </a:rPr>
                <a:t>Dr. Andrew </a:t>
              </a:r>
              <a:r>
                <a:rPr lang="en-US" sz="2800" b="1" dirty="0" err="1">
                  <a:latin typeface="Calibri"/>
                  <a:cs typeface="Calibri"/>
                </a:rPr>
                <a:t>Barnosky</a:t>
              </a:r>
              <a:r>
                <a:rPr lang="en-US" sz="2800" b="1" dirty="0">
                  <a:latin typeface="Calibri"/>
                  <a:cs typeface="Calibri"/>
                </a:rPr>
                <a:t>, Dr. Keith Aaronson and Dr. Linda </a:t>
              </a:r>
              <a:r>
                <a:rPr lang="en-US" sz="2800" b="1" dirty="0" err="1">
                  <a:latin typeface="Calibri"/>
                  <a:cs typeface="Calibri"/>
                </a:rPr>
                <a:t>Balogh</a:t>
              </a:r>
              <a:r>
                <a:rPr lang="en-US" sz="2800" dirty="0">
                  <a:latin typeface="Calibri"/>
                  <a:cs typeface="Calibri"/>
                </a:rPr>
                <a:t> who volunteered their time in the first year for an unproven event. I would like to thank </a:t>
              </a:r>
              <a:r>
                <a:rPr lang="en-US" sz="2800" b="1" dirty="0">
                  <a:latin typeface="Calibri"/>
                  <a:cs typeface="Calibri"/>
                </a:rPr>
                <a:t>Dr. Kelly </a:t>
              </a:r>
              <a:r>
                <a:rPr lang="en-US" sz="2800" b="1" dirty="0" err="1">
                  <a:latin typeface="Calibri"/>
                  <a:cs typeface="Calibri"/>
                </a:rPr>
                <a:t>Orringer</a:t>
              </a:r>
              <a:r>
                <a:rPr lang="en-US" sz="2800" dirty="0">
                  <a:latin typeface="Calibri"/>
                  <a:cs typeface="Calibri"/>
                </a:rPr>
                <a:t> from the department of pediatrics for meeting with me to discuss her perspectives on free sports physical clinics and her advice on future directions and useful survey questions. </a:t>
              </a:r>
              <a:r>
                <a:rPr lang="en-US" sz="2800" b="1" dirty="0">
                  <a:latin typeface="Calibri"/>
                  <a:cs typeface="Calibri"/>
                </a:rPr>
                <a:t>Jessica Williams</a:t>
              </a:r>
              <a:r>
                <a:rPr lang="en-US" sz="2800" dirty="0">
                  <a:latin typeface="Calibri"/>
                  <a:cs typeface="Calibri"/>
                </a:rPr>
                <a:t>, a fellow medical student, worked closely with me on this project and was a great source of help and advice. </a:t>
              </a:r>
              <a:r>
                <a:rPr lang="en-US" sz="2800" b="1" dirty="0">
                  <a:latin typeface="Calibri"/>
                  <a:cs typeface="Calibri"/>
                </a:rPr>
                <a:t>Grace Carey, Clare Jacobson </a:t>
              </a:r>
              <a:r>
                <a:rPr lang="en-US" sz="2800" dirty="0">
                  <a:latin typeface="Calibri"/>
                  <a:cs typeface="Calibri"/>
                </a:rPr>
                <a:t>and</a:t>
              </a:r>
              <a:r>
                <a:rPr lang="en-US" sz="2800" b="1" dirty="0">
                  <a:latin typeface="Calibri"/>
                  <a:cs typeface="Calibri"/>
                </a:rPr>
                <a:t> Sarah </a:t>
              </a:r>
              <a:r>
                <a:rPr lang="en-US" sz="2800" b="1" dirty="0" err="1">
                  <a:latin typeface="Calibri"/>
                  <a:cs typeface="Calibri"/>
                </a:rPr>
                <a:t>Jabour</a:t>
              </a:r>
              <a:r>
                <a:rPr lang="en-US" sz="2800" b="1" dirty="0">
                  <a:latin typeface="Calibri"/>
                  <a:cs typeface="Calibri"/>
                </a:rPr>
                <a:t> </a:t>
              </a:r>
              <a:r>
                <a:rPr lang="en-US" sz="2800" dirty="0">
                  <a:latin typeface="Calibri"/>
                  <a:cs typeface="Calibri"/>
                </a:rPr>
                <a:t>assisted with the preparation of the IRB and survey questions and led the event in its third year. </a:t>
              </a:r>
              <a:r>
                <a:rPr lang="en-US" sz="2800" b="1" dirty="0">
                  <a:latin typeface="Calibri"/>
                  <a:cs typeface="Calibri"/>
                </a:rPr>
                <a:t>Nicole Mott </a:t>
              </a:r>
              <a:r>
                <a:rPr lang="en-US" sz="2800" dirty="0">
                  <a:latin typeface="Calibri"/>
                  <a:cs typeface="Calibri"/>
                </a:rPr>
                <a:t>and</a:t>
              </a:r>
              <a:r>
                <a:rPr lang="en-US" sz="2800" b="1" dirty="0">
                  <a:latin typeface="Calibri"/>
                  <a:cs typeface="Calibri"/>
                </a:rPr>
                <a:t> Daniel Brooks </a:t>
              </a:r>
              <a:r>
                <a:rPr lang="en-US" sz="2800" dirty="0">
                  <a:latin typeface="Calibri"/>
                  <a:cs typeface="Calibri"/>
                </a:rPr>
                <a:t>led the event in its second year. </a:t>
              </a:r>
              <a:r>
                <a:rPr lang="en-US" sz="2800" b="1" dirty="0">
                  <a:latin typeface="Calibri"/>
                  <a:cs typeface="Calibri"/>
                </a:rPr>
                <a:t>Luc </a:t>
              </a:r>
              <a:r>
                <a:rPr lang="en-US" sz="2800" b="1" dirty="0" err="1">
                  <a:latin typeface="Calibri"/>
                  <a:cs typeface="Calibri"/>
                </a:rPr>
                <a:t>Overholt</a:t>
              </a:r>
              <a:r>
                <a:rPr lang="en-US" sz="2800" b="1" dirty="0">
                  <a:latin typeface="Calibri"/>
                  <a:cs typeface="Calibri"/>
                </a:rPr>
                <a:t>, Jonathan Melendez, Nikki </a:t>
              </a:r>
              <a:r>
                <a:rPr lang="en-US" sz="2800" b="1" dirty="0" err="1">
                  <a:latin typeface="Calibri"/>
                  <a:cs typeface="Calibri"/>
                </a:rPr>
                <a:t>Khandwala</a:t>
              </a:r>
              <a:r>
                <a:rPr lang="en-US" sz="2800" b="1" dirty="0">
                  <a:latin typeface="Calibri"/>
                  <a:cs typeface="Calibri"/>
                </a:rPr>
                <a:t> </a:t>
              </a:r>
              <a:r>
                <a:rPr lang="en-US" sz="2800" dirty="0">
                  <a:latin typeface="Calibri"/>
                  <a:cs typeface="Calibri"/>
                </a:rPr>
                <a:t>and</a:t>
              </a:r>
              <a:r>
                <a:rPr lang="en-US" sz="2800" b="1" dirty="0">
                  <a:latin typeface="Calibri"/>
                  <a:cs typeface="Calibri"/>
                </a:rPr>
                <a:t> </a:t>
              </a:r>
              <a:r>
                <a:rPr lang="en-US" sz="2800" b="1" dirty="0" err="1">
                  <a:latin typeface="Calibri"/>
                  <a:cs typeface="Calibri"/>
                </a:rPr>
                <a:t>Anicia</a:t>
              </a:r>
              <a:r>
                <a:rPr lang="en-US" sz="2800" b="1" dirty="0">
                  <a:latin typeface="Calibri"/>
                  <a:cs typeface="Calibri"/>
                </a:rPr>
                <a:t> </a:t>
              </a:r>
              <a:r>
                <a:rPr lang="en-US" sz="2800" b="1" dirty="0" err="1">
                  <a:latin typeface="Calibri"/>
                  <a:cs typeface="Calibri"/>
                </a:rPr>
                <a:t>Mirchandani</a:t>
              </a:r>
              <a:r>
                <a:rPr lang="en-US" sz="2800" b="1" dirty="0">
                  <a:latin typeface="Calibri"/>
                  <a:cs typeface="Calibri"/>
                </a:rPr>
                <a:t> </a:t>
              </a:r>
              <a:r>
                <a:rPr lang="en-US" sz="2800" dirty="0">
                  <a:latin typeface="Calibri"/>
                  <a:cs typeface="Calibri"/>
                </a:rPr>
                <a:t>also assisted with the project in the year of its inception. Finally, thank you to </a:t>
              </a:r>
              <a:r>
                <a:rPr lang="en-US" sz="2800" b="1" dirty="0">
                  <a:latin typeface="Calibri"/>
                  <a:cs typeface="Calibri"/>
                </a:rPr>
                <a:t>Kenya Jackson </a:t>
              </a:r>
              <a:r>
                <a:rPr lang="en-US" sz="2800" dirty="0">
                  <a:latin typeface="Calibri"/>
                  <a:cs typeface="Calibri"/>
                </a:rPr>
                <a:t>and </a:t>
              </a:r>
              <a:r>
                <a:rPr lang="en-US" sz="2800" b="1" dirty="0">
                  <a:latin typeface="Calibri"/>
                  <a:cs typeface="Calibri"/>
                </a:rPr>
                <a:t>MaryAnn Meyers Johnson </a:t>
              </a:r>
              <a:r>
                <a:rPr lang="en-US" sz="2800" dirty="0">
                  <a:latin typeface="Calibri"/>
                  <a:cs typeface="Calibri"/>
                </a:rPr>
                <a:t>at Peace Neighborhood Center for their collaboration.</a:t>
              </a:r>
              <a:endParaRPr lang="en-US" sz="2800" dirty="0">
                <a:latin typeface="Calibri"/>
                <a:cs typeface="Calibri"/>
              </a:endParaRPr>
            </a:p>
          </p:txBody>
        </p:sp>
      </p:grpSp>
      <p:graphicFrame>
        <p:nvGraphicFramePr>
          <p:cNvPr id="22" name="Table 21"/>
          <p:cNvGraphicFramePr>
            <a:graphicFrameLocks noGrp="1"/>
          </p:cNvGraphicFramePr>
          <p:nvPr>
            <p:extLst>
              <p:ext uri="{D42A27DB-BD31-4B8C-83A1-F6EECF244321}">
                <p14:modId xmlns:p14="http://schemas.microsoft.com/office/powerpoint/2010/main" val="19612063"/>
              </p:ext>
            </p:extLst>
          </p:nvPr>
        </p:nvGraphicFramePr>
        <p:xfrm>
          <a:off x="19050000" y="4572000"/>
          <a:ext cx="15392400" cy="3286759"/>
        </p:xfrm>
        <a:graphic>
          <a:graphicData uri="http://schemas.openxmlformats.org/drawingml/2006/table">
            <a:tbl>
              <a:tblPr firstRow="1" bandRow="1">
                <a:tableStyleId>{2D5ABB26-0587-4C30-8999-92F81FD0307C}</a:tableStyleId>
              </a:tblPr>
              <a:tblGrid>
                <a:gridCol w="8374104"/>
                <a:gridCol w="7018296"/>
              </a:tblGrid>
              <a:tr h="468506">
                <a:tc>
                  <a:txBody>
                    <a:bodyPr/>
                    <a:lstStyle/>
                    <a:p>
                      <a:r>
                        <a:rPr lang="en-US" sz="2800" b="1" dirty="0" smtClean="0">
                          <a:solidFill>
                            <a:srgbClr val="012F9C"/>
                          </a:solidFill>
                        </a:rPr>
                        <a:t>All participants:</a:t>
                      </a:r>
                      <a:endParaRPr lang="en-US" sz="2800" b="1" dirty="0">
                        <a:solidFill>
                          <a:srgbClr val="012F9C"/>
                        </a:solidFill>
                      </a:endParaRPr>
                    </a:p>
                  </a:txBody>
                  <a:tcPr/>
                </a:tc>
                <a:tc>
                  <a:txBody>
                    <a:bodyPr/>
                    <a:lstStyle/>
                    <a:p>
                      <a:r>
                        <a:rPr lang="en-US" sz="2800" b="1" dirty="0" smtClean="0">
                          <a:solidFill>
                            <a:schemeClr val="accent1"/>
                          </a:solidFill>
                        </a:rPr>
                        <a:t>15/16 participants:</a:t>
                      </a:r>
                      <a:endParaRPr lang="en-US" sz="2800" b="1" dirty="0">
                        <a:solidFill>
                          <a:schemeClr val="accent1"/>
                        </a:solidFill>
                      </a:endParaRPr>
                    </a:p>
                  </a:txBody>
                  <a:tcPr/>
                </a:tc>
              </a:tr>
              <a:tr h="783141">
                <a:tc>
                  <a:txBody>
                    <a:bodyPr/>
                    <a:lstStyle/>
                    <a:p>
                      <a:pPr algn="l" fontAlgn="b"/>
                      <a:r>
                        <a:rPr lang="en-US" sz="2800" b="1" u="none" strike="noStrike" dirty="0" smtClean="0">
                          <a:effectLst/>
                        </a:rPr>
                        <a:t>- Would </a:t>
                      </a:r>
                      <a:r>
                        <a:rPr lang="en-US" sz="2800" b="1" u="none" strike="noStrike" dirty="0">
                          <a:effectLst/>
                        </a:rPr>
                        <a:t>have seen a doctor this year if this event were not available</a:t>
                      </a:r>
                      <a:endParaRPr lang="en-US" sz="2800" b="1" i="0" u="none" strike="noStrike" dirty="0">
                        <a:solidFill>
                          <a:srgbClr val="000000"/>
                        </a:solidFill>
                        <a:effectLst/>
                        <a:latin typeface="Calibri"/>
                      </a:endParaRPr>
                    </a:p>
                  </a:txBody>
                  <a:tcPr marL="12700" marR="12700" marT="12700" marB="0" anchor="b"/>
                </a:tc>
                <a:tc>
                  <a:txBody>
                    <a:bodyPr/>
                    <a:lstStyle/>
                    <a:p>
                      <a:pPr algn="l" fontAlgn="b"/>
                      <a:r>
                        <a:rPr lang="en-US" sz="2800" b="1" u="none" strike="noStrike" dirty="0" smtClean="0">
                          <a:effectLst/>
                        </a:rPr>
                        <a:t>- Have </a:t>
                      </a:r>
                      <a:r>
                        <a:rPr lang="en-US" sz="2800" b="1" u="none" strike="noStrike" dirty="0">
                          <a:effectLst/>
                        </a:rPr>
                        <a:t>a </a:t>
                      </a:r>
                      <a:r>
                        <a:rPr lang="en-US" sz="2800" b="1" u="none" strike="noStrike" dirty="0" smtClean="0">
                          <a:effectLst/>
                        </a:rPr>
                        <a:t>PCP</a:t>
                      </a:r>
                    </a:p>
                    <a:p>
                      <a:pPr algn="l" fontAlgn="b"/>
                      <a:endParaRPr lang="en-US" sz="2800" b="1" i="0" u="none" strike="noStrike" dirty="0">
                        <a:solidFill>
                          <a:srgbClr val="000000"/>
                        </a:solidFill>
                        <a:effectLst/>
                        <a:latin typeface="Calibri"/>
                      </a:endParaRPr>
                    </a:p>
                  </a:txBody>
                  <a:tcPr marL="12700" marR="12700" marT="12700" marB="0" anchor="b"/>
                </a:tc>
              </a:tr>
              <a:tr h="783141">
                <a:tc>
                  <a:txBody>
                    <a:bodyPr/>
                    <a:lstStyle/>
                    <a:p>
                      <a:pPr algn="l" fontAlgn="b"/>
                      <a:r>
                        <a:rPr lang="en-US" sz="2800" b="1" u="none" strike="noStrike" dirty="0" smtClean="0">
                          <a:effectLst/>
                        </a:rPr>
                        <a:t>- Planned </a:t>
                      </a:r>
                      <a:r>
                        <a:rPr lang="en-US" sz="2800" b="1" u="none" strike="noStrike" dirty="0">
                          <a:effectLst/>
                        </a:rPr>
                        <a:t>to see a doctor this year for a </a:t>
                      </a:r>
                      <a:r>
                        <a:rPr lang="en-US" sz="2800" b="1" u="none" strike="noStrike" dirty="0" smtClean="0">
                          <a:effectLst/>
                        </a:rPr>
                        <a:t>checkup  </a:t>
                      </a:r>
                      <a:r>
                        <a:rPr lang="en-US" sz="2800" b="1" u="none" strike="noStrike" dirty="0">
                          <a:effectLst/>
                        </a:rPr>
                        <a:t>outside of this event</a:t>
                      </a:r>
                      <a:endParaRPr lang="en-US" sz="2800" b="1" i="0" u="none" strike="noStrike" dirty="0">
                        <a:solidFill>
                          <a:srgbClr val="000000"/>
                        </a:solidFill>
                        <a:effectLst/>
                        <a:latin typeface="Calibri"/>
                      </a:endParaRPr>
                    </a:p>
                  </a:txBody>
                  <a:tcPr marL="12700" marR="12700" marT="12700" marB="0" anchor="b"/>
                </a:tc>
                <a:tc>
                  <a:txBody>
                    <a:bodyPr/>
                    <a:lstStyle/>
                    <a:p>
                      <a:pPr algn="l" fontAlgn="b"/>
                      <a:r>
                        <a:rPr lang="en-US" sz="2800" b="1" u="none" strike="noStrike" dirty="0" smtClean="0">
                          <a:effectLst/>
                        </a:rPr>
                        <a:t>- Would </a:t>
                      </a:r>
                      <a:r>
                        <a:rPr lang="en-US" sz="2800" b="1" u="none" strike="noStrike" dirty="0">
                          <a:effectLst/>
                        </a:rPr>
                        <a:t>have been able to participate in sports </a:t>
                      </a:r>
                      <a:r>
                        <a:rPr lang="en-US" sz="2800" b="1" u="none" strike="noStrike" dirty="0" smtClean="0">
                          <a:effectLst/>
                        </a:rPr>
                        <a:t>if not for this event</a:t>
                      </a:r>
                      <a:endParaRPr lang="en-US" sz="2800" b="1" i="0" u="none" strike="noStrike" dirty="0">
                        <a:solidFill>
                          <a:srgbClr val="000000"/>
                        </a:solidFill>
                        <a:effectLst/>
                        <a:latin typeface="Calibri"/>
                      </a:endParaRPr>
                    </a:p>
                  </a:txBody>
                  <a:tcPr marL="12700" marR="12700" marT="12700" marB="0" anchor="b"/>
                </a:tc>
              </a:tr>
              <a:tr h="468506">
                <a:tc>
                  <a:txBody>
                    <a:bodyPr/>
                    <a:lstStyle/>
                    <a:p>
                      <a:pPr algn="l" fontAlgn="b"/>
                      <a:r>
                        <a:rPr lang="en-US" sz="2800" b="1" u="none" strike="noStrike" dirty="0" smtClean="0">
                          <a:effectLst/>
                        </a:rPr>
                        <a:t>- Have </a:t>
                      </a:r>
                      <a:r>
                        <a:rPr lang="en-US" sz="2800" b="1" u="none" strike="noStrike" dirty="0">
                          <a:effectLst/>
                        </a:rPr>
                        <a:t>health insurance coverage</a:t>
                      </a:r>
                      <a:endParaRPr lang="en-US" sz="2800" b="1" i="0" u="none" strike="noStrike" dirty="0">
                        <a:solidFill>
                          <a:srgbClr val="000000"/>
                        </a:solidFill>
                        <a:effectLst/>
                        <a:latin typeface="Calibri"/>
                      </a:endParaRPr>
                    </a:p>
                  </a:txBody>
                  <a:tcPr marL="12700" marR="12700" marT="12700" marB="0" anchor="b"/>
                </a:tc>
                <a:tc>
                  <a:txBody>
                    <a:bodyPr/>
                    <a:lstStyle/>
                    <a:p>
                      <a:endParaRPr lang="en-US" sz="2800" b="1" dirty="0"/>
                    </a:p>
                  </a:txBody>
                  <a:tcPr/>
                </a:tc>
              </a:tr>
              <a:tr h="468506">
                <a:tc>
                  <a:txBody>
                    <a:bodyPr/>
                    <a:lstStyle/>
                    <a:p>
                      <a:pPr algn="l" fontAlgn="b"/>
                      <a:r>
                        <a:rPr lang="en-US" sz="2800" b="1" u="none" strike="noStrike" dirty="0" smtClean="0">
                          <a:effectLst/>
                        </a:rPr>
                        <a:t>- Are up </a:t>
                      </a:r>
                      <a:r>
                        <a:rPr lang="en-US" sz="2800" b="1" u="none" strike="noStrike" dirty="0">
                          <a:effectLst/>
                        </a:rPr>
                        <a:t>to date on vaccinations</a:t>
                      </a:r>
                      <a:endParaRPr lang="en-US" sz="2800" b="1" i="0" u="none" strike="noStrike" dirty="0">
                        <a:solidFill>
                          <a:srgbClr val="000000"/>
                        </a:solidFill>
                        <a:effectLst/>
                        <a:latin typeface="Calibri"/>
                      </a:endParaRPr>
                    </a:p>
                  </a:txBody>
                  <a:tcPr marL="12700" marR="12700" marT="12700" marB="0" anchor="b"/>
                </a:tc>
                <a:tc>
                  <a:txBody>
                    <a:bodyPr/>
                    <a:lstStyle/>
                    <a:p>
                      <a:endParaRPr lang="en-US" sz="2800" b="1" dirty="0"/>
                    </a:p>
                  </a:txBody>
                  <a:tcPr/>
                </a:tc>
              </a:tr>
            </a:tbl>
          </a:graphicData>
        </a:graphic>
      </p:graphicFrame>
      <p:graphicFrame>
        <p:nvGraphicFramePr>
          <p:cNvPr id="53" name="Chart 52"/>
          <p:cNvGraphicFramePr>
            <a:graphicFrameLocks/>
          </p:cNvGraphicFramePr>
          <p:nvPr>
            <p:extLst>
              <p:ext uri="{D42A27DB-BD31-4B8C-83A1-F6EECF244321}">
                <p14:modId xmlns:p14="http://schemas.microsoft.com/office/powerpoint/2010/main" val="799498436"/>
              </p:ext>
            </p:extLst>
          </p:nvPr>
        </p:nvGraphicFramePr>
        <p:xfrm>
          <a:off x="19126200" y="16383000"/>
          <a:ext cx="8001000" cy="6934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8" name="Chart 57"/>
          <p:cNvGraphicFramePr>
            <a:graphicFrameLocks/>
          </p:cNvGraphicFramePr>
          <p:nvPr>
            <p:extLst>
              <p:ext uri="{D42A27DB-BD31-4B8C-83A1-F6EECF244321}">
                <p14:modId xmlns:p14="http://schemas.microsoft.com/office/powerpoint/2010/main" val="1511862163"/>
              </p:ext>
            </p:extLst>
          </p:nvPr>
        </p:nvGraphicFramePr>
        <p:xfrm>
          <a:off x="27355800" y="16383000"/>
          <a:ext cx="7162800" cy="6400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9" name="Chart 58"/>
          <p:cNvGraphicFramePr>
            <a:graphicFrameLocks/>
          </p:cNvGraphicFramePr>
          <p:nvPr>
            <p:extLst>
              <p:ext uri="{D42A27DB-BD31-4B8C-83A1-F6EECF244321}">
                <p14:modId xmlns:p14="http://schemas.microsoft.com/office/powerpoint/2010/main" val="1856232754"/>
              </p:ext>
            </p:extLst>
          </p:nvPr>
        </p:nvGraphicFramePr>
        <p:xfrm>
          <a:off x="18669000" y="11963400"/>
          <a:ext cx="7467600" cy="41148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0" name="Chart 59"/>
          <p:cNvGraphicFramePr>
            <a:graphicFrameLocks/>
          </p:cNvGraphicFramePr>
          <p:nvPr>
            <p:extLst>
              <p:ext uri="{D42A27DB-BD31-4B8C-83A1-F6EECF244321}">
                <p14:modId xmlns:p14="http://schemas.microsoft.com/office/powerpoint/2010/main" val="240035515"/>
              </p:ext>
            </p:extLst>
          </p:nvPr>
        </p:nvGraphicFramePr>
        <p:xfrm>
          <a:off x="27279600" y="11963400"/>
          <a:ext cx="6858977" cy="4092913"/>
        </p:xfrm>
        <a:graphic>
          <a:graphicData uri="http://schemas.openxmlformats.org/drawingml/2006/chart">
            <c:chart xmlns:c="http://schemas.openxmlformats.org/drawingml/2006/chart" xmlns:r="http://schemas.openxmlformats.org/officeDocument/2006/relationships" r:id="rId9"/>
          </a:graphicData>
        </a:graphic>
      </p:graphicFrame>
      <p:sp>
        <p:nvSpPr>
          <p:cNvPr id="61" name="TextBox 60"/>
          <p:cNvSpPr txBox="1"/>
          <p:nvPr/>
        </p:nvSpPr>
        <p:spPr>
          <a:xfrm>
            <a:off x="24384000" y="26746200"/>
            <a:ext cx="23088600" cy="762000"/>
          </a:xfrm>
          <a:prstGeom prst="rect">
            <a:avLst/>
          </a:prstGeom>
          <a:noFill/>
        </p:spPr>
        <p:txBody>
          <a:bodyPr wrap="square" lIns="65288" tIns="65288" rIns="65288" bIns="65288" numCol="1" spcCol="326442" rtlCol="0">
            <a:noAutofit/>
          </a:bodyPr>
          <a:lstStyle/>
          <a:p>
            <a:r>
              <a:rPr lang="en-US" sz="2400" dirty="0" smtClean="0"/>
              <a:t>References:  [1]  </a:t>
            </a:r>
            <a:r>
              <a:rPr lang="en-US" sz="2400" dirty="0" err="1" smtClean="0"/>
              <a:t>Orringer</a:t>
            </a:r>
            <a:r>
              <a:rPr lang="en-US" sz="2400" dirty="0" smtClean="0"/>
              <a:t>, Kelly. “It’s (sports) </a:t>
            </a:r>
            <a:r>
              <a:rPr lang="en-US" sz="2400" dirty="0"/>
              <a:t>physical </a:t>
            </a:r>
            <a:r>
              <a:rPr lang="en-US" sz="2400" dirty="0" smtClean="0"/>
              <a:t>time” U-M Northville Health Center. Patch. Aug 13 2014 </a:t>
            </a:r>
            <a:r>
              <a:rPr lang="en-US" sz="2400" dirty="0" smtClean="0">
                <a:hlinkClick r:id="rId10"/>
              </a:rPr>
              <a:t>https</a:t>
            </a:r>
            <a:r>
              <a:rPr lang="en-US" sz="2400" dirty="0">
                <a:hlinkClick r:id="rId10"/>
              </a:rPr>
              <a:t>://</a:t>
            </a:r>
            <a:r>
              <a:rPr lang="en-US" sz="2400" dirty="0" err="1">
                <a:hlinkClick r:id="rId10"/>
              </a:rPr>
              <a:t>patch.com</a:t>
            </a:r>
            <a:r>
              <a:rPr lang="en-US" sz="2400" dirty="0">
                <a:hlinkClick r:id="rId10"/>
              </a:rPr>
              <a:t>/</a:t>
            </a:r>
            <a:r>
              <a:rPr lang="en-US" sz="2400" dirty="0" err="1">
                <a:hlinkClick r:id="rId10"/>
              </a:rPr>
              <a:t>michigan</a:t>
            </a:r>
            <a:r>
              <a:rPr lang="en-US" sz="2400" dirty="0">
                <a:hlinkClick r:id="rId10"/>
              </a:rPr>
              <a:t>/</a:t>
            </a:r>
            <a:r>
              <a:rPr lang="en-US" sz="2400" dirty="0" err="1">
                <a:hlinkClick r:id="rId10"/>
              </a:rPr>
              <a:t>novi</a:t>
            </a:r>
            <a:r>
              <a:rPr lang="en-US" sz="2400" dirty="0">
                <a:hlinkClick r:id="rId10"/>
              </a:rPr>
              <a:t>/its-sports-physical-</a:t>
            </a:r>
            <a:r>
              <a:rPr lang="en-US" sz="2400" dirty="0" smtClean="0">
                <a:hlinkClick r:id="rId10"/>
              </a:rPr>
              <a:t>time</a:t>
            </a:r>
            <a:endParaRPr lang="en-US" sz="2400" dirty="0"/>
          </a:p>
          <a:p>
            <a:pPr marL="326442" indent="-326442">
              <a:buFont typeface="+mj-lt"/>
              <a:buAutoNum type="arabicPeriod"/>
            </a:pPr>
            <a:endParaRPr lang="en-US" sz="2000" dirty="0"/>
          </a:p>
        </p:txBody>
      </p:sp>
      <p:sp>
        <p:nvSpPr>
          <p:cNvPr id="31" name="TextBox 30"/>
          <p:cNvSpPr txBox="1"/>
          <p:nvPr/>
        </p:nvSpPr>
        <p:spPr>
          <a:xfrm>
            <a:off x="13639800" y="4800600"/>
            <a:ext cx="2438889" cy="461665"/>
          </a:xfrm>
          <a:prstGeom prst="rect">
            <a:avLst/>
          </a:prstGeom>
          <a:noFill/>
        </p:spPr>
        <p:txBody>
          <a:bodyPr wrap="none" rtlCol="0">
            <a:spAutoFit/>
          </a:bodyPr>
          <a:lstStyle/>
          <a:p>
            <a:r>
              <a:rPr lang="en-US" sz="2400" dirty="0" smtClean="0"/>
              <a:t>Survey Questions:</a:t>
            </a:r>
            <a:endParaRPr lang="en-US" sz="2400" dirty="0"/>
          </a:p>
        </p:txBody>
      </p:sp>
      <p:graphicFrame>
        <p:nvGraphicFramePr>
          <p:cNvPr id="62" name="Chart 61"/>
          <p:cNvGraphicFramePr>
            <a:graphicFrameLocks/>
          </p:cNvGraphicFramePr>
          <p:nvPr>
            <p:extLst>
              <p:ext uri="{D42A27DB-BD31-4B8C-83A1-F6EECF244321}">
                <p14:modId xmlns:p14="http://schemas.microsoft.com/office/powerpoint/2010/main" val="697225708"/>
              </p:ext>
            </p:extLst>
          </p:nvPr>
        </p:nvGraphicFramePr>
        <p:xfrm>
          <a:off x="19050000" y="8001000"/>
          <a:ext cx="7239000" cy="36576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3" name="Chart 62"/>
          <p:cNvGraphicFramePr>
            <a:graphicFrameLocks/>
          </p:cNvGraphicFramePr>
          <p:nvPr>
            <p:extLst>
              <p:ext uri="{D42A27DB-BD31-4B8C-83A1-F6EECF244321}">
                <p14:modId xmlns:p14="http://schemas.microsoft.com/office/powerpoint/2010/main" val="3543373009"/>
              </p:ext>
            </p:extLst>
          </p:nvPr>
        </p:nvGraphicFramePr>
        <p:xfrm>
          <a:off x="26212800" y="8001000"/>
          <a:ext cx="8382000" cy="3657600"/>
        </p:xfrm>
        <a:graphic>
          <a:graphicData uri="http://schemas.openxmlformats.org/drawingml/2006/chart">
            <c:chart xmlns:c="http://schemas.openxmlformats.org/drawingml/2006/chart" xmlns:r="http://schemas.openxmlformats.org/officeDocument/2006/relationships" r:id="rId12"/>
          </a:graphicData>
        </a:graphic>
      </p:graphicFrame>
      <p:sp>
        <p:nvSpPr>
          <p:cNvPr id="32" name="Rectangle 31"/>
          <p:cNvSpPr/>
          <p:nvPr/>
        </p:nvSpPr>
        <p:spPr>
          <a:xfrm>
            <a:off x="19050000" y="7924800"/>
            <a:ext cx="15621000" cy="40386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19050000" y="11963400"/>
            <a:ext cx="15621000" cy="42672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19050000" y="4572000"/>
            <a:ext cx="15621000" cy="33528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27355800" y="4572000"/>
            <a:ext cx="7315200" cy="33528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19050000" y="16230600"/>
            <a:ext cx="8229600" cy="71628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a:off x="27279600" y="16230600"/>
            <a:ext cx="7391400" cy="71628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1181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24213E"/>
      </a:dk2>
      <a:lt2>
        <a:srgbClr val="E9EAF0"/>
      </a:lt2>
      <a:accent1>
        <a:srgbClr val="012F9C"/>
      </a:accent1>
      <a:accent2>
        <a:srgbClr val="8AC4DC"/>
      </a:accent2>
      <a:accent3>
        <a:srgbClr val="94171A"/>
      </a:accent3>
      <a:accent4>
        <a:srgbClr val="E49089"/>
      </a:accent4>
      <a:accent5>
        <a:srgbClr val="839C41"/>
      </a:accent5>
      <a:accent6>
        <a:srgbClr val="CC5439"/>
      </a:accent6>
      <a:hlink>
        <a:srgbClr val="1C6CF1"/>
      </a:hlink>
      <a:folHlink>
        <a:srgbClr val="C649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5628</TotalTime>
  <Words>1196</Words>
  <Application>Microsoft Macintosh PowerPoint</Application>
  <PresentationFormat>Custom</PresentationFormat>
  <Paragraphs>42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Genigraphics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Katherine Selwa</cp:lastModifiedBy>
  <cp:revision>117</cp:revision>
  <cp:lastPrinted>2013-02-12T02:21:55Z</cp:lastPrinted>
  <dcterms:created xsi:type="dcterms:W3CDTF">2013-02-10T21:14:48Z</dcterms:created>
  <dcterms:modified xsi:type="dcterms:W3CDTF">2020-01-15T05:10:30Z</dcterms:modified>
</cp:coreProperties>
</file>