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76" r:id="rId3"/>
    <p:sldId id="274" r:id="rId4"/>
    <p:sldId id="257" r:id="rId5"/>
    <p:sldId id="261" r:id="rId6"/>
    <p:sldId id="268" r:id="rId7"/>
    <p:sldId id="259" r:id="rId8"/>
    <p:sldId id="264" r:id="rId9"/>
    <p:sldId id="265" r:id="rId10"/>
    <p:sldId id="270" r:id="rId11"/>
    <p:sldId id="275" r:id="rId12"/>
    <p:sldId id="272" r:id="rId13"/>
    <p:sldId id="273" r:id="rId14"/>
    <p:sldId id="266" r:id="rId15"/>
    <p:sldId id="262" r:id="rId16"/>
    <p:sldId id="263" r:id="rId17"/>
    <p:sldId id="277" r:id="rId18"/>
    <p:sldId id="2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88"/>
    <p:restoredTop sz="61201"/>
  </p:normalViewPr>
  <p:slideViewPr>
    <p:cSldViewPr snapToGrid="0" snapToObjects="1">
      <p:cViewPr>
        <p:scale>
          <a:sx n="72" d="100"/>
          <a:sy n="72" d="100"/>
        </p:scale>
        <p:origin x="116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916205-4D44-A94B-B9DC-1EA82659A5E2}" type="datetimeFigureOut">
              <a:rPr lang="en-US" smtClean="0"/>
              <a:t>1/14/20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53CB5-C526-8749-AE57-8918DAE40E1A}" type="slidenum">
              <a:rPr lang="en-US" smtClean="0"/>
              <a:t>‹#›</a:t>
            </a:fld>
            <a:endParaRPr lang="en-US"/>
          </a:p>
        </p:txBody>
      </p:sp>
    </p:spTree>
    <p:extLst>
      <p:ext uri="{BB962C8B-B14F-4D97-AF65-F5344CB8AC3E}">
        <p14:creationId xmlns:p14="http://schemas.microsoft.com/office/powerpoint/2010/main" val="267800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1</a:t>
            </a:fld>
            <a:endParaRPr lang="en-US"/>
          </a:p>
        </p:txBody>
      </p:sp>
    </p:spTree>
    <p:extLst>
      <p:ext uri="{BB962C8B-B14F-4D97-AF65-F5344CB8AC3E}">
        <p14:creationId xmlns:p14="http://schemas.microsoft.com/office/powerpoint/2010/main" val="4030789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Oldest MDROs and most studied; things like ESBL or CRE are too novel, and thus most institutions default to CP out of an abundance of caution. </a:t>
            </a:r>
          </a:p>
        </p:txBody>
      </p:sp>
      <p:sp>
        <p:nvSpPr>
          <p:cNvPr id="4" name="Slide Number Placeholder 3"/>
          <p:cNvSpPr>
            <a:spLocks noGrp="1"/>
          </p:cNvSpPr>
          <p:nvPr>
            <p:ph type="sldNum" sz="quarter" idx="5"/>
          </p:nvPr>
        </p:nvSpPr>
        <p:spPr/>
        <p:txBody>
          <a:bodyPr/>
          <a:lstStyle/>
          <a:p>
            <a:fld id="{C2953CB5-C526-8749-AE57-8918DAE40E1A}" type="slidenum">
              <a:rPr lang="en-US" smtClean="0"/>
              <a:t>2</a:t>
            </a:fld>
            <a:endParaRPr lang="en-US"/>
          </a:p>
        </p:txBody>
      </p:sp>
    </p:spTree>
    <p:extLst>
      <p:ext uri="{BB962C8B-B14F-4D97-AF65-F5344CB8AC3E}">
        <p14:creationId xmlns:p14="http://schemas.microsoft.com/office/powerpoint/2010/main" val="2715701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3</a:t>
            </a:fld>
            <a:endParaRPr lang="en-US"/>
          </a:p>
        </p:txBody>
      </p:sp>
    </p:spTree>
    <p:extLst>
      <p:ext uri="{BB962C8B-B14F-4D97-AF65-F5344CB8AC3E}">
        <p14:creationId xmlns:p14="http://schemas.microsoft.com/office/powerpoint/2010/main" val="240967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not just put patients on CP? Isn’t it better to be safe than sorry? Can you guys think of some of the negative aspects of being on CP? </a:t>
            </a:r>
          </a:p>
          <a:p>
            <a:endParaRPr lang="en-US" dirty="0"/>
          </a:p>
          <a:p>
            <a:r>
              <a:rPr lang="en-US" b="1" dirty="0"/>
              <a:t>It’s not benign to have people on contact precautions unnecessarily- other aspects of patient care may be compromised. </a:t>
            </a:r>
          </a:p>
          <a:p>
            <a:endParaRPr lang="en-US" b="1" dirty="0"/>
          </a:p>
          <a:p>
            <a:r>
              <a:rPr lang="en-US" b="1" dirty="0"/>
              <a:t>So, it’s really important to identify who exactly needs to be on contact and who doesn’t. </a:t>
            </a:r>
          </a:p>
          <a:p>
            <a:endParaRPr lang="en-US" b="1" dirty="0"/>
          </a:p>
          <a:p>
            <a:r>
              <a:rPr lang="en-US" b="1" dirty="0"/>
              <a:t>Changes everyone’s behavior- nurses, meal deliverer’s gowns. </a:t>
            </a:r>
          </a:p>
          <a:p>
            <a:r>
              <a:rPr lang="en-US" b="1" dirty="0"/>
              <a:t>How many gowns used?</a:t>
            </a:r>
          </a:p>
          <a:p>
            <a:endParaRPr lang="en-US" dirty="0"/>
          </a:p>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4</a:t>
            </a:fld>
            <a:endParaRPr lang="en-US"/>
          </a:p>
        </p:txBody>
      </p:sp>
    </p:spTree>
    <p:extLst>
      <p:ext uri="{BB962C8B-B14F-4D97-AF65-F5344CB8AC3E}">
        <p14:creationId xmlns:p14="http://schemas.microsoft.com/office/powerpoint/2010/main" val="510583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data supporting contact precautions? Are they actually useful in reducing transmission of infections? </a:t>
            </a:r>
          </a:p>
          <a:p>
            <a:endParaRPr lang="en-US" dirty="0"/>
          </a:p>
          <a:p>
            <a:r>
              <a:rPr lang="en-US" dirty="0"/>
              <a:t>CDC started recommending CP after data demonstrated their effectiveness during outbreaks of infections- where rates are higher than normal. They were also introduced as a bundle along with several other infection control interventions like hand hygiene, chlorhexidine bathing, isolation (giving patient own room) or </a:t>
            </a:r>
            <a:r>
              <a:rPr lang="en-US" dirty="0" err="1"/>
              <a:t>cohorting</a:t>
            </a:r>
            <a:r>
              <a:rPr lang="en-US" dirty="0"/>
              <a:t> (putting patients with same infection in same room), and environmental decontamination (cleaning rooms between patients). </a:t>
            </a:r>
          </a:p>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5</a:t>
            </a:fld>
            <a:endParaRPr lang="en-US"/>
          </a:p>
        </p:txBody>
      </p:sp>
    </p:spTree>
    <p:extLst>
      <p:ext uri="{BB962C8B-B14F-4D97-AF65-F5344CB8AC3E}">
        <p14:creationId xmlns:p14="http://schemas.microsoft.com/office/powerpoint/2010/main" val="3533545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still unclear how much gowning/gloving as an intervention by itself can decrease transmission of things like MRSA and VRE, and it hasn’t really been studied in endemic situation or non-outbreak scenarios (meaning there’s just a stable, baseline rate of MRSA or VRE)</a:t>
            </a:r>
          </a:p>
          <a:p>
            <a:endParaRPr lang="en-US" dirty="0"/>
          </a:p>
          <a:p>
            <a:r>
              <a:rPr lang="en-US" dirty="0"/>
              <a:t>If you guys are familiar with the “Choosing Wisely” campaign, this was featured in the March Issue </a:t>
            </a:r>
          </a:p>
        </p:txBody>
      </p:sp>
      <p:sp>
        <p:nvSpPr>
          <p:cNvPr id="4" name="Slide Number Placeholder 3"/>
          <p:cNvSpPr>
            <a:spLocks noGrp="1"/>
          </p:cNvSpPr>
          <p:nvPr>
            <p:ph type="sldNum" sz="quarter" idx="5"/>
          </p:nvPr>
        </p:nvSpPr>
        <p:spPr/>
        <p:txBody>
          <a:bodyPr/>
          <a:lstStyle/>
          <a:p>
            <a:fld id="{C2953CB5-C526-8749-AE57-8918DAE40E1A}" type="slidenum">
              <a:rPr lang="en-US" smtClean="0"/>
              <a:t>6</a:t>
            </a:fld>
            <a:endParaRPr lang="en-US"/>
          </a:p>
        </p:txBody>
      </p:sp>
    </p:spTree>
    <p:extLst>
      <p:ext uri="{BB962C8B-B14F-4D97-AF65-F5344CB8AC3E}">
        <p14:creationId xmlns:p14="http://schemas.microsoft.com/office/powerpoint/2010/main" val="2587179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i="0" dirty="0"/>
              <a:t>A couple studies sought to tease out the contribution of gowning/gloving to infection transmission by discontinuing them, and then observing whether rates increase afterward.  </a:t>
            </a:r>
          </a:p>
          <a:p>
            <a:pPr lvl="1"/>
            <a:endParaRPr lang="en-US" i="0" dirty="0"/>
          </a:p>
          <a:p>
            <a:pPr lvl="1"/>
            <a:r>
              <a:rPr lang="en-US" i="0" dirty="0"/>
              <a:t>In this study at VCU (800 bed academic hospital), discontinued CP for MRSA and VRE unless the patient had an open draining wound, </a:t>
            </a:r>
            <a:r>
              <a:rPr lang="en-US" b="1" i="0" dirty="0"/>
              <a:t>and other infection control strategies were continued like hand hygiene and daily chlorhexidine bathing of patients. </a:t>
            </a:r>
          </a:p>
          <a:p>
            <a:pPr lvl="1"/>
            <a:endParaRPr lang="en-US" b="0" dirty="0">
              <a:solidFill>
                <a:schemeClr val="bg1"/>
              </a:solidFill>
            </a:endParaRPr>
          </a:p>
          <a:p>
            <a:pPr lvl="1"/>
            <a:r>
              <a:rPr lang="en-US" b="0" dirty="0">
                <a:solidFill>
                  <a:schemeClr val="bg1"/>
                </a:solidFill>
              </a:rPr>
              <a:t>Saw No increase in rates of MRSA or VRE, and no increase in rates of device-associated infections like CAUTI, CLABSI, and VAP in both ICU and ward settings. </a:t>
            </a:r>
            <a:r>
              <a:rPr lang="en-US" b="1" dirty="0">
                <a:solidFill>
                  <a:schemeClr val="bg1"/>
                </a:solidFill>
              </a:rPr>
              <a:t>Actually saw a decrease in CLABSI in the ward setting after CPs were discontinued </a:t>
            </a:r>
          </a:p>
          <a:p>
            <a:pPr lvl="1"/>
            <a:endParaRPr lang="en-US" dirty="0"/>
          </a:p>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7</a:t>
            </a:fld>
            <a:endParaRPr lang="en-US"/>
          </a:p>
        </p:txBody>
      </p:sp>
    </p:spTree>
    <p:extLst>
      <p:ext uri="{BB962C8B-B14F-4D97-AF65-F5344CB8AC3E}">
        <p14:creationId xmlns:p14="http://schemas.microsoft.com/office/powerpoint/2010/main" val="3824189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*Endemic meaning a non-outbreak setting, with stable baseline rates of MRSA and VRE</a:t>
            </a:r>
          </a:p>
          <a:p>
            <a:r>
              <a:rPr lang="en-US" dirty="0"/>
              <a:t>Retrospective, non-randomized, observational, quasi-experimental study comparing clinical culture rates at both hospitals before and after the CP policy change </a:t>
            </a:r>
          </a:p>
          <a:p>
            <a:r>
              <a:rPr lang="en-US" dirty="0"/>
              <a:t>Prior to change, patients were placed on CP for active disease, history of, or positive surveillance screening. Afterward, CP were not required for MRSA or VRE unless draining wounds were present. CP were still required for MDRO gram-negative infections and spore precautions for </a:t>
            </a:r>
            <a:r>
              <a:rPr lang="en-US" dirty="0" err="1"/>
              <a:t>Cdiff</a:t>
            </a:r>
            <a:r>
              <a:rPr lang="en-US" dirty="0"/>
              <a:t>. </a:t>
            </a:r>
          </a:p>
        </p:txBody>
      </p:sp>
      <p:sp>
        <p:nvSpPr>
          <p:cNvPr id="4" name="Slide Number Placeholder 3"/>
          <p:cNvSpPr>
            <a:spLocks noGrp="1"/>
          </p:cNvSpPr>
          <p:nvPr>
            <p:ph type="sldNum" sz="quarter" idx="5"/>
          </p:nvPr>
        </p:nvSpPr>
        <p:spPr/>
        <p:txBody>
          <a:bodyPr/>
          <a:lstStyle/>
          <a:p>
            <a:fld id="{C2953CB5-C526-8749-AE57-8918DAE40E1A}" type="slidenum">
              <a:rPr lang="en-US" smtClean="0"/>
              <a:t>8</a:t>
            </a:fld>
            <a:endParaRPr lang="en-US"/>
          </a:p>
        </p:txBody>
      </p:sp>
    </p:spTree>
    <p:extLst>
      <p:ext uri="{BB962C8B-B14F-4D97-AF65-F5344CB8AC3E}">
        <p14:creationId xmlns:p14="http://schemas.microsoft.com/office/powerpoint/2010/main" val="2745940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Recognizing this growing data that gowning/gloving is not all that effective and that there are harms associated with CP, U of M recently changed its policy in November.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know who is required to be on CP for MRSA at the 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about VRE?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MRSA, contact is only required for MRSA-positive open draining wound, no longer just for a positive nasal swab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VRE, only require one negative rectal swab instead of three. </a:t>
            </a:r>
          </a:p>
        </p:txBody>
      </p:sp>
      <p:sp>
        <p:nvSpPr>
          <p:cNvPr id="4" name="Slide Number Placeholder 3"/>
          <p:cNvSpPr>
            <a:spLocks noGrp="1"/>
          </p:cNvSpPr>
          <p:nvPr>
            <p:ph type="sldNum" sz="quarter" idx="5"/>
          </p:nvPr>
        </p:nvSpPr>
        <p:spPr/>
        <p:txBody>
          <a:bodyPr/>
          <a:lstStyle/>
          <a:p>
            <a:fld id="{C2953CB5-C526-8749-AE57-8918DAE40E1A}" type="slidenum">
              <a:rPr lang="en-US" smtClean="0"/>
              <a:t>9</a:t>
            </a:fld>
            <a:endParaRPr lang="en-US"/>
          </a:p>
        </p:txBody>
      </p:sp>
    </p:spTree>
    <p:extLst>
      <p:ext uri="{BB962C8B-B14F-4D97-AF65-F5344CB8AC3E}">
        <p14:creationId xmlns:p14="http://schemas.microsoft.com/office/powerpoint/2010/main" val="79603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Flowchart just to illustrate the process as it currently stands. </a:t>
            </a:r>
          </a:p>
        </p:txBody>
      </p:sp>
      <p:sp>
        <p:nvSpPr>
          <p:cNvPr id="4" name="Slide Number Placeholder 3"/>
          <p:cNvSpPr>
            <a:spLocks noGrp="1"/>
          </p:cNvSpPr>
          <p:nvPr>
            <p:ph type="sldNum" sz="quarter" idx="5"/>
          </p:nvPr>
        </p:nvSpPr>
        <p:spPr/>
        <p:txBody>
          <a:bodyPr/>
          <a:lstStyle/>
          <a:p>
            <a:fld id="{C2953CB5-C526-8749-AE57-8918DAE40E1A}" type="slidenum">
              <a:rPr lang="en-US" smtClean="0"/>
              <a:t>10</a:t>
            </a:fld>
            <a:endParaRPr lang="en-US"/>
          </a:p>
        </p:txBody>
      </p:sp>
    </p:spTree>
    <p:extLst>
      <p:ext uri="{BB962C8B-B14F-4D97-AF65-F5344CB8AC3E}">
        <p14:creationId xmlns:p14="http://schemas.microsoft.com/office/powerpoint/2010/main" val="3887911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Seems to be some inertia surrounding this policy change, where practitioners are still applying the old guidelines. </a:t>
            </a:r>
          </a:p>
          <a:p>
            <a:endParaRPr lang="en-US" dirty="0"/>
          </a:p>
          <a:p>
            <a:r>
              <a:rPr lang="en-US" dirty="0"/>
              <a:t>Inconsistent ordering for MRSA</a:t>
            </a:r>
            <a:br>
              <a:rPr lang="en-US" dirty="0"/>
            </a:br>
            <a:r>
              <a:rPr lang="en-US" dirty="0"/>
              <a:t>Inappropriate ordering for VRE for patients with clear evidence that they have cleared infection </a:t>
            </a:r>
          </a:p>
        </p:txBody>
      </p:sp>
      <p:sp>
        <p:nvSpPr>
          <p:cNvPr id="4" name="Slide Number Placeholder 3"/>
          <p:cNvSpPr>
            <a:spLocks noGrp="1"/>
          </p:cNvSpPr>
          <p:nvPr>
            <p:ph type="sldNum" sz="quarter" idx="5"/>
          </p:nvPr>
        </p:nvSpPr>
        <p:spPr/>
        <p:txBody>
          <a:bodyPr/>
          <a:lstStyle/>
          <a:p>
            <a:fld id="{C2953CB5-C526-8749-AE57-8918DAE40E1A}" type="slidenum">
              <a:rPr lang="en-US" smtClean="0"/>
              <a:t>11</a:t>
            </a:fld>
            <a:endParaRPr lang="en-US"/>
          </a:p>
        </p:txBody>
      </p:sp>
    </p:spTree>
    <p:extLst>
      <p:ext uri="{BB962C8B-B14F-4D97-AF65-F5344CB8AC3E}">
        <p14:creationId xmlns:p14="http://schemas.microsoft.com/office/powerpoint/2010/main" val="1406279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“pressure-points”/ root-cause analysis </a:t>
            </a:r>
          </a:p>
          <a:p>
            <a:endParaRPr lang="en-US" dirty="0"/>
          </a:p>
          <a:p>
            <a:r>
              <a:rPr lang="en-US" dirty="0"/>
              <a:t>Policy: </a:t>
            </a:r>
          </a:p>
          <a:p>
            <a:pPr marL="171450" indent="-171450">
              <a:buFontTx/>
              <a:buChar char="-"/>
            </a:pPr>
            <a:r>
              <a:rPr lang="en-US" dirty="0"/>
              <a:t>Recent policy change in November last year, seems to be some inertia in adopting largely due to unawareness on the provider’s part. </a:t>
            </a:r>
          </a:p>
          <a:p>
            <a:pPr marL="171450" indent="-171450">
              <a:buFontTx/>
              <a:buChar char="-"/>
            </a:pPr>
            <a:r>
              <a:rPr lang="en-US" dirty="0"/>
              <a:t>Policy is not clear-cut; requires application and thought, makes it easier to just opt into contact precautions rather than delineating whether they apply </a:t>
            </a:r>
          </a:p>
          <a:p>
            <a:endParaRPr lang="en-US" dirty="0"/>
          </a:p>
          <a:p>
            <a:r>
              <a:rPr lang="en-US" dirty="0"/>
              <a:t>Providers: </a:t>
            </a:r>
          </a:p>
          <a:p>
            <a:r>
              <a:rPr lang="en-US" dirty="0"/>
              <a:t>- ED providers place order to quiet BPA (even if they know CP may not be necessary)</a:t>
            </a:r>
          </a:p>
          <a:p>
            <a:r>
              <a:rPr lang="en-US" dirty="0"/>
              <a:t>- Physicians largely unaware of new policy </a:t>
            </a:r>
          </a:p>
          <a:p>
            <a:r>
              <a:rPr lang="en-US" dirty="0"/>
              <a:t>- Unclear whose responsibility to maintain or remove CP; placed by nursing, but then physicians would be required to order any follow-up or screening swabs (but this is not something we even really think about or are taught to do)</a:t>
            </a:r>
          </a:p>
          <a:p>
            <a:endParaRPr lang="en-US" dirty="0"/>
          </a:p>
          <a:p>
            <a:r>
              <a:rPr lang="en-US" dirty="0"/>
              <a:t>Machine/</a:t>
            </a:r>
            <a:r>
              <a:rPr lang="en-US" dirty="0" err="1"/>
              <a:t>MiChart</a:t>
            </a:r>
            <a:r>
              <a:rPr lang="en-US" dirty="0"/>
              <a:t>: </a:t>
            </a:r>
          </a:p>
          <a:p>
            <a:pPr marL="171450" indent="-171450">
              <a:buFontTx/>
              <a:buChar char="-"/>
            </a:pPr>
            <a:r>
              <a:rPr lang="en-US" dirty="0"/>
              <a:t>Infection status remains coded until removed by IPE</a:t>
            </a:r>
          </a:p>
          <a:p>
            <a:pPr marL="171450" indent="-171450">
              <a:buFontTx/>
              <a:buChar char="-"/>
            </a:pPr>
            <a:r>
              <a:rPr lang="en-US" dirty="0"/>
              <a:t>BPA cannot be bypassed until order is placed</a:t>
            </a:r>
          </a:p>
          <a:p>
            <a:endParaRPr lang="en-US" dirty="0"/>
          </a:p>
          <a:p>
            <a:r>
              <a:rPr lang="en-US" dirty="0"/>
              <a:t>Methods: </a:t>
            </a:r>
          </a:p>
          <a:p>
            <a:r>
              <a:rPr lang="en-US" dirty="0"/>
              <a:t>- Overall requires a lot of time and energy to recognize person no longer needs contact and then get them removed by IPE</a:t>
            </a:r>
          </a:p>
          <a:p>
            <a:endParaRPr lang="en-US" dirty="0"/>
          </a:p>
          <a:p>
            <a:r>
              <a:rPr lang="en-US" dirty="0"/>
              <a:t>Not really something physicians are taught or asked to think about, but really we are the ones responsible for placing removing. </a:t>
            </a:r>
          </a:p>
          <a:p>
            <a:endParaRPr lang="en-US" dirty="0"/>
          </a:p>
          <a:p>
            <a:r>
              <a:rPr lang="en-US" dirty="0"/>
              <a:t>With “no flagging of negative results” – this really belongs just on right side of A3, because then </a:t>
            </a:r>
          </a:p>
          <a:p>
            <a:endParaRPr lang="en-US" dirty="0"/>
          </a:p>
          <a:p>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12</a:t>
            </a:fld>
            <a:endParaRPr lang="en-US"/>
          </a:p>
        </p:txBody>
      </p:sp>
    </p:spTree>
    <p:extLst>
      <p:ext uri="{BB962C8B-B14F-4D97-AF65-F5344CB8AC3E}">
        <p14:creationId xmlns:p14="http://schemas.microsoft.com/office/powerpoint/2010/main" val="2140025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development (that’s the project at the U)</a:t>
            </a:r>
          </a:p>
          <a:p>
            <a:endParaRPr lang="en-US" dirty="0"/>
          </a:p>
          <a:p>
            <a:r>
              <a:rPr lang="en-US" dirty="0"/>
              <a:t>24 isolation rooms that otherwise did not need to be occupied- cost savings associated with gowning for these patients, and systems issues that present with a full capacity hospital and bed crunch issues. </a:t>
            </a:r>
          </a:p>
          <a:p>
            <a:endParaRPr lang="en-US" dirty="0"/>
          </a:p>
          <a:p>
            <a:r>
              <a:rPr lang="en-US" dirty="0"/>
              <a:t>Matrix - Counter measures and which root cause do they address (A, B, C) then rate effort, impact, and feasibility for each. </a:t>
            </a:r>
          </a:p>
        </p:txBody>
      </p:sp>
      <p:sp>
        <p:nvSpPr>
          <p:cNvPr id="4" name="Slide Number Placeholder 3"/>
          <p:cNvSpPr>
            <a:spLocks noGrp="1"/>
          </p:cNvSpPr>
          <p:nvPr>
            <p:ph type="sldNum" sz="quarter" idx="5"/>
          </p:nvPr>
        </p:nvSpPr>
        <p:spPr/>
        <p:txBody>
          <a:bodyPr/>
          <a:lstStyle/>
          <a:p>
            <a:fld id="{C2953CB5-C526-8749-AE57-8918DAE40E1A}" type="slidenum">
              <a:rPr lang="en-US" smtClean="0"/>
              <a:t>13</a:t>
            </a:fld>
            <a:endParaRPr lang="en-US"/>
          </a:p>
        </p:txBody>
      </p:sp>
    </p:spTree>
    <p:extLst>
      <p:ext uri="{BB962C8B-B14F-4D97-AF65-F5344CB8AC3E}">
        <p14:creationId xmlns:p14="http://schemas.microsoft.com/office/powerpoint/2010/main" val="1479417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because nasal swabs have all been obtained while he’s on contact, even though presumably he’s no longer colonized and the MRSA-containing bone has been amputated. </a:t>
            </a:r>
          </a:p>
        </p:txBody>
      </p:sp>
      <p:sp>
        <p:nvSpPr>
          <p:cNvPr id="4" name="Slide Number Placeholder 3"/>
          <p:cNvSpPr>
            <a:spLocks noGrp="1"/>
          </p:cNvSpPr>
          <p:nvPr>
            <p:ph type="sldNum" sz="quarter" idx="5"/>
          </p:nvPr>
        </p:nvSpPr>
        <p:spPr/>
        <p:txBody>
          <a:bodyPr/>
          <a:lstStyle/>
          <a:p>
            <a:fld id="{C2953CB5-C526-8749-AE57-8918DAE40E1A}" type="slidenum">
              <a:rPr lang="en-US" smtClean="0"/>
              <a:t>14</a:t>
            </a:fld>
            <a:endParaRPr lang="en-US"/>
          </a:p>
        </p:txBody>
      </p:sp>
    </p:spTree>
    <p:extLst>
      <p:ext uri="{BB962C8B-B14F-4D97-AF65-F5344CB8AC3E}">
        <p14:creationId xmlns:p14="http://schemas.microsoft.com/office/powerpoint/2010/main" val="195582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starting this project at the U, wanted to take a look at the situation at the VA. </a:t>
            </a:r>
          </a:p>
          <a:p>
            <a:endParaRPr lang="en-US" dirty="0"/>
          </a:p>
          <a:p>
            <a:r>
              <a:rPr lang="en-US" dirty="0"/>
              <a:t>Must be on contact precautions if colonized (i.e. with a positive nasal swab). Have to be here long enough to get two samples, and can’t be on antibiotics. </a:t>
            </a:r>
          </a:p>
        </p:txBody>
      </p:sp>
      <p:sp>
        <p:nvSpPr>
          <p:cNvPr id="4" name="Slide Number Placeholder 3"/>
          <p:cNvSpPr>
            <a:spLocks noGrp="1"/>
          </p:cNvSpPr>
          <p:nvPr>
            <p:ph type="sldNum" sz="quarter" idx="5"/>
          </p:nvPr>
        </p:nvSpPr>
        <p:spPr/>
        <p:txBody>
          <a:bodyPr/>
          <a:lstStyle/>
          <a:p>
            <a:fld id="{C2953CB5-C526-8749-AE57-8918DAE40E1A}" type="slidenum">
              <a:rPr lang="en-US" smtClean="0"/>
              <a:t>15</a:t>
            </a:fld>
            <a:endParaRPr lang="en-US"/>
          </a:p>
        </p:txBody>
      </p:sp>
    </p:spTree>
    <p:extLst>
      <p:ext uri="{BB962C8B-B14F-4D97-AF65-F5344CB8AC3E}">
        <p14:creationId xmlns:p14="http://schemas.microsoft.com/office/powerpoint/2010/main" val="3792331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Currently national VA recommendation more lax than AA VA’s policy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Local VA can have more stringent policies in accordance with their local situation,</a:t>
            </a:r>
            <a:r>
              <a:rPr lang="en-US" dirty="0"/>
              <a:t> but cannot be more liberal than national directive.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rate of MRSA colonization is on par with national rate of ~7%, so no reason to argue that we would need more stringent policies at this point. In a non-epidemic scenario.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recognition at the VA here recognizing that its too difficult to get people off of contact- presenting problems with bed crunch, etc. Ultimately up to our MDRO coordinator, Jacob John. Change is currently in the pipeline; will require voting and approval by 2 committees. Expected to be approved just fine because will ultimately free up beds for the hospital.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2953CB5-C526-8749-AE57-8918DAE40E1A}" type="slidenum">
              <a:rPr lang="en-US" smtClean="0"/>
              <a:t>16</a:t>
            </a:fld>
            <a:endParaRPr lang="en-US"/>
          </a:p>
        </p:txBody>
      </p:sp>
    </p:spTree>
    <p:extLst>
      <p:ext uri="{BB962C8B-B14F-4D97-AF65-F5344CB8AC3E}">
        <p14:creationId xmlns:p14="http://schemas.microsoft.com/office/powerpoint/2010/main" val="1480303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As we think about this transition to the more lax policy, to ensure a smooth transition when this rolls out, </a:t>
            </a:r>
          </a:p>
          <a:p>
            <a:pPr marL="171450" indent="-171450">
              <a:buFontTx/>
              <a:buChar char="-"/>
            </a:pPr>
            <a:r>
              <a:rPr lang="en-US" dirty="0"/>
              <a:t>Education</a:t>
            </a:r>
            <a:r>
              <a:rPr lang="en-US" dirty="0">
                <a:sym typeface="Wingdings" pitchFamily="2" charset="2"/>
              </a:rPr>
              <a:t> culture change that it’s everyone’s responsibility, not just nursing since they typically place the order </a:t>
            </a:r>
            <a:endParaRPr lang="en-US" dirty="0"/>
          </a:p>
          <a:p>
            <a:pPr marL="171450" indent="-171450">
              <a:buFontTx/>
              <a:buChar char="-"/>
            </a:pPr>
            <a:r>
              <a:rPr lang="en-US" dirty="0"/>
              <a:t>Automated order to put in two sets of swabs</a:t>
            </a:r>
          </a:p>
        </p:txBody>
      </p:sp>
      <p:sp>
        <p:nvSpPr>
          <p:cNvPr id="4" name="Slide Number Placeholder 3"/>
          <p:cNvSpPr>
            <a:spLocks noGrp="1"/>
          </p:cNvSpPr>
          <p:nvPr>
            <p:ph type="sldNum" sz="quarter" idx="5"/>
          </p:nvPr>
        </p:nvSpPr>
        <p:spPr/>
        <p:txBody>
          <a:bodyPr/>
          <a:lstStyle/>
          <a:p>
            <a:fld id="{C2953CB5-C526-8749-AE57-8918DAE40E1A}" type="slidenum">
              <a:rPr lang="en-US" smtClean="0"/>
              <a:t>17</a:t>
            </a:fld>
            <a:endParaRPr lang="en-US"/>
          </a:p>
        </p:txBody>
      </p:sp>
    </p:spTree>
    <p:extLst>
      <p:ext uri="{BB962C8B-B14F-4D97-AF65-F5344CB8AC3E}">
        <p14:creationId xmlns:p14="http://schemas.microsoft.com/office/powerpoint/2010/main" val="1876165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Plans: who will do what when? Step by step who will do what when? </a:t>
            </a:r>
            <a:r>
              <a:rPr lang="en-US" dirty="0" err="1"/>
              <a:t>Diurese</a:t>
            </a:r>
            <a:r>
              <a:rPr lang="en-US" dirty="0"/>
              <a:t>, with 40 mg Lasix. </a:t>
            </a:r>
          </a:p>
          <a:p>
            <a:r>
              <a:rPr lang="en-US" dirty="0"/>
              <a:t>Effort impact matrix – take counter-measures and array them. Impact (high low), then effort (low and high) low effort high impact do right away. What, who when. How will you allow ED providers override BPA- </a:t>
            </a:r>
          </a:p>
          <a:p>
            <a:r>
              <a:rPr lang="en-US" dirty="0"/>
              <a:t>Chief nursing information officer. </a:t>
            </a:r>
          </a:p>
          <a:p>
            <a:r>
              <a:rPr lang="en-US" dirty="0"/>
              <a:t>Infection control &amp; epidemiology</a:t>
            </a:r>
          </a:p>
          <a:p>
            <a:r>
              <a:rPr lang="en-US" dirty="0"/>
              <a:t>Narrow the scope- non-ICU </a:t>
            </a:r>
          </a:p>
          <a:p>
            <a:endParaRPr lang="en-US" dirty="0"/>
          </a:p>
          <a:p>
            <a:r>
              <a:rPr lang="en-US" dirty="0"/>
              <a:t>Counter-measures and root causes may be different for someone re-admitted than for someone placed on during current hospitalization and then with a negative swab which then becomes removed. Narrow to just focus on those re-admitted on VRE from a prior swab. Can you narrow it to a certain geography of the hospital? Narrow it to just those who are re-admitted on VRE with a negative swab in a </a:t>
            </a:r>
            <a:r>
              <a:rPr lang="en-US"/>
              <a:t>prior hospitalization. </a:t>
            </a:r>
            <a:endParaRPr lang="en-US" dirty="0"/>
          </a:p>
          <a:p>
            <a:endParaRPr lang="en-US" dirty="0"/>
          </a:p>
          <a:p>
            <a:r>
              <a:rPr lang="en-US" dirty="0"/>
              <a:t>Going to the </a:t>
            </a:r>
            <a:r>
              <a:rPr lang="en-US" dirty="0" err="1"/>
              <a:t>gemba</a:t>
            </a:r>
            <a:r>
              <a:rPr lang="en-US" dirty="0"/>
              <a:t>- where do I need to go to observe this process. Who’s cooperation do I need and how can I get this A3 in front of them? Nurse manager in the ED? Jennifer Holmes- wonderful lean practitioner.  </a:t>
            </a:r>
          </a:p>
        </p:txBody>
      </p:sp>
      <p:sp>
        <p:nvSpPr>
          <p:cNvPr id="4" name="Slide Number Placeholder 3"/>
          <p:cNvSpPr>
            <a:spLocks noGrp="1"/>
          </p:cNvSpPr>
          <p:nvPr>
            <p:ph type="sldNum" sz="quarter" idx="5"/>
          </p:nvPr>
        </p:nvSpPr>
        <p:spPr/>
        <p:txBody>
          <a:bodyPr/>
          <a:lstStyle/>
          <a:p>
            <a:fld id="{C2953CB5-C526-8749-AE57-8918DAE40E1A}" type="slidenum">
              <a:rPr lang="en-US" smtClean="0"/>
              <a:t>18</a:t>
            </a:fld>
            <a:endParaRPr lang="en-US"/>
          </a:p>
        </p:txBody>
      </p:sp>
    </p:spTree>
    <p:extLst>
      <p:ext uri="{BB962C8B-B14F-4D97-AF65-F5344CB8AC3E}">
        <p14:creationId xmlns:p14="http://schemas.microsoft.com/office/powerpoint/2010/main" val="3992149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C065-5613-624B-8CBC-BBED0EA316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DB5415-1126-D04A-9655-BEB6E3653A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01AA87-5D29-034C-8CAF-F3498B171278}"/>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C2682E1F-67E2-E242-9D0E-6FA798BDA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6B4CF-312F-794A-8443-C34F31C6CBD0}"/>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422161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0E69-412B-7C4A-8347-D5A2F471A5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E66067-880B-0147-A4A3-8FBF4AE403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C7311-7FF2-D444-909A-9A5C4E476101}"/>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EB5F8F4F-A9A0-6B4E-8F26-7B5364D65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5A366-F2B7-C94B-A42D-EDF80E84A0E4}"/>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2060031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29F7B-1ECC-CE4A-A0B8-591A0FCD0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76120E-BF7C-B947-8337-2CE2015ECA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5CD55C-A8E3-1E41-A871-0C7255A1725C}"/>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6BE9B3EB-2D04-BC47-B7F7-026ADF6BD6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9BAB6-396C-744C-B890-876F8C79B05A}"/>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374241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91D6-761E-0B4C-AF38-9444EDE3F9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9BAFDB-48B9-964E-B647-ABDD88B596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A2B91C-7673-2E43-AE4B-BF6B9B67C0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0F12A4-AF86-3541-949D-2FD7544DC072}"/>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6" name="Footer Placeholder 5">
            <a:extLst>
              <a:ext uri="{FF2B5EF4-FFF2-40B4-BE49-F238E27FC236}">
                <a16:creationId xmlns:a16="http://schemas.microsoft.com/office/drawing/2014/main" id="{88048737-FE01-F444-8992-1E5883803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1F6CA8-7207-8E48-9EFC-865464ED2359}"/>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3890793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F7BE-099E-FE46-A1B6-A8A99B189B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CA4136-BCA0-1944-89BF-C3B8F0DBDD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85E21D-7C91-AD4D-8F8B-06A3E4375D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F553A6-0989-044B-AE2B-EF1DB211A0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F5ED7A-45A2-8643-90D9-132C02AD6A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C3C91B-F248-B047-9585-E2404D196722}"/>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8" name="Footer Placeholder 7">
            <a:extLst>
              <a:ext uri="{FF2B5EF4-FFF2-40B4-BE49-F238E27FC236}">
                <a16:creationId xmlns:a16="http://schemas.microsoft.com/office/drawing/2014/main" id="{4AB637A0-6282-1E4D-9BEC-9B6ADFCB25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02F64E-2DC9-DB4D-99C8-98866D8A87DF}"/>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93044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A6D4-1F4F-0B45-A9C5-AEE81B1CB9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1EB873-4957-C348-8109-8BBBAE5BBB62}"/>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4" name="Footer Placeholder 3">
            <a:extLst>
              <a:ext uri="{FF2B5EF4-FFF2-40B4-BE49-F238E27FC236}">
                <a16:creationId xmlns:a16="http://schemas.microsoft.com/office/drawing/2014/main" id="{4B82DC53-8FFF-0844-821B-DAD98BAB77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E9F7D-C07B-594E-9ED3-3237EFF38E5E}"/>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3076575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213EBE-9EA1-2149-B66F-56C7709266BA}"/>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3" name="Footer Placeholder 2">
            <a:extLst>
              <a:ext uri="{FF2B5EF4-FFF2-40B4-BE49-F238E27FC236}">
                <a16:creationId xmlns:a16="http://schemas.microsoft.com/office/drawing/2014/main" id="{1F55A40C-CE86-C646-9C37-3DDB7F3CCB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AC7E6E-6483-3E47-A0A9-38F21C059410}"/>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66154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EDDE7-93C9-B748-990D-B7DA9A25DE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022269-A980-E84A-A09A-60AF864594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2B2379-13C9-0D48-9A82-A44D1F2C11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EF2C6D-8F97-274E-BEE8-5C40A1AF744B}"/>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6" name="Footer Placeholder 5">
            <a:extLst>
              <a:ext uri="{FF2B5EF4-FFF2-40B4-BE49-F238E27FC236}">
                <a16:creationId xmlns:a16="http://schemas.microsoft.com/office/drawing/2014/main" id="{C80328B0-0762-A74A-B4F2-A449AA4C7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96EE67-6CFD-354E-9768-B6567BE7A668}"/>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101640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1A0A-5C2A-0D41-BC6E-99CE3CDF14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140973-BDDF-1A4C-8F88-C672E35B0F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EB4A87-8A04-6B41-B2BF-616AF8C18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B9773-3B8D-0E44-97D3-C12C9E1D0436}"/>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6" name="Footer Placeholder 5">
            <a:extLst>
              <a:ext uri="{FF2B5EF4-FFF2-40B4-BE49-F238E27FC236}">
                <a16:creationId xmlns:a16="http://schemas.microsoft.com/office/drawing/2014/main" id="{FFAD13D0-B121-6A4F-940A-1C5A2220B2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D2891-70B7-DA4D-8CB6-C042F51765EF}"/>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1691137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6CD6B-3824-E144-B384-27916E9628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44A017-9827-4E40-AA90-DA613D5D31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A2699-8080-564C-8BE6-4F2CC3B7E28D}"/>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B3372E83-5976-5F44-90B9-67F16B5A7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A144B1-9EEC-0B4B-9C5F-D3B8E276FE05}"/>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816493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D6B33-E6DA-8044-A631-C902FC3796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2ECA01-22A3-1E4D-958E-61751A5D1A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03E4CB-A7AE-7A4D-AEC0-4A7D4B80E570}"/>
              </a:ext>
            </a:extLst>
          </p:cNvPr>
          <p:cNvSpPr>
            <a:spLocks noGrp="1"/>
          </p:cNvSpPr>
          <p:nvPr>
            <p:ph type="dt" sz="half" idx="10"/>
          </p:nvPr>
        </p:nvSpPr>
        <p:spPr/>
        <p:txBody>
          <a:body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47D2EE05-C82C-C94F-B877-938A85AAE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044F2-CD01-AC44-878F-EE491F1366F4}"/>
              </a:ext>
            </a:extLst>
          </p:cNvPr>
          <p:cNvSpPr>
            <a:spLocks noGrp="1"/>
          </p:cNvSpPr>
          <p:nvPr>
            <p:ph type="sldNum" sz="quarter" idx="12"/>
          </p:nvPr>
        </p:nvSpPr>
        <p:spPr/>
        <p:txBody>
          <a:bodyPr/>
          <a:lstStyle/>
          <a:p>
            <a:fld id="{41C7E85B-351A-C14D-BD5D-ACA67A98EDAF}" type="slidenum">
              <a:rPr lang="en-US" smtClean="0"/>
              <a:t>‹#›</a:t>
            </a:fld>
            <a:endParaRPr lang="en-US"/>
          </a:p>
        </p:txBody>
      </p:sp>
    </p:spTree>
    <p:extLst>
      <p:ext uri="{BB962C8B-B14F-4D97-AF65-F5344CB8AC3E}">
        <p14:creationId xmlns:p14="http://schemas.microsoft.com/office/powerpoint/2010/main" val="402649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3B5DAB-DEFF-4147-BA28-BBED9749DA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ADFA6A-0700-C94A-ACA3-7E5D726438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250A41-A6B8-8F4D-83DE-E81C5B1671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40D5F6-D7A2-D145-8876-24DDC45F90C9}" type="datetimeFigureOut">
              <a:rPr lang="en-US" smtClean="0"/>
              <a:t>1/14/20</a:t>
            </a:fld>
            <a:endParaRPr lang="en-US"/>
          </a:p>
        </p:txBody>
      </p:sp>
      <p:sp>
        <p:nvSpPr>
          <p:cNvPr id="5" name="Footer Placeholder 4">
            <a:extLst>
              <a:ext uri="{FF2B5EF4-FFF2-40B4-BE49-F238E27FC236}">
                <a16:creationId xmlns:a16="http://schemas.microsoft.com/office/drawing/2014/main" id="{58D39D90-87ED-2C46-9215-BECDCF878E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4F4D7B-79A9-0644-AF6F-8A2AAF274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7E85B-351A-C14D-BD5D-ACA67A98EDAF}" type="slidenum">
              <a:rPr lang="en-US" smtClean="0"/>
              <a:t>‹#›</a:t>
            </a:fld>
            <a:endParaRPr lang="en-US"/>
          </a:p>
        </p:txBody>
      </p:sp>
    </p:spTree>
    <p:extLst>
      <p:ext uri="{BB962C8B-B14F-4D97-AF65-F5344CB8AC3E}">
        <p14:creationId xmlns:p14="http://schemas.microsoft.com/office/powerpoint/2010/main" val="2115379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hil.cdc.gov/default.asp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med.umich.edu/i/ice/policies/umhhc_polici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BC439-19D7-A842-AACC-0B7CEF4846BB}"/>
              </a:ext>
            </a:extLst>
          </p:cNvPr>
          <p:cNvSpPr>
            <a:spLocks noGrp="1"/>
          </p:cNvSpPr>
          <p:nvPr>
            <p:ph type="ctrTitle"/>
          </p:nvPr>
        </p:nvSpPr>
        <p:spPr>
          <a:xfrm>
            <a:off x="1524000" y="2718896"/>
            <a:ext cx="9144000" cy="2387600"/>
          </a:xfrm>
        </p:spPr>
        <p:txBody>
          <a:bodyPr>
            <a:normAutofit fontScale="90000"/>
          </a:bodyPr>
          <a:lstStyle/>
          <a:p>
            <a:r>
              <a:rPr lang="en-US" dirty="0">
                <a:solidFill>
                  <a:srgbClr val="FFC000"/>
                </a:solidFill>
              </a:rPr>
              <a:t>Reducing contact precautions for patients with a history of MRSA/VRE</a:t>
            </a:r>
          </a:p>
        </p:txBody>
      </p:sp>
      <p:sp>
        <p:nvSpPr>
          <p:cNvPr id="3" name="Subtitle 2">
            <a:extLst>
              <a:ext uri="{FF2B5EF4-FFF2-40B4-BE49-F238E27FC236}">
                <a16:creationId xmlns:a16="http://schemas.microsoft.com/office/drawing/2014/main" id="{AAEC8415-6DF6-F540-9C5C-B36E0DF3A8BC}"/>
              </a:ext>
            </a:extLst>
          </p:cNvPr>
          <p:cNvSpPr>
            <a:spLocks noGrp="1"/>
          </p:cNvSpPr>
          <p:nvPr>
            <p:ph type="subTitle" idx="1"/>
          </p:nvPr>
        </p:nvSpPr>
        <p:spPr>
          <a:xfrm>
            <a:off x="1524000" y="4958704"/>
            <a:ext cx="9144000" cy="1655762"/>
          </a:xfrm>
        </p:spPr>
        <p:txBody>
          <a:bodyPr/>
          <a:lstStyle/>
          <a:p>
            <a:endParaRPr lang="en-US" dirty="0"/>
          </a:p>
          <a:p>
            <a:r>
              <a:rPr lang="en-US" sz="3200" dirty="0">
                <a:solidFill>
                  <a:schemeClr val="bg1"/>
                </a:solidFill>
              </a:rPr>
              <a:t>Claire Shea, MPH</a:t>
            </a:r>
          </a:p>
          <a:p>
            <a:r>
              <a:rPr lang="en-US" sz="2800" dirty="0">
                <a:solidFill>
                  <a:schemeClr val="bg1"/>
                </a:solidFill>
              </a:rPr>
              <a:t>Period 8 Hospitalist Sub-I</a:t>
            </a:r>
          </a:p>
        </p:txBody>
      </p:sp>
      <p:pic>
        <p:nvPicPr>
          <p:cNvPr id="2050" name="Picture 2">
            <a:extLst>
              <a:ext uri="{FF2B5EF4-FFF2-40B4-BE49-F238E27FC236}">
                <a16:creationId xmlns:a16="http://schemas.microsoft.com/office/drawing/2014/main" id="{AC3C3470-8E13-DE44-AB29-E64A3D65B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958" y="255934"/>
            <a:ext cx="1954084" cy="2129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065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9EB6DD1-CC03-C540-80C2-5B4D4D31606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965960" y="3781082"/>
            <a:ext cx="3215640" cy="216251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8FAFEBCA-5B47-9E4B-9C5A-AC3F07865801}"/>
              </a:ext>
            </a:extLst>
          </p:cNvPr>
          <p:cNvSpPr>
            <a:spLocks noGrp="1"/>
          </p:cNvSpPr>
          <p:nvPr>
            <p:ph sz="half" idx="2"/>
          </p:nvPr>
        </p:nvSpPr>
        <p:spPr>
          <a:xfrm>
            <a:off x="5439156" y="1341432"/>
            <a:ext cx="5181600" cy="2198248"/>
          </a:xfrm>
        </p:spPr>
        <p:txBody>
          <a:bodyPr/>
          <a:lstStyle/>
          <a:p>
            <a:pPr marL="0" indent="0">
              <a:buNone/>
            </a:pPr>
            <a:r>
              <a:rPr lang="en-US" dirty="0">
                <a:solidFill>
                  <a:schemeClr val="accent4"/>
                </a:solidFill>
              </a:rPr>
              <a:t>Methicillin-resistant </a:t>
            </a:r>
            <a:r>
              <a:rPr lang="en-US" i="1" dirty="0">
                <a:solidFill>
                  <a:schemeClr val="accent4"/>
                </a:solidFill>
              </a:rPr>
              <a:t>Staph aureus  </a:t>
            </a:r>
          </a:p>
          <a:p>
            <a:pPr lvl="1"/>
            <a:r>
              <a:rPr lang="en-US" dirty="0">
                <a:solidFill>
                  <a:schemeClr val="accent4"/>
                </a:solidFill>
              </a:rPr>
              <a:t>Colonizes skin and nares</a:t>
            </a:r>
          </a:p>
          <a:p>
            <a:pPr lvl="1"/>
            <a:r>
              <a:rPr lang="en-US" dirty="0">
                <a:solidFill>
                  <a:schemeClr val="accent4"/>
                </a:solidFill>
              </a:rPr>
              <a:t>Transmitted via contact with colonized individual or fomite</a:t>
            </a:r>
          </a:p>
          <a:p>
            <a:pPr marL="457200" lvl="1" indent="0">
              <a:buNone/>
            </a:pPr>
            <a:endParaRPr lang="en-US" dirty="0"/>
          </a:p>
          <a:p>
            <a:pPr marL="457200" lvl="1" indent="0">
              <a:buNone/>
            </a:pPr>
            <a:endParaRPr lang="en-US" dirty="0"/>
          </a:p>
        </p:txBody>
      </p:sp>
      <p:pic>
        <p:nvPicPr>
          <p:cNvPr id="5" name="Picture 6">
            <a:extLst>
              <a:ext uri="{FF2B5EF4-FFF2-40B4-BE49-F238E27FC236}">
                <a16:creationId xmlns:a16="http://schemas.microsoft.com/office/drawing/2014/main" id="{D0B84D87-6507-AE46-91A4-7BABE8DDCF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960" y="1071497"/>
            <a:ext cx="3215640" cy="2182042"/>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a:extLst>
              <a:ext uri="{FF2B5EF4-FFF2-40B4-BE49-F238E27FC236}">
                <a16:creationId xmlns:a16="http://schemas.microsoft.com/office/drawing/2014/main" id="{1AAE8EA9-605B-944D-BAEC-389F80FE518C}"/>
              </a:ext>
            </a:extLst>
          </p:cNvPr>
          <p:cNvSpPr txBox="1">
            <a:spLocks/>
          </p:cNvSpPr>
          <p:nvPr/>
        </p:nvSpPr>
        <p:spPr>
          <a:xfrm>
            <a:off x="5439156" y="4104764"/>
            <a:ext cx="5181600" cy="2198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4"/>
                </a:solidFill>
              </a:rPr>
              <a:t>Vancomycin-resistant enterococci</a:t>
            </a:r>
            <a:r>
              <a:rPr lang="en-US" i="1" dirty="0">
                <a:solidFill>
                  <a:schemeClr val="accent4"/>
                </a:solidFill>
              </a:rPr>
              <a:t>  </a:t>
            </a:r>
          </a:p>
          <a:p>
            <a:pPr lvl="1"/>
            <a:r>
              <a:rPr lang="en-US" dirty="0">
                <a:solidFill>
                  <a:schemeClr val="accent4"/>
                </a:solidFill>
              </a:rPr>
              <a:t>Colonizes GI tract </a:t>
            </a:r>
          </a:p>
          <a:p>
            <a:pPr lvl="1"/>
            <a:r>
              <a:rPr lang="en-US" dirty="0">
                <a:solidFill>
                  <a:schemeClr val="accent4"/>
                </a:solidFill>
              </a:rPr>
              <a:t>Transmitted via contact with colonized individual</a:t>
            </a:r>
          </a:p>
          <a:p>
            <a:pPr marL="457200" lvl="1" indent="0">
              <a:buFont typeface="Arial" panose="020B0604020202020204" pitchFamily="34" charset="0"/>
              <a:buNone/>
            </a:pPr>
            <a:endParaRPr lang="en-US" dirty="0"/>
          </a:p>
          <a:p>
            <a:pPr marL="457200" lvl="1" indent="0">
              <a:buFont typeface="Arial" panose="020B0604020202020204" pitchFamily="34" charset="0"/>
              <a:buNone/>
            </a:pPr>
            <a:endParaRPr lang="en-US" dirty="0"/>
          </a:p>
        </p:txBody>
      </p:sp>
    </p:spTree>
    <p:extLst>
      <p:ext uri="{BB962C8B-B14F-4D97-AF65-F5344CB8AC3E}">
        <p14:creationId xmlns:p14="http://schemas.microsoft.com/office/powerpoint/2010/main" val="4056740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0D8E1-8E6B-9345-AABE-651D52BDD0C8}"/>
              </a:ext>
            </a:extLst>
          </p:cNvPr>
          <p:cNvSpPr>
            <a:spLocks noGrp="1"/>
          </p:cNvSpPr>
          <p:nvPr>
            <p:ph type="title"/>
          </p:nvPr>
        </p:nvSpPr>
        <p:spPr/>
        <p:txBody>
          <a:bodyPr/>
          <a:lstStyle/>
          <a:p>
            <a:r>
              <a:rPr lang="en-US" dirty="0">
                <a:solidFill>
                  <a:schemeClr val="accent4"/>
                </a:solidFill>
              </a:rPr>
              <a:t>Case Study</a:t>
            </a:r>
          </a:p>
        </p:txBody>
      </p:sp>
      <p:sp>
        <p:nvSpPr>
          <p:cNvPr id="3" name="Content Placeholder 2">
            <a:extLst>
              <a:ext uri="{FF2B5EF4-FFF2-40B4-BE49-F238E27FC236}">
                <a16:creationId xmlns:a16="http://schemas.microsoft.com/office/drawing/2014/main" id="{0018172B-A0DD-024E-8ED1-FFB42F75850A}"/>
              </a:ext>
            </a:extLst>
          </p:cNvPr>
          <p:cNvSpPr>
            <a:spLocks noGrp="1"/>
          </p:cNvSpPr>
          <p:nvPr>
            <p:ph idx="1"/>
          </p:nvPr>
        </p:nvSpPr>
        <p:spPr/>
        <p:txBody>
          <a:bodyPr/>
          <a:lstStyle/>
          <a:p>
            <a:pPr marL="0" indent="0">
              <a:buNone/>
            </a:pPr>
            <a:r>
              <a:rPr lang="en-US" dirty="0">
                <a:solidFill>
                  <a:schemeClr val="bg1"/>
                </a:solidFill>
              </a:rPr>
              <a:t>79 year old male admitted for a CHF exacerbation. Placed on contact precautions for VRE due to a positive rectal swab from 2013, now with 3 negative rectal swabs. </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dirty="0">
                <a:solidFill>
                  <a:schemeClr val="bg1"/>
                </a:solidFill>
              </a:rPr>
              <a:t>Does this patient require contact precautions? </a:t>
            </a:r>
          </a:p>
        </p:txBody>
      </p:sp>
      <p:pic>
        <p:nvPicPr>
          <p:cNvPr id="3074" name="Picture 2">
            <a:extLst>
              <a:ext uri="{FF2B5EF4-FFF2-40B4-BE49-F238E27FC236}">
                <a16:creationId xmlns:a16="http://schemas.microsoft.com/office/drawing/2014/main" id="{D683204D-A81B-9B4F-A558-0418DB185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3661139"/>
            <a:ext cx="7520940" cy="1366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521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1B44-FBB7-3440-98F9-CD630E4BEE5E}"/>
              </a:ext>
            </a:extLst>
          </p:cNvPr>
          <p:cNvSpPr>
            <a:spLocks noGrp="1"/>
          </p:cNvSpPr>
          <p:nvPr>
            <p:ph type="title"/>
          </p:nvPr>
        </p:nvSpPr>
        <p:spPr/>
        <p:txBody>
          <a:bodyPr/>
          <a:lstStyle/>
          <a:p>
            <a:r>
              <a:rPr lang="en-US" dirty="0">
                <a:solidFill>
                  <a:srgbClr val="FFC000"/>
                </a:solidFill>
              </a:rPr>
              <a:t>Why do we care? </a:t>
            </a:r>
          </a:p>
        </p:txBody>
      </p:sp>
      <p:sp>
        <p:nvSpPr>
          <p:cNvPr id="3" name="Content Placeholder 2">
            <a:extLst>
              <a:ext uri="{FF2B5EF4-FFF2-40B4-BE49-F238E27FC236}">
                <a16:creationId xmlns:a16="http://schemas.microsoft.com/office/drawing/2014/main" id="{AD67B53D-4A7D-3F4F-A5E5-9CB48E3021BB}"/>
              </a:ext>
            </a:extLst>
          </p:cNvPr>
          <p:cNvSpPr>
            <a:spLocks noGrp="1"/>
          </p:cNvSpPr>
          <p:nvPr>
            <p:ph idx="1"/>
          </p:nvPr>
        </p:nvSpPr>
        <p:spPr>
          <a:xfrm>
            <a:off x="838200" y="1624293"/>
            <a:ext cx="8017065" cy="4453777"/>
          </a:xfrm>
        </p:spPr>
        <p:txBody>
          <a:bodyPr/>
          <a:lstStyle/>
          <a:p>
            <a:pPr marL="0" indent="0">
              <a:buNone/>
            </a:pPr>
            <a:r>
              <a:rPr lang="en-US" dirty="0">
                <a:solidFill>
                  <a:schemeClr val="bg1"/>
                </a:solidFill>
              </a:rPr>
              <a:t>Contact precautions:</a:t>
            </a:r>
          </a:p>
          <a:p>
            <a:pPr lvl="1" fontAlgn="base"/>
            <a:r>
              <a:rPr lang="en-US" sz="2800" dirty="0">
                <a:solidFill>
                  <a:schemeClr val="bg1"/>
                </a:solidFill>
              </a:rPr>
              <a:t>Decrease time spent in room with patients by healthcare workers</a:t>
            </a:r>
          </a:p>
          <a:p>
            <a:pPr lvl="1" fontAlgn="base"/>
            <a:r>
              <a:rPr lang="en-US" sz="2800" dirty="0">
                <a:solidFill>
                  <a:schemeClr val="bg1"/>
                </a:solidFill>
              </a:rPr>
              <a:t>Create delays at admission with bed placement</a:t>
            </a:r>
          </a:p>
          <a:p>
            <a:pPr lvl="1" fontAlgn="base"/>
            <a:r>
              <a:rPr lang="en-US" sz="2800" dirty="0">
                <a:solidFill>
                  <a:schemeClr val="bg1"/>
                </a:solidFill>
              </a:rPr>
              <a:t>Increase patient anxiety and depression</a:t>
            </a:r>
          </a:p>
          <a:p>
            <a:pPr lvl="1" fontAlgn="base"/>
            <a:r>
              <a:rPr lang="en-US" sz="2800" dirty="0">
                <a:solidFill>
                  <a:schemeClr val="bg1"/>
                </a:solidFill>
              </a:rPr>
              <a:t>Decrease patient satisfaction with care</a:t>
            </a:r>
          </a:p>
          <a:p>
            <a:pPr lvl="1" fontAlgn="base"/>
            <a:r>
              <a:rPr lang="en-US" sz="2800" dirty="0">
                <a:solidFill>
                  <a:schemeClr val="bg1"/>
                </a:solidFill>
              </a:rPr>
              <a:t>Make adverse events six times more likely (including falls, pressure ulcers, post-op hematoma)</a:t>
            </a:r>
          </a:p>
          <a:p>
            <a:pPr marL="0" indent="0">
              <a:buNone/>
            </a:pPr>
            <a:endParaRPr lang="en-US" dirty="0"/>
          </a:p>
        </p:txBody>
      </p:sp>
      <p:pic>
        <p:nvPicPr>
          <p:cNvPr id="5" name="Picture 4">
            <a:extLst>
              <a:ext uri="{FF2B5EF4-FFF2-40B4-BE49-F238E27FC236}">
                <a16:creationId xmlns:a16="http://schemas.microsoft.com/office/drawing/2014/main" id="{6D8E8492-85DC-DF41-9547-10515260ED0C}"/>
              </a:ext>
            </a:extLst>
          </p:cNvPr>
          <p:cNvPicPr>
            <a:picLocks noChangeAspect="1"/>
          </p:cNvPicPr>
          <p:nvPr/>
        </p:nvPicPr>
        <p:blipFill>
          <a:blip r:embed="rId3"/>
          <a:stretch>
            <a:fillRect/>
          </a:stretch>
        </p:blipFill>
        <p:spPr>
          <a:xfrm>
            <a:off x="8683299" y="2538039"/>
            <a:ext cx="2842467" cy="2231184"/>
          </a:xfrm>
          <a:prstGeom prst="rect">
            <a:avLst/>
          </a:prstGeom>
        </p:spPr>
      </p:pic>
    </p:spTree>
    <p:extLst>
      <p:ext uri="{BB962C8B-B14F-4D97-AF65-F5344CB8AC3E}">
        <p14:creationId xmlns:p14="http://schemas.microsoft.com/office/powerpoint/2010/main" val="38972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3564-59E6-F945-B5EF-50B63A0C5F28}"/>
              </a:ext>
            </a:extLst>
          </p:cNvPr>
          <p:cNvSpPr>
            <a:spLocks noGrp="1"/>
          </p:cNvSpPr>
          <p:nvPr>
            <p:ph type="title"/>
          </p:nvPr>
        </p:nvSpPr>
        <p:spPr/>
        <p:txBody>
          <a:bodyPr/>
          <a:lstStyle/>
          <a:p>
            <a:r>
              <a:rPr lang="en-US" dirty="0">
                <a:solidFill>
                  <a:srgbClr val="FFC000"/>
                </a:solidFill>
              </a:rPr>
              <a:t>Background</a:t>
            </a:r>
          </a:p>
        </p:txBody>
      </p:sp>
      <p:sp>
        <p:nvSpPr>
          <p:cNvPr id="3" name="Content Placeholder 2">
            <a:extLst>
              <a:ext uri="{FF2B5EF4-FFF2-40B4-BE49-F238E27FC236}">
                <a16:creationId xmlns:a16="http://schemas.microsoft.com/office/drawing/2014/main" id="{BD87AD99-D4BA-4A41-85D1-1F1A67565A72}"/>
              </a:ext>
            </a:extLst>
          </p:cNvPr>
          <p:cNvSpPr>
            <a:spLocks noGrp="1"/>
          </p:cNvSpPr>
          <p:nvPr>
            <p:ph idx="1"/>
          </p:nvPr>
        </p:nvSpPr>
        <p:spPr/>
        <p:txBody>
          <a:bodyPr>
            <a:normAutofit fontScale="85000" lnSpcReduction="20000"/>
          </a:bodyPr>
          <a:lstStyle/>
          <a:p>
            <a:pPr marL="0" indent="0">
              <a:buNone/>
            </a:pPr>
            <a:r>
              <a:rPr lang="en-US" sz="3000" dirty="0">
                <a:solidFill>
                  <a:schemeClr val="bg1"/>
                </a:solidFill>
              </a:rPr>
              <a:t>CDC recommended CP after prior studies demonstrated their effectiveness during </a:t>
            </a:r>
            <a:r>
              <a:rPr lang="en-US" sz="3000" b="1" dirty="0">
                <a:solidFill>
                  <a:schemeClr val="bg1"/>
                </a:solidFill>
              </a:rPr>
              <a:t>acute</a:t>
            </a:r>
            <a:r>
              <a:rPr lang="en-US" sz="3000" dirty="0">
                <a:solidFill>
                  <a:schemeClr val="bg1"/>
                </a:solidFill>
              </a:rPr>
              <a:t> </a:t>
            </a:r>
            <a:r>
              <a:rPr lang="en-US" sz="3000" b="1" dirty="0">
                <a:solidFill>
                  <a:schemeClr val="bg1"/>
                </a:solidFill>
              </a:rPr>
              <a:t>outbreaks</a:t>
            </a:r>
            <a:r>
              <a:rPr lang="en-US" sz="3000" dirty="0">
                <a:solidFill>
                  <a:schemeClr val="bg1"/>
                </a:solidFill>
              </a:rPr>
              <a:t> of transmissible infections. </a:t>
            </a:r>
          </a:p>
          <a:p>
            <a:pPr marL="0" indent="0">
              <a:buNone/>
            </a:pPr>
            <a:endParaRPr lang="en-US" sz="3000" dirty="0">
              <a:solidFill>
                <a:schemeClr val="bg1"/>
              </a:solidFill>
            </a:endParaRPr>
          </a:p>
          <a:p>
            <a:pPr marL="0" indent="0">
              <a:buNone/>
            </a:pPr>
            <a:r>
              <a:rPr lang="en-US" sz="3000" dirty="0">
                <a:solidFill>
                  <a:schemeClr val="bg1"/>
                </a:solidFill>
              </a:rPr>
              <a:t>They were included in bundles alongside interventions such as: </a:t>
            </a:r>
          </a:p>
          <a:p>
            <a:pPr>
              <a:buFontTx/>
              <a:buChar char="-"/>
            </a:pPr>
            <a:r>
              <a:rPr lang="en-US" sz="3000" dirty="0">
                <a:solidFill>
                  <a:schemeClr val="bg1"/>
                </a:solidFill>
              </a:rPr>
              <a:t>Hand hygiene</a:t>
            </a:r>
          </a:p>
          <a:p>
            <a:pPr>
              <a:buFontTx/>
              <a:buChar char="-"/>
            </a:pPr>
            <a:r>
              <a:rPr lang="en-US" sz="3000" dirty="0">
                <a:solidFill>
                  <a:schemeClr val="bg1"/>
                </a:solidFill>
              </a:rPr>
              <a:t>Chlorhexidine gluconate bathing </a:t>
            </a:r>
          </a:p>
          <a:p>
            <a:pPr>
              <a:buFontTx/>
              <a:buChar char="-"/>
            </a:pPr>
            <a:r>
              <a:rPr lang="en-US" sz="3000" dirty="0">
                <a:solidFill>
                  <a:schemeClr val="bg1"/>
                </a:solidFill>
              </a:rPr>
              <a:t>Isolation/</a:t>
            </a:r>
            <a:r>
              <a:rPr lang="en-US" sz="3000" dirty="0" err="1">
                <a:solidFill>
                  <a:schemeClr val="bg1"/>
                </a:solidFill>
              </a:rPr>
              <a:t>cohorting</a:t>
            </a:r>
            <a:endParaRPr lang="en-US" sz="3000" dirty="0">
              <a:solidFill>
                <a:schemeClr val="bg1"/>
              </a:solidFill>
            </a:endParaRPr>
          </a:p>
          <a:p>
            <a:pPr>
              <a:buFontTx/>
              <a:buChar char="-"/>
            </a:pPr>
            <a:r>
              <a:rPr lang="en-US" sz="3000" dirty="0">
                <a:solidFill>
                  <a:schemeClr val="bg1"/>
                </a:solidFill>
              </a:rPr>
              <a:t>Environmental decontamination</a:t>
            </a:r>
          </a:p>
          <a:p>
            <a:pPr marL="0" indent="0">
              <a:buNone/>
            </a:pPr>
            <a:endParaRPr lang="en-US" dirty="0"/>
          </a:p>
          <a:p>
            <a:pPr marL="0" indent="0">
              <a:buNone/>
            </a:pPr>
            <a:endParaRPr lang="en-US" dirty="0"/>
          </a:p>
          <a:p>
            <a:pPr marL="0" indent="0">
              <a:buNone/>
            </a:pPr>
            <a:r>
              <a:rPr lang="en-US" dirty="0"/>
              <a:t> </a:t>
            </a:r>
          </a:p>
        </p:txBody>
      </p:sp>
      <p:pic>
        <p:nvPicPr>
          <p:cNvPr id="9" name="Picture 8">
            <a:extLst>
              <a:ext uri="{FF2B5EF4-FFF2-40B4-BE49-F238E27FC236}">
                <a16:creationId xmlns:a16="http://schemas.microsoft.com/office/drawing/2014/main" id="{0670D5C9-4822-C147-8A5A-6FAE50A7DE2B}"/>
              </a:ext>
            </a:extLst>
          </p:cNvPr>
          <p:cNvPicPr>
            <a:picLocks noChangeAspect="1"/>
          </p:cNvPicPr>
          <p:nvPr/>
        </p:nvPicPr>
        <p:blipFill>
          <a:blip r:embed="rId3"/>
          <a:stretch>
            <a:fillRect/>
          </a:stretch>
        </p:blipFill>
        <p:spPr>
          <a:xfrm>
            <a:off x="9133017" y="3964588"/>
            <a:ext cx="2220783" cy="2220783"/>
          </a:xfrm>
          <a:prstGeom prst="rect">
            <a:avLst/>
          </a:prstGeom>
        </p:spPr>
      </p:pic>
      <p:pic>
        <p:nvPicPr>
          <p:cNvPr id="11" name="Picture 10">
            <a:extLst>
              <a:ext uri="{FF2B5EF4-FFF2-40B4-BE49-F238E27FC236}">
                <a16:creationId xmlns:a16="http://schemas.microsoft.com/office/drawing/2014/main" id="{53E0FECD-F75C-4E42-A491-E35A32819F2B}"/>
              </a:ext>
            </a:extLst>
          </p:cNvPr>
          <p:cNvPicPr>
            <a:picLocks noChangeAspect="1"/>
          </p:cNvPicPr>
          <p:nvPr/>
        </p:nvPicPr>
        <p:blipFill>
          <a:blip r:embed="rId4"/>
          <a:stretch>
            <a:fillRect/>
          </a:stretch>
        </p:blipFill>
        <p:spPr>
          <a:xfrm>
            <a:off x="6096000" y="4440432"/>
            <a:ext cx="2567046" cy="1736531"/>
          </a:xfrm>
          <a:prstGeom prst="rect">
            <a:avLst/>
          </a:prstGeom>
        </p:spPr>
      </p:pic>
    </p:spTree>
    <p:extLst>
      <p:ext uri="{BB962C8B-B14F-4D97-AF65-F5344CB8AC3E}">
        <p14:creationId xmlns:p14="http://schemas.microsoft.com/office/powerpoint/2010/main" val="430239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3564-59E6-F945-B5EF-50B63A0C5F28}"/>
              </a:ext>
            </a:extLst>
          </p:cNvPr>
          <p:cNvSpPr>
            <a:spLocks noGrp="1"/>
          </p:cNvSpPr>
          <p:nvPr>
            <p:ph type="title"/>
          </p:nvPr>
        </p:nvSpPr>
        <p:spPr/>
        <p:txBody>
          <a:bodyPr/>
          <a:lstStyle/>
          <a:p>
            <a:r>
              <a:rPr lang="en-US" dirty="0">
                <a:solidFill>
                  <a:srgbClr val="FFC000"/>
                </a:solidFill>
              </a:rPr>
              <a:t>Background</a:t>
            </a:r>
          </a:p>
        </p:txBody>
      </p:sp>
      <p:sp>
        <p:nvSpPr>
          <p:cNvPr id="3" name="Content Placeholder 2">
            <a:extLst>
              <a:ext uri="{FF2B5EF4-FFF2-40B4-BE49-F238E27FC236}">
                <a16:creationId xmlns:a16="http://schemas.microsoft.com/office/drawing/2014/main" id="{BD87AD99-D4BA-4A41-85D1-1F1A67565A72}"/>
              </a:ext>
            </a:extLst>
          </p:cNvPr>
          <p:cNvSpPr>
            <a:spLocks noGrp="1"/>
          </p:cNvSpPr>
          <p:nvPr>
            <p:ph idx="1"/>
          </p:nvPr>
        </p:nvSpPr>
        <p:spPr/>
        <p:txBody>
          <a:bodyPr>
            <a:normAutofit/>
          </a:bodyPr>
          <a:lstStyle/>
          <a:p>
            <a:pPr marL="0" indent="0">
              <a:buNone/>
            </a:pPr>
            <a:r>
              <a:rPr lang="en-US" dirty="0">
                <a:solidFill>
                  <a:schemeClr val="bg1"/>
                </a:solidFill>
              </a:rPr>
              <a:t>However, data demonstrating that </a:t>
            </a:r>
            <a:r>
              <a:rPr lang="en-US" b="1" dirty="0">
                <a:solidFill>
                  <a:schemeClr val="bg1"/>
                </a:solidFill>
              </a:rPr>
              <a:t>gowning/gloving alone </a:t>
            </a:r>
            <a:r>
              <a:rPr lang="en-US" dirty="0">
                <a:solidFill>
                  <a:schemeClr val="bg1"/>
                </a:solidFill>
              </a:rPr>
              <a:t>decrease transmission of </a:t>
            </a:r>
            <a:r>
              <a:rPr lang="en-US" b="1" dirty="0">
                <a:solidFill>
                  <a:schemeClr val="bg1"/>
                </a:solidFill>
              </a:rPr>
              <a:t>endemic</a:t>
            </a:r>
            <a:r>
              <a:rPr lang="en-US" dirty="0">
                <a:solidFill>
                  <a:schemeClr val="bg1"/>
                </a:solidFill>
              </a:rPr>
              <a:t> MRSA and VRE are limited. </a:t>
            </a:r>
          </a:p>
          <a:p>
            <a:pPr marL="0" indent="0">
              <a:buNone/>
            </a:pPr>
            <a:endParaRPr lang="en-US" dirty="0"/>
          </a:p>
          <a:p>
            <a:pPr marL="0" indent="0">
              <a:buNone/>
            </a:pPr>
            <a:endParaRPr lang="en-US" dirty="0"/>
          </a:p>
          <a:p>
            <a:pPr marL="0" indent="0">
              <a:buNone/>
            </a:pPr>
            <a:r>
              <a:rPr lang="en-US" dirty="0"/>
              <a:t> </a:t>
            </a:r>
          </a:p>
        </p:txBody>
      </p:sp>
      <p:pic>
        <p:nvPicPr>
          <p:cNvPr id="7" name="Picture 6">
            <a:extLst>
              <a:ext uri="{FF2B5EF4-FFF2-40B4-BE49-F238E27FC236}">
                <a16:creationId xmlns:a16="http://schemas.microsoft.com/office/drawing/2014/main" id="{CB3D9C43-0112-224A-BEB3-F7175E2C32BB}"/>
              </a:ext>
            </a:extLst>
          </p:cNvPr>
          <p:cNvPicPr>
            <a:picLocks noChangeAspect="1"/>
          </p:cNvPicPr>
          <p:nvPr/>
        </p:nvPicPr>
        <p:blipFill>
          <a:blip r:embed="rId3"/>
          <a:stretch>
            <a:fillRect/>
          </a:stretch>
        </p:blipFill>
        <p:spPr>
          <a:xfrm>
            <a:off x="2140688" y="3429000"/>
            <a:ext cx="7198166" cy="2068173"/>
          </a:xfrm>
          <a:prstGeom prst="rect">
            <a:avLst/>
          </a:prstGeom>
        </p:spPr>
      </p:pic>
    </p:spTree>
    <p:extLst>
      <p:ext uri="{BB962C8B-B14F-4D97-AF65-F5344CB8AC3E}">
        <p14:creationId xmlns:p14="http://schemas.microsoft.com/office/powerpoint/2010/main" val="101724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F563-0879-2646-9679-CB7EA4103CEB}"/>
              </a:ext>
            </a:extLst>
          </p:cNvPr>
          <p:cNvSpPr>
            <a:spLocks noGrp="1"/>
          </p:cNvSpPr>
          <p:nvPr>
            <p:ph type="title"/>
          </p:nvPr>
        </p:nvSpPr>
        <p:spPr>
          <a:xfrm>
            <a:off x="833120" y="195004"/>
            <a:ext cx="10515600" cy="1325563"/>
          </a:xfrm>
        </p:spPr>
        <p:txBody>
          <a:bodyPr/>
          <a:lstStyle/>
          <a:p>
            <a:r>
              <a:rPr lang="en-US" dirty="0">
                <a:solidFill>
                  <a:srgbClr val="FFC000"/>
                </a:solidFill>
              </a:rPr>
              <a:t>Background</a:t>
            </a:r>
          </a:p>
        </p:txBody>
      </p:sp>
      <p:sp>
        <p:nvSpPr>
          <p:cNvPr id="3" name="Content Placeholder 2">
            <a:extLst>
              <a:ext uri="{FF2B5EF4-FFF2-40B4-BE49-F238E27FC236}">
                <a16:creationId xmlns:a16="http://schemas.microsoft.com/office/drawing/2014/main" id="{78D5470B-AA44-EC4B-8694-96E11A9F1F95}"/>
              </a:ext>
            </a:extLst>
          </p:cNvPr>
          <p:cNvSpPr>
            <a:spLocks noGrp="1"/>
          </p:cNvSpPr>
          <p:nvPr>
            <p:ph idx="1"/>
          </p:nvPr>
        </p:nvSpPr>
        <p:spPr>
          <a:xfrm>
            <a:off x="833120" y="1520567"/>
            <a:ext cx="10515600" cy="4351338"/>
          </a:xfrm>
        </p:spPr>
        <p:txBody>
          <a:bodyPr/>
          <a:lstStyle/>
          <a:p>
            <a:pPr marL="0" indent="0">
              <a:buNone/>
            </a:pPr>
            <a:r>
              <a:rPr lang="en-US" dirty="0">
                <a:solidFill>
                  <a:schemeClr val="bg1"/>
                </a:solidFill>
              </a:rPr>
              <a:t>Impact of discontinuing CPs for patients with MRSA and VRE infection/colonization on device-associated healthcare-acquired infections at VCU:</a:t>
            </a:r>
          </a:p>
          <a:p>
            <a:r>
              <a:rPr lang="en-US" dirty="0">
                <a:solidFill>
                  <a:schemeClr val="bg1"/>
                </a:solidFill>
              </a:rPr>
              <a:t>No increase in the rates of MRSA or VRE </a:t>
            </a:r>
          </a:p>
          <a:p>
            <a:r>
              <a:rPr lang="en-US" dirty="0">
                <a:solidFill>
                  <a:schemeClr val="bg1"/>
                </a:solidFill>
              </a:rPr>
              <a:t>No increase in the rates of CAUTI, CLABSI, or VAP </a:t>
            </a:r>
          </a:p>
        </p:txBody>
      </p:sp>
      <p:pic>
        <p:nvPicPr>
          <p:cNvPr id="6" name="Picture 5">
            <a:extLst>
              <a:ext uri="{FF2B5EF4-FFF2-40B4-BE49-F238E27FC236}">
                <a16:creationId xmlns:a16="http://schemas.microsoft.com/office/drawing/2014/main" id="{148399E9-5A64-DE46-A882-5C2EF290D5A9}"/>
              </a:ext>
            </a:extLst>
          </p:cNvPr>
          <p:cNvPicPr>
            <a:picLocks noChangeAspect="1"/>
          </p:cNvPicPr>
          <p:nvPr/>
        </p:nvPicPr>
        <p:blipFill>
          <a:blip r:embed="rId3"/>
          <a:stretch>
            <a:fillRect/>
          </a:stretch>
        </p:blipFill>
        <p:spPr>
          <a:xfrm>
            <a:off x="1219868" y="3886952"/>
            <a:ext cx="4246562" cy="2679810"/>
          </a:xfrm>
          <a:prstGeom prst="rect">
            <a:avLst/>
          </a:prstGeom>
        </p:spPr>
      </p:pic>
      <p:pic>
        <p:nvPicPr>
          <p:cNvPr id="9" name="Picture 8">
            <a:extLst>
              <a:ext uri="{FF2B5EF4-FFF2-40B4-BE49-F238E27FC236}">
                <a16:creationId xmlns:a16="http://schemas.microsoft.com/office/drawing/2014/main" id="{6563B2BA-D80C-C146-9223-CCA1167B8126}"/>
              </a:ext>
            </a:extLst>
          </p:cNvPr>
          <p:cNvPicPr>
            <a:picLocks noChangeAspect="1"/>
          </p:cNvPicPr>
          <p:nvPr/>
        </p:nvPicPr>
        <p:blipFill>
          <a:blip r:embed="rId4"/>
          <a:stretch>
            <a:fillRect/>
          </a:stretch>
        </p:blipFill>
        <p:spPr>
          <a:xfrm>
            <a:off x="5853177" y="3886952"/>
            <a:ext cx="4144773" cy="2679810"/>
          </a:xfrm>
          <a:prstGeom prst="rect">
            <a:avLst/>
          </a:prstGeom>
        </p:spPr>
      </p:pic>
    </p:spTree>
    <p:extLst>
      <p:ext uri="{BB962C8B-B14F-4D97-AF65-F5344CB8AC3E}">
        <p14:creationId xmlns:p14="http://schemas.microsoft.com/office/powerpoint/2010/main" val="4017165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5227-4E6C-0046-A7CE-FF18202A7209}"/>
              </a:ext>
            </a:extLst>
          </p:cNvPr>
          <p:cNvSpPr>
            <a:spLocks noGrp="1"/>
          </p:cNvSpPr>
          <p:nvPr>
            <p:ph type="title"/>
          </p:nvPr>
        </p:nvSpPr>
        <p:spPr/>
        <p:txBody>
          <a:bodyPr/>
          <a:lstStyle/>
          <a:p>
            <a:r>
              <a:rPr lang="en-US" dirty="0">
                <a:solidFill>
                  <a:srgbClr val="FFC000"/>
                </a:solidFill>
              </a:rPr>
              <a:t>Background</a:t>
            </a:r>
          </a:p>
        </p:txBody>
      </p:sp>
      <p:sp>
        <p:nvSpPr>
          <p:cNvPr id="3" name="Content Placeholder 2">
            <a:extLst>
              <a:ext uri="{FF2B5EF4-FFF2-40B4-BE49-F238E27FC236}">
                <a16:creationId xmlns:a16="http://schemas.microsoft.com/office/drawing/2014/main" id="{D926A786-1716-3048-A83A-EB9AF9BE16D0}"/>
              </a:ext>
            </a:extLst>
          </p:cNvPr>
          <p:cNvSpPr>
            <a:spLocks noGrp="1"/>
          </p:cNvSpPr>
          <p:nvPr>
            <p:ph idx="1"/>
          </p:nvPr>
        </p:nvSpPr>
        <p:spPr/>
        <p:txBody>
          <a:bodyPr/>
          <a:lstStyle/>
          <a:p>
            <a:pPr marL="0" indent="0">
              <a:buNone/>
            </a:pPr>
            <a:r>
              <a:rPr lang="en-US" dirty="0">
                <a:solidFill>
                  <a:schemeClr val="bg1"/>
                </a:solidFill>
              </a:rPr>
              <a:t>Impact of discontinuing routine CP for endemic MRSA and VRE on healthcare-acquired infection rates:</a:t>
            </a:r>
          </a:p>
          <a:p>
            <a:pPr lvl="1"/>
            <a:r>
              <a:rPr lang="en-US" sz="2800" dirty="0">
                <a:solidFill>
                  <a:schemeClr val="bg1"/>
                </a:solidFill>
              </a:rPr>
              <a:t>Ronald Reagan UCLA and Santa Monica UCLA medical centers </a:t>
            </a:r>
          </a:p>
          <a:p>
            <a:pPr lvl="1"/>
            <a:r>
              <a:rPr lang="en-US" sz="2800" b="1" dirty="0">
                <a:solidFill>
                  <a:schemeClr val="bg1"/>
                </a:solidFill>
              </a:rPr>
              <a:t>No increase </a:t>
            </a:r>
            <a:r>
              <a:rPr lang="en-US" sz="2800" dirty="0">
                <a:solidFill>
                  <a:schemeClr val="bg1"/>
                </a:solidFill>
              </a:rPr>
              <a:t>in MRSA or VRE rates at either hospital after CP were discontinued </a:t>
            </a:r>
          </a:p>
          <a:p>
            <a:pPr lvl="1"/>
            <a:r>
              <a:rPr lang="en-US" sz="2800" dirty="0">
                <a:solidFill>
                  <a:schemeClr val="bg1"/>
                </a:solidFill>
              </a:rPr>
              <a:t>Cost savings of </a:t>
            </a:r>
            <a:r>
              <a:rPr lang="en-US" sz="2800" b="1" dirty="0">
                <a:solidFill>
                  <a:schemeClr val="bg1"/>
                </a:solidFill>
              </a:rPr>
              <a:t>$643,776 </a:t>
            </a:r>
            <a:r>
              <a:rPr lang="en-US" sz="2800" dirty="0">
                <a:solidFill>
                  <a:schemeClr val="bg1"/>
                </a:solidFill>
              </a:rPr>
              <a:t>from decreased isolation gown usage</a:t>
            </a:r>
          </a:p>
          <a:p>
            <a:pPr lvl="1"/>
            <a:r>
              <a:rPr lang="en-US" sz="2800" dirty="0">
                <a:solidFill>
                  <a:schemeClr val="bg1"/>
                </a:solidFill>
              </a:rPr>
              <a:t>Total nursing time spent in 1 year donning PPE for MRSA and VRE was more than </a:t>
            </a:r>
            <a:r>
              <a:rPr lang="en-US" sz="2800" b="1" dirty="0">
                <a:solidFill>
                  <a:schemeClr val="bg1"/>
                </a:solidFill>
              </a:rPr>
              <a:t>45,000 </a:t>
            </a:r>
            <a:r>
              <a:rPr lang="en-US" sz="2800" dirty="0">
                <a:solidFill>
                  <a:schemeClr val="bg1"/>
                </a:solidFill>
              </a:rPr>
              <a:t>hours (mean donning time 38 seconds) </a:t>
            </a:r>
          </a:p>
          <a:p>
            <a:pPr lvl="1"/>
            <a:endParaRPr lang="en-US" dirty="0"/>
          </a:p>
        </p:txBody>
      </p:sp>
    </p:spTree>
    <p:extLst>
      <p:ext uri="{BB962C8B-B14F-4D97-AF65-F5344CB8AC3E}">
        <p14:creationId xmlns:p14="http://schemas.microsoft.com/office/powerpoint/2010/main" val="3598588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2461-F518-F74D-8B28-90F8BB066200}"/>
              </a:ext>
            </a:extLst>
          </p:cNvPr>
          <p:cNvSpPr>
            <a:spLocks noGrp="1"/>
          </p:cNvSpPr>
          <p:nvPr>
            <p:ph type="title"/>
          </p:nvPr>
        </p:nvSpPr>
        <p:spPr/>
        <p:txBody>
          <a:bodyPr/>
          <a:lstStyle/>
          <a:p>
            <a:r>
              <a:rPr lang="en-US" dirty="0">
                <a:solidFill>
                  <a:srgbClr val="FFC000"/>
                </a:solidFill>
              </a:rPr>
              <a:t>Current State at U of M </a:t>
            </a:r>
          </a:p>
        </p:txBody>
      </p:sp>
      <p:sp>
        <p:nvSpPr>
          <p:cNvPr id="3" name="Content Placeholder 2">
            <a:extLst>
              <a:ext uri="{FF2B5EF4-FFF2-40B4-BE49-F238E27FC236}">
                <a16:creationId xmlns:a16="http://schemas.microsoft.com/office/drawing/2014/main" id="{57F67175-2891-AB4D-A1B7-08192EFFC08F}"/>
              </a:ext>
            </a:extLst>
          </p:cNvPr>
          <p:cNvSpPr>
            <a:spLocks noGrp="1"/>
          </p:cNvSpPr>
          <p:nvPr>
            <p:ph idx="1"/>
          </p:nvPr>
        </p:nvSpPr>
        <p:spPr>
          <a:xfrm>
            <a:off x="838200" y="1628152"/>
            <a:ext cx="10826579" cy="3063875"/>
          </a:xfrm>
        </p:spPr>
        <p:txBody>
          <a:bodyPr>
            <a:normAutofit/>
          </a:bodyPr>
          <a:lstStyle/>
          <a:p>
            <a:pPr marL="457200" lvl="1" indent="0">
              <a:buNone/>
            </a:pPr>
            <a:r>
              <a:rPr lang="en-US" sz="2800" dirty="0">
                <a:solidFill>
                  <a:schemeClr val="bg1"/>
                </a:solidFill>
              </a:rPr>
              <a:t>Change in guidelines in November 2018:</a:t>
            </a:r>
          </a:p>
          <a:p>
            <a:pPr lvl="1"/>
            <a:r>
              <a:rPr lang="en-US" sz="2800" dirty="0">
                <a:solidFill>
                  <a:schemeClr val="bg1"/>
                </a:solidFill>
              </a:rPr>
              <a:t>MRSA: only patients with MRSA-positive open, draining wound infections require CP</a:t>
            </a:r>
          </a:p>
          <a:p>
            <a:pPr lvl="1"/>
            <a:r>
              <a:rPr lang="en-US" sz="2800" dirty="0">
                <a:solidFill>
                  <a:schemeClr val="bg1"/>
                </a:solidFill>
              </a:rPr>
              <a:t>VRE: any positive specimen; remain in CP until </a:t>
            </a:r>
            <a:r>
              <a:rPr lang="en-US" sz="2800" b="1" dirty="0">
                <a:solidFill>
                  <a:schemeClr val="bg1"/>
                </a:solidFill>
              </a:rPr>
              <a:t>one</a:t>
            </a:r>
            <a:r>
              <a:rPr lang="en-US" sz="2800" dirty="0">
                <a:solidFill>
                  <a:schemeClr val="bg1"/>
                </a:solidFill>
              </a:rPr>
              <a:t> negative rectal swab/specimen </a:t>
            </a:r>
          </a:p>
          <a:p>
            <a:pPr lvl="1">
              <a:buFontTx/>
              <a:buChar char="-"/>
            </a:pPr>
            <a:endParaRPr lang="en-US" sz="2800" dirty="0">
              <a:solidFill>
                <a:schemeClr val="bg1"/>
              </a:solidFill>
            </a:endParaRPr>
          </a:p>
          <a:p>
            <a:pPr lvl="1">
              <a:buFontTx/>
              <a:buChar char="-"/>
            </a:pPr>
            <a:endParaRPr lang="en-US" sz="2800" dirty="0">
              <a:solidFill>
                <a:schemeClr val="bg1"/>
              </a:solidFill>
            </a:endParaRPr>
          </a:p>
          <a:p>
            <a:pPr marL="457200" lvl="1" indent="0">
              <a:buNone/>
            </a:pPr>
            <a:endParaRPr lang="en-US" sz="2800" dirty="0">
              <a:solidFill>
                <a:schemeClr val="bg1"/>
              </a:solidFill>
            </a:endParaRPr>
          </a:p>
        </p:txBody>
      </p:sp>
    </p:spTree>
    <p:extLst>
      <p:ext uri="{BB962C8B-B14F-4D97-AF65-F5344CB8AC3E}">
        <p14:creationId xmlns:p14="http://schemas.microsoft.com/office/powerpoint/2010/main" val="100461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0923A-5536-7648-8532-2932C845267F}"/>
              </a:ext>
            </a:extLst>
          </p:cNvPr>
          <p:cNvSpPr>
            <a:spLocks noGrp="1"/>
          </p:cNvSpPr>
          <p:nvPr>
            <p:ph type="title"/>
          </p:nvPr>
        </p:nvSpPr>
        <p:spPr>
          <a:xfrm>
            <a:off x="749407" y="365125"/>
            <a:ext cx="10515600" cy="1325563"/>
          </a:xfrm>
        </p:spPr>
        <p:txBody>
          <a:bodyPr/>
          <a:lstStyle/>
          <a:p>
            <a:r>
              <a:rPr lang="en-US" dirty="0">
                <a:solidFill>
                  <a:schemeClr val="accent4"/>
                </a:solidFill>
              </a:rPr>
              <a:t>Current Guidelines at U of M</a:t>
            </a:r>
          </a:p>
        </p:txBody>
      </p:sp>
      <p:pic>
        <p:nvPicPr>
          <p:cNvPr id="1026" name="Picture 2">
            <a:extLst>
              <a:ext uri="{FF2B5EF4-FFF2-40B4-BE49-F238E27FC236}">
                <a16:creationId xmlns:a16="http://schemas.microsoft.com/office/drawing/2014/main" id="{65E1F72D-F49C-2741-82BC-7B7E9F28B6D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26993" y="1690688"/>
            <a:ext cx="10426807" cy="465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827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7BA8-1D18-3F40-961B-E70537CDAFA6}"/>
              </a:ext>
            </a:extLst>
          </p:cNvPr>
          <p:cNvSpPr>
            <a:spLocks noGrp="1"/>
          </p:cNvSpPr>
          <p:nvPr>
            <p:ph type="title"/>
          </p:nvPr>
        </p:nvSpPr>
        <p:spPr/>
        <p:txBody>
          <a:bodyPr/>
          <a:lstStyle/>
          <a:p>
            <a:r>
              <a:rPr lang="en-US" dirty="0">
                <a:solidFill>
                  <a:srgbClr val="FFC000"/>
                </a:solidFill>
              </a:rPr>
              <a:t>Current State at U of M </a:t>
            </a:r>
            <a:endParaRPr lang="en-US" dirty="0"/>
          </a:p>
        </p:txBody>
      </p:sp>
      <p:sp>
        <p:nvSpPr>
          <p:cNvPr id="3" name="Content Placeholder 2">
            <a:extLst>
              <a:ext uri="{FF2B5EF4-FFF2-40B4-BE49-F238E27FC236}">
                <a16:creationId xmlns:a16="http://schemas.microsoft.com/office/drawing/2014/main" id="{4F49ACB3-D689-BE47-B133-F41293FED1F3}"/>
              </a:ext>
            </a:extLst>
          </p:cNvPr>
          <p:cNvSpPr>
            <a:spLocks noGrp="1"/>
          </p:cNvSpPr>
          <p:nvPr>
            <p:ph idx="1"/>
          </p:nvPr>
        </p:nvSpPr>
        <p:spPr/>
        <p:txBody>
          <a:bodyPr>
            <a:normAutofit lnSpcReduction="10000"/>
          </a:bodyPr>
          <a:lstStyle/>
          <a:p>
            <a:pPr marL="0" indent="0">
              <a:lnSpc>
                <a:spcPct val="100000"/>
              </a:lnSpc>
              <a:spcBef>
                <a:spcPts val="0"/>
              </a:spcBef>
              <a:buNone/>
              <a:defRPr/>
            </a:pPr>
            <a:r>
              <a:rPr lang="en-US" dirty="0">
                <a:solidFill>
                  <a:schemeClr val="bg1"/>
                </a:solidFill>
              </a:rPr>
              <a:t>Currently, </a:t>
            </a:r>
            <a:r>
              <a:rPr lang="en-US" b="1" dirty="0">
                <a:solidFill>
                  <a:schemeClr val="bg1"/>
                </a:solidFill>
              </a:rPr>
              <a:t>30% </a:t>
            </a:r>
            <a:r>
              <a:rPr lang="en-US" dirty="0">
                <a:solidFill>
                  <a:schemeClr val="bg1"/>
                </a:solidFill>
              </a:rPr>
              <a:t>(25/81) of patients at U of M on contact precautions for MRSA/VRE during the month of August were placed unnecessarily </a:t>
            </a:r>
          </a:p>
          <a:p>
            <a:pPr marL="0" indent="0">
              <a:lnSpc>
                <a:spcPct val="100000"/>
              </a:lnSpc>
              <a:spcBef>
                <a:spcPts val="0"/>
              </a:spcBef>
              <a:buNone/>
              <a:defRPr/>
            </a:pPr>
            <a:endParaRPr lang="en-US" dirty="0">
              <a:solidFill>
                <a:schemeClr val="bg1"/>
              </a:solidFill>
            </a:endParaRPr>
          </a:p>
          <a:p>
            <a:pPr>
              <a:lnSpc>
                <a:spcPct val="100000"/>
              </a:lnSpc>
              <a:spcBef>
                <a:spcPts val="0"/>
              </a:spcBef>
              <a:defRPr/>
            </a:pPr>
            <a:r>
              <a:rPr lang="en-US" dirty="0">
                <a:solidFill>
                  <a:schemeClr val="bg1"/>
                </a:solidFill>
              </a:rPr>
              <a:t>Inconsistent CP ordering for MRSA </a:t>
            </a:r>
          </a:p>
          <a:p>
            <a:pPr lvl="1">
              <a:lnSpc>
                <a:spcPct val="100000"/>
              </a:lnSpc>
              <a:spcBef>
                <a:spcPts val="0"/>
              </a:spcBef>
              <a:defRPr/>
            </a:pPr>
            <a:r>
              <a:rPr lang="en-US" dirty="0">
                <a:solidFill>
                  <a:schemeClr val="bg1"/>
                </a:solidFill>
              </a:rPr>
              <a:t>4 patients with MRSA history but no open wound </a:t>
            </a:r>
          </a:p>
          <a:p>
            <a:pPr lvl="1">
              <a:lnSpc>
                <a:spcPct val="100000"/>
              </a:lnSpc>
              <a:spcBef>
                <a:spcPts val="0"/>
              </a:spcBef>
              <a:defRPr/>
            </a:pPr>
            <a:r>
              <a:rPr lang="en-US" dirty="0">
                <a:solidFill>
                  <a:schemeClr val="bg1"/>
                </a:solidFill>
              </a:rPr>
              <a:t>One patient with positive nasal swab but no open wound </a:t>
            </a:r>
          </a:p>
          <a:p>
            <a:pPr marL="457200" lvl="1" indent="0">
              <a:lnSpc>
                <a:spcPct val="100000"/>
              </a:lnSpc>
              <a:spcBef>
                <a:spcPts val="0"/>
              </a:spcBef>
              <a:buNone/>
              <a:defRPr/>
            </a:pPr>
            <a:endParaRPr lang="en-US" dirty="0">
              <a:solidFill>
                <a:schemeClr val="bg1"/>
              </a:solidFill>
            </a:endParaRPr>
          </a:p>
          <a:p>
            <a:pPr>
              <a:lnSpc>
                <a:spcPct val="100000"/>
              </a:lnSpc>
              <a:spcBef>
                <a:spcPts val="0"/>
              </a:spcBef>
              <a:defRPr/>
            </a:pPr>
            <a:r>
              <a:rPr lang="en-US" dirty="0">
                <a:solidFill>
                  <a:schemeClr val="bg1"/>
                </a:solidFill>
              </a:rPr>
              <a:t>Inappropriate CP ordering for VRE </a:t>
            </a:r>
          </a:p>
          <a:p>
            <a:pPr lvl="1">
              <a:lnSpc>
                <a:spcPct val="100000"/>
              </a:lnSpc>
              <a:spcBef>
                <a:spcPts val="0"/>
              </a:spcBef>
              <a:defRPr/>
            </a:pPr>
            <a:r>
              <a:rPr lang="en-US" dirty="0">
                <a:solidFill>
                  <a:schemeClr val="bg1"/>
                </a:solidFill>
              </a:rPr>
              <a:t>12 patients with VRE history but negative swab since; never removed from contact</a:t>
            </a:r>
          </a:p>
          <a:p>
            <a:pPr lvl="1">
              <a:lnSpc>
                <a:spcPct val="100000"/>
              </a:lnSpc>
              <a:spcBef>
                <a:spcPts val="0"/>
              </a:spcBef>
              <a:defRPr/>
            </a:pPr>
            <a:r>
              <a:rPr lang="en-US" dirty="0">
                <a:solidFill>
                  <a:schemeClr val="bg1"/>
                </a:solidFill>
              </a:rPr>
              <a:t>3 patients with VRE in </a:t>
            </a:r>
            <a:r>
              <a:rPr lang="en-US" dirty="0" err="1">
                <a:solidFill>
                  <a:schemeClr val="bg1"/>
                </a:solidFill>
              </a:rPr>
              <a:t>UCx</a:t>
            </a:r>
            <a:r>
              <a:rPr lang="en-US" dirty="0">
                <a:solidFill>
                  <a:schemeClr val="bg1"/>
                </a:solidFill>
              </a:rPr>
              <a:t> but clean urine since; never removed from contact</a:t>
            </a:r>
          </a:p>
          <a:p>
            <a:pPr lvl="1">
              <a:lnSpc>
                <a:spcPct val="100000"/>
              </a:lnSpc>
              <a:spcBef>
                <a:spcPts val="0"/>
              </a:spcBef>
              <a:defRPr/>
            </a:pPr>
            <a:r>
              <a:rPr lang="en-US" dirty="0">
                <a:solidFill>
                  <a:schemeClr val="bg1"/>
                </a:solidFill>
              </a:rPr>
              <a:t>5 patients with remote VRE (&gt;1 year ago) but were never re-swabbed </a:t>
            </a:r>
          </a:p>
          <a:p>
            <a:endParaRPr lang="en-US" dirty="0"/>
          </a:p>
        </p:txBody>
      </p:sp>
    </p:spTree>
    <p:extLst>
      <p:ext uri="{BB962C8B-B14F-4D97-AF65-F5344CB8AC3E}">
        <p14:creationId xmlns:p14="http://schemas.microsoft.com/office/powerpoint/2010/main" val="2121578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0923A-5536-7648-8532-2932C845267F}"/>
              </a:ext>
            </a:extLst>
          </p:cNvPr>
          <p:cNvSpPr>
            <a:spLocks noGrp="1"/>
          </p:cNvSpPr>
          <p:nvPr>
            <p:ph type="title"/>
          </p:nvPr>
        </p:nvSpPr>
        <p:spPr>
          <a:xfrm>
            <a:off x="838199" y="246899"/>
            <a:ext cx="10515600" cy="1325563"/>
          </a:xfrm>
        </p:spPr>
        <p:txBody>
          <a:bodyPr/>
          <a:lstStyle/>
          <a:p>
            <a:r>
              <a:rPr lang="en-US" dirty="0">
                <a:solidFill>
                  <a:schemeClr val="accent4"/>
                </a:solidFill>
              </a:rPr>
              <a:t>Root causes </a:t>
            </a:r>
          </a:p>
        </p:txBody>
      </p:sp>
      <p:pic>
        <p:nvPicPr>
          <p:cNvPr id="10" name="Content Placeholder 9">
            <a:extLst>
              <a:ext uri="{FF2B5EF4-FFF2-40B4-BE49-F238E27FC236}">
                <a16:creationId xmlns:a16="http://schemas.microsoft.com/office/drawing/2014/main" id="{F0CB9FB3-6807-D94F-BAF1-16B56B64CCD6}"/>
              </a:ext>
            </a:extLst>
          </p:cNvPr>
          <p:cNvPicPr>
            <a:picLocks noGrp="1" noChangeAspect="1"/>
          </p:cNvPicPr>
          <p:nvPr>
            <p:ph idx="1"/>
          </p:nvPr>
        </p:nvPicPr>
        <p:blipFill>
          <a:blip r:embed="rId3"/>
          <a:stretch>
            <a:fillRect/>
          </a:stretch>
        </p:blipFill>
        <p:spPr>
          <a:xfrm>
            <a:off x="1642546" y="1380227"/>
            <a:ext cx="8906907" cy="4927225"/>
          </a:xfrm>
        </p:spPr>
      </p:pic>
    </p:spTree>
    <p:extLst>
      <p:ext uri="{BB962C8B-B14F-4D97-AF65-F5344CB8AC3E}">
        <p14:creationId xmlns:p14="http://schemas.microsoft.com/office/powerpoint/2010/main" val="2613465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2BD0-D63E-5D40-95A2-B33CFA057E3C}"/>
              </a:ext>
            </a:extLst>
          </p:cNvPr>
          <p:cNvSpPr>
            <a:spLocks noGrp="1"/>
          </p:cNvSpPr>
          <p:nvPr>
            <p:ph type="title"/>
          </p:nvPr>
        </p:nvSpPr>
        <p:spPr>
          <a:solidFill>
            <a:srgbClr val="002060"/>
          </a:solidFill>
        </p:spPr>
        <p:txBody>
          <a:bodyPr/>
          <a:lstStyle/>
          <a:p>
            <a:r>
              <a:rPr lang="en-US" dirty="0">
                <a:solidFill>
                  <a:schemeClr val="accent4"/>
                </a:solidFill>
              </a:rPr>
              <a:t>Counter-measures</a:t>
            </a:r>
          </a:p>
        </p:txBody>
      </p:sp>
      <p:sp>
        <p:nvSpPr>
          <p:cNvPr id="3" name="Content Placeholder 2">
            <a:extLst>
              <a:ext uri="{FF2B5EF4-FFF2-40B4-BE49-F238E27FC236}">
                <a16:creationId xmlns:a16="http://schemas.microsoft.com/office/drawing/2014/main" id="{8D810CAC-1910-0D46-BAD2-E3BB9A62E00A}"/>
              </a:ext>
            </a:extLst>
          </p:cNvPr>
          <p:cNvSpPr>
            <a:spLocks noGrp="1"/>
          </p:cNvSpPr>
          <p:nvPr>
            <p:ph idx="1"/>
          </p:nvPr>
        </p:nvSpPr>
        <p:spPr/>
        <p:txBody>
          <a:bodyPr>
            <a:normAutofit/>
          </a:bodyPr>
          <a:lstStyle/>
          <a:p>
            <a:pPr fontAlgn="base">
              <a:buFont typeface="Wingdings" pitchFamily="2" charset="2"/>
              <a:buChar char="Ø"/>
            </a:pPr>
            <a:r>
              <a:rPr lang="en-US" dirty="0">
                <a:solidFill>
                  <a:schemeClr val="bg1"/>
                </a:solidFill>
              </a:rPr>
              <a:t>Educate healthcare staff on current institutional guidelines</a:t>
            </a:r>
          </a:p>
          <a:p>
            <a:pPr fontAlgn="base">
              <a:buFont typeface="Wingdings" pitchFamily="2" charset="2"/>
              <a:buChar char="Ø"/>
            </a:pPr>
            <a:r>
              <a:rPr lang="en-US" dirty="0">
                <a:solidFill>
                  <a:schemeClr val="bg1"/>
                </a:solidFill>
              </a:rPr>
              <a:t>Screen patients re-admitted on CP for VRE with rectal swab </a:t>
            </a:r>
          </a:p>
          <a:p>
            <a:pPr fontAlgn="base">
              <a:buFont typeface="Wingdings" pitchFamily="2" charset="2"/>
              <a:buChar char="Ø"/>
            </a:pPr>
            <a:r>
              <a:rPr lang="en-US" dirty="0">
                <a:solidFill>
                  <a:schemeClr val="bg1"/>
                </a:solidFill>
              </a:rPr>
              <a:t>Flag when negative rectal VRE results </a:t>
            </a:r>
          </a:p>
          <a:p>
            <a:pPr fontAlgn="base">
              <a:buFont typeface="Wingdings" pitchFamily="2" charset="2"/>
              <a:buChar char="Ø"/>
            </a:pPr>
            <a:r>
              <a:rPr lang="en-US" dirty="0">
                <a:solidFill>
                  <a:schemeClr val="bg1"/>
                </a:solidFill>
              </a:rPr>
              <a:t>Automate process of removal (i.e. </a:t>
            </a:r>
            <a:r>
              <a:rPr lang="en-US" dirty="0" err="1">
                <a:solidFill>
                  <a:schemeClr val="bg1"/>
                </a:solidFill>
              </a:rPr>
              <a:t>orderset</a:t>
            </a:r>
            <a:r>
              <a:rPr lang="en-US" dirty="0">
                <a:solidFill>
                  <a:schemeClr val="bg1"/>
                </a:solidFill>
              </a:rPr>
              <a:t> requesting removal) </a:t>
            </a:r>
          </a:p>
          <a:p>
            <a:pPr fontAlgn="base">
              <a:buFont typeface="Wingdings" pitchFamily="2" charset="2"/>
              <a:buChar char="Ø"/>
            </a:pPr>
            <a:r>
              <a:rPr lang="en-US" dirty="0">
                <a:solidFill>
                  <a:schemeClr val="bg1"/>
                </a:solidFill>
              </a:rPr>
              <a:t>Allow ED staff to override BPA </a:t>
            </a:r>
          </a:p>
          <a:p>
            <a:pPr fontAlgn="base"/>
            <a:endParaRPr lang="en-US" dirty="0">
              <a:solidFill>
                <a:schemeClr val="bg1"/>
              </a:solidFill>
            </a:endParaRPr>
          </a:p>
          <a:p>
            <a:pPr marL="0" indent="0" fontAlgn="base">
              <a:buNone/>
            </a:pPr>
            <a:endParaRPr lang="en-US" dirty="0">
              <a:solidFill>
                <a:schemeClr val="bg1"/>
              </a:solidFill>
            </a:endParaRPr>
          </a:p>
          <a:p>
            <a:pPr marL="0" indent="0">
              <a:buNone/>
            </a:pPr>
            <a:endParaRPr lang="en-US" dirty="0"/>
          </a:p>
        </p:txBody>
      </p:sp>
      <p:pic>
        <p:nvPicPr>
          <p:cNvPr id="7" name="Picture 6">
            <a:extLst>
              <a:ext uri="{FF2B5EF4-FFF2-40B4-BE49-F238E27FC236}">
                <a16:creationId xmlns:a16="http://schemas.microsoft.com/office/drawing/2014/main" id="{796279CD-FB76-8B4F-A7A5-3D27459F6203}"/>
              </a:ext>
            </a:extLst>
          </p:cNvPr>
          <p:cNvPicPr>
            <a:picLocks noChangeAspect="1"/>
          </p:cNvPicPr>
          <p:nvPr/>
        </p:nvPicPr>
        <p:blipFill>
          <a:blip r:embed="rId3"/>
          <a:stretch>
            <a:fillRect/>
          </a:stretch>
        </p:blipFill>
        <p:spPr>
          <a:xfrm>
            <a:off x="6288505" y="4137049"/>
            <a:ext cx="4684295" cy="2174851"/>
          </a:xfrm>
          <a:prstGeom prst="rect">
            <a:avLst/>
          </a:prstGeom>
        </p:spPr>
      </p:pic>
      <p:pic>
        <p:nvPicPr>
          <p:cNvPr id="9" name="Picture 8">
            <a:extLst>
              <a:ext uri="{FF2B5EF4-FFF2-40B4-BE49-F238E27FC236}">
                <a16:creationId xmlns:a16="http://schemas.microsoft.com/office/drawing/2014/main" id="{16790553-0BB3-3A49-856C-4CCECD2B0536}"/>
              </a:ext>
            </a:extLst>
          </p:cNvPr>
          <p:cNvPicPr>
            <a:picLocks noChangeAspect="1"/>
          </p:cNvPicPr>
          <p:nvPr/>
        </p:nvPicPr>
        <p:blipFill>
          <a:blip r:embed="rId4"/>
          <a:stretch>
            <a:fillRect/>
          </a:stretch>
        </p:blipFill>
        <p:spPr>
          <a:xfrm>
            <a:off x="838200" y="5021072"/>
            <a:ext cx="4869180" cy="721360"/>
          </a:xfrm>
          <a:prstGeom prst="rect">
            <a:avLst/>
          </a:prstGeom>
        </p:spPr>
      </p:pic>
    </p:spTree>
    <p:extLst>
      <p:ext uri="{BB962C8B-B14F-4D97-AF65-F5344CB8AC3E}">
        <p14:creationId xmlns:p14="http://schemas.microsoft.com/office/powerpoint/2010/main" val="1814754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6CC1-9EEF-8C43-A5C3-85F328500C21}"/>
              </a:ext>
            </a:extLst>
          </p:cNvPr>
          <p:cNvSpPr>
            <a:spLocks noGrp="1"/>
          </p:cNvSpPr>
          <p:nvPr>
            <p:ph type="title"/>
          </p:nvPr>
        </p:nvSpPr>
        <p:spPr/>
        <p:txBody>
          <a:bodyPr/>
          <a:lstStyle/>
          <a:p>
            <a:r>
              <a:rPr lang="en-US" dirty="0">
                <a:solidFill>
                  <a:schemeClr val="accent4"/>
                </a:solidFill>
              </a:rPr>
              <a:t>Current State at the AA VA: Case study </a:t>
            </a:r>
          </a:p>
        </p:txBody>
      </p:sp>
      <p:sp>
        <p:nvSpPr>
          <p:cNvPr id="3" name="Content Placeholder 2">
            <a:extLst>
              <a:ext uri="{FF2B5EF4-FFF2-40B4-BE49-F238E27FC236}">
                <a16:creationId xmlns:a16="http://schemas.microsoft.com/office/drawing/2014/main" id="{8C7802E1-1436-4640-A52C-752BC8709450}"/>
              </a:ext>
            </a:extLst>
          </p:cNvPr>
          <p:cNvSpPr>
            <a:spLocks noGrp="1"/>
          </p:cNvSpPr>
          <p:nvPr>
            <p:ph idx="1"/>
          </p:nvPr>
        </p:nvSpPr>
        <p:spPr/>
        <p:txBody>
          <a:bodyPr/>
          <a:lstStyle/>
          <a:p>
            <a:pPr marL="0" indent="0">
              <a:buNone/>
            </a:pPr>
            <a:r>
              <a:rPr lang="en-US" dirty="0">
                <a:solidFill>
                  <a:schemeClr val="bg1"/>
                </a:solidFill>
              </a:rPr>
              <a:t>70 year old male with history of PAD s/p right below knee amputation, admitted for cellulitis of the left foot. On contact precautions for MRSA identified from right fifth metatarsal bone culture from amputation in 2014, now with 4 negative MRSA nasal swabs. On antibiotics for cellulitis. </a:t>
            </a:r>
          </a:p>
          <a:p>
            <a:pPr marL="0" indent="0">
              <a:buNone/>
            </a:pPr>
            <a:endParaRPr lang="en-US" dirty="0">
              <a:solidFill>
                <a:schemeClr val="bg1"/>
              </a:solidFill>
            </a:endParaRPr>
          </a:p>
          <a:p>
            <a:pPr marL="0" indent="0">
              <a:buNone/>
            </a:pPr>
            <a:r>
              <a:rPr lang="en-US" dirty="0">
                <a:solidFill>
                  <a:schemeClr val="bg1"/>
                </a:solidFill>
              </a:rPr>
              <a:t>Does this patient require contact precautions? </a:t>
            </a:r>
          </a:p>
        </p:txBody>
      </p:sp>
    </p:spTree>
    <p:extLst>
      <p:ext uri="{BB962C8B-B14F-4D97-AF65-F5344CB8AC3E}">
        <p14:creationId xmlns:p14="http://schemas.microsoft.com/office/powerpoint/2010/main" val="901580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E698-D0EC-B648-8C37-639792343E93}"/>
              </a:ext>
            </a:extLst>
          </p:cNvPr>
          <p:cNvSpPr>
            <a:spLocks noGrp="1"/>
          </p:cNvSpPr>
          <p:nvPr>
            <p:ph type="title"/>
          </p:nvPr>
        </p:nvSpPr>
        <p:spPr/>
        <p:txBody>
          <a:bodyPr/>
          <a:lstStyle/>
          <a:p>
            <a:r>
              <a:rPr lang="en-US" dirty="0">
                <a:solidFill>
                  <a:schemeClr val="accent4"/>
                </a:solidFill>
              </a:rPr>
              <a:t>Current State at the AA VA </a:t>
            </a:r>
          </a:p>
        </p:txBody>
      </p:sp>
      <p:pic>
        <p:nvPicPr>
          <p:cNvPr id="4" name="Picture 3">
            <a:extLst>
              <a:ext uri="{FF2B5EF4-FFF2-40B4-BE49-F238E27FC236}">
                <a16:creationId xmlns:a16="http://schemas.microsoft.com/office/drawing/2014/main" id="{A439583F-0873-4746-93B0-34231A2BCCAC}"/>
              </a:ext>
            </a:extLst>
          </p:cNvPr>
          <p:cNvPicPr>
            <a:picLocks noChangeAspect="1"/>
          </p:cNvPicPr>
          <p:nvPr/>
        </p:nvPicPr>
        <p:blipFill>
          <a:blip r:embed="rId3"/>
          <a:stretch>
            <a:fillRect/>
          </a:stretch>
        </p:blipFill>
        <p:spPr>
          <a:xfrm>
            <a:off x="0" y="2077642"/>
            <a:ext cx="12192000" cy="3140364"/>
          </a:xfrm>
          <a:prstGeom prst="rect">
            <a:avLst/>
          </a:prstGeom>
        </p:spPr>
      </p:pic>
    </p:spTree>
    <p:extLst>
      <p:ext uri="{BB962C8B-B14F-4D97-AF65-F5344CB8AC3E}">
        <p14:creationId xmlns:p14="http://schemas.microsoft.com/office/powerpoint/2010/main" val="1521416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43E6-82DD-7C4D-BF8C-EF18DF8CABEF}"/>
              </a:ext>
            </a:extLst>
          </p:cNvPr>
          <p:cNvSpPr>
            <a:spLocks noGrp="1"/>
          </p:cNvSpPr>
          <p:nvPr>
            <p:ph type="title"/>
          </p:nvPr>
        </p:nvSpPr>
        <p:spPr/>
        <p:txBody>
          <a:bodyPr/>
          <a:lstStyle/>
          <a:p>
            <a:r>
              <a:rPr lang="en-US" dirty="0">
                <a:solidFill>
                  <a:schemeClr val="accent4"/>
                </a:solidFill>
              </a:rPr>
              <a:t>National VA Directive </a:t>
            </a:r>
          </a:p>
        </p:txBody>
      </p:sp>
      <p:graphicFrame>
        <p:nvGraphicFramePr>
          <p:cNvPr id="4" name="Content Placeholder 3">
            <a:extLst>
              <a:ext uri="{FF2B5EF4-FFF2-40B4-BE49-F238E27FC236}">
                <a16:creationId xmlns:a16="http://schemas.microsoft.com/office/drawing/2014/main" id="{73CD8A7F-E97B-1C4F-AED1-F704F5EE3269}"/>
              </a:ext>
            </a:extLst>
          </p:cNvPr>
          <p:cNvGraphicFramePr>
            <a:graphicFrameLocks noGrp="1"/>
          </p:cNvGraphicFramePr>
          <p:nvPr>
            <p:ph idx="1"/>
            <p:extLst>
              <p:ext uri="{D42A27DB-BD31-4B8C-83A1-F6EECF244321}">
                <p14:modId xmlns:p14="http://schemas.microsoft.com/office/powerpoint/2010/main" val="2281298008"/>
              </p:ext>
            </p:extLst>
          </p:nvPr>
        </p:nvGraphicFramePr>
        <p:xfrm>
          <a:off x="838200" y="1825624"/>
          <a:ext cx="10515600" cy="4116918"/>
        </p:xfrm>
        <a:graphic>
          <a:graphicData uri="http://schemas.openxmlformats.org/drawingml/2006/table">
            <a:tbl>
              <a:tblPr firstRow="1" bandRow="1">
                <a:tableStyleId>{5C22544A-7EE6-4342-B048-85BDC9FD1C3A}</a:tableStyleId>
              </a:tblPr>
              <a:tblGrid>
                <a:gridCol w="1059180">
                  <a:extLst>
                    <a:ext uri="{9D8B030D-6E8A-4147-A177-3AD203B41FA5}">
                      <a16:colId xmlns:a16="http://schemas.microsoft.com/office/drawing/2014/main" val="1540019906"/>
                    </a:ext>
                  </a:extLst>
                </a:gridCol>
                <a:gridCol w="4526280">
                  <a:extLst>
                    <a:ext uri="{9D8B030D-6E8A-4147-A177-3AD203B41FA5}">
                      <a16:colId xmlns:a16="http://schemas.microsoft.com/office/drawing/2014/main" val="4038743192"/>
                    </a:ext>
                  </a:extLst>
                </a:gridCol>
                <a:gridCol w="4930140">
                  <a:extLst>
                    <a:ext uri="{9D8B030D-6E8A-4147-A177-3AD203B41FA5}">
                      <a16:colId xmlns:a16="http://schemas.microsoft.com/office/drawing/2014/main" val="130630551"/>
                    </a:ext>
                  </a:extLst>
                </a:gridCol>
              </a:tblGrid>
              <a:tr h="778299">
                <a:tc>
                  <a:txBody>
                    <a:bodyPr/>
                    <a:lstStyle/>
                    <a:p>
                      <a:endParaRPr lang="en-US" dirty="0"/>
                    </a:p>
                  </a:txBody>
                  <a:tcPr/>
                </a:tc>
                <a:tc>
                  <a:txBody>
                    <a:bodyPr/>
                    <a:lstStyle/>
                    <a:p>
                      <a:r>
                        <a:rPr lang="en-US" sz="2000" dirty="0"/>
                        <a:t>Ann Arbor VA Policy </a:t>
                      </a:r>
                    </a:p>
                  </a:txBody>
                  <a:tcPr/>
                </a:tc>
                <a:tc>
                  <a:txBody>
                    <a:bodyPr/>
                    <a:lstStyle/>
                    <a:p>
                      <a:r>
                        <a:rPr lang="en-US" sz="2000" dirty="0"/>
                        <a:t>National VA Policy </a:t>
                      </a:r>
                    </a:p>
                  </a:txBody>
                  <a:tcPr/>
                </a:tc>
                <a:extLst>
                  <a:ext uri="{0D108BD9-81ED-4DB2-BD59-A6C34878D82A}">
                    <a16:rowId xmlns:a16="http://schemas.microsoft.com/office/drawing/2014/main" val="1541066869"/>
                  </a:ext>
                </a:extLst>
              </a:tr>
              <a:tr h="778299">
                <a:tc>
                  <a:txBody>
                    <a:bodyPr/>
                    <a:lstStyle/>
                    <a:p>
                      <a:r>
                        <a:rPr lang="en-US" sz="2000" dirty="0"/>
                        <a:t>MRSA </a:t>
                      </a:r>
                    </a:p>
                  </a:txBody>
                  <a:tcPr/>
                </a:tc>
                <a:tc>
                  <a:txBody>
                    <a:bodyPr/>
                    <a:lstStyle/>
                    <a:p>
                      <a:pPr marL="285750" indent="-285750">
                        <a:buFontTx/>
                        <a:buChar char="-"/>
                      </a:pPr>
                      <a:r>
                        <a:rPr lang="en-US" dirty="0"/>
                        <a:t>Patient re-admitted with any prior history of MRSA must be placed in CP </a:t>
                      </a:r>
                    </a:p>
                    <a:p>
                      <a:pPr marL="285750" indent="-285750">
                        <a:buFontTx/>
                        <a:buChar char="-"/>
                      </a:pPr>
                      <a:endParaRPr lang="en-US" dirty="0"/>
                    </a:p>
                    <a:p>
                      <a:pPr marL="285750" indent="-285750">
                        <a:buFontTx/>
                        <a:buChar char="-"/>
                      </a:pPr>
                      <a:r>
                        <a:rPr lang="en-US" dirty="0"/>
                        <a:t>CP may be discontinued after 2 sets of nasal swabs obtained </a:t>
                      </a:r>
                      <a:r>
                        <a:rPr lang="en-US" b="1" dirty="0"/>
                        <a:t>one week </a:t>
                      </a:r>
                      <a:r>
                        <a:rPr lang="en-US" dirty="0"/>
                        <a:t>apart are negative for MRSA, and are obtained at least </a:t>
                      </a:r>
                      <a:r>
                        <a:rPr lang="en-US" b="1" dirty="0"/>
                        <a:t>one week </a:t>
                      </a:r>
                      <a:r>
                        <a:rPr lang="en-US" dirty="0"/>
                        <a:t>after all antibiotics have been stopped. </a:t>
                      </a:r>
                    </a:p>
                    <a:p>
                      <a:pPr marL="285750" indent="-285750">
                        <a:buFontTx/>
                        <a:buChar char="-"/>
                      </a:pPr>
                      <a:endParaRPr lang="en-US" dirty="0"/>
                    </a:p>
                  </a:txBody>
                  <a:tcPr/>
                </a:tc>
                <a:tc>
                  <a:txBody>
                    <a:bodyPr/>
                    <a:lstStyle/>
                    <a:p>
                      <a:pPr marL="285750" indent="-285750">
                        <a:buFontTx/>
                        <a:buChar char="-"/>
                      </a:pPr>
                      <a:r>
                        <a:rPr lang="en-US" dirty="0"/>
                        <a:t>Patient re-admitted with history of MRSA &gt;12 months ago </a:t>
                      </a:r>
                      <a:r>
                        <a:rPr lang="en-US" b="1" dirty="0"/>
                        <a:t>do not </a:t>
                      </a:r>
                      <a:r>
                        <a:rPr lang="en-US" dirty="0"/>
                        <a:t>need to be placed in CP </a:t>
                      </a:r>
                    </a:p>
                    <a:p>
                      <a:pPr marL="285750" indent="-285750">
                        <a:buFontTx/>
                        <a:buChar char="-"/>
                      </a:pPr>
                      <a:endParaRPr lang="en-US" dirty="0"/>
                    </a:p>
                    <a:p>
                      <a:pPr marL="285750" indent="-285750">
                        <a:buFontTx/>
                        <a:buChar char="-"/>
                      </a:pPr>
                      <a:r>
                        <a:rPr lang="en-US" dirty="0"/>
                        <a:t>CP may be discontinued after 2 sets of nasal swabs obtained </a:t>
                      </a:r>
                      <a:r>
                        <a:rPr lang="en-US" b="1" dirty="0"/>
                        <a:t>12 hours </a:t>
                      </a:r>
                      <a:r>
                        <a:rPr lang="en-US" dirty="0"/>
                        <a:t>apart are negative for MRSA. Patient </a:t>
                      </a:r>
                      <a:r>
                        <a:rPr lang="en-US" b="1" dirty="0"/>
                        <a:t>does not </a:t>
                      </a:r>
                      <a:r>
                        <a:rPr lang="en-US" dirty="0"/>
                        <a:t>have to be off antibiotics.</a:t>
                      </a:r>
                    </a:p>
                    <a:p>
                      <a:pPr marL="285750" indent="-285750">
                        <a:buFontTx/>
                        <a:buChar char="-"/>
                      </a:pPr>
                      <a:endParaRPr lang="en-US" dirty="0"/>
                    </a:p>
                  </a:txBody>
                  <a:tcPr/>
                </a:tc>
                <a:extLst>
                  <a:ext uri="{0D108BD9-81ED-4DB2-BD59-A6C34878D82A}">
                    <a16:rowId xmlns:a16="http://schemas.microsoft.com/office/drawing/2014/main" val="2013432375"/>
                  </a:ext>
                </a:extLst>
              </a:tr>
              <a:tr h="778299">
                <a:tc>
                  <a:txBody>
                    <a:bodyPr/>
                    <a:lstStyle/>
                    <a:p>
                      <a:r>
                        <a:rPr lang="en-US" sz="2000" dirty="0"/>
                        <a:t>VRE </a:t>
                      </a:r>
                    </a:p>
                  </a:txBody>
                  <a:tcPr/>
                </a:tc>
                <a:tc gridSpan="2">
                  <a:txBody>
                    <a:bodyPr/>
                    <a:lstStyle/>
                    <a:p>
                      <a:r>
                        <a:rPr lang="en-US" dirty="0"/>
                        <a:t>CP may be discontinued after 2 rectal swabs taken at least one week apart are negative, and are obtained at least one week after antibiotic treatment for VRE has been stopped. </a:t>
                      </a:r>
                    </a:p>
                  </a:txBody>
                  <a:tcPr/>
                </a:tc>
                <a:tc hMerge="1">
                  <a:txBody>
                    <a:bodyPr/>
                    <a:lstStyle/>
                    <a:p>
                      <a:endParaRPr lang="en-US" dirty="0"/>
                    </a:p>
                  </a:txBody>
                  <a:tcPr/>
                </a:tc>
                <a:extLst>
                  <a:ext uri="{0D108BD9-81ED-4DB2-BD59-A6C34878D82A}">
                    <a16:rowId xmlns:a16="http://schemas.microsoft.com/office/drawing/2014/main" val="758364855"/>
                  </a:ext>
                </a:extLst>
              </a:tr>
            </a:tbl>
          </a:graphicData>
        </a:graphic>
      </p:graphicFrame>
    </p:spTree>
    <p:extLst>
      <p:ext uri="{BB962C8B-B14F-4D97-AF65-F5344CB8AC3E}">
        <p14:creationId xmlns:p14="http://schemas.microsoft.com/office/powerpoint/2010/main" val="2539012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E00C-7383-FF42-895B-DD747F60815F}"/>
              </a:ext>
            </a:extLst>
          </p:cNvPr>
          <p:cNvSpPr>
            <a:spLocks noGrp="1"/>
          </p:cNvSpPr>
          <p:nvPr>
            <p:ph type="title"/>
          </p:nvPr>
        </p:nvSpPr>
        <p:spPr/>
        <p:txBody>
          <a:bodyPr/>
          <a:lstStyle/>
          <a:p>
            <a:r>
              <a:rPr lang="en-US" dirty="0">
                <a:solidFill>
                  <a:schemeClr val="accent4"/>
                </a:solidFill>
              </a:rPr>
              <a:t>Recommendations</a:t>
            </a:r>
          </a:p>
        </p:txBody>
      </p:sp>
      <p:sp>
        <p:nvSpPr>
          <p:cNvPr id="3" name="Content Placeholder 2">
            <a:extLst>
              <a:ext uri="{FF2B5EF4-FFF2-40B4-BE49-F238E27FC236}">
                <a16:creationId xmlns:a16="http://schemas.microsoft.com/office/drawing/2014/main" id="{0F05122F-34DF-874F-B770-D8561891950D}"/>
              </a:ext>
            </a:extLst>
          </p:cNvPr>
          <p:cNvSpPr>
            <a:spLocks noGrp="1"/>
          </p:cNvSpPr>
          <p:nvPr>
            <p:ph idx="1"/>
          </p:nvPr>
        </p:nvSpPr>
        <p:spPr/>
        <p:txBody>
          <a:bodyPr/>
          <a:lstStyle/>
          <a:p>
            <a:pPr>
              <a:buFont typeface="Wingdings" pitchFamily="2" charset="2"/>
              <a:buChar char="Ø"/>
            </a:pPr>
            <a:r>
              <a:rPr lang="en-US" dirty="0">
                <a:solidFill>
                  <a:schemeClr val="bg1"/>
                </a:solidFill>
              </a:rPr>
              <a:t>Liberalize AA VA policy to align with National VA policy for MRSA </a:t>
            </a:r>
          </a:p>
          <a:p>
            <a:pPr>
              <a:buFont typeface="Wingdings" pitchFamily="2" charset="2"/>
              <a:buChar char="Ø"/>
            </a:pPr>
            <a:r>
              <a:rPr lang="en-US" dirty="0">
                <a:solidFill>
                  <a:schemeClr val="bg1"/>
                </a:solidFill>
              </a:rPr>
              <a:t>Culture change to emphasize that infection control is everyone’s responsibility </a:t>
            </a:r>
          </a:p>
          <a:p>
            <a:pPr>
              <a:buFont typeface="Wingdings" pitchFamily="2" charset="2"/>
              <a:buChar char="Ø"/>
            </a:pPr>
            <a:r>
              <a:rPr lang="en-US" dirty="0">
                <a:solidFill>
                  <a:schemeClr val="bg1"/>
                </a:solidFill>
              </a:rPr>
              <a:t>Educate staff regarding policy change (e.g. nursing huddle, morning report announcements)</a:t>
            </a:r>
          </a:p>
          <a:p>
            <a:pPr>
              <a:buFont typeface="Wingdings" pitchFamily="2" charset="2"/>
              <a:buChar char="Ø"/>
            </a:pPr>
            <a:r>
              <a:rPr lang="en-US" dirty="0">
                <a:solidFill>
                  <a:schemeClr val="bg1"/>
                </a:solidFill>
              </a:rPr>
              <a:t>Automate ordering of nasal swabs q12h x1</a:t>
            </a:r>
          </a:p>
          <a:p>
            <a:pPr marL="0" indent="0">
              <a:buNone/>
            </a:pPr>
            <a:endParaRPr lang="en-US" dirty="0">
              <a:solidFill>
                <a:schemeClr val="bg1"/>
              </a:solidFill>
            </a:endParaRPr>
          </a:p>
        </p:txBody>
      </p:sp>
    </p:spTree>
    <p:extLst>
      <p:ext uri="{BB962C8B-B14F-4D97-AF65-F5344CB8AC3E}">
        <p14:creationId xmlns:p14="http://schemas.microsoft.com/office/powerpoint/2010/main" val="3605641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6EB9-AB0A-9241-9A3F-D69ABBCE246A}"/>
              </a:ext>
            </a:extLst>
          </p:cNvPr>
          <p:cNvSpPr>
            <a:spLocks noGrp="1"/>
          </p:cNvSpPr>
          <p:nvPr>
            <p:ph type="title"/>
          </p:nvPr>
        </p:nvSpPr>
        <p:spPr/>
        <p:txBody>
          <a:bodyPr/>
          <a:lstStyle/>
          <a:p>
            <a:r>
              <a:rPr lang="en-US" dirty="0">
                <a:solidFill>
                  <a:schemeClr val="accent4"/>
                </a:solidFill>
              </a:rPr>
              <a:t>References</a:t>
            </a:r>
          </a:p>
        </p:txBody>
      </p:sp>
      <p:sp>
        <p:nvSpPr>
          <p:cNvPr id="3" name="Content Placeholder 2">
            <a:extLst>
              <a:ext uri="{FF2B5EF4-FFF2-40B4-BE49-F238E27FC236}">
                <a16:creationId xmlns:a16="http://schemas.microsoft.com/office/drawing/2014/main" id="{E53486C3-E27B-2E4C-ABA3-1284000A4662}"/>
              </a:ext>
            </a:extLst>
          </p:cNvPr>
          <p:cNvSpPr>
            <a:spLocks noGrp="1"/>
          </p:cNvSpPr>
          <p:nvPr>
            <p:ph idx="1"/>
          </p:nvPr>
        </p:nvSpPr>
        <p:spPr/>
        <p:txBody>
          <a:bodyPr>
            <a:normAutofit/>
          </a:bodyPr>
          <a:lstStyle/>
          <a:p>
            <a:pPr marL="0" indent="0">
              <a:buNone/>
            </a:pPr>
            <a:r>
              <a:rPr lang="en-US" sz="1800" dirty="0">
                <a:solidFill>
                  <a:schemeClr val="bg1"/>
                </a:solidFill>
              </a:rPr>
              <a:t>CDC (2017) Public Health Image Library. </a:t>
            </a:r>
            <a:r>
              <a:rPr lang="en-US" sz="1800" u="sng" dirty="0">
                <a:solidFill>
                  <a:schemeClr val="bg1"/>
                </a:solidFill>
                <a:hlinkClick r:id="rId3">
                  <a:extLst>
                    <a:ext uri="{A12FA001-AC4F-418D-AE19-62706E023703}">
                      <ahyp:hlinkClr xmlns:ahyp="http://schemas.microsoft.com/office/drawing/2018/hyperlinkcolor" val="tx"/>
                    </a:ext>
                  </a:extLst>
                </a:hlinkClick>
              </a:rPr>
              <a:t>https://phil.cdc.gov/default.aspx</a:t>
            </a:r>
            <a:endParaRPr lang="en-US" sz="1800" dirty="0">
              <a:solidFill>
                <a:schemeClr val="bg1"/>
              </a:solidFill>
            </a:endParaRPr>
          </a:p>
          <a:p>
            <a:pPr marL="0" indent="0">
              <a:buNone/>
            </a:pPr>
            <a:r>
              <a:rPr lang="en-US" sz="1800" dirty="0">
                <a:solidFill>
                  <a:schemeClr val="bg1"/>
                </a:solidFill>
              </a:rPr>
              <a:t>Edmond et al. (2015) “The Impact of Discontinuing Contact Precautions for VRE and MRSA on Device-Associated Infections” Infection Control &amp; Hospital Epidemiology. 36 (8): 978-980</a:t>
            </a:r>
          </a:p>
          <a:p>
            <a:pPr marL="0" indent="0">
              <a:buNone/>
            </a:pPr>
            <a:r>
              <a:rPr lang="en-US" sz="1800" dirty="0" err="1">
                <a:solidFill>
                  <a:schemeClr val="bg1"/>
                </a:solidFill>
              </a:rPr>
              <a:t>Marra</a:t>
            </a:r>
            <a:r>
              <a:rPr lang="en-US" sz="1800" dirty="0">
                <a:solidFill>
                  <a:schemeClr val="bg1"/>
                </a:solidFill>
              </a:rPr>
              <a:t> et al. (2018). “Discontinuing contact precautions for multidrug-resistant organisms: A systematic literature review and meta-analysis.” A J </a:t>
            </a:r>
            <a:r>
              <a:rPr lang="en-US" sz="1800" dirty="0" err="1">
                <a:solidFill>
                  <a:schemeClr val="bg1"/>
                </a:solidFill>
              </a:rPr>
              <a:t>Infec</a:t>
            </a:r>
            <a:r>
              <a:rPr lang="en-US" sz="1800" dirty="0">
                <a:solidFill>
                  <a:schemeClr val="bg1"/>
                </a:solidFill>
              </a:rPr>
              <a:t> Con 46:333-40</a:t>
            </a:r>
          </a:p>
          <a:p>
            <a:pPr marL="0" indent="0">
              <a:buNone/>
            </a:pPr>
            <a:r>
              <a:rPr lang="en-US" sz="1800" dirty="0">
                <a:solidFill>
                  <a:schemeClr val="bg1"/>
                </a:solidFill>
              </a:rPr>
              <a:t>Martin et al. (2016) “Elimination of Routine Contact Precautions for Endemic Methicillin-Resistant Staphylococcus aureus and Vancomycin-Resistant Enterococcus: A Retrospective Quasi-Experimental Study.” Infect Control Hosp Epidemiol. 37(11):1323-1330</a:t>
            </a:r>
          </a:p>
          <a:p>
            <a:pPr marL="0" indent="0">
              <a:buNone/>
            </a:pPr>
            <a:r>
              <a:rPr lang="en-US" sz="1800" dirty="0">
                <a:solidFill>
                  <a:schemeClr val="bg1"/>
                </a:solidFill>
              </a:rPr>
              <a:t>UMHHC Infection Control Policy (2018) Contact Precautions (CP)/Contact Precautions Diarrheal (CP-D). </a:t>
            </a:r>
            <a:r>
              <a:rPr lang="en-US" sz="1800" dirty="0">
                <a:solidFill>
                  <a:schemeClr val="bg1"/>
                </a:solidFill>
                <a:hlinkClick r:id="rId4">
                  <a:extLst>
                    <a:ext uri="{A12FA001-AC4F-418D-AE19-62706E023703}">
                      <ahyp:hlinkClr xmlns:ahyp="http://schemas.microsoft.com/office/drawing/2018/hyperlinkcolor" val="tx"/>
                    </a:ext>
                  </a:extLst>
                </a:hlinkClick>
              </a:rPr>
              <a:t>http://www.med.umich.edu/i/ice/policies/umhhc_policies.html</a:t>
            </a:r>
            <a:endParaRPr lang="en-US" sz="1800" dirty="0">
              <a:solidFill>
                <a:schemeClr val="bg1"/>
              </a:solidFill>
            </a:endParaRPr>
          </a:p>
          <a:p>
            <a:pPr marL="0" indent="0">
              <a:buNone/>
            </a:pPr>
            <a:r>
              <a:rPr lang="en-US" sz="1800" dirty="0">
                <a:solidFill>
                  <a:schemeClr val="bg1"/>
                </a:solidFill>
              </a:rPr>
              <a:t>VHA Directive 1131 (2017). Management of Infectious Diseases and Infection Prevention and Control Programs. https://</a:t>
            </a:r>
            <a:r>
              <a:rPr lang="en-US" sz="1800" dirty="0" err="1">
                <a:solidFill>
                  <a:schemeClr val="bg1"/>
                </a:solidFill>
              </a:rPr>
              <a:t>www.va.gov</a:t>
            </a:r>
            <a:r>
              <a:rPr lang="en-US" sz="1800" dirty="0">
                <a:solidFill>
                  <a:schemeClr val="bg1"/>
                </a:solidFill>
              </a:rPr>
              <a:t>/</a:t>
            </a:r>
            <a:r>
              <a:rPr lang="en-US" sz="1800" dirty="0" err="1">
                <a:solidFill>
                  <a:schemeClr val="bg1"/>
                </a:solidFill>
              </a:rPr>
              <a:t>vhapublications</a:t>
            </a:r>
            <a:r>
              <a:rPr lang="en-US" sz="1800" dirty="0">
                <a:solidFill>
                  <a:schemeClr val="bg1"/>
                </a:solidFill>
              </a:rPr>
              <a:t>/</a:t>
            </a:r>
            <a:r>
              <a:rPr lang="en-US" sz="1800" dirty="0" err="1">
                <a:solidFill>
                  <a:schemeClr val="bg1"/>
                </a:solidFill>
              </a:rPr>
              <a:t>ViewPublication.asp?pub_ID</a:t>
            </a:r>
            <a:r>
              <a:rPr lang="en-US" sz="1800" dirty="0">
                <a:solidFill>
                  <a:schemeClr val="bg1"/>
                </a:solidFill>
              </a:rPr>
              <a:t>=5616</a:t>
            </a:r>
          </a:p>
          <a:p>
            <a:pPr marL="0" indent="0">
              <a:buNone/>
            </a:pPr>
            <a:r>
              <a:rPr lang="en-US" sz="1800" dirty="0">
                <a:solidFill>
                  <a:schemeClr val="bg1"/>
                </a:solidFill>
              </a:rPr>
              <a:t>Young et al. (2019) Things We Do For No Reason: Contact Precautions for MRSA and VRE. J Hosp Med 14:178-180.</a:t>
            </a:r>
          </a:p>
          <a:p>
            <a:pPr marL="0" indent="0">
              <a:buNone/>
            </a:pPr>
            <a:endParaRPr lang="en-US" sz="1600" dirty="0">
              <a:solidFill>
                <a:schemeClr val="bg1"/>
              </a:solidFill>
            </a:endParaRPr>
          </a:p>
          <a:p>
            <a:pPr marL="0" indent="0">
              <a:buNone/>
            </a:pPr>
            <a:endParaRPr lang="en-US" sz="1600" dirty="0">
              <a:solidFill>
                <a:schemeClr val="bg1"/>
              </a:solidFill>
            </a:endParaRPr>
          </a:p>
          <a:p>
            <a:endParaRPr lang="en-US" dirty="0"/>
          </a:p>
        </p:txBody>
      </p:sp>
    </p:spTree>
    <p:extLst>
      <p:ext uri="{BB962C8B-B14F-4D97-AF65-F5344CB8AC3E}">
        <p14:creationId xmlns:p14="http://schemas.microsoft.com/office/powerpoint/2010/main" val="223826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12102</TotalTime>
  <Words>2374</Words>
  <Application>Microsoft Macintosh PowerPoint</Application>
  <PresentationFormat>Widescreen</PresentationFormat>
  <Paragraphs>207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Reducing contact precautions for patients with a history of MRSA/VRE</vt:lpstr>
      <vt:lpstr>PowerPoint Presentation</vt:lpstr>
      <vt:lpstr>Case Study</vt:lpstr>
      <vt:lpstr>Why do we care? </vt:lpstr>
      <vt:lpstr>Background</vt:lpstr>
      <vt:lpstr>Background</vt:lpstr>
      <vt:lpstr>Background</vt:lpstr>
      <vt:lpstr>Background</vt:lpstr>
      <vt:lpstr>Current State at U of M </vt:lpstr>
      <vt:lpstr>Current Guidelines at U of M</vt:lpstr>
      <vt:lpstr>Current State at U of M </vt:lpstr>
      <vt:lpstr>Root causes </vt:lpstr>
      <vt:lpstr>Counter-measures</vt:lpstr>
      <vt:lpstr>Current State at the AA VA: Case study </vt:lpstr>
      <vt:lpstr>Current State at the AA VA </vt:lpstr>
      <vt:lpstr>National VA Directive </vt:lpstr>
      <vt:lpstr>Recommendations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Shea</dc:creator>
  <cp:lastModifiedBy>Claire Shea</cp:lastModifiedBy>
  <cp:revision>145</cp:revision>
  <dcterms:created xsi:type="dcterms:W3CDTF">2019-08-20T13:59:31Z</dcterms:created>
  <dcterms:modified xsi:type="dcterms:W3CDTF">2020-01-16T01:05:24Z</dcterms:modified>
</cp:coreProperties>
</file>