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60" autoAdjust="0"/>
    <p:restoredTop sz="89149" autoAdjust="0"/>
  </p:normalViewPr>
  <p:slideViewPr>
    <p:cSldViewPr>
      <p:cViewPr>
        <p:scale>
          <a:sx n="66" d="100"/>
          <a:sy n="66" d="100"/>
        </p:scale>
        <p:origin x="-4664" y="-4320"/>
      </p:cViewPr>
      <p:guideLst>
        <p:guide orient="horz" pos="8640"/>
        <p:guide pos="14400"/>
      </p:guideLst>
    </p:cSldViewPr>
  </p:slideViewPr>
  <p:notesTextViewPr>
    <p:cViewPr>
      <p:scale>
        <a:sx n="20" d="100"/>
        <a:sy n="2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E2D-AC47-B0E5-5AE0241CB082}"/>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E2D-AC47-B0E5-5AE0241CB082}"/>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9E2D-AC47-B0E5-5AE0241CB082}"/>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9E2D-AC47-B0E5-5AE0241CB082}"/>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9E2D-AC47-B0E5-5AE0241CB082}"/>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9E2D-AC47-B0E5-5AE0241CB082}"/>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9E2D-AC47-B0E5-5AE0241CB082}"/>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9E2D-AC47-B0E5-5AE0241CB082}"/>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Appropriate CP</c:v>
                </c:pt>
                <c:pt idx="1">
                  <c:v>Inappropriate MRSA</c:v>
                </c:pt>
                <c:pt idx="2">
                  <c:v>Inappropriate VRE</c:v>
                </c:pt>
              </c:strCache>
            </c:strRef>
          </c:cat>
          <c:val>
            <c:numRef>
              <c:f>Sheet1!$B$2:$B$5</c:f>
              <c:numCache>
                <c:formatCode>General</c:formatCode>
                <c:ptCount val="4"/>
                <c:pt idx="0">
                  <c:v>0.69135802469135799</c:v>
                </c:pt>
                <c:pt idx="1">
                  <c:v>6.1728395061728392E-2</c:v>
                </c:pt>
                <c:pt idx="2">
                  <c:v>0.24691358024691357</c:v>
                </c:pt>
              </c:numCache>
            </c:numRef>
          </c:val>
          <c:extLst>
            <c:ext xmlns:c16="http://schemas.microsoft.com/office/drawing/2014/chart" uri="{C3380CC4-5D6E-409C-BE32-E72D297353CC}">
              <c16:uniqueId val="{00000008-9E2D-AC47-B0E5-5AE0241CB082}"/>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E0FB4603-96F0-A34A-A6DF-6E2E86BB7186}" type="datetimeFigureOut">
              <a:rPr lang="en-US" smtClean="0"/>
              <a:t>1/12/20</a:t>
            </a:fld>
            <a:endParaRPr lang="en-US"/>
          </a:p>
        </p:txBody>
      </p:sp>
      <p:sp>
        <p:nvSpPr>
          <p:cNvPr id="4" name="Slide Image Placeholder 3"/>
          <p:cNvSpPr>
            <a:spLocks noGrp="1" noRot="1" noChangeAspect="1"/>
          </p:cNvSpPr>
          <p:nvPr>
            <p:ph type="sldImg" idx="2"/>
          </p:nvPr>
        </p:nvSpPr>
        <p:spPr>
          <a:xfrm>
            <a:off x="889000" y="1162050"/>
            <a:ext cx="522605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A0B8FC30-FE58-0144-B0DF-D53DCC9D59E3}" type="slidenum">
              <a:rPr lang="en-US" smtClean="0"/>
              <a:t>‹#›</a:t>
            </a:fld>
            <a:endParaRPr lang="en-US"/>
          </a:p>
        </p:txBody>
      </p:sp>
    </p:spTree>
    <p:extLst>
      <p:ext uri="{BB962C8B-B14F-4D97-AF65-F5344CB8AC3E}">
        <p14:creationId xmlns:p14="http://schemas.microsoft.com/office/powerpoint/2010/main" val="424008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decontamination: </a:t>
            </a:r>
          </a:p>
          <a:p>
            <a:r>
              <a:rPr lang="en-US" dirty="0"/>
              <a:t>Continued: (12, 13, 14 from things we do for no reason- </a:t>
            </a:r>
            <a:r>
              <a:rPr lang="en-US" dirty="0" err="1"/>
              <a:t>Marra</a:t>
            </a:r>
            <a:r>
              <a:rPr lang="en-US" dirty="0"/>
              <a:t> AR, Martin EM, Bearman G) </a:t>
            </a:r>
          </a:p>
        </p:txBody>
      </p:sp>
      <p:sp>
        <p:nvSpPr>
          <p:cNvPr id="4" name="Slide Number Placeholder 3"/>
          <p:cNvSpPr>
            <a:spLocks noGrp="1"/>
          </p:cNvSpPr>
          <p:nvPr>
            <p:ph type="sldNum" sz="quarter" idx="5"/>
          </p:nvPr>
        </p:nvSpPr>
        <p:spPr/>
        <p:txBody>
          <a:bodyPr/>
          <a:lstStyle/>
          <a:p>
            <a:fld id="{A0B8FC30-FE58-0144-B0DF-D53DCC9D59E3}" type="slidenum">
              <a:rPr lang="en-US" smtClean="0"/>
              <a:t>1</a:t>
            </a:fld>
            <a:endParaRPr lang="en-US"/>
          </a:p>
        </p:txBody>
      </p:sp>
    </p:spTree>
    <p:extLst>
      <p:ext uri="{BB962C8B-B14F-4D97-AF65-F5344CB8AC3E}">
        <p14:creationId xmlns:p14="http://schemas.microsoft.com/office/powerpoint/2010/main" val="2375947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1/12/20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ed.umich.edu/i/ice/policies/umhhc_policies.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301347"/>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Reducing contact precautions for patients with a history of VRE/MRSA</a:t>
            </a:r>
          </a:p>
        </p:txBody>
      </p:sp>
      <p:sp>
        <p:nvSpPr>
          <p:cNvPr id="5" name="Text Box 123"/>
          <p:cNvSpPr txBox="1">
            <a:spLocks noChangeArrowheads="1"/>
          </p:cNvSpPr>
          <p:nvPr/>
        </p:nvSpPr>
        <p:spPr bwMode="auto">
          <a:xfrm>
            <a:off x="5715000" y="175112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Claire Shea, MPH</a:t>
            </a:r>
            <a:endParaRPr lang="en-US" sz="4000" baseline="30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University of Michigan Medical School</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Background</a:t>
            </a:r>
          </a:p>
        </p:txBody>
      </p:sp>
      <p:sp>
        <p:nvSpPr>
          <p:cNvPr id="15" name="Text Box 194"/>
          <p:cNvSpPr txBox="1">
            <a:spLocks noChangeArrowheads="1"/>
          </p:cNvSpPr>
          <p:nvPr/>
        </p:nvSpPr>
        <p:spPr bwMode="auto">
          <a:xfrm>
            <a:off x="23225760" y="4572001"/>
            <a:ext cx="1014984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In August 2019, 30% (25/81) of patients at Michigan Medicine on contact precautions for MRSA or VRE were placed unnecessarily (Chart 1). </a:t>
            </a:r>
          </a:p>
          <a:p>
            <a:pPr eaLnBrk="1" hangingPunct="1"/>
            <a:endParaRPr lang="en-US" sz="3200" dirty="0">
              <a:latin typeface="Calibri" pitchFamily="34" charset="0"/>
            </a:endParaRPr>
          </a:p>
          <a:p>
            <a:pPr eaLnBrk="1" hangingPunct="1"/>
            <a:r>
              <a:rPr lang="en-US" sz="3200" dirty="0">
                <a:latin typeface="Calibri" pitchFamily="34" charset="0"/>
              </a:rPr>
              <a:t>Inconsistent CP ordering for MRSA: </a:t>
            </a:r>
          </a:p>
          <a:p>
            <a:pPr marL="457200" indent="-457200" eaLnBrk="1" hangingPunct="1">
              <a:buFontTx/>
              <a:buChar char="-"/>
            </a:pPr>
            <a:r>
              <a:rPr lang="en-US" sz="3200" dirty="0">
                <a:latin typeface="Calibri" pitchFamily="34" charset="0"/>
              </a:rPr>
              <a:t>4 patients with MRSA history but no open wound </a:t>
            </a:r>
          </a:p>
          <a:p>
            <a:pPr marL="457200" indent="-457200" eaLnBrk="1" hangingPunct="1">
              <a:buFontTx/>
              <a:buChar char="-"/>
            </a:pPr>
            <a:r>
              <a:rPr lang="en-US" sz="3200" dirty="0">
                <a:latin typeface="Calibri" pitchFamily="34" charset="0"/>
              </a:rPr>
              <a:t>1 patient with positive nasal swab but no open wound</a:t>
            </a:r>
          </a:p>
          <a:p>
            <a:pPr marL="457200" indent="-457200" eaLnBrk="1" hangingPunct="1">
              <a:buFontTx/>
              <a:buChar char="-"/>
            </a:pPr>
            <a:endParaRPr lang="en-US" sz="3200" dirty="0">
              <a:latin typeface="Calibri" pitchFamily="34" charset="0"/>
            </a:endParaRPr>
          </a:p>
          <a:p>
            <a:pPr eaLnBrk="1" hangingPunct="1"/>
            <a:r>
              <a:rPr lang="en-US" sz="3200" dirty="0">
                <a:latin typeface="Calibri" pitchFamily="34" charset="0"/>
              </a:rPr>
              <a:t>Inappropriate CP ordering for VRE: </a:t>
            </a:r>
          </a:p>
          <a:p>
            <a:pPr marL="457200" indent="-457200" eaLnBrk="1" hangingPunct="1">
              <a:buFontTx/>
              <a:buChar char="-"/>
            </a:pPr>
            <a:r>
              <a:rPr lang="en-US" sz="3200" dirty="0">
                <a:latin typeface="Calibri" pitchFamily="34" charset="0"/>
              </a:rPr>
              <a:t>12 patients with VRE history but negative swab since; never removed from CP</a:t>
            </a:r>
          </a:p>
          <a:p>
            <a:pPr marL="457200" indent="-457200" eaLnBrk="1" hangingPunct="1">
              <a:buFontTx/>
              <a:buChar char="-"/>
            </a:pPr>
            <a:r>
              <a:rPr lang="en-US" sz="3200" dirty="0">
                <a:latin typeface="Calibri" pitchFamily="34" charset="0"/>
              </a:rPr>
              <a:t>3 patients with urine culture positive for VRE but clean urine since; never removed from CP </a:t>
            </a:r>
          </a:p>
          <a:p>
            <a:pPr marL="457200" indent="-457200" eaLnBrk="1" hangingPunct="1">
              <a:buFontTx/>
              <a:buChar char="-"/>
            </a:pPr>
            <a:r>
              <a:rPr lang="en-US" sz="3200" dirty="0">
                <a:latin typeface="Calibri" pitchFamily="34" charset="0"/>
              </a:rPr>
              <a:t>5 patients with remote VRE (&gt;1 year) but never re-swabbed</a:t>
            </a:r>
          </a:p>
        </p:txBody>
      </p:sp>
      <p:sp>
        <p:nvSpPr>
          <p:cNvPr id="13" name="Text Box 192"/>
          <p:cNvSpPr txBox="1">
            <a:spLocks noChangeArrowheads="1"/>
          </p:cNvSpPr>
          <p:nvPr/>
        </p:nvSpPr>
        <p:spPr bwMode="auto">
          <a:xfrm>
            <a:off x="12344400" y="4572001"/>
            <a:ext cx="10149840" cy="62786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anose="020F0502020204030204" pitchFamily="34" charset="0"/>
                <a:cs typeface="Calibri" panose="020F0502020204030204" pitchFamily="34" charset="0"/>
              </a:rPr>
              <a:t>Chart review was conducted for patients admitted to Michigan Medicine in August 2019 and placed on CP for either VRE or MRSA alone (i.e. no other concurrent infections requiring CP). Patients were categorized as having appropriate or inappropriate CP depending on whether their status adhered to the current Michigan Medicine guidelines (Figure 1). </a:t>
            </a:r>
          </a:p>
          <a:p>
            <a:pPr eaLnBrk="1" hangingPunct="1"/>
            <a:endParaRPr lang="en-US" sz="3200" dirty="0">
              <a:latin typeface="Calibri" panose="020F0502020204030204" pitchFamily="34" charset="0"/>
              <a:cs typeface="Calibri" panose="020F0502020204030204" pitchFamily="34" charset="0"/>
            </a:endParaRPr>
          </a:p>
          <a:p>
            <a:pPr eaLnBrk="1" hangingPunct="1"/>
            <a:r>
              <a:rPr lang="en-US" sz="3200" dirty="0">
                <a:latin typeface="Calibri" panose="020F0502020204030204" pitchFamily="34" charset="0"/>
                <a:cs typeface="Calibri" panose="020F0502020204030204" pitchFamily="34" charset="0"/>
              </a:rPr>
              <a:t>Root cause analysis was performed after speaking with Infection Control &amp; Epidemiology, physicians on the Hospitalist medicine service, and Emergency Department nursing staff (Figure 2). </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1218795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Root cause analysis revealed several factors contributing to the propagation of inappropriate CP (Figure 2), including: </a:t>
            </a:r>
          </a:p>
          <a:p>
            <a:pPr marL="457200" indent="-457200" eaLnBrk="1" hangingPunct="1">
              <a:buFontTx/>
              <a:buChar char="-"/>
            </a:pPr>
            <a:r>
              <a:rPr lang="en-US" sz="3200" dirty="0">
                <a:latin typeface="Calibri" pitchFamily="34" charset="0"/>
              </a:rPr>
              <a:t>Inertia in adopting the new institutional guidelines due to unawareness on the part of the providers</a:t>
            </a:r>
          </a:p>
          <a:p>
            <a:pPr marL="457200" indent="-457200" eaLnBrk="1" hangingPunct="1">
              <a:buFontTx/>
              <a:buChar char="-"/>
            </a:pPr>
            <a:r>
              <a:rPr lang="en-US" sz="3200" dirty="0" err="1">
                <a:latin typeface="Calibri" pitchFamily="34" charset="0"/>
              </a:rPr>
              <a:t>Michart’s</a:t>
            </a:r>
            <a:r>
              <a:rPr lang="en-US" sz="3200" dirty="0">
                <a:latin typeface="Calibri" pitchFamily="34" charset="0"/>
              </a:rPr>
              <a:t> ‘best practice advisory’ prompting emergency department providers to order CP based on infection status from prior admissions </a:t>
            </a:r>
          </a:p>
          <a:p>
            <a:pPr marL="457200" indent="-457200" eaLnBrk="1" hangingPunct="1">
              <a:buFontTx/>
              <a:buChar char="-"/>
            </a:pPr>
            <a:r>
              <a:rPr lang="en-US" sz="3200" dirty="0">
                <a:latin typeface="Calibri" pitchFamily="34" charset="0"/>
              </a:rPr>
              <a:t>Removal of infection status coding in </a:t>
            </a:r>
            <a:r>
              <a:rPr lang="en-US" sz="3200" dirty="0" err="1">
                <a:latin typeface="Calibri" pitchFamily="34" charset="0"/>
              </a:rPr>
              <a:t>Michart</a:t>
            </a:r>
            <a:r>
              <a:rPr lang="en-US" sz="3200" dirty="0">
                <a:latin typeface="Calibri" pitchFamily="34" charset="0"/>
              </a:rPr>
              <a:t> requiring contact and approval by Infection Control &amp; Epidemiology</a:t>
            </a:r>
          </a:p>
          <a:p>
            <a:pPr marL="457200" indent="-457200" eaLnBrk="1" hangingPunct="1">
              <a:buFontTx/>
              <a:buChar char="-"/>
            </a:pPr>
            <a:endParaRPr lang="en-US" sz="3200" dirty="0"/>
          </a:p>
          <a:p>
            <a:pPr fontAlgn="base"/>
            <a:r>
              <a:rPr lang="en-US" sz="3200" dirty="0">
                <a:latin typeface="Calibri" panose="020F0502020204030204" pitchFamily="34" charset="0"/>
                <a:cs typeface="Calibri" panose="020F0502020204030204" pitchFamily="34" charset="0"/>
              </a:rPr>
              <a:t>Counter-measures will aim to address gaps at the ‘provider’ and ‘machine’ levels (Figure 2). Potential interventions include: </a:t>
            </a:r>
          </a:p>
          <a:p>
            <a:pPr marL="457200" indent="-457200" fontAlgn="base">
              <a:buFontTx/>
              <a:buChar char="-"/>
            </a:pPr>
            <a:r>
              <a:rPr lang="en-US" sz="3200" dirty="0">
                <a:latin typeface="Calibri" panose="020F0502020204030204" pitchFamily="34" charset="0"/>
                <a:cs typeface="Calibri" panose="020F0502020204030204" pitchFamily="34" charset="0"/>
              </a:rPr>
              <a:t>Educating healthcare staff on current institutional guidelines</a:t>
            </a:r>
          </a:p>
          <a:p>
            <a:pPr marL="457200" indent="-457200" fontAlgn="base">
              <a:buFontTx/>
              <a:buChar char="-"/>
            </a:pPr>
            <a:r>
              <a:rPr lang="en-US" sz="3200" dirty="0">
                <a:latin typeface="Calibri" panose="020F0502020204030204" pitchFamily="34" charset="0"/>
                <a:cs typeface="Calibri" panose="020F0502020204030204" pitchFamily="34" charset="0"/>
              </a:rPr>
              <a:t>Screening patients re-admitted on CP for VRE with rectal swabbing</a:t>
            </a:r>
          </a:p>
          <a:p>
            <a:pPr marL="457200" indent="-457200" fontAlgn="base">
              <a:buFontTx/>
              <a:buChar char="-"/>
            </a:pPr>
            <a:r>
              <a:rPr lang="en-US" sz="3200" dirty="0">
                <a:latin typeface="Calibri" panose="020F0502020204030204" pitchFamily="34" charset="0"/>
                <a:cs typeface="Calibri" panose="020F0502020204030204" pitchFamily="34" charset="0"/>
              </a:rPr>
              <a:t>Flagging in </a:t>
            </a:r>
            <a:r>
              <a:rPr lang="en-US" sz="3200" dirty="0" err="1">
                <a:latin typeface="Calibri" panose="020F0502020204030204" pitchFamily="34" charset="0"/>
                <a:cs typeface="Calibri" panose="020F0502020204030204" pitchFamily="34" charset="0"/>
              </a:rPr>
              <a:t>Michart</a:t>
            </a:r>
            <a:r>
              <a:rPr lang="en-US" sz="3200" dirty="0">
                <a:latin typeface="Calibri" panose="020F0502020204030204" pitchFamily="34" charset="0"/>
                <a:cs typeface="Calibri" panose="020F0502020204030204" pitchFamily="34" charset="0"/>
              </a:rPr>
              <a:t> when negative rectal VRE results to prompt providers to change infection coding status </a:t>
            </a:r>
          </a:p>
          <a:p>
            <a:pPr marL="457200" indent="-457200" fontAlgn="base">
              <a:buFontTx/>
              <a:buChar char="-"/>
            </a:pPr>
            <a:r>
              <a:rPr lang="en-US" sz="3200" dirty="0">
                <a:latin typeface="Calibri" panose="020F0502020204030204" pitchFamily="34" charset="0"/>
                <a:cs typeface="Calibri" panose="020F0502020204030204" pitchFamily="34" charset="0"/>
              </a:rPr>
              <a:t>Automating the process of infection status removal (e.g. </a:t>
            </a:r>
            <a:r>
              <a:rPr lang="en-US" sz="3200" dirty="0" err="1">
                <a:latin typeface="Calibri" panose="020F0502020204030204" pitchFamily="34" charset="0"/>
                <a:cs typeface="Calibri" panose="020F0502020204030204" pitchFamily="34" charset="0"/>
              </a:rPr>
              <a:t>Michart</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orderset</a:t>
            </a:r>
            <a:r>
              <a:rPr lang="en-US" sz="3200" dirty="0">
                <a:latin typeface="Calibri" panose="020F0502020204030204" pitchFamily="34" charset="0"/>
                <a:cs typeface="Calibri" panose="020F0502020204030204" pitchFamily="34" charset="0"/>
              </a:rPr>
              <a:t> </a:t>
            </a:r>
            <a:r>
              <a:rPr lang="en-US" sz="3200">
                <a:latin typeface="Calibri" panose="020F0502020204030204" pitchFamily="34" charset="0"/>
                <a:cs typeface="Calibri" panose="020F0502020204030204" pitchFamily="34" charset="0"/>
              </a:rPr>
              <a:t>sending change </a:t>
            </a:r>
            <a:r>
              <a:rPr lang="en-US" sz="3200" dirty="0">
                <a:latin typeface="Calibri" panose="020F0502020204030204" pitchFamily="34" charset="0"/>
                <a:cs typeface="Calibri" panose="020F0502020204030204" pitchFamily="34" charset="0"/>
              </a:rPr>
              <a:t>request to Infection Control &amp; Epidemiology) </a:t>
            </a:r>
          </a:p>
          <a:p>
            <a:pPr marL="457200" indent="-457200" fontAlgn="base">
              <a:buFontTx/>
              <a:buChar char="-"/>
            </a:pPr>
            <a:r>
              <a:rPr lang="en-US" sz="3200" dirty="0">
                <a:latin typeface="Calibri" panose="020F0502020204030204" pitchFamily="34" charset="0"/>
                <a:cs typeface="Calibri" panose="020F0502020204030204" pitchFamily="34" charset="0"/>
              </a:rPr>
              <a:t>Allowing emergency department staff to override BPA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087664" y="18119267"/>
            <a:ext cx="10149840" cy="560153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26442" indent="-326442">
              <a:buFont typeface="+mj-lt"/>
              <a:buAutoNum type="arabicPeriod"/>
            </a:pPr>
            <a:r>
              <a:rPr lang="en-US" sz="2000" dirty="0">
                <a:latin typeface="Calibri" panose="020F0502020204030204" pitchFamily="34" charset="0"/>
                <a:cs typeface="Calibri" panose="020F0502020204030204" pitchFamily="34" charset="0"/>
              </a:rPr>
              <a:t>Young et al. (2019) Things We Do For No Reason: Contact Precautions for MRSA and VRE. J Hosp Med 14:178-18</a:t>
            </a:r>
            <a:r>
              <a:rPr lang="en-US" sz="2000" dirty="0">
                <a:solidFill>
                  <a:schemeClr val="bg1"/>
                </a:solidFill>
                <a:latin typeface="Calibri" panose="020F0502020204030204" pitchFamily="34" charset="0"/>
                <a:cs typeface="Calibri" panose="020F0502020204030204" pitchFamily="34" charset="0"/>
              </a:rPr>
              <a:t>0.</a:t>
            </a:r>
          </a:p>
          <a:p>
            <a:pPr marL="326442" indent="-326442">
              <a:buFont typeface="+mj-lt"/>
              <a:buAutoNum type="arabicPeriod"/>
            </a:pPr>
            <a:r>
              <a:rPr lang="en-US" sz="2000" dirty="0" err="1">
                <a:latin typeface="Calibri" panose="020F0502020204030204" pitchFamily="34" charset="0"/>
                <a:cs typeface="Calibri" panose="020F0502020204030204" pitchFamily="34" charset="0"/>
              </a:rPr>
              <a:t>Marra</a:t>
            </a:r>
            <a:r>
              <a:rPr lang="en-US" sz="2000" dirty="0">
                <a:latin typeface="Calibri" panose="020F0502020204030204" pitchFamily="34" charset="0"/>
                <a:cs typeface="Calibri" panose="020F0502020204030204" pitchFamily="34" charset="0"/>
              </a:rPr>
              <a:t> et al. (2018) “Discontinuing contact precautions for multidrug-resistant organisms: A systematic literature review and meta-analysis.” A J </a:t>
            </a:r>
            <a:r>
              <a:rPr lang="en-US" sz="2000" dirty="0" err="1">
                <a:latin typeface="Calibri" panose="020F0502020204030204" pitchFamily="34" charset="0"/>
                <a:cs typeface="Calibri" panose="020F0502020204030204" pitchFamily="34" charset="0"/>
              </a:rPr>
              <a:t>Infec</a:t>
            </a:r>
            <a:r>
              <a:rPr lang="en-US" sz="2000" dirty="0">
                <a:latin typeface="Calibri" panose="020F0502020204030204" pitchFamily="34" charset="0"/>
                <a:cs typeface="Calibri" panose="020F0502020204030204" pitchFamily="34" charset="0"/>
              </a:rPr>
              <a:t> Con 46:333-4</a:t>
            </a:r>
            <a:r>
              <a:rPr lang="en-US" sz="2000" dirty="0">
                <a:solidFill>
                  <a:schemeClr val="bg1"/>
                </a:solidFill>
                <a:latin typeface="Calibri" panose="020F0502020204030204" pitchFamily="34" charset="0"/>
                <a:cs typeface="Calibri" panose="020F0502020204030204" pitchFamily="34" charset="0"/>
              </a:rPr>
              <a:t>0</a:t>
            </a:r>
            <a:endParaRPr lang="en-US" sz="2000" dirty="0">
              <a:latin typeface="Calibri" panose="020F0502020204030204" pitchFamily="34" charset="0"/>
              <a:cs typeface="Calibri" panose="020F0502020204030204" pitchFamily="34" charset="0"/>
            </a:endParaRPr>
          </a:p>
          <a:p>
            <a:pPr marL="326442" indent="-326442">
              <a:buFont typeface="+mj-lt"/>
              <a:buAutoNum type="arabicPeriod"/>
            </a:pPr>
            <a:r>
              <a:rPr lang="en-US" sz="2000" dirty="0">
                <a:latin typeface="Calibri" panose="020F0502020204030204" pitchFamily="34" charset="0"/>
                <a:cs typeface="Calibri" panose="020F0502020204030204" pitchFamily="34" charset="0"/>
              </a:rPr>
              <a:t>Martin et al. (2016) “Elimination of Routine Contact Precautions for Endemic Methicillin-Resistant Staphylococcus aureus and Vancomycin-Resistant Enterococcus: A Retrospective Quasi-Experimental Study.” Infect Control Hosp Epidemiol. 37(11):1323-1330</a:t>
            </a:r>
          </a:p>
          <a:p>
            <a:pPr marL="326442" indent="-326442">
              <a:buFont typeface="+mj-lt"/>
              <a:buAutoNum type="arabicPeriod"/>
            </a:pPr>
            <a:r>
              <a:rPr lang="en-US" sz="2000" dirty="0">
                <a:latin typeface="Calibri" panose="020F0502020204030204" pitchFamily="34" charset="0"/>
                <a:cs typeface="Calibri" panose="020F0502020204030204" pitchFamily="34" charset="0"/>
              </a:rPr>
              <a:t>Bearman et al. (2018) “Impact of discontinuing contact precautions for methicillin-resistant Staphylococcus aureus and vancomycin-resistant Enterococcus: an interrupted time series analysis” Infect Control Hosp Epidemiol. 39(6):676-682.</a:t>
            </a:r>
          </a:p>
          <a:p>
            <a:pPr marL="326442" indent="-326442">
              <a:buFont typeface="+mj-lt"/>
              <a:buAutoNum type="arabicPeriod"/>
            </a:pPr>
            <a:r>
              <a:rPr lang="en-US" sz="2000" dirty="0">
                <a:latin typeface="Calibri" panose="020F0502020204030204" pitchFamily="34" charset="0"/>
                <a:cs typeface="Calibri" panose="020F0502020204030204" pitchFamily="34" charset="0"/>
              </a:rPr>
              <a:t>Karki  et al. (2013) “Patients under contact precautions have an increased risk of injuries and medication errors a retrospective cohort study” Infect Control Hosp Epidemiol. 34(10):1118-1120. </a:t>
            </a:r>
          </a:p>
          <a:p>
            <a:pPr marL="326442" indent="-326442">
              <a:buFont typeface="+mj-lt"/>
              <a:buAutoNum type="arabicPeriod"/>
            </a:pPr>
            <a:r>
              <a:rPr lang="en-US" sz="2000" dirty="0">
                <a:latin typeface="Calibri" panose="020F0502020204030204" pitchFamily="34" charset="0"/>
                <a:cs typeface="Calibri" panose="020F0502020204030204" pitchFamily="34" charset="0"/>
              </a:rPr>
              <a:t>UMHHC Infection Control Policy (2018) Contact Precautions (CP)/Contact Precautions Diarrheal (CP-D). </a:t>
            </a:r>
            <a:r>
              <a:rPr lang="en-US"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http://www.med.umich.edu/i/ice/policies/umhhc_policies.html</a:t>
            </a:r>
            <a:r>
              <a:rPr lang="en-US" sz="2000" dirty="0">
                <a:latin typeface="Calibri" panose="020F0502020204030204" pitchFamily="34" charset="0"/>
                <a:cs typeface="Calibri" panose="020F0502020204030204" pitchFamily="34" charset="0"/>
              </a:rPr>
              <a:t>  </a:t>
            </a:r>
          </a:p>
          <a:p>
            <a:pPr marL="326442" indent="-326442">
              <a:buFont typeface="+mj-lt"/>
              <a:buAutoNum type="arabicPeriod"/>
            </a:pPr>
            <a:r>
              <a:rPr lang="en-US" sz="2000" dirty="0">
                <a:latin typeface="Calibri" panose="020F0502020204030204" pitchFamily="34" charset="0"/>
                <a:cs typeface="Calibri" panose="020F0502020204030204" pitchFamily="34" charset="0"/>
              </a:rPr>
              <a:t>Edmond et al. (2015) “The Impact of Discontinuing Contact Precautions for VRE and MRSA on Device-Associated Infections” Infection Control &amp; Hospital Epidemiology. 36 (8): 978-980</a:t>
            </a:r>
          </a:p>
        </p:txBody>
      </p:sp>
      <p:sp>
        <p:nvSpPr>
          <p:cNvPr id="36" name="Rectangle 35"/>
          <p:cNvSpPr/>
          <p:nvPr/>
        </p:nvSpPr>
        <p:spPr>
          <a:xfrm>
            <a:off x="34090907" y="1754776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References</a:t>
            </a:r>
          </a:p>
        </p:txBody>
      </p:sp>
      <p:sp>
        <p:nvSpPr>
          <p:cNvPr id="11" name="Text Box 190"/>
          <p:cNvSpPr txBox="1">
            <a:spLocks noChangeArrowheads="1"/>
          </p:cNvSpPr>
          <p:nvPr/>
        </p:nvSpPr>
        <p:spPr bwMode="auto">
          <a:xfrm>
            <a:off x="1463040" y="4589329"/>
            <a:ext cx="10149840" cy="1809726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anose="020F0502020204030204" pitchFamily="34" charset="0"/>
                <a:cs typeface="Calibri" panose="020F0502020204030204" pitchFamily="34" charset="0"/>
              </a:rPr>
              <a:t>Contact precautions (CP) for patients with vancomycin-resistant </a:t>
            </a:r>
            <a:r>
              <a:rPr lang="en-US" sz="3200" i="1" dirty="0">
                <a:latin typeface="Calibri" panose="020F0502020204030204" pitchFamily="34" charset="0"/>
                <a:cs typeface="Calibri" panose="020F0502020204030204" pitchFamily="34" charset="0"/>
              </a:rPr>
              <a:t>Enterococcus</a:t>
            </a:r>
            <a:r>
              <a:rPr lang="en-US" sz="3200" dirty="0">
                <a:latin typeface="Calibri" panose="020F0502020204030204" pitchFamily="34" charset="0"/>
                <a:cs typeface="Calibri" panose="020F0502020204030204" pitchFamily="34" charset="0"/>
              </a:rPr>
              <a:t> (VRE) and methicillin-resistant </a:t>
            </a:r>
            <a:r>
              <a:rPr lang="en-US" sz="3200" i="1" dirty="0">
                <a:latin typeface="Calibri" panose="020F0502020204030204" pitchFamily="34" charset="0"/>
                <a:cs typeface="Calibri" panose="020F0502020204030204" pitchFamily="34" charset="0"/>
              </a:rPr>
              <a:t>Staphylococcus aureus </a:t>
            </a:r>
            <a:r>
              <a:rPr lang="en-US" sz="3200" dirty="0">
                <a:latin typeface="Calibri" panose="020F0502020204030204" pitchFamily="34" charset="0"/>
                <a:cs typeface="Calibri" panose="020F0502020204030204" pitchFamily="34" charset="0"/>
              </a:rPr>
              <a:t>(MRSA) infections are common in many health systems. The Center for Disease Control recommended CP after prior studies demonstrated their effectiveness during outbreaks of transmissible infections alongside a bundle of interventions, including hand hygiene, chlorhexidine bathing, room isolation, and environmental decontamination</a:t>
            </a:r>
            <a:r>
              <a:rPr lang="en-US" sz="4000" baseline="30000" dirty="0">
                <a:latin typeface="Calibri" panose="020F0502020204030204" pitchFamily="34" charset="0"/>
                <a:cs typeface="Calibri" panose="020F0502020204030204" pitchFamily="34" charset="0"/>
              </a:rPr>
              <a:t>1</a:t>
            </a:r>
            <a:r>
              <a:rPr lang="en-US" sz="3200" dirty="0">
                <a:latin typeface="Calibri" panose="020F0502020204030204" pitchFamily="34" charset="0"/>
                <a:cs typeface="Calibri" panose="020F0502020204030204" pitchFamily="34" charset="0"/>
              </a:rPr>
              <a:t>. However, data demonstrating that gowning and gloving alone decrease transmission of endemic MRSA and VRE are limited. Studies at several large academic medical centers have shown that rates of transmission of MRSA and VRE were not impacted by the discontinuation of CP when other horizontal preventions were continued</a:t>
            </a:r>
            <a:r>
              <a:rPr lang="en-US" sz="3200" baseline="30000" dirty="0">
                <a:latin typeface="Calibri" panose="020F0502020204030204" pitchFamily="34" charset="0"/>
                <a:cs typeface="Calibri" panose="020F0502020204030204" pitchFamily="34" charset="0"/>
              </a:rPr>
              <a:t>2,3,4</a:t>
            </a:r>
            <a:r>
              <a:rPr lang="en-US" sz="3200" dirty="0">
                <a:latin typeface="Calibri" panose="020F0502020204030204" pitchFamily="34" charset="0"/>
                <a:cs typeface="Calibri" panose="020F0502020204030204" pitchFamily="34" charset="0"/>
              </a:rPr>
              <a:t>. </a:t>
            </a:r>
          </a:p>
          <a:p>
            <a:pPr eaLnBrk="1" hangingPunct="1"/>
            <a:endParaRPr lang="en-US" sz="3200" dirty="0">
              <a:highlight>
                <a:srgbClr val="FFFF00"/>
              </a:highlight>
              <a:latin typeface="Calibri" panose="020F0502020204030204" pitchFamily="34" charset="0"/>
              <a:cs typeface="Calibri" panose="020F0502020204030204" pitchFamily="34" charset="0"/>
            </a:endParaRPr>
          </a:p>
          <a:p>
            <a:pPr eaLnBrk="1" hangingPunct="1"/>
            <a:r>
              <a:rPr lang="en-US" sz="3200" dirty="0">
                <a:latin typeface="Calibri" panose="020F0502020204030204" pitchFamily="34" charset="0"/>
                <a:cs typeface="Calibri" panose="020F0502020204030204" pitchFamily="34" charset="0"/>
              </a:rPr>
              <a:t>CP can adversely affect patient outcomes and have been shown to decrease the amount of time spent in-room with patients by healthcare workers, increase patient anxiety and depression, decrease patient satisfaction with care, and create delays at admission with bed placement</a:t>
            </a:r>
            <a:r>
              <a:rPr lang="en-US" sz="3200" baseline="30000" dirty="0">
                <a:latin typeface="Calibri" panose="020F0502020204030204" pitchFamily="34" charset="0"/>
                <a:cs typeface="Calibri" panose="020F0502020204030204" pitchFamily="34" charset="0"/>
              </a:rPr>
              <a:t>1</a:t>
            </a:r>
            <a:r>
              <a:rPr lang="en-US" sz="3200" dirty="0">
                <a:latin typeface="Calibri" panose="020F0502020204030204" pitchFamily="34" charset="0"/>
                <a:cs typeface="Calibri" panose="020F0502020204030204" pitchFamily="34" charset="0"/>
              </a:rPr>
              <a:t>. Adverse events including falls, pressure ulcers, and post-op hematoma development are six times more likely for patients placed on CP</a:t>
            </a:r>
            <a:r>
              <a:rPr lang="en-US" sz="3200" baseline="30000" dirty="0">
                <a:latin typeface="Calibri" panose="020F0502020204030204" pitchFamily="34" charset="0"/>
                <a:cs typeface="Calibri" panose="020F0502020204030204" pitchFamily="34" charset="0"/>
              </a:rPr>
              <a:t>5</a:t>
            </a:r>
            <a:r>
              <a:rPr lang="en-US" sz="3200" dirty="0">
                <a:latin typeface="Calibri" panose="020F0502020204030204" pitchFamily="34" charset="0"/>
                <a:cs typeface="Calibri" panose="020F0502020204030204" pitchFamily="34" charset="0"/>
              </a:rPr>
              <a:t>. </a:t>
            </a:r>
          </a:p>
          <a:p>
            <a:pPr eaLnBrk="1" hangingPunct="1"/>
            <a:endParaRPr lang="en-US" sz="3200" dirty="0">
              <a:latin typeface="Calibri" panose="020F0502020204030204" pitchFamily="34" charset="0"/>
              <a:cs typeface="Calibri" panose="020F0502020204030204" pitchFamily="34" charset="0"/>
            </a:endParaRPr>
          </a:p>
          <a:p>
            <a:pPr eaLnBrk="1" hangingPunct="1"/>
            <a:r>
              <a:rPr lang="en-US" sz="3200" dirty="0">
                <a:latin typeface="Calibri" panose="020F0502020204030204" pitchFamily="34" charset="0"/>
                <a:cs typeface="Calibri" panose="020F0502020204030204" pitchFamily="34" charset="0"/>
              </a:rPr>
              <a:t>In November 2018 the Michigan Medicine CP guidelines for MRSA and VRE changed</a:t>
            </a:r>
            <a:r>
              <a:rPr lang="en-US" sz="3200" baseline="30000" dirty="0">
                <a:latin typeface="Calibri" panose="020F0502020204030204" pitchFamily="34" charset="0"/>
                <a:cs typeface="Calibri" panose="020F0502020204030204" pitchFamily="34" charset="0"/>
              </a:rPr>
              <a:t>6</a:t>
            </a:r>
            <a:r>
              <a:rPr lang="en-US" sz="3200" dirty="0">
                <a:latin typeface="Calibri" panose="020F0502020204030204" pitchFamily="34" charset="0"/>
                <a:cs typeface="Calibri" panose="020F0502020204030204" pitchFamily="34" charset="0"/>
              </a:rPr>
              <a:t>. Currently for MRSA, only patients with a MRSA-positive open and draining wound require CP (formerly, any positive culture specimen required CP). Currently for VRE, any positive specimen requires CP and one negative specimen is required for discontinuation (formerly, three negative specimens were required to discontinue CP). Despite this change, many patients are still being placed on CP per the old guidelines, resulting in a significant number of patients on CP unnecessarily. </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1" name="Text Box 180"/>
          <p:cNvSpPr txBox="1">
            <a:spLocks noChangeArrowheads="1"/>
          </p:cNvSpPr>
          <p:nvPr/>
        </p:nvSpPr>
        <p:spPr bwMode="auto">
          <a:xfrm>
            <a:off x="12344400" y="17615888"/>
            <a:ext cx="8879567"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a:t>
            </a:r>
            <a:r>
              <a:rPr lang="en-US" sz="2400" dirty="0">
                <a:latin typeface="Calibri" pitchFamily="34" charset="0"/>
              </a:rPr>
              <a:t> Root causes contributing to unnecessary contact precautions</a:t>
            </a:r>
          </a:p>
        </p:txBody>
      </p:sp>
      <p:sp>
        <p:nvSpPr>
          <p:cNvPr id="53" name="Text Box 180"/>
          <p:cNvSpPr txBox="1">
            <a:spLocks noChangeArrowheads="1"/>
          </p:cNvSpPr>
          <p:nvPr/>
        </p:nvSpPr>
        <p:spPr bwMode="auto">
          <a:xfrm>
            <a:off x="12344400" y="11374379"/>
            <a:ext cx="9575718"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 </a:t>
            </a:r>
            <a:r>
              <a:rPr lang="en-US" sz="2400" dirty="0">
                <a:latin typeface="Calibri" pitchFamily="34" charset="0"/>
              </a:rPr>
              <a:t>Process for VRE/MRSA contact precautions at Michigan Medicine</a:t>
            </a:r>
          </a:p>
        </p:txBody>
      </p:sp>
      <p:sp>
        <p:nvSpPr>
          <p:cNvPr id="37" name="Text Box 180"/>
          <p:cNvSpPr txBox="1">
            <a:spLocks noChangeArrowheads="1"/>
          </p:cNvSpPr>
          <p:nvPr/>
        </p:nvSpPr>
        <p:spPr bwMode="auto">
          <a:xfrm>
            <a:off x="23259628" y="12911163"/>
            <a:ext cx="9697038"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Chart 1.</a:t>
            </a:r>
            <a:r>
              <a:rPr lang="en-US" sz="2400" dirty="0">
                <a:latin typeface="Calibri" pitchFamily="34" charset="0"/>
              </a:rPr>
              <a:t> Appropriate and Inappropriate use of contact precautions for MRSA and VRE at Michigan Medicine, August 2019 (n = 81)</a:t>
            </a:r>
          </a:p>
          <a:p>
            <a:pPr eaLnBrk="1" hangingPunct="1"/>
            <a:endParaRPr lang="en-US" sz="2400" dirty="0">
              <a:latin typeface="Calibri" pitchFamily="34" charset="0"/>
            </a:endParaRPr>
          </a:p>
          <a:p>
            <a:pPr eaLnBrk="1" hangingPunct="1"/>
            <a:endParaRPr lang="en-US" sz="2400" dirty="0">
              <a:latin typeface="Calibri" pitchFamily="34" charset="0"/>
            </a:endParaRPr>
          </a:p>
        </p:txBody>
      </p:sp>
      <p:pic>
        <p:nvPicPr>
          <p:cNvPr id="6" name="Picture 5" descr="A picture containing clock&#10;&#10;Description automatically generated">
            <a:extLst>
              <a:ext uri="{FF2B5EF4-FFF2-40B4-BE49-F238E27FC236}">
                <a16:creationId xmlns:a16="http://schemas.microsoft.com/office/drawing/2014/main" id="{E4AB0AA9-2167-924F-AF0F-423183CF2D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858" y="11898280"/>
            <a:ext cx="12265281" cy="5474061"/>
          </a:xfrm>
          <a:prstGeom prst="rect">
            <a:avLst/>
          </a:prstGeom>
        </p:spPr>
      </p:pic>
      <p:pic>
        <p:nvPicPr>
          <p:cNvPr id="7" name="Picture 6" descr="A picture containing object, clock&#10;&#10;Description automatically generated">
            <a:extLst>
              <a:ext uri="{FF2B5EF4-FFF2-40B4-BE49-F238E27FC236}">
                <a16:creationId xmlns:a16="http://schemas.microsoft.com/office/drawing/2014/main" id="{3BBC9C76-7CD7-6841-B66C-0516D57A3F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44662" y="17993360"/>
            <a:ext cx="11015338" cy="6093591"/>
          </a:xfrm>
          <a:prstGeom prst="rect">
            <a:avLst/>
          </a:prstGeom>
        </p:spPr>
      </p:pic>
      <p:graphicFrame>
        <p:nvGraphicFramePr>
          <p:cNvPr id="29" name="Content Placeholder 3">
            <a:extLst>
              <a:ext uri="{FF2B5EF4-FFF2-40B4-BE49-F238E27FC236}">
                <a16:creationId xmlns:a16="http://schemas.microsoft.com/office/drawing/2014/main" id="{6BCB2597-EB02-E145-B655-4AA3327D06E4}"/>
              </a:ext>
            </a:extLst>
          </p:cNvPr>
          <p:cNvGraphicFramePr>
            <a:graphicFrameLocks/>
          </p:cNvGraphicFramePr>
          <p:nvPr>
            <p:extLst>
              <p:ext uri="{D42A27DB-BD31-4B8C-83A1-F6EECF244321}">
                <p14:modId xmlns:p14="http://schemas.microsoft.com/office/powerpoint/2010/main" val="727735895"/>
              </p:ext>
            </p:extLst>
          </p:nvPr>
        </p:nvGraphicFramePr>
        <p:xfrm>
          <a:off x="23611850" y="13861517"/>
          <a:ext cx="9344816" cy="371262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 name="Table 1">
            <a:extLst>
              <a:ext uri="{FF2B5EF4-FFF2-40B4-BE49-F238E27FC236}">
                <a16:creationId xmlns:a16="http://schemas.microsoft.com/office/drawing/2014/main" id="{94545E9F-A8F5-C44F-A0F7-4152E94E2419}"/>
              </a:ext>
            </a:extLst>
          </p:cNvPr>
          <p:cNvGraphicFramePr>
            <a:graphicFrameLocks noGrp="1"/>
          </p:cNvGraphicFramePr>
          <p:nvPr>
            <p:extLst>
              <p:ext uri="{D42A27DB-BD31-4B8C-83A1-F6EECF244321}">
                <p14:modId xmlns:p14="http://schemas.microsoft.com/office/powerpoint/2010/main" val="2677085212"/>
              </p:ext>
            </p:extLst>
          </p:nvPr>
        </p:nvGraphicFramePr>
        <p:xfrm>
          <a:off x="25555348" y="19034128"/>
          <a:ext cx="5457819" cy="4739360"/>
        </p:xfrm>
        <a:graphic>
          <a:graphicData uri="http://schemas.openxmlformats.org/drawingml/2006/table">
            <a:tbl>
              <a:tblPr firstRow="1" firstCol="1" bandRow="1">
                <a:tableStyleId>{5C22544A-7EE6-4342-B048-85BDC9FD1C3A}</a:tableStyleId>
              </a:tblPr>
              <a:tblGrid>
                <a:gridCol w="1819273">
                  <a:extLst>
                    <a:ext uri="{9D8B030D-6E8A-4147-A177-3AD203B41FA5}">
                      <a16:colId xmlns:a16="http://schemas.microsoft.com/office/drawing/2014/main" val="478999475"/>
                    </a:ext>
                  </a:extLst>
                </a:gridCol>
                <a:gridCol w="1819273">
                  <a:extLst>
                    <a:ext uri="{9D8B030D-6E8A-4147-A177-3AD203B41FA5}">
                      <a16:colId xmlns:a16="http://schemas.microsoft.com/office/drawing/2014/main" val="2452915536"/>
                    </a:ext>
                  </a:extLst>
                </a:gridCol>
                <a:gridCol w="1819273">
                  <a:extLst>
                    <a:ext uri="{9D8B030D-6E8A-4147-A177-3AD203B41FA5}">
                      <a16:colId xmlns:a16="http://schemas.microsoft.com/office/drawing/2014/main" val="4173960875"/>
                    </a:ext>
                  </a:extLst>
                </a:gridCol>
              </a:tblGrid>
              <a:tr h="523840">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400" dirty="0">
                          <a:effectLst/>
                        </a:rPr>
                        <a:t>Appropriate CP</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400" dirty="0">
                          <a:effectLst/>
                        </a:rPr>
                        <a:t>Inappropriate CP</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2278081"/>
                  </a:ext>
                </a:extLst>
              </a:tr>
              <a:tr h="523840">
                <a:tc>
                  <a:txBody>
                    <a:bodyPr/>
                    <a:lstStyle/>
                    <a:p>
                      <a:pPr marL="0" marR="0">
                        <a:spcBef>
                          <a:spcPts val="0"/>
                        </a:spcBef>
                        <a:spcAft>
                          <a:spcPts val="0"/>
                        </a:spcAft>
                      </a:pPr>
                      <a:endParaRPr lang="en-US" sz="1200" dirty="0">
                        <a:effectLst/>
                      </a:endParaRPr>
                    </a:p>
                    <a:p>
                      <a:pPr marL="0" marR="0">
                        <a:spcBef>
                          <a:spcPts val="0"/>
                        </a:spcBef>
                        <a:spcAft>
                          <a:spcPts val="0"/>
                        </a:spcAft>
                      </a:pPr>
                      <a:r>
                        <a:rPr lang="en-US" sz="1400" dirty="0">
                          <a:effectLst/>
                        </a:rPr>
                        <a:t>MRSA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26</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1" dirty="0">
                          <a:effectLst/>
                        </a:rPr>
                        <a:t>5</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2841487"/>
                  </a:ext>
                </a:extLst>
              </a:tr>
              <a:tr h="523840">
                <a:tc>
                  <a:txBody>
                    <a:bodyPr/>
                    <a:lstStyle/>
                    <a:p>
                      <a:pPr marL="0" marR="0">
                        <a:spcBef>
                          <a:spcPts val="0"/>
                        </a:spcBef>
                        <a:spcAft>
                          <a:spcPts val="0"/>
                        </a:spcAft>
                      </a:pPr>
                      <a:r>
                        <a:rPr lang="en-US" sz="1200" b="0" dirty="0">
                          <a:effectLst/>
                        </a:rPr>
                        <a:t>Prior history; no open wound</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8877591"/>
                  </a:ext>
                </a:extLst>
              </a:tr>
              <a:tr h="523840">
                <a:tc>
                  <a:txBody>
                    <a:bodyPr/>
                    <a:lstStyle/>
                    <a:p>
                      <a:pPr marL="0" marR="0">
                        <a:spcBef>
                          <a:spcPts val="0"/>
                        </a:spcBef>
                        <a:spcAft>
                          <a:spcPts val="0"/>
                        </a:spcAft>
                      </a:pPr>
                      <a:r>
                        <a:rPr lang="en-US" sz="1200" b="0" dirty="0">
                          <a:effectLst/>
                        </a:rPr>
                        <a:t>Positive nasal swab; no open wound</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9160900"/>
                  </a:ext>
                </a:extLst>
              </a:tr>
              <a:tr h="523840">
                <a:tc>
                  <a:txBody>
                    <a:bodyPr/>
                    <a:lstStyle/>
                    <a:p>
                      <a:pPr marL="0" marR="0">
                        <a:spcBef>
                          <a:spcPts val="0"/>
                        </a:spcBef>
                        <a:spcAft>
                          <a:spcPts val="0"/>
                        </a:spcAft>
                      </a:pPr>
                      <a:endParaRPr lang="en-US" sz="1200" dirty="0">
                        <a:effectLst/>
                      </a:endParaRPr>
                    </a:p>
                    <a:p>
                      <a:pPr marL="0" marR="0">
                        <a:spcBef>
                          <a:spcPts val="0"/>
                        </a:spcBef>
                        <a:spcAft>
                          <a:spcPts val="0"/>
                        </a:spcAft>
                      </a:pPr>
                      <a:r>
                        <a:rPr lang="en-US" sz="1400" dirty="0">
                          <a:effectLst/>
                        </a:rPr>
                        <a:t>VRE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35</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1" dirty="0">
                          <a:effectLst/>
                        </a:rPr>
                        <a:t>20</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39158843"/>
                  </a:ext>
                </a:extLst>
              </a:tr>
              <a:tr h="523840">
                <a:tc>
                  <a:txBody>
                    <a:bodyPr/>
                    <a:lstStyle/>
                    <a:p>
                      <a:pPr marL="0" marR="0">
                        <a:spcBef>
                          <a:spcPts val="0"/>
                        </a:spcBef>
                        <a:spcAft>
                          <a:spcPts val="0"/>
                        </a:spcAft>
                      </a:pPr>
                      <a:r>
                        <a:rPr lang="en-US" sz="1200" b="0" dirty="0">
                          <a:effectLst/>
                        </a:rPr>
                        <a:t>Prior positive rectal swab; negative swab since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95009087"/>
                  </a:ext>
                </a:extLst>
              </a:tr>
              <a:tr h="523840">
                <a:tc>
                  <a:txBody>
                    <a:bodyPr/>
                    <a:lstStyle/>
                    <a:p>
                      <a:pPr marL="0" marR="0">
                        <a:spcBef>
                          <a:spcPts val="0"/>
                        </a:spcBef>
                        <a:spcAft>
                          <a:spcPts val="0"/>
                        </a:spcAft>
                      </a:pPr>
                      <a:r>
                        <a:rPr lang="en-US" sz="1200" b="0" dirty="0">
                          <a:effectLst/>
                        </a:rPr>
                        <a:t>Prior positive urine culture; negative culture since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3547777"/>
                  </a:ext>
                </a:extLst>
              </a:tr>
              <a:tr h="523840">
                <a:tc>
                  <a:txBody>
                    <a:bodyPr/>
                    <a:lstStyle/>
                    <a:p>
                      <a:pPr marL="0" marR="0">
                        <a:spcBef>
                          <a:spcPts val="0"/>
                        </a:spcBef>
                        <a:spcAft>
                          <a:spcPts val="0"/>
                        </a:spcAft>
                      </a:pPr>
                      <a:r>
                        <a:rPr lang="en-US" sz="1200" b="0" dirty="0">
                          <a:effectLst/>
                        </a:rPr>
                        <a:t>Remote history (&gt;1 </a:t>
                      </a:r>
                      <a:r>
                        <a:rPr lang="en-US" sz="1200" b="0" dirty="0" err="1">
                          <a:effectLst/>
                        </a:rPr>
                        <a:t>yr</a:t>
                      </a:r>
                      <a:r>
                        <a:rPr lang="en-US" sz="1200" b="0" dirty="0">
                          <a:effectLst/>
                        </a:rPr>
                        <a:t>), never re-swabbed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4013239"/>
                  </a:ext>
                </a:extLst>
              </a:tr>
              <a:tr h="523840">
                <a:tc>
                  <a:txBody>
                    <a:bodyPr/>
                    <a:lstStyle/>
                    <a:p>
                      <a:pPr marL="0" marR="0">
                        <a:spcBef>
                          <a:spcPts val="0"/>
                        </a:spcBef>
                        <a:spcAft>
                          <a:spcPts val="0"/>
                        </a:spcAft>
                      </a:pPr>
                      <a:endParaRPr lang="en-US" sz="1200" dirty="0">
                        <a:effectLst/>
                      </a:endParaRPr>
                    </a:p>
                    <a:p>
                      <a:pPr marL="0" marR="0">
                        <a:spcBef>
                          <a:spcPts val="0"/>
                        </a:spcBef>
                        <a:spcAft>
                          <a:spcPts val="0"/>
                        </a:spcAft>
                      </a:pPr>
                      <a:r>
                        <a:rPr lang="en-US" sz="1400" dirty="0">
                          <a:effectLst/>
                        </a:rPr>
                        <a:t>Total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56</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1" dirty="0">
                          <a:effectLst/>
                        </a:rPr>
                        <a:t>25</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9719460"/>
                  </a:ext>
                </a:extLst>
              </a:tr>
            </a:tbl>
          </a:graphicData>
        </a:graphic>
      </p:graphicFrame>
      <p:sp>
        <p:nvSpPr>
          <p:cNvPr id="3" name="Rectangle 2">
            <a:extLst>
              <a:ext uri="{FF2B5EF4-FFF2-40B4-BE49-F238E27FC236}">
                <a16:creationId xmlns:a16="http://schemas.microsoft.com/office/drawing/2014/main" id="{D55EFEE5-FF15-4E4B-AEFD-0E26807138BF}"/>
              </a:ext>
            </a:extLst>
          </p:cNvPr>
          <p:cNvSpPr/>
          <p:nvPr/>
        </p:nvSpPr>
        <p:spPr>
          <a:xfrm>
            <a:off x="23225760" y="17807297"/>
            <a:ext cx="9697038" cy="830997"/>
          </a:xfrm>
          <a:prstGeom prst="rect">
            <a:avLst/>
          </a:prstGeom>
        </p:spPr>
        <p:txBody>
          <a:bodyPr wrap="square">
            <a:spAutoFit/>
          </a:bodyPr>
          <a:lstStyle/>
          <a:p>
            <a:r>
              <a:rPr lang="en-US" sz="2400" b="1" dirty="0">
                <a:latin typeface="Calibri" pitchFamily="34" charset="0"/>
              </a:rPr>
              <a:t>Table 1. </a:t>
            </a:r>
            <a:r>
              <a:rPr lang="en-US" sz="2400" dirty="0">
                <a:latin typeface="Calibri" pitchFamily="34" charset="0"/>
              </a:rPr>
              <a:t>Classification of appropriate and inappropriate use of contact precautions for MRSA and VRE at Michigan Medicine, August 2019 </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7490</TotalTime>
  <Words>1058</Words>
  <Application>Microsoft Macintosh PowerPoint</Application>
  <PresentationFormat>Custom</PresentationFormat>
  <Paragraphs>86</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Claire Shea</cp:lastModifiedBy>
  <cp:revision>135</cp:revision>
  <cp:lastPrinted>2013-02-12T02:21:55Z</cp:lastPrinted>
  <dcterms:created xsi:type="dcterms:W3CDTF">2013-02-10T21:14:48Z</dcterms:created>
  <dcterms:modified xsi:type="dcterms:W3CDTF">2020-01-16T01:15:04Z</dcterms:modified>
</cp:coreProperties>
</file>