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60" autoAdjust="0"/>
    <p:restoredTop sz="94676" autoAdjust="0"/>
  </p:normalViewPr>
  <p:slideViewPr>
    <p:cSldViewPr>
      <p:cViewPr>
        <p:scale>
          <a:sx n="60" d="100"/>
          <a:sy n="60" d="100"/>
        </p:scale>
        <p:origin x="-300" y="-3912"/>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Placeholders</a:t>
            </a:r>
            <a:r>
              <a:rPr sz="6000" dirty="0">
                <a:solidFill>
                  <a:srgbClr val="7F7F7F"/>
                </a:solidFill>
                <a:latin typeface="Calibri" pitchFamily="34" charset="0"/>
                <a:cs typeface="Calibri" panose="020F0502020204030204" pitchFamily="34" charset="0"/>
              </a:rPr>
              <a:t>:</a:t>
            </a: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a:solidFill>
                  <a:srgbClr val="7F7F7F"/>
                </a:solidFill>
                <a:latin typeface="Calibri" pitchFamily="34" charset="0"/>
                <a:cs typeface="Calibri" panose="020F0502020204030204" pitchFamily="34" charset="0"/>
              </a:rPr>
              <a:t>various elements included</a:t>
            </a:r>
            <a:r>
              <a:rPr sz="4000" dirty="0">
                <a:solidFill>
                  <a:srgbClr val="7F7F7F"/>
                </a:solidFill>
                <a:latin typeface="Calibri" pitchFamily="34" charset="0"/>
                <a:cs typeface="Calibri" panose="020F0502020204030204" pitchFamily="34" charset="0"/>
              </a:rPr>
              <a:t> in this </a:t>
            </a:r>
            <a:r>
              <a:rPr lang="en-US" sz="4000" dirty="0">
                <a:solidFill>
                  <a:srgbClr val="7F7F7F"/>
                </a:solidFill>
                <a:latin typeface="Calibri" pitchFamily="34" charset="0"/>
                <a:cs typeface="Calibri" panose="020F0502020204030204" pitchFamily="34" charset="0"/>
              </a:rPr>
              <a:t>poster are ones</a:t>
            </a:r>
            <a:r>
              <a:rPr lang="en-US" sz="4000" baseline="0" dirty="0">
                <a:solidFill>
                  <a:srgbClr val="7F7F7F"/>
                </a:solidFill>
                <a:latin typeface="Calibri" pitchFamily="34" charset="0"/>
                <a:cs typeface="Calibri" panose="020F0502020204030204" pitchFamily="34" charset="0"/>
              </a:rPr>
              <a:t> we often see in medical, research, and scientific posters.</a:t>
            </a:r>
            <a:r>
              <a:rPr sz="4000" dirty="0">
                <a:solidFill>
                  <a:srgbClr val="7F7F7F"/>
                </a:solidFill>
                <a:latin typeface="Calibri" pitchFamily="34" charset="0"/>
                <a:cs typeface="Calibri" panose="020F0502020204030204" pitchFamily="34" charset="0"/>
              </a:rPr>
              <a:t> </a:t>
            </a:r>
            <a:r>
              <a:rPr lang="en-US" sz="4000" dirty="0">
                <a:solidFill>
                  <a:srgbClr val="7F7F7F"/>
                </a:solidFill>
                <a:latin typeface="Calibri" pitchFamily="34" charset="0"/>
                <a:cs typeface="Calibri" panose="020F0502020204030204" pitchFamily="34" charset="0"/>
              </a:rPr>
              <a:t>Feel</a:t>
            </a:r>
            <a:r>
              <a:rPr lang="en-US" sz="40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Image</a:t>
            </a:r>
            <a:r>
              <a:rPr lang="en-US" sz="6000" baseline="0" dirty="0">
                <a:solidFill>
                  <a:srgbClr val="7F7F7F"/>
                </a:solidFill>
                <a:latin typeface="Calibri" pitchFamily="34" charset="0"/>
                <a:cs typeface="Calibri" panose="020F0502020204030204" pitchFamily="34" charset="0"/>
              </a:rPr>
              <a:t> Quality</a:t>
            </a:r>
            <a:r>
              <a:rPr lang="en-US" sz="6000" dirty="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a:solidFill>
                  <a:srgbClr val="7F7F7F"/>
                </a:solidFill>
                <a:latin typeface="Calibri" pitchFamily="34" charset="0"/>
                <a:cs typeface="Calibri" panose="020F0502020204030204" pitchFamily="34" charset="0"/>
              </a:rPr>
              <a:t>Insert, Picture</a:t>
            </a:r>
            <a:r>
              <a:rPr lang="en-US" sz="40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a:solidFill>
                  <a:srgbClr val="7F7F7F"/>
                </a:solidFill>
                <a:latin typeface="Calibri" pitchFamily="34" charset="0"/>
                <a:cs typeface="Calibri" panose="020F0502020204030204" pitchFamily="34" charset="0"/>
              </a:rPr>
              <a:t>150-200 pixels per inch in their final printed size</a:t>
            </a:r>
            <a:r>
              <a:rPr lang="en-US" sz="4000" dirty="0">
                <a:solidFill>
                  <a:srgbClr val="7F7F7F"/>
                </a:solidFill>
                <a:latin typeface="Calibri" pitchFamily="34" charset="0"/>
                <a:cs typeface="Calibri" panose="020F0502020204030204" pitchFamily="34" charset="0"/>
              </a:rPr>
              <a:t>. For instance, a 1600 x 1200 pixel</a:t>
            </a:r>
            <a:r>
              <a:rPr lang="en-US" sz="4000" baseline="0" dirty="0">
                <a:solidFill>
                  <a:srgbClr val="7F7F7F"/>
                </a:solidFill>
                <a:latin typeface="Calibri" pitchFamily="34" charset="0"/>
                <a:cs typeface="Calibri" panose="020F0502020204030204" pitchFamily="34" charset="0"/>
              </a:rPr>
              <a:t> photo will usually look fine up to </a:t>
            </a:r>
            <a:r>
              <a:rPr lang="en-US" sz="4000" dirty="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br>
              <a:rPr lang="en-US" sz="2800" dirty="0">
                <a:solidFill>
                  <a:srgbClr val="7F7F7F"/>
                </a:solidFill>
                <a:latin typeface="Calibri" pitchFamily="34" charset="0"/>
                <a:cs typeface="Calibri" panose="020F0502020204030204" pitchFamily="34" charset="0"/>
              </a:rPr>
            </a:br>
            <a:r>
              <a:rPr lang="en-US" sz="28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Change</a:t>
              </a:r>
              <a:r>
                <a:rPr lang="en-US" sz="6000" baseline="0" dirty="0">
                  <a:solidFill>
                    <a:schemeClr val="bg1">
                      <a:lumMod val="50000"/>
                    </a:schemeClr>
                  </a:solidFill>
                  <a:latin typeface="Calibri" pitchFamily="34" charset="0"/>
                  <a:cs typeface="Calibri" panose="020F0502020204030204" pitchFamily="34" charset="0"/>
                </a:rPr>
                <a:t> Color Theme</a:t>
              </a:r>
              <a:r>
                <a:rPr lang="en-US" sz="6000" dirty="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a:solidFill>
                    <a:schemeClr val="bg1">
                      <a:lumMod val="50000"/>
                    </a:schemeClr>
                  </a:solidFill>
                  <a:latin typeface="Calibri" pitchFamily="34" charset="0"/>
                  <a:cs typeface="Calibri" panose="020F0502020204030204" pitchFamily="34" charset="0"/>
                </a:rPr>
                <a:t>Design</a:t>
              </a:r>
              <a:r>
                <a:rPr lang="en-US" sz="4000" baseline="0" dirty="0">
                  <a:solidFill>
                    <a:schemeClr val="bg1">
                      <a:lumMod val="50000"/>
                    </a:schemeClr>
                  </a:solidFill>
                  <a:latin typeface="Calibri" pitchFamily="34" charset="0"/>
                  <a:cs typeface="Calibri" panose="020F0502020204030204" pitchFamily="34" charset="0"/>
                </a:rPr>
                <a:t> tab, then select the </a:t>
              </a:r>
              <a:r>
                <a:rPr lang="en-US" sz="4000" b="1" baseline="0" dirty="0">
                  <a:solidFill>
                    <a:schemeClr val="bg1">
                      <a:lumMod val="50000"/>
                    </a:schemeClr>
                  </a:solidFill>
                  <a:latin typeface="Calibri" pitchFamily="34" charset="0"/>
                  <a:cs typeface="Calibri" panose="020F0502020204030204" pitchFamily="34" charset="0"/>
                </a:rPr>
                <a:t>Colors</a:t>
              </a:r>
              <a:r>
                <a:rPr lang="en-US" sz="40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Once your poster file is ready, visit</a:t>
              </a:r>
              <a:r>
                <a:rPr lang="en-US" sz="4000" baseline="0" dirty="0">
                  <a:solidFill>
                    <a:schemeClr val="bg1">
                      <a:lumMod val="50000"/>
                    </a:schemeClr>
                  </a:solidFill>
                  <a:latin typeface="Calibri" pitchFamily="34" charset="0"/>
                  <a:cs typeface="Calibri" panose="020F0502020204030204" pitchFamily="34" charset="0"/>
                </a:rPr>
                <a:t> </a:t>
              </a:r>
              <a:r>
                <a:rPr lang="en-US" sz="4000" b="1" baseline="0" dirty="0">
                  <a:solidFill>
                    <a:schemeClr val="bg1">
                      <a:lumMod val="50000"/>
                    </a:schemeClr>
                  </a:solidFill>
                  <a:latin typeface="Calibri" pitchFamily="34" charset="0"/>
                  <a:cs typeface="Calibri" panose="020F0502020204030204" pitchFamily="34" charset="0"/>
                </a:rPr>
                <a:t>www.genigraphics.com</a:t>
              </a:r>
              <a:r>
                <a:rPr lang="en-US" sz="40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a:solidFill>
                    <a:schemeClr val="bg1">
                      <a:lumMod val="50000"/>
                    </a:schemeClr>
                  </a:solidFill>
                  <a:latin typeface="Calibri" pitchFamily="34" charset="0"/>
                  <a:cs typeface="Calibri" panose="020F0502020204030204" pitchFamily="34" charset="0"/>
                </a:rPr>
                <a:t>US and Canada:  1-800-790-4001</a:t>
              </a:r>
              <a:br>
                <a:rPr lang="en-US" sz="4000" baseline="0" dirty="0">
                  <a:solidFill>
                    <a:schemeClr val="bg1">
                      <a:lumMod val="50000"/>
                    </a:schemeClr>
                  </a:solidFill>
                  <a:latin typeface="Calibri" pitchFamily="34" charset="0"/>
                  <a:cs typeface="Calibri" panose="020F0502020204030204" pitchFamily="34" charset="0"/>
                </a:rPr>
              </a:br>
              <a:r>
                <a:rPr lang="en-US" sz="40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800" dirty="0">
                  <a:solidFill>
                    <a:schemeClr val="bg1">
                      <a:lumMod val="50000"/>
                    </a:schemeClr>
                  </a:solidFill>
                  <a:latin typeface="Calibri" pitchFamily="34" charset="0"/>
                  <a:cs typeface="Calibri" panose="020F0502020204030204" pitchFamily="34" charset="0"/>
                </a:rPr>
              </a:br>
              <a:r>
                <a:rPr lang="en-US" sz="28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4/5/2020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a:t>Click to edit Master title style</a:t>
            </a:r>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4/5/2020</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5715000" y="76200"/>
            <a:ext cx="34290000" cy="1674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600" b="1" dirty="0">
                <a:solidFill>
                  <a:schemeClr val="accent3">
                    <a:lumMod val="20000"/>
                    <a:lumOff val="80000"/>
                  </a:schemeClr>
                </a:solidFill>
                <a:latin typeface="+mn-lt"/>
              </a:rPr>
              <a:t>Rapidly Produced, Improvised Ventilator</a:t>
            </a:r>
          </a:p>
        </p:txBody>
      </p:sp>
      <p:sp>
        <p:nvSpPr>
          <p:cNvPr id="5" name="Text Box 123"/>
          <p:cNvSpPr txBox="1">
            <a:spLocks noChangeArrowheads="1"/>
          </p:cNvSpPr>
          <p:nvPr/>
        </p:nvSpPr>
        <p:spPr bwMode="auto">
          <a:xfrm>
            <a:off x="5715000" y="2000252"/>
            <a:ext cx="342900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a:solidFill>
                  <a:schemeClr val="accent3">
                    <a:lumMod val="20000"/>
                    <a:lumOff val="80000"/>
                  </a:schemeClr>
                </a:solidFill>
                <a:latin typeface="+mn-lt"/>
              </a:rPr>
              <a:t>Max Witt</a:t>
            </a:r>
            <a:endParaRPr lang="en-US" sz="4000" baseline="30000" dirty="0">
              <a:solidFill>
                <a:schemeClr val="accent3">
                  <a:lumMod val="20000"/>
                  <a:lumOff val="80000"/>
                </a:schemeClr>
              </a:solidFill>
              <a:latin typeface="+mn-lt"/>
            </a:endParaRPr>
          </a:p>
          <a:p>
            <a:pPr algn="ctr" eaLnBrk="1" hangingPunct="1"/>
            <a:r>
              <a:rPr lang="en-US" sz="4000" dirty="0">
                <a:solidFill>
                  <a:schemeClr val="accent3">
                    <a:lumMod val="20000"/>
                    <a:lumOff val="80000"/>
                  </a:schemeClr>
                </a:solidFill>
                <a:latin typeface="+mn-lt"/>
              </a:rPr>
              <a:t>University of Michigan</a:t>
            </a:r>
          </a:p>
        </p:txBody>
      </p:sp>
      <p:sp>
        <p:nvSpPr>
          <p:cNvPr id="24" name="TextBox 23"/>
          <p:cNvSpPr txBox="1"/>
          <p:nvPr/>
        </p:nvSpPr>
        <p:spPr>
          <a:xfrm>
            <a:off x="1778004" y="25031702"/>
            <a:ext cx="2617403" cy="1912587"/>
          </a:xfrm>
          <a:prstGeom prst="rect">
            <a:avLst/>
          </a:prstGeom>
          <a:solidFill>
            <a:schemeClr val="accent1">
              <a:lumMod val="40000"/>
              <a:lumOff val="60000"/>
            </a:schemeClr>
          </a:solidFill>
        </p:spPr>
        <p:txBody>
          <a:bodyPr wrap="none" lIns="65288" tIns="32645" rIns="65288" bIns="32645" rtlCol="0">
            <a:spAutoFit/>
          </a:bodyPr>
          <a:lstStyle/>
          <a:p>
            <a:r>
              <a:rPr lang="en-US" sz="2400" dirty="0"/>
              <a:t>&lt;your name&gt;</a:t>
            </a:r>
          </a:p>
          <a:p>
            <a:r>
              <a:rPr lang="en-US" sz="2400" dirty="0"/>
              <a:t>&lt;your organization&gt;</a:t>
            </a:r>
          </a:p>
          <a:p>
            <a:r>
              <a:rPr lang="en-US" sz="2400" dirty="0"/>
              <a:t>Email:</a:t>
            </a:r>
          </a:p>
          <a:p>
            <a:r>
              <a:rPr lang="en-US" sz="2400" dirty="0"/>
              <a:t>Website:</a:t>
            </a:r>
          </a:p>
          <a:p>
            <a:r>
              <a:rPr lang="en-US" sz="2400" dirty="0"/>
              <a:t>Phone:</a:t>
            </a:r>
          </a:p>
        </p:txBody>
      </p:sp>
      <p:sp>
        <p:nvSpPr>
          <p:cNvPr id="25" name="TextBox 24"/>
          <p:cNvSpPr txBox="1"/>
          <p:nvPr/>
        </p:nvSpPr>
        <p:spPr>
          <a:xfrm>
            <a:off x="1778002" y="24288752"/>
            <a:ext cx="1768389" cy="681481"/>
          </a:xfrm>
          <a:prstGeom prst="rect">
            <a:avLst/>
          </a:prstGeom>
          <a:noFill/>
        </p:spPr>
        <p:txBody>
          <a:bodyPr wrap="none" lIns="65288" tIns="32645" rIns="65288" bIns="32645" rtlCol="0">
            <a:spAutoFit/>
          </a:bodyPr>
          <a:lstStyle/>
          <a:p>
            <a:r>
              <a:rPr lang="en-US" sz="4000" b="1" dirty="0"/>
              <a:t>Contact</a:t>
            </a:r>
          </a:p>
        </p:txBody>
      </p:sp>
      <p:sp>
        <p:nvSpPr>
          <p:cNvPr id="26" name="TextBox 25"/>
          <p:cNvSpPr txBox="1"/>
          <p:nvPr/>
        </p:nvSpPr>
        <p:spPr>
          <a:xfrm>
            <a:off x="22860000" y="25031699"/>
            <a:ext cx="20320000" cy="1828800"/>
          </a:xfrm>
          <a:prstGeom prst="rect">
            <a:avLst/>
          </a:prstGeom>
          <a:noFill/>
        </p:spPr>
        <p:txBody>
          <a:bodyPr wrap="square" lIns="65288" tIns="65288" rIns="65288" bIns="65288" numCol="1" spcCol="326442" rtlCol="0">
            <a:noAutofit/>
          </a:bodyPr>
          <a:lstStyle/>
          <a:p>
            <a:pPr marL="326442" indent="-326442">
              <a:buFont typeface="+mj-lt"/>
              <a:buAutoNum type="arabicPeriod"/>
            </a:pPr>
            <a:r>
              <a:rPr lang="en-US" sz="1200" dirty="0"/>
              <a:t> </a:t>
            </a:r>
          </a:p>
          <a:p>
            <a:pPr marL="326442" indent="-326442">
              <a:buFont typeface="+mj-lt"/>
              <a:buAutoNum type="arabicPeriod"/>
            </a:pPr>
            <a:r>
              <a:rPr lang="en-US" sz="1200" dirty="0"/>
              <a:t> </a:t>
            </a:r>
          </a:p>
          <a:p>
            <a:pPr marL="326442" indent="-326442">
              <a:buFont typeface="+mj-lt"/>
              <a:buAutoNum type="arabicPeriod"/>
            </a:pPr>
            <a:r>
              <a:rPr lang="en-US" sz="1200" dirty="0"/>
              <a:t> </a:t>
            </a:r>
          </a:p>
          <a:p>
            <a:pPr marL="326442" indent="-326442">
              <a:buFont typeface="+mj-lt"/>
              <a:buAutoNum type="arabicPeriod"/>
            </a:pPr>
            <a:r>
              <a:rPr lang="en-US" sz="1200" dirty="0"/>
              <a:t> </a:t>
            </a:r>
          </a:p>
          <a:p>
            <a:pPr marL="326442" indent="-326442">
              <a:buFont typeface="+mj-lt"/>
              <a:buAutoNum type="arabicPeriod"/>
            </a:pPr>
            <a:r>
              <a:rPr lang="en-US" sz="1200" dirty="0"/>
              <a:t> </a:t>
            </a:r>
          </a:p>
          <a:p>
            <a:pPr marL="326442" indent="-326442">
              <a:buFont typeface="+mj-lt"/>
              <a:buAutoNum type="arabicPeriod"/>
            </a:pPr>
            <a:r>
              <a:rPr lang="en-US" sz="1200" dirty="0"/>
              <a:t> </a:t>
            </a:r>
          </a:p>
          <a:p>
            <a:pPr marL="326442" indent="-326442">
              <a:buFont typeface="+mj-lt"/>
              <a:buAutoNum type="arabicPeriod"/>
            </a:pPr>
            <a:r>
              <a:rPr lang="en-US" sz="1200" dirty="0"/>
              <a:t> </a:t>
            </a:r>
          </a:p>
          <a:p>
            <a:pPr marL="326442" indent="-326442">
              <a:buFont typeface="+mj-lt"/>
              <a:buAutoNum type="arabicPeriod"/>
            </a:pPr>
            <a:r>
              <a:rPr lang="en-US" sz="1200" dirty="0"/>
              <a:t> </a:t>
            </a:r>
          </a:p>
          <a:p>
            <a:pPr marL="326442" indent="-326442">
              <a:buFont typeface="+mj-lt"/>
              <a:buAutoNum type="arabicPeriod"/>
            </a:pPr>
            <a:r>
              <a:rPr lang="en-US" sz="1200" dirty="0"/>
              <a:t> </a:t>
            </a:r>
          </a:p>
          <a:p>
            <a:pPr marL="326442" indent="-326442">
              <a:buFont typeface="+mj-lt"/>
              <a:buAutoNum type="arabicPeriod"/>
            </a:pPr>
            <a:r>
              <a:rPr lang="en-US" sz="1200" dirty="0"/>
              <a:t>  </a:t>
            </a:r>
          </a:p>
          <a:p>
            <a:pPr marL="326442" indent="-326442">
              <a:buFont typeface="+mj-lt"/>
              <a:buAutoNum type="arabicPeriod"/>
            </a:pPr>
            <a:endParaRPr lang="en-US" sz="1200" dirty="0"/>
          </a:p>
        </p:txBody>
      </p:sp>
      <p:sp>
        <p:nvSpPr>
          <p:cNvPr id="27" name="TextBox 26"/>
          <p:cNvSpPr txBox="1"/>
          <p:nvPr/>
        </p:nvSpPr>
        <p:spPr>
          <a:xfrm>
            <a:off x="22860003" y="24288752"/>
            <a:ext cx="2466978" cy="681481"/>
          </a:xfrm>
          <a:prstGeom prst="rect">
            <a:avLst/>
          </a:prstGeom>
          <a:noFill/>
        </p:spPr>
        <p:txBody>
          <a:bodyPr wrap="none" lIns="65288" tIns="32645" rIns="65288" bIns="32645" rtlCol="0">
            <a:spAutoFit/>
          </a:bodyPr>
          <a:lstStyle/>
          <a:p>
            <a:r>
              <a:rPr lang="en-US" sz="4000" b="1" dirty="0"/>
              <a:t>References</a:t>
            </a:r>
          </a:p>
        </p:txBody>
      </p:sp>
      <p:sp>
        <p:nvSpPr>
          <p:cNvPr id="10" name="Text Box 189"/>
          <p:cNvSpPr txBox="1">
            <a:spLocks noChangeArrowheads="1"/>
          </p:cNvSpPr>
          <p:nvPr/>
        </p:nvSpPr>
        <p:spPr bwMode="auto">
          <a:xfrm>
            <a:off x="1463040" y="4572001"/>
            <a:ext cx="10149840" cy="4247317"/>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Calibri" pitchFamily="34" charset="0"/>
              </a:rPr>
              <a:t>With the expected surge of COVID-19 cases, we sought to rapidly develop an improvised, basic mechanical ventilator to deal with the increased need, while avoiding the common issues of supply chain and manufacturing bottlenecks.</a:t>
            </a:r>
          </a:p>
          <a:p>
            <a:pPr eaLnBrk="1" hangingPunct="1"/>
            <a:endParaRPr lang="en-US" sz="2800" dirty="0">
              <a:latin typeface="Calibri" pitchFamily="34" charset="0"/>
            </a:endParaRPr>
          </a:p>
          <a:p>
            <a:pPr eaLnBrk="1" hangingPunct="1"/>
            <a:r>
              <a:rPr lang="en-US" sz="2800" dirty="0">
                <a:latin typeface="Calibri" pitchFamily="34" charset="0"/>
              </a:rPr>
              <a:t>We sought to design a ventilator system that meets the minimum requirements for a mechanical ventilator, which would support patients for several days while allowing further triage for patients who would be most likely to benefit from conventional ventilators. </a:t>
            </a:r>
          </a:p>
        </p:txBody>
      </p:sp>
      <p:sp>
        <p:nvSpPr>
          <p:cNvPr id="32" name="Rectangle 31"/>
          <p:cNvSpPr/>
          <p:nvPr/>
        </p:nvSpPr>
        <p:spPr>
          <a:xfrm>
            <a:off x="146304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Abstract</a:t>
            </a:r>
          </a:p>
        </p:txBody>
      </p:sp>
      <p:sp>
        <p:nvSpPr>
          <p:cNvPr id="15" name="Text Box 194"/>
          <p:cNvSpPr txBox="1">
            <a:spLocks noChangeArrowheads="1"/>
          </p:cNvSpPr>
          <p:nvPr/>
        </p:nvSpPr>
        <p:spPr bwMode="auto">
          <a:xfrm>
            <a:off x="23225760" y="4572001"/>
            <a:ext cx="10149840" cy="2954655"/>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Calibri" pitchFamily="34" charset="0"/>
              </a:rPr>
              <a:t>Our initial results with the first prototype were promising. We utilized a 35 cmH20 manifold pressure, and found peak pressures of 34 cmH20 in the test lung. </a:t>
            </a:r>
          </a:p>
          <a:p>
            <a:pPr eaLnBrk="1" hangingPunct="1"/>
            <a:endParaRPr lang="en-US" sz="2800" dirty="0">
              <a:latin typeface="Calibri" pitchFamily="34" charset="0"/>
            </a:endParaRPr>
          </a:p>
          <a:p>
            <a:pPr eaLnBrk="1" hangingPunct="1"/>
            <a:r>
              <a:rPr lang="en-US" sz="2800" dirty="0">
                <a:latin typeface="Calibri" pitchFamily="34" charset="0"/>
              </a:rPr>
              <a:t>Our second prototype is in the process of being assembled and preparations are being made for testing. </a:t>
            </a:r>
          </a:p>
        </p:txBody>
      </p:sp>
      <p:sp>
        <p:nvSpPr>
          <p:cNvPr id="33" name="Rectangle 32"/>
          <p:cNvSpPr/>
          <p:nvPr/>
        </p:nvSpPr>
        <p:spPr>
          <a:xfrm>
            <a:off x="1463040" y="118110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Introduction</a:t>
            </a:r>
          </a:p>
        </p:txBody>
      </p:sp>
      <p:sp>
        <p:nvSpPr>
          <p:cNvPr id="13" name="Text Box 192"/>
          <p:cNvSpPr txBox="1">
            <a:spLocks noChangeArrowheads="1"/>
          </p:cNvSpPr>
          <p:nvPr/>
        </p:nvSpPr>
        <p:spPr bwMode="auto">
          <a:xfrm>
            <a:off x="12344400" y="4572001"/>
            <a:ext cx="10149840" cy="4678204"/>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Calibri" pitchFamily="34" charset="0"/>
              </a:rPr>
              <a:t>Working with basic manufacturing techniques, we produced an initial proof of concept device, and tested it with an ASL-5000 lung simulator on 3/20/2020. </a:t>
            </a:r>
          </a:p>
          <a:p>
            <a:pPr eaLnBrk="1" hangingPunct="1"/>
            <a:endParaRPr lang="en-US" sz="2800" dirty="0">
              <a:latin typeface="Calibri" pitchFamily="34" charset="0"/>
            </a:endParaRPr>
          </a:p>
          <a:p>
            <a:pPr eaLnBrk="1" hangingPunct="1"/>
            <a:r>
              <a:rPr lang="en-US" sz="2800" dirty="0">
                <a:latin typeface="Calibri" pitchFamily="34" charset="0"/>
              </a:rPr>
              <a:t>The initial design was created in </a:t>
            </a:r>
            <a:r>
              <a:rPr lang="en-US" sz="2800" dirty="0" err="1">
                <a:latin typeface="Calibri" pitchFamily="34" charset="0"/>
              </a:rPr>
              <a:t>Solidworks</a:t>
            </a:r>
            <a:r>
              <a:rPr lang="en-US" sz="2800" dirty="0">
                <a:latin typeface="Calibri" pitchFamily="34" charset="0"/>
              </a:rPr>
              <a:t>. The initial version was built primarily with acrylic sheet that had been laser cut with a 50w Epilog laser cutter. The updated version was changed to be made from HDPE sheet that was machined on a CNC router (Shop-Bot CNC). The updated version is in the process of assembly and planning for testing.</a:t>
            </a:r>
          </a:p>
        </p:txBody>
      </p:sp>
      <p:sp>
        <p:nvSpPr>
          <p:cNvPr id="34" name="Rectangle 33"/>
          <p:cNvSpPr/>
          <p:nvPr/>
        </p:nvSpPr>
        <p:spPr>
          <a:xfrm>
            <a:off x="1234440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Methods and Materials</a:t>
            </a:r>
          </a:p>
        </p:txBody>
      </p:sp>
      <p:sp>
        <p:nvSpPr>
          <p:cNvPr id="12" name="Text Box 191"/>
          <p:cNvSpPr txBox="1">
            <a:spLocks noChangeArrowheads="1"/>
          </p:cNvSpPr>
          <p:nvPr/>
        </p:nvSpPr>
        <p:spPr bwMode="auto">
          <a:xfrm>
            <a:off x="34107120" y="4572001"/>
            <a:ext cx="10149840" cy="4678204"/>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mn-lt"/>
              </a:rPr>
              <a:t>Our goal was to develop a system that meets the minimal requirements for a ventilator to support COVID-19 patients who would otherwise be denied mechanical ventilation, allowing further triage to identify patients who could most likely benefit from a conventional mechanical ventilator. </a:t>
            </a:r>
          </a:p>
          <a:p>
            <a:pPr eaLnBrk="1" hangingPunct="1"/>
            <a:endParaRPr lang="en-US" sz="2800" dirty="0">
              <a:latin typeface="+mn-lt"/>
            </a:endParaRPr>
          </a:p>
          <a:p>
            <a:pPr eaLnBrk="1" hangingPunct="1"/>
            <a:r>
              <a:rPr lang="en-US" sz="2800" dirty="0">
                <a:latin typeface="+mn-lt"/>
              </a:rPr>
              <a:t>Overall, our project had made significant progress towards the goal of a successful test for the mechanical ventilator. One significant roadblock we have encountered is the shelter in place order preventing us from having access to needed facilities. </a:t>
            </a:r>
          </a:p>
        </p:txBody>
      </p:sp>
      <p:sp>
        <p:nvSpPr>
          <p:cNvPr id="35" name="Rectangle 34"/>
          <p:cNvSpPr/>
          <p:nvPr/>
        </p:nvSpPr>
        <p:spPr>
          <a:xfrm>
            <a:off x="3410712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Discussion</a:t>
            </a:r>
          </a:p>
        </p:txBody>
      </p:sp>
      <p:sp>
        <p:nvSpPr>
          <p:cNvPr id="14" name="Text Box 193"/>
          <p:cNvSpPr txBox="1">
            <a:spLocks noChangeArrowheads="1"/>
          </p:cNvSpPr>
          <p:nvPr/>
        </p:nvSpPr>
        <p:spPr bwMode="auto">
          <a:xfrm>
            <a:off x="34107120" y="10487550"/>
            <a:ext cx="10149840" cy="1231106"/>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Calibri" pitchFamily="34" charset="0"/>
              </a:rPr>
              <a:t>Our design is currently pending testing, but we are hopeful that we will have further results soon. </a:t>
            </a:r>
          </a:p>
        </p:txBody>
      </p:sp>
      <p:sp>
        <p:nvSpPr>
          <p:cNvPr id="36" name="Rectangle 35"/>
          <p:cNvSpPr/>
          <p:nvPr/>
        </p:nvSpPr>
        <p:spPr>
          <a:xfrm>
            <a:off x="34107120" y="9915241"/>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Conclusions</a:t>
            </a:r>
          </a:p>
        </p:txBody>
      </p:sp>
      <p:sp>
        <p:nvSpPr>
          <p:cNvPr id="11" name="Text Box 190"/>
          <p:cNvSpPr txBox="1">
            <a:spLocks noChangeArrowheads="1"/>
          </p:cNvSpPr>
          <p:nvPr/>
        </p:nvSpPr>
        <p:spPr bwMode="auto">
          <a:xfrm>
            <a:off x="1463040" y="12382503"/>
            <a:ext cx="10149840" cy="8863965"/>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dirty="0"/>
              <a:t>Given the estimated deficits between projected need for ventilators and current supply, there exists a need for a rapidly producible device capable of treating Covid-19 associated ARDS. We sought to make a device that can manage patients’ respiratory rate, end expiratory pressure, and peak inspiratory pressure. Some research groups have developed automatic manual resuscitators to provide respiratory support pending ventilator availability (MIT). This approach is limited by lack of long term studies demonstrating the safety and efficacy of long term use of manual resuscitators, which have traditionally been used in critical care environments. Additionally, designing full-featured invasive ventilators was also considered. However, these devices are often proprietary, have substantial lag times in manufacturing and shipping, and require complex components and materials that make them difficult to rapidly produce. Lastly, numerous efforts have been made </a:t>
            </a:r>
            <a:endParaRPr lang="en-US" sz="2800" dirty="0"/>
          </a:p>
          <a:p>
            <a:br>
              <a:rPr lang="en-US" sz="2800" dirty="0"/>
            </a:br>
            <a:r>
              <a:rPr lang="en-US" dirty="0"/>
              <a:t>This design will most likely incorporate the ability to split non-invasive pressure support/continuous positive airway support (CPAP) to provide pressure-controlled continuous mandatory ventilation (PC-CMV) to many patients. Alternatively, it could be supplied with an improvised pressure source. </a:t>
            </a:r>
          </a:p>
          <a:p>
            <a:endParaRPr lang="en-US" sz="2800" dirty="0"/>
          </a:p>
          <a:p>
            <a:r>
              <a:rPr lang="en-US" dirty="0"/>
              <a:t>Our design aims to be simple and capable of being rapidly produced locally using readily available materials and parts. Additionally, the design will include flexibility to deal with part/material shortages, should they arise.</a:t>
            </a:r>
            <a:endParaRPr lang="en-US" sz="2800" dirty="0"/>
          </a:p>
          <a:p>
            <a:br>
              <a:rPr lang="en-US" sz="2800" dirty="0"/>
            </a:br>
            <a:endParaRPr lang="en-US" sz="2800" dirty="0">
              <a:latin typeface="+mn-lt"/>
            </a:endParaRPr>
          </a:p>
        </p:txBody>
      </p:sp>
      <p:sp>
        <p:nvSpPr>
          <p:cNvPr id="45" name="Rectangle 44"/>
          <p:cNvSpPr/>
          <p:nvPr/>
        </p:nvSpPr>
        <p:spPr>
          <a:xfrm>
            <a:off x="2322576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Results</a:t>
            </a:r>
          </a:p>
        </p:txBody>
      </p:sp>
      <p:sp>
        <p:nvSpPr>
          <p:cNvPr id="31" name="Rectangle 265"/>
          <p:cNvSpPr>
            <a:spLocks noChangeAspect="1" noChangeArrowheads="1"/>
          </p:cNvSpPr>
          <p:nvPr/>
        </p:nvSpPr>
        <p:spPr bwMode="auto">
          <a:xfrm>
            <a:off x="914400" y="731520"/>
            <a:ext cx="2558301" cy="1920240"/>
          </a:xfrm>
          <a:prstGeom prst="rect">
            <a:avLst/>
          </a:prstGeom>
          <a:blipFill dpi="0" rotWithShape="1">
            <a:blip r:embed="rId2">
              <a:lum bright="70000" contrast="-70000"/>
            </a:blip>
            <a:srcRect/>
            <a:stretch>
              <a:fillRect r="-79"/>
            </a:stretch>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3814" tIns="41907" rIns="83814" bIns="41907" anchor="ctr"/>
          <a:lstStyle/>
          <a:p>
            <a:pPr algn="ctr" defTabSz="4022725"/>
            <a:r>
              <a:rPr lang="en-US" sz="1800" b="1" dirty="0">
                <a:latin typeface="Calibri" pitchFamily="34" charset="0"/>
              </a:rPr>
              <a:t>REPLACE THIS BOX WITH YOUR ORGANIZATION’S</a:t>
            </a:r>
          </a:p>
          <a:p>
            <a:pPr algn="ctr" defTabSz="4022725"/>
            <a:r>
              <a:rPr lang="en-US" sz="1800" b="1" dirty="0">
                <a:latin typeface="Calibri" pitchFamily="34" charset="0"/>
              </a:rPr>
              <a:t>HIGH RESOLUTION LOGO</a:t>
            </a:r>
          </a:p>
        </p:txBody>
      </p:sp>
      <p:sp>
        <p:nvSpPr>
          <p:cNvPr id="38" name="Rectangle 265"/>
          <p:cNvSpPr>
            <a:spLocks noChangeAspect="1" noChangeArrowheads="1"/>
          </p:cNvSpPr>
          <p:nvPr/>
        </p:nvSpPr>
        <p:spPr bwMode="auto">
          <a:xfrm>
            <a:off x="42245280" y="731520"/>
            <a:ext cx="2558301" cy="1920240"/>
          </a:xfrm>
          <a:prstGeom prst="rect">
            <a:avLst/>
          </a:prstGeom>
          <a:blipFill dpi="0" rotWithShape="1">
            <a:blip r:embed="rId2">
              <a:lum bright="70000" contrast="-70000"/>
            </a:blip>
            <a:srcRect/>
            <a:stretch>
              <a:fillRect r="-79"/>
            </a:stretch>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3814" tIns="41907" rIns="83814" bIns="41907" anchor="ctr"/>
          <a:lstStyle/>
          <a:p>
            <a:pPr algn="ctr" defTabSz="4022725"/>
            <a:r>
              <a:rPr lang="en-US" sz="1800" b="1" dirty="0">
                <a:latin typeface="Calibri" pitchFamily="34" charset="0"/>
              </a:rPr>
              <a:t>REPLACE THIS BOX WITH YOUR ORGANIZATION’S</a:t>
            </a:r>
          </a:p>
          <a:p>
            <a:pPr algn="ctr" defTabSz="4022725"/>
            <a:r>
              <a:rPr lang="en-US" sz="1800" b="1" dirty="0">
                <a:latin typeface="Calibri" pitchFamily="34" charset="0"/>
              </a:rPr>
              <a:t>HIGH RESOLUTION LOGO</a:t>
            </a:r>
          </a:p>
        </p:txBody>
      </p:sp>
      <p:pic>
        <p:nvPicPr>
          <p:cNvPr id="1026" name="Picture 2">
            <a:extLst>
              <a:ext uri="{FF2B5EF4-FFF2-40B4-BE49-F238E27FC236}">
                <a16:creationId xmlns:a16="http://schemas.microsoft.com/office/drawing/2014/main" id="{6F39C1DC-9A15-4038-A936-92A4D31FDB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0" y="9658617"/>
            <a:ext cx="10791887" cy="657198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9D5403F1-10A4-4A74-ABA0-E39515BFB499}"/>
              </a:ext>
            </a:extLst>
          </p:cNvPr>
          <p:cNvPicPr>
            <a:picLocks noChangeAspect="1"/>
          </p:cNvPicPr>
          <p:nvPr/>
        </p:nvPicPr>
        <p:blipFill>
          <a:blip r:embed="rId4"/>
          <a:stretch>
            <a:fillRect/>
          </a:stretch>
        </p:blipFill>
        <p:spPr>
          <a:xfrm>
            <a:off x="23393400" y="9915241"/>
            <a:ext cx="7765907" cy="5429821"/>
          </a:xfrm>
          <a:prstGeom prst="rect">
            <a:avLst/>
          </a:prstGeom>
        </p:spPr>
      </p:pic>
      <p:sp>
        <p:nvSpPr>
          <p:cNvPr id="6" name="TextBox 5">
            <a:extLst>
              <a:ext uri="{FF2B5EF4-FFF2-40B4-BE49-F238E27FC236}">
                <a16:creationId xmlns:a16="http://schemas.microsoft.com/office/drawing/2014/main" id="{C139A2C8-ED71-4517-8E3B-9847F8D21530}"/>
              </a:ext>
            </a:extLst>
          </p:cNvPr>
          <p:cNvSpPr txBox="1"/>
          <p:nvPr/>
        </p:nvSpPr>
        <p:spPr>
          <a:xfrm>
            <a:off x="23225760" y="8389549"/>
            <a:ext cx="5393079" cy="1046440"/>
          </a:xfrm>
          <a:prstGeom prst="rect">
            <a:avLst/>
          </a:prstGeom>
          <a:noFill/>
        </p:spPr>
        <p:txBody>
          <a:bodyPr wrap="none" rtlCol="0">
            <a:spAutoFit/>
          </a:bodyPr>
          <a:lstStyle/>
          <a:p>
            <a:r>
              <a:rPr lang="en-US" dirty="0"/>
              <a:t>Initial Prototype</a:t>
            </a:r>
          </a:p>
        </p:txBody>
      </p:sp>
      <p:pic>
        <p:nvPicPr>
          <p:cNvPr id="7" name="Picture 6">
            <a:extLst>
              <a:ext uri="{FF2B5EF4-FFF2-40B4-BE49-F238E27FC236}">
                <a16:creationId xmlns:a16="http://schemas.microsoft.com/office/drawing/2014/main" id="{774D81B6-D99B-4536-B683-3EB0C4EC6005}"/>
              </a:ext>
            </a:extLst>
          </p:cNvPr>
          <p:cNvPicPr>
            <a:picLocks noChangeAspect="1"/>
          </p:cNvPicPr>
          <p:nvPr/>
        </p:nvPicPr>
        <p:blipFill>
          <a:blip r:embed="rId5"/>
          <a:stretch>
            <a:fillRect/>
          </a:stretch>
        </p:blipFill>
        <p:spPr>
          <a:xfrm>
            <a:off x="22947792" y="16709852"/>
            <a:ext cx="8975774" cy="6571983"/>
          </a:xfrm>
          <a:prstGeom prst="rect">
            <a:avLst/>
          </a:prstGeom>
        </p:spPr>
      </p:pic>
      <p:sp>
        <p:nvSpPr>
          <p:cNvPr id="8" name="Rectangle 7">
            <a:extLst>
              <a:ext uri="{FF2B5EF4-FFF2-40B4-BE49-F238E27FC236}">
                <a16:creationId xmlns:a16="http://schemas.microsoft.com/office/drawing/2014/main" id="{84B238A1-4D95-4C14-8BCA-4A346DA6A8D2}"/>
              </a:ext>
            </a:extLst>
          </p:cNvPr>
          <p:cNvSpPr/>
          <p:nvPr/>
        </p:nvSpPr>
        <p:spPr>
          <a:xfrm>
            <a:off x="23225760" y="15490942"/>
            <a:ext cx="5926687" cy="1046440"/>
          </a:xfrm>
          <a:prstGeom prst="rect">
            <a:avLst/>
          </a:prstGeom>
        </p:spPr>
        <p:txBody>
          <a:bodyPr wrap="none">
            <a:spAutoFit/>
          </a:bodyPr>
          <a:lstStyle/>
          <a:p>
            <a:r>
              <a:rPr lang="en-US" dirty="0"/>
              <a:t>Second Prototype</a:t>
            </a:r>
          </a:p>
        </p:txBody>
      </p:sp>
      <p:pic>
        <p:nvPicPr>
          <p:cNvPr id="9" name="Picture 8">
            <a:extLst>
              <a:ext uri="{FF2B5EF4-FFF2-40B4-BE49-F238E27FC236}">
                <a16:creationId xmlns:a16="http://schemas.microsoft.com/office/drawing/2014/main" id="{47A517E5-0D37-41A8-9F69-FDF044571D95}"/>
              </a:ext>
            </a:extLst>
          </p:cNvPr>
          <p:cNvPicPr>
            <a:picLocks noChangeAspect="1"/>
          </p:cNvPicPr>
          <p:nvPr/>
        </p:nvPicPr>
        <p:blipFill>
          <a:blip r:embed="rId6"/>
          <a:stretch>
            <a:fillRect/>
          </a:stretch>
        </p:blipFill>
        <p:spPr>
          <a:xfrm>
            <a:off x="32345112" y="16078199"/>
            <a:ext cx="8749354" cy="7077763"/>
          </a:xfrm>
          <a:prstGeom prst="rect">
            <a:avLst/>
          </a:prstGeom>
        </p:spPr>
      </p:pic>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CBD3ECED517A349A841589E8ADD4557" ma:contentTypeVersion="12" ma:contentTypeDescription="Create a new document." ma:contentTypeScope="" ma:versionID="8e38ec2b0635e915b85ac5b150c74a29">
  <xsd:schema xmlns:xsd="http://www.w3.org/2001/XMLSchema" xmlns:xs="http://www.w3.org/2001/XMLSchema" xmlns:p="http://schemas.microsoft.com/office/2006/metadata/properties" xmlns:ns3="40874b67-5b08-4aa7-827c-302dddd1d044" xmlns:ns4="69db2264-6cc7-4e2a-bf25-31cf16076048" targetNamespace="http://schemas.microsoft.com/office/2006/metadata/properties" ma:root="true" ma:fieldsID="3ced652467451cd0bdfe28ad94dcaa75" ns3:_="" ns4:_="">
    <xsd:import namespace="40874b67-5b08-4aa7-827c-302dddd1d044"/>
    <xsd:import namespace="69db2264-6cc7-4e2a-bf25-31cf1607604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EventHashCode" minOccurs="0"/>
                <xsd:element ref="ns4:MediaServiceGenerationTim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874b67-5b08-4aa7-827c-302dddd1d04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9db2264-6cc7-4e2a-bf25-31cf16076048"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95E3CB5-6282-4EC3-AEC1-D3E756A48F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874b67-5b08-4aa7-827c-302dddd1d044"/>
    <ds:schemaRef ds:uri="69db2264-6cc7-4e2a-bf25-31cf1607604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8B84451-5123-43D3-9789-09307097F56E}">
  <ds:schemaRefs>
    <ds:schemaRef ds:uri="http://schemas.microsoft.com/sharepoint/v3/contenttype/forms"/>
  </ds:schemaRefs>
</ds:datastoreItem>
</file>

<file path=customXml/itemProps3.xml><?xml version="1.0" encoding="utf-8"?>
<ds:datastoreItem xmlns:ds="http://schemas.openxmlformats.org/officeDocument/2006/customXml" ds:itemID="{D4EA9063-FF98-425E-AC4B-1B5413FD7204}">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2835</TotalTime>
  <Words>626</Words>
  <Application>Microsoft Office PowerPoint</Application>
  <PresentationFormat>Custom</PresentationFormat>
  <Paragraphs>50</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Max Witt</cp:lastModifiedBy>
  <cp:revision>105</cp:revision>
  <cp:lastPrinted>2013-02-12T02:21:55Z</cp:lastPrinted>
  <dcterms:created xsi:type="dcterms:W3CDTF">2013-02-10T21:14:48Z</dcterms:created>
  <dcterms:modified xsi:type="dcterms:W3CDTF">2020-04-06T03:01:14Z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0x0101005CBD3ECED517A349A841589E8ADD4557</vt:lpwstr>
  </property>
</Properties>
</file>