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20"/>
  </p:notesMasterIdLst>
  <p:sldIdLst>
    <p:sldId id="261" r:id="rId7"/>
    <p:sldId id="266" r:id="rId8"/>
    <p:sldId id="270" r:id="rId9"/>
    <p:sldId id="277" r:id="rId10"/>
    <p:sldId id="272" r:id="rId11"/>
    <p:sldId id="273" r:id="rId12"/>
    <p:sldId id="276" r:id="rId13"/>
    <p:sldId id="278" r:id="rId14"/>
    <p:sldId id="280" r:id="rId15"/>
    <p:sldId id="279" r:id="rId16"/>
    <p:sldId id="281" r:id="rId17"/>
    <p:sldId id="282" r:id="rId18"/>
    <p:sldId id="263" r:id="rId19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2316"/>
    <a:srgbClr val="DC2911"/>
    <a:srgbClr val="EE550A"/>
    <a:srgbClr val="EF2C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79412" autoAdjust="0"/>
  </p:normalViewPr>
  <p:slideViewPr>
    <p:cSldViewPr>
      <p:cViewPr varScale="1">
        <p:scale>
          <a:sx n="110" d="100"/>
          <a:sy n="110" d="100"/>
        </p:scale>
        <p:origin x="1144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A1EE0E6-97E4-4A74-AE2E-FCDB09BEE6CE}" type="datetimeFigureOut">
              <a:rPr lang="en-US" smtClean="0"/>
              <a:t>7/16/19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DD7C54-063A-4CD7-A460-E6F622471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14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Decision:  </a:t>
            </a:r>
            <a:r>
              <a:rPr lang="en-US" dirty="0"/>
              <a:t>Name</a:t>
            </a:r>
            <a:r>
              <a:rPr lang="en-US" baseline="0" dirty="0"/>
              <a:t> of topic, functionality; High level; Same as SharePoint Item</a:t>
            </a:r>
          </a:p>
          <a:p>
            <a:r>
              <a:rPr lang="en-US" b="1" baseline="0" dirty="0"/>
              <a:t>Decision Point:  </a:t>
            </a:r>
            <a:r>
              <a:rPr lang="en-US" baseline="0" dirty="0"/>
              <a:t>Format as a question; Same as SharePoint Item</a:t>
            </a:r>
          </a:p>
          <a:p>
            <a:endParaRPr lang="en-US" baseline="0" dirty="0"/>
          </a:p>
          <a:p>
            <a:r>
              <a:rPr lang="en-US" b="1" baseline="0" dirty="0"/>
              <a:t>Background / Current State:  </a:t>
            </a:r>
            <a:r>
              <a:rPr lang="en-US" baseline="0" dirty="0"/>
              <a:t>Include definitions if appropriate</a:t>
            </a:r>
          </a:p>
          <a:p>
            <a:endParaRPr lang="en-US" baseline="0" dirty="0"/>
          </a:p>
          <a:p>
            <a:pPr lvl="0"/>
            <a:r>
              <a:rPr lang="en-US" b="1" baseline="0" dirty="0"/>
              <a:t>Considerations:  </a:t>
            </a:r>
            <a:r>
              <a:rPr lang="en-US" dirty="0"/>
              <a:t>Accreditation  or regulatory factors that may influence; Policies and procedures that will influence; Workflow factors to consider; Previously made decisions that impact this decision; Who is impacted by the issue or the potential solution (end users or other Application Teams); Who requested the change or champions the change request</a:t>
            </a:r>
            <a:endParaRPr lang="en-US" i="0" dirty="0"/>
          </a:p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D7C54-063A-4CD7-A460-E6F6224716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0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Decision:  </a:t>
            </a:r>
            <a:r>
              <a:rPr lang="en-US" dirty="0"/>
              <a:t>Name</a:t>
            </a:r>
            <a:r>
              <a:rPr lang="en-US" baseline="0" dirty="0"/>
              <a:t> of topic, functionality; High level; Same as SharePoint Item</a:t>
            </a:r>
          </a:p>
          <a:p>
            <a:r>
              <a:rPr lang="en-US" b="1" baseline="0" dirty="0"/>
              <a:t>Decision Point:  </a:t>
            </a:r>
            <a:r>
              <a:rPr lang="en-US" baseline="0" dirty="0"/>
              <a:t>Format as a question; Same as SharePoint Item</a:t>
            </a:r>
          </a:p>
          <a:p>
            <a:endParaRPr lang="en-US" baseline="0" dirty="0"/>
          </a:p>
          <a:p>
            <a:r>
              <a:rPr lang="en-US" b="1" baseline="0" dirty="0"/>
              <a:t>Background / Current State:  </a:t>
            </a:r>
            <a:r>
              <a:rPr lang="en-US" baseline="0" dirty="0"/>
              <a:t>Include definitions if appropriate</a:t>
            </a:r>
          </a:p>
          <a:p>
            <a:endParaRPr lang="en-US" baseline="0" dirty="0"/>
          </a:p>
          <a:p>
            <a:pPr lvl="0"/>
            <a:r>
              <a:rPr lang="en-US" b="1" baseline="0" dirty="0"/>
              <a:t>Considerations:  </a:t>
            </a:r>
            <a:r>
              <a:rPr lang="en-US" dirty="0"/>
              <a:t>Accreditation  or regulatory factors that may influence; Policies and procedures that will influence; Workflow factors to consider; Previously made decisions that impact this decision; Who is impacted by the issue or the potential solution (end users or other Application Teams); Who requested the change or champions the change request</a:t>
            </a:r>
            <a:endParaRPr lang="en-US" i="0" dirty="0"/>
          </a:p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D7C54-063A-4CD7-A460-E6F6224716D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79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4a6914c97_2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215" name="Google Shape;215;g54a6914c97_2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4835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54a6914c97_2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238" name="Google Shape;238;g54a6914c97_2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22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4a6914c97_2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215" name="Google Shape;215;g54a6914c97_2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7021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D7C54-063A-4CD7-A460-E6F6224716D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176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D7C54-063A-4CD7-A460-E6F6224716D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67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D7C54-063A-4CD7-A460-E6F6224716D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64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Options: </a:t>
            </a:r>
            <a:r>
              <a:rPr lang="en-US" b="0" dirty="0"/>
              <a:t>Can include multiple</a:t>
            </a:r>
            <a:r>
              <a:rPr lang="en-US" b="0" baseline="0" dirty="0"/>
              <a:t> solutions or ‘no change’ to current design/build</a:t>
            </a:r>
          </a:p>
          <a:p>
            <a:endParaRPr lang="en-US" b="0" baseline="0" dirty="0"/>
          </a:p>
          <a:p>
            <a:r>
              <a:rPr lang="en-US" b="1" baseline="0" dirty="0"/>
              <a:t>MiChart Recommendation: </a:t>
            </a:r>
            <a:r>
              <a:rPr lang="en-US" b="0" baseline="0" dirty="0"/>
              <a:t>If a recommendation is known, populate with the appropriate option.  If uncertain, leave blank and it will be populated during </a:t>
            </a:r>
            <a:r>
              <a:rPr lang="en-US" b="0" baseline="0"/>
              <a:t>the meeting</a:t>
            </a:r>
            <a:endParaRPr lang="en-US" b="0" baseline="0" dirty="0"/>
          </a:p>
          <a:p>
            <a:endParaRPr lang="en-US" b="0" baseline="0" dirty="0"/>
          </a:p>
          <a:p>
            <a:r>
              <a:rPr lang="en-US" b="1" baseline="0" dirty="0"/>
              <a:t>OCI Decision or recommendation:  </a:t>
            </a:r>
            <a:r>
              <a:rPr lang="en-US" b="0" baseline="0" dirty="0"/>
              <a:t>To be populated during  meeting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D7C54-063A-4CD7-A460-E6F6224716D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88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3429002"/>
            <a:ext cx="9144000" cy="842963"/>
          </a:xfrm>
          <a:prstGeom prst="rect">
            <a:avLst/>
          </a:prstGeom>
          <a:solidFill>
            <a:srgbClr val="10253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-9524" y="3364706"/>
            <a:ext cx="9153525" cy="0"/>
          </a:xfrm>
          <a:prstGeom prst="line">
            <a:avLst/>
          </a:prstGeom>
          <a:ln w="38100">
            <a:solidFill>
              <a:srgbClr val="FFCB0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224372" y="2343152"/>
            <a:ext cx="6270343" cy="392906"/>
          </a:xfrm>
        </p:spPr>
        <p:txBody>
          <a:bodyPr anchor="t">
            <a:noAutofit/>
          </a:bodyPr>
          <a:lstStyle>
            <a:lvl1pPr algn="l">
              <a:defRPr sz="2400" b="0" cap="none">
                <a:solidFill>
                  <a:srgbClr val="00274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219327" y="2743202"/>
            <a:ext cx="6238875" cy="621506"/>
          </a:xfrm>
        </p:spPr>
        <p:txBody>
          <a:bodyPr/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 err="1"/>
              <a:t>Mmmm</a:t>
            </a:r>
            <a:r>
              <a:rPr lang="en-US" dirty="0"/>
              <a:t>/</a:t>
            </a:r>
            <a:r>
              <a:rPr lang="en-US" dirty="0" err="1"/>
              <a:t>dd</a:t>
            </a:r>
            <a:r>
              <a:rPr lang="en-US" dirty="0"/>
              <a:t>/</a:t>
            </a:r>
            <a:r>
              <a:rPr lang="en-US" dirty="0" err="1"/>
              <a:t>yyyy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23" y="3689078"/>
            <a:ext cx="3048007" cy="27432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7010082" y="3630030"/>
            <a:ext cx="165462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0" kern="0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HEALTH INFORMATION </a:t>
            </a:r>
          </a:p>
          <a:p>
            <a:r>
              <a:rPr lang="en-US" sz="1050" b="0" kern="0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TECHNOLOGY &amp; SERVICES</a:t>
            </a:r>
          </a:p>
        </p:txBody>
      </p:sp>
    </p:spTree>
    <p:extLst>
      <p:ext uri="{BB962C8B-B14F-4D97-AF65-F5344CB8AC3E}">
        <p14:creationId xmlns:p14="http://schemas.microsoft.com/office/powerpoint/2010/main" val="3090353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28600" y="664369"/>
            <a:ext cx="8686800" cy="0"/>
          </a:xfrm>
          <a:prstGeom prst="line">
            <a:avLst/>
          </a:prstGeom>
          <a:ln>
            <a:solidFill>
              <a:srgbClr val="00274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4769645"/>
            <a:ext cx="9144000" cy="373856"/>
          </a:xfrm>
          <a:prstGeom prst="rect">
            <a:avLst/>
          </a:prstGeom>
          <a:solidFill>
            <a:srgbClr val="10253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871538"/>
            <a:ext cx="8458200" cy="38076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" y="171450"/>
            <a:ext cx="8763000" cy="571008"/>
          </a:xfrm>
        </p:spPr>
        <p:txBody>
          <a:bodyPr>
            <a:normAutofit/>
          </a:bodyPr>
          <a:lstStyle>
            <a:lvl1pPr algn="l">
              <a:defRPr sz="2700" b="0">
                <a:solidFill>
                  <a:srgbClr val="00274C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46829" y="4767264"/>
            <a:ext cx="586154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FEF16-21DB-47C5-9A79-D179CFB0EB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4808237"/>
            <a:ext cx="3048007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42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er Optio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4780177"/>
            <a:ext cx="9144000" cy="373856"/>
          </a:xfrm>
          <a:prstGeom prst="rect">
            <a:avLst/>
          </a:prstGeom>
          <a:solidFill>
            <a:srgbClr val="10253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8600" y="664369"/>
            <a:ext cx="8686800" cy="0"/>
          </a:xfrm>
          <a:prstGeom prst="line">
            <a:avLst/>
          </a:prstGeom>
          <a:ln>
            <a:solidFill>
              <a:srgbClr val="00274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" y="171450"/>
            <a:ext cx="8763000" cy="571008"/>
          </a:xfrm>
        </p:spPr>
        <p:txBody>
          <a:bodyPr>
            <a:normAutofit/>
          </a:bodyPr>
          <a:lstStyle>
            <a:lvl1pPr algn="l">
              <a:defRPr sz="2700" b="0">
                <a:solidFill>
                  <a:srgbClr val="00274C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2981"/>
            <a:ext cx="8458200" cy="36861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8600" y="664370"/>
            <a:ext cx="8686800" cy="278606"/>
          </a:xfrm>
        </p:spPr>
        <p:txBody>
          <a:bodyPr/>
          <a:lstStyle>
            <a:lvl1pPr marL="0" indent="0" algn="l" defTabSz="342900" rtl="0" fontAlgn="base">
              <a:spcBef>
                <a:spcPct val="0"/>
              </a:spcBef>
              <a:spcAft>
                <a:spcPct val="0"/>
              </a:spcAft>
              <a:buNone/>
              <a:defRPr lang="en-US" sz="1500" kern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200293" y="4774407"/>
            <a:ext cx="715108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28604-26C2-47C2-81C2-5F86E4D6AB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4808237"/>
            <a:ext cx="3048007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271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er Option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4769645"/>
            <a:ext cx="9144000" cy="373856"/>
          </a:xfrm>
          <a:prstGeom prst="rect">
            <a:avLst/>
          </a:prstGeom>
          <a:solidFill>
            <a:srgbClr val="10253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8600" y="664369"/>
            <a:ext cx="8686800" cy="0"/>
          </a:xfrm>
          <a:prstGeom prst="line">
            <a:avLst/>
          </a:prstGeom>
          <a:ln>
            <a:solidFill>
              <a:srgbClr val="00274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" y="257177"/>
            <a:ext cx="8763000" cy="492919"/>
          </a:xfrm>
        </p:spPr>
        <p:txBody>
          <a:bodyPr>
            <a:normAutofit/>
          </a:bodyPr>
          <a:lstStyle>
            <a:lvl1pPr algn="l">
              <a:defRPr lang="en-US" sz="1725" b="1" kern="1200" dirty="0">
                <a:solidFill>
                  <a:srgbClr val="00274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71450" y="160736"/>
            <a:ext cx="8686800" cy="278606"/>
          </a:xfrm>
        </p:spPr>
        <p:txBody>
          <a:bodyPr/>
          <a:lstStyle>
            <a:lvl1pPr marL="0" indent="0" algn="l" defTabSz="342900" rtl="0" fontAlgn="base">
              <a:spcBef>
                <a:spcPct val="0"/>
              </a:spcBef>
              <a:spcAft>
                <a:spcPct val="0"/>
              </a:spcAft>
              <a:buNone/>
              <a:defRPr lang="en-US" sz="1350" b="0" kern="1200" dirty="0" smtClean="0">
                <a:solidFill>
                  <a:srgbClr val="00274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871538"/>
            <a:ext cx="8458200" cy="38076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440615" y="4808715"/>
            <a:ext cx="597878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AFE7D-DB34-49DE-A80A-0E12F18486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4808237"/>
            <a:ext cx="3048007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82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4769645"/>
            <a:ext cx="9144000" cy="373856"/>
          </a:xfrm>
          <a:prstGeom prst="rect">
            <a:avLst/>
          </a:prstGeom>
          <a:solidFill>
            <a:srgbClr val="10253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3400" y="1828800"/>
            <a:ext cx="8229600" cy="857250"/>
          </a:xfrm>
        </p:spPr>
        <p:txBody>
          <a:bodyPr>
            <a:normAutofit/>
          </a:bodyPr>
          <a:lstStyle>
            <a:lvl1pPr>
              <a:defRPr sz="2700">
                <a:solidFill>
                  <a:srgbClr val="0027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4808237"/>
            <a:ext cx="3048007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69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Footer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28600" y="664369"/>
            <a:ext cx="8686800" cy="0"/>
          </a:xfrm>
          <a:prstGeom prst="line">
            <a:avLst/>
          </a:prstGeom>
          <a:ln>
            <a:solidFill>
              <a:srgbClr val="00274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4769645"/>
            <a:ext cx="9144000" cy="373856"/>
          </a:xfrm>
          <a:prstGeom prst="rect">
            <a:avLst/>
          </a:prstGeom>
          <a:solidFill>
            <a:srgbClr val="10253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" y="171450"/>
            <a:ext cx="8763000" cy="571008"/>
          </a:xfrm>
        </p:spPr>
        <p:txBody>
          <a:bodyPr>
            <a:normAutofit/>
          </a:bodyPr>
          <a:lstStyle>
            <a:lvl1pPr algn="l">
              <a:defRPr sz="2700" b="0">
                <a:solidFill>
                  <a:srgbClr val="00274C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299937" y="4793641"/>
            <a:ext cx="609600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4672D-9E97-46E9-99CA-4C29E32E25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4808237"/>
            <a:ext cx="3048007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240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ption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28600" y="664369"/>
            <a:ext cx="8686800" cy="0"/>
          </a:xfrm>
          <a:prstGeom prst="line">
            <a:avLst/>
          </a:prstGeom>
          <a:ln>
            <a:solidFill>
              <a:srgbClr val="00274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" y="171450"/>
            <a:ext cx="8763000" cy="571008"/>
          </a:xfrm>
        </p:spPr>
        <p:txBody>
          <a:bodyPr>
            <a:normAutofit/>
          </a:bodyPr>
          <a:lstStyle>
            <a:lvl1pPr algn="l">
              <a:defRPr sz="2700" b="0">
                <a:solidFill>
                  <a:srgbClr val="00274C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628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Optio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0" y="4769645"/>
            <a:ext cx="9144000" cy="373856"/>
          </a:xfrm>
          <a:prstGeom prst="rect">
            <a:avLst/>
          </a:prstGeom>
          <a:solidFill>
            <a:srgbClr val="10253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64061" y="4819650"/>
            <a:ext cx="492369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3DE09-7F14-4003-9CB9-D22784B06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4808237"/>
            <a:ext cx="3048007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07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422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7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16" name="Shape 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7625" y="4650582"/>
            <a:ext cx="9239250" cy="49291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22384" y="4692702"/>
            <a:ext cx="548699" cy="39374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192" y="-114791"/>
            <a:ext cx="8229600" cy="857250"/>
          </a:xfrm>
        </p:spPr>
        <p:txBody>
          <a:bodyPr>
            <a:normAutofit/>
          </a:bodyPr>
          <a:lstStyle>
            <a:lvl1pPr algn="l">
              <a:defRPr sz="21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B0B5-09A4-D04C-8BAA-AA5019D79A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148D4-A64C-1B44-B5AD-219F96FD6D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4628" y="502274"/>
            <a:ext cx="7875431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2721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21240-2C8E-4E04-A3CC-E38B14DFD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7/16/19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0D31B-3CBC-4C83-B11D-80AD280CB2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349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2_Title and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088684" y="603389"/>
            <a:ext cx="72024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1088684" y="1511799"/>
            <a:ext cx="7202400" cy="25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31750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5665604" y="247777"/>
            <a:ext cx="26256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1088684" y="246980"/>
            <a:ext cx="44541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360045" y="599230"/>
            <a:ext cx="6084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2" name="Google Shape;72;p15"/>
          <p:cNvCxnSpPr/>
          <p:nvPr/>
        </p:nvCxnSpPr>
        <p:spPr>
          <a:xfrm>
            <a:off x="1090422" y="1385316"/>
            <a:ext cx="72057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834832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2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7D75ED-2B15-483C-88CD-789B6D8C89C7}" type="datetime1">
              <a:rPr lang="en-US"/>
              <a:pPr>
                <a:defRPr/>
              </a:pPr>
              <a:t>7/16/19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C1A5A0-E05B-46FB-A004-2BF34953CE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150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00274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00274C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00274C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00274C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00274C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rgbClr val="00274C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rgbClr val="00274C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rgbClr val="00274C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rgbClr val="00274C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371600" y="1581150"/>
            <a:ext cx="5943600" cy="1103313"/>
          </a:xfrm>
        </p:spPr>
        <p:txBody>
          <a:bodyPr>
            <a:normAutofit/>
          </a:bodyPr>
          <a:lstStyle/>
          <a:p>
            <a:r>
              <a:rPr lang="en-US" dirty="0"/>
              <a:t>Office of Clinical Informatics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429000" y="2876550"/>
            <a:ext cx="2133600" cy="13144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August 5, 2019</a:t>
            </a:r>
          </a:p>
        </p:txBody>
      </p:sp>
    </p:spTree>
    <p:extLst>
      <p:ext uri="{BB962C8B-B14F-4D97-AF65-F5344CB8AC3E}">
        <p14:creationId xmlns:p14="http://schemas.microsoft.com/office/powerpoint/2010/main" val="3226613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946683"/>
              </p:ext>
            </p:extLst>
          </p:nvPr>
        </p:nvGraphicFramePr>
        <p:xfrm>
          <a:off x="228600" y="742950"/>
          <a:ext cx="8686800" cy="3810000"/>
        </p:xfrm>
        <a:graphic>
          <a:graphicData uri="http://schemas.openxmlformats.org/drawingml/2006/table">
            <a:tbl>
              <a:tblPr/>
              <a:tblGrid>
                <a:gridCol w="868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55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11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Decision Point:  Should we optimize IP MAR for clinical decision making?</a:t>
                      </a:r>
                    </a:p>
                  </a:txBody>
                  <a:tcPr marL="93726" marR="93726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4455">
                <a:tc>
                  <a:txBody>
                    <a:bodyPr/>
                    <a:lstStyle/>
                    <a:p>
                      <a:r>
                        <a:rPr lang="en-US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Requestor</a:t>
                      </a:r>
                      <a:r>
                        <a:rPr lang="en-US" sz="18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Emily Zhao</a:t>
                      </a:r>
                    </a:p>
                    <a:p>
                      <a:endParaRPr lang="en-US" sz="1800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Executive/Leadership sponsor:</a:t>
                      </a:r>
                      <a:r>
                        <a:rPr lang="en-US" sz="18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Robert Chang,</a:t>
                      </a:r>
                      <a:r>
                        <a:rPr lang="en-US" sz="1800" u="non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M.D.</a:t>
                      </a:r>
                      <a:endParaRPr lang="en-US" sz="1800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Impact: (area, audience/discipline, high, medium, low)</a:t>
                      </a:r>
                      <a:r>
                        <a:rPr lang="en-US" sz="18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Inpatient</a:t>
                      </a:r>
                      <a:r>
                        <a:rPr lang="en-US" sz="1800" u="non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Clinicians/Med</a:t>
                      </a:r>
                      <a:endParaRPr lang="en-US" sz="1800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Resource Allocation:</a:t>
                      </a:r>
                      <a:r>
                        <a:rPr lang="en-US" sz="18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MiChart</a:t>
                      </a:r>
                      <a:r>
                        <a:rPr lang="en-US" sz="1800" u="non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Clinical Doc AC</a:t>
                      </a:r>
                      <a:endParaRPr lang="en-US" sz="18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Estimated Implementation date or length:</a:t>
                      </a:r>
                      <a:r>
                        <a:rPr lang="en-US" sz="18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September,</a:t>
                      </a:r>
                      <a:r>
                        <a:rPr lang="en-US" sz="1800" u="non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2019</a:t>
                      </a:r>
                      <a:endParaRPr lang="en-US" sz="1800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Communication/Training Plan:</a:t>
                      </a:r>
                      <a:r>
                        <a:rPr lang="en-US" sz="1800" u="non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MiChart</a:t>
                      </a:r>
                      <a:r>
                        <a:rPr lang="en-US" sz="1800" u="non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Tell-All, HOQSC</a:t>
                      </a:r>
                      <a:endParaRPr lang="en-US" sz="1800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  <a:cs typeface="Arial" pitchFamily="34" charset="0"/>
                      </a:endParaRPr>
                    </a:p>
                  </a:txBody>
                  <a:tcPr marL="93726" marR="93726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247650"/>
            <a:ext cx="8763000" cy="3429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Decision:  Optimizing the IP MAR for clinical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2927410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100641"/>
              </p:ext>
            </p:extLst>
          </p:nvPr>
        </p:nvGraphicFramePr>
        <p:xfrm>
          <a:off x="228600" y="742951"/>
          <a:ext cx="8686800" cy="3967721"/>
        </p:xfrm>
        <a:graphic>
          <a:graphicData uri="http://schemas.openxmlformats.org/drawingml/2006/table">
            <a:tbl>
              <a:tblPr/>
              <a:tblGrid>
                <a:gridCol w="868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4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11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Decision Point:  Should we optimize IP MAR for clinical decision making?</a:t>
                      </a:r>
                    </a:p>
                  </a:txBody>
                  <a:tcPr marL="93726" marR="93726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2035">
                <a:tc>
                  <a:txBody>
                    <a:bodyPr/>
                    <a:lstStyle/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Background/Current Status: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  <a:cs typeface="Arial" pitchFamily="34" charset="0"/>
                        </a:rPr>
                        <a:t>The Inpatient Medication Administration Record (IP-MAR) report was created in 2014 Go live for inpatient providers to make decisions about current/future medication therapy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  <a:cs typeface="Arial" pitchFamily="34" charset="0"/>
                        </a:rPr>
                        <a:t>Current IP MAR History is an IP Summary report and contains:</a:t>
                      </a:r>
                    </a:p>
                    <a:p>
                      <a:pPr marL="571500" marR="0" lvl="1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  <a:cs typeface="Arial" pitchFamily="34" charset="0"/>
                        </a:rPr>
                        <a:t>the list of medications</a:t>
                      </a:r>
                    </a:p>
                    <a:p>
                      <a:pPr marL="571500" marR="0" lvl="1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  <a:cs typeface="Arial" pitchFamily="34" charset="0"/>
                        </a:rPr>
                        <a:t>start/stop times</a:t>
                      </a:r>
                    </a:p>
                    <a:p>
                      <a:pPr marL="571500" marR="0" lvl="1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  <a:cs typeface="Arial" pitchFamily="34" charset="0"/>
                        </a:rPr>
                        <a:t>Dosage</a:t>
                      </a:r>
                    </a:p>
                    <a:p>
                      <a:pPr marL="571500" marR="0" lvl="1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  <a:cs typeface="Arial" pitchFamily="34" charset="0"/>
                        </a:rPr>
                        <a:t>formulations </a:t>
                      </a:r>
                    </a:p>
                    <a:p>
                      <a:pPr marL="571500" marR="0" lvl="1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  <a:cs typeface="Arial" pitchFamily="34" charset="0"/>
                        </a:rPr>
                        <a:t>initials of person who administers the medication for the patient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  <a:cs typeface="Arial" pitchFamily="34" charset="0"/>
                        </a:rPr>
                        <a:t>Problems: long loading times, irrelevant information, poor formatting/missing data, minimal navigation options</a:t>
                      </a:r>
                    </a:p>
                  </a:txBody>
                  <a:tcPr marL="93726" marR="93726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9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Consideration: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  <a:cs typeface="Arial" pitchFamily="34" charset="0"/>
                        </a:rPr>
                        <a:t>Unable to measure the number of clinicians utilizing the report currently. May be able to identify which clinical roles access the report</a:t>
                      </a:r>
                    </a:p>
                  </a:txBody>
                  <a:tcPr marL="93726" marR="93726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C9151B17-1BAB-C14F-9EDB-916A65858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47650"/>
            <a:ext cx="8763000" cy="3429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Decision:  Optimizing the IP MAR for clinical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2277975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E7A946-58E4-C545-9368-1BCD92F26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IP MAR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6AF64-2DE1-B044-A4C2-4A0CAB4DE01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58213" y="4767263"/>
            <a:ext cx="585787" cy="274637"/>
          </a:xfrm>
        </p:spPr>
        <p:txBody>
          <a:bodyPr/>
          <a:lstStyle/>
          <a:p>
            <a:pPr>
              <a:defRPr/>
            </a:pPr>
            <a:fld id="{313FEF16-21DB-47C5-9A79-D179CFB0EB1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128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>
            <a:spLocks noGrp="1"/>
          </p:cNvSpPr>
          <p:nvPr>
            <p:ph type="title" idx="4294967295"/>
          </p:nvPr>
        </p:nvSpPr>
        <p:spPr>
          <a:xfrm>
            <a:off x="1941513" y="603250"/>
            <a:ext cx="7202487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</a:pPr>
            <a:r>
              <a:rPr lang="en" sz="1100"/>
              <a:t>IP MAR</a:t>
            </a:r>
            <a:endParaRPr sz="1100"/>
          </a:p>
        </p:txBody>
      </p:sp>
      <p:pic>
        <p:nvPicPr>
          <p:cNvPr id="218" name="Google Shape;21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169" y="145875"/>
            <a:ext cx="7670698" cy="4483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/>
          <p:nvPr/>
        </p:nvSpPr>
        <p:spPr>
          <a:xfrm>
            <a:off x="975563" y="1111384"/>
            <a:ext cx="1442994" cy="145066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" name="Google Shape;219;p33"/>
          <p:cNvSpPr/>
          <p:nvPr/>
        </p:nvSpPr>
        <p:spPr>
          <a:xfrm>
            <a:off x="7239000" y="769529"/>
            <a:ext cx="898754" cy="125821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DA2CE17-220C-6945-A0A6-E489EE194169}"/>
              </a:ext>
            </a:extLst>
          </p:cNvPr>
          <p:cNvSpPr/>
          <p:nvPr/>
        </p:nvSpPr>
        <p:spPr>
          <a:xfrm>
            <a:off x="2895600" y="931878"/>
            <a:ext cx="2286000" cy="297466"/>
          </a:xfrm>
          <a:prstGeom prst="roundRect">
            <a:avLst/>
          </a:prstGeom>
          <a:solidFill>
            <a:srgbClr val="B4231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Only scheduled meds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D6828A8-24E6-AA4E-BD5C-017C60216AFF}"/>
              </a:ext>
            </a:extLst>
          </p:cNvPr>
          <p:cNvSpPr/>
          <p:nvPr/>
        </p:nvSpPr>
        <p:spPr>
          <a:xfrm>
            <a:off x="4038600" y="2986921"/>
            <a:ext cx="1981200" cy="1162657"/>
          </a:xfrm>
          <a:prstGeom prst="roundRect">
            <a:avLst/>
          </a:prstGeom>
          <a:solidFill>
            <a:srgbClr val="B4231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long list of medications that requires scrolling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1EFC849-C727-9F45-96EF-52FFBFA22132}"/>
              </a:ext>
            </a:extLst>
          </p:cNvPr>
          <p:cNvSpPr/>
          <p:nvPr/>
        </p:nvSpPr>
        <p:spPr>
          <a:xfrm>
            <a:off x="6360261" y="1183917"/>
            <a:ext cx="2286000" cy="297466"/>
          </a:xfrm>
          <a:prstGeom prst="roundRect">
            <a:avLst/>
          </a:prstGeom>
          <a:solidFill>
            <a:srgbClr val="B4231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Will lose the date row</a:t>
            </a:r>
          </a:p>
        </p:txBody>
      </p:sp>
    </p:spTree>
    <p:extLst>
      <p:ext uri="{BB962C8B-B14F-4D97-AF65-F5344CB8AC3E}">
        <p14:creationId xmlns:p14="http://schemas.microsoft.com/office/powerpoint/2010/main" val="4177157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4025" y="133350"/>
            <a:ext cx="7675953" cy="44554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5F2FE10-D39B-A54A-BB54-2D78FEE1B859}"/>
              </a:ext>
            </a:extLst>
          </p:cNvPr>
          <p:cNvSpPr/>
          <p:nvPr/>
        </p:nvSpPr>
        <p:spPr>
          <a:xfrm>
            <a:off x="5488987" y="1017418"/>
            <a:ext cx="2286000" cy="297466"/>
          </a:xfrm>
          <a:prstGeom prst="roundRect">
            <a:avLst/>
          </a:prstGeom>
          <a:solidFill>
            <a:srgbClr val="B4231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Will lose the date row</a:t>
            </a:r>
          </a:p>
        </p:txBody>
      </p:sp>
    </p:spTree>
    <p:extLst>
      <p:ext uri="{BB962C8B-B14F-4D97-AF65-F5344CB8AC3E}">
        <p14:creationId xmlns:p14="http://schemas.microsoft.com/office/powerpoint/2010/main" val="3523469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3C089-AC75-164C-92BA-5455AC564B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DBC540D3-0A4A-1343-9194-BEC5B53507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/>
          <a:stretch/>
        </p:blipFill>
        <p:spPr>
          <a:xfrm>
            <a:off x="450850" y="209550"/>
            <a:ext cx="8242300" cy="449580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FC0A74E-ED00-E24C-8A23-A62A7E3044A2}"/>
              </a:ext>
            </a:extLst>
          </p:cNvPr>
          <p:cNvSpPr/>
          <p:nvPr/>
        </p:nvSpPr>
        <p:spPr>
          <a:xfrm>
            <a:off x="3432161" y="875693"/>
            <a:ext cx="2279678" cy="1162657"/>
          </a:xfrm>
          <a:prstGeom prst="roundRect">
            <a:avLst/>
          </a:prstGeom>
          <a:solidFill>
            <a:srgbClr val="B4231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long administrative table that repeats information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D1376B-17EE-0E4E-BC93-E80A7FA22617}"/>
              </a:ext>
            </a:extLst>
          </p:cNvPr>
          <p:cNvSpPr/>
          <p:nvPr/>
        </p:nvSpPr>
        <p:spPr>
          <a:xfrm>
            <a:off x="7239000" y="2190750"/>
            <a:ext cx="1128284" cy="2400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53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E7A946-58E4-C545-9368-1BCD92F26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Enhanced IP MAR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6AF64-2DE1-B044-A4C2-4A0CAB4DE01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58213" y="4767263"/>
            <a:ext cx="585787" cy="274637"/>
          </a:xfrm>
        </p:spPr>
        <p:txBody>
          <a:bodyPr/>
          <a:lstStyle/>
          <a:p>
            <a:pPr>
              <a:defRPr/>
            </a:pPr>
            <a:fld id="{313FEF16-21DB-47C5-9A79-D179CFB0EB1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30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1" y="257478"/>
            <a:ext cx="8153400" cy="450764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DA2CE17-220C-6945-A0A6-E489EE194169}"/>
              </a:ext>
            </a:extLst>
          </p:cNvPr>
          <p:cNvSpPr/>
          <p:nvPr/>
        </p:nvSpPr>
        <p:spPr>
          <a:xfrm>
            <a:off x="1676400" y="300949"/>
            <a:ext cx="3200400" cy="549505"/>
          </a:xfrm>
          <a:prstGeom prst="roundRect">
            <a:avLst/>
          </a:prstGeom>
          <a:solidFill>
            <a:srgbClr val="B4231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Links to patient scheduled, continuous and PRN meds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D6828A8-24E6-AA4E-BD5C-017C60216AFF}"/>
              </a:ext>
            </a:extLst>
          </p:cNvPr>
          <p:cNvSpPr/>
          <p:nvPr/>
        </p:nvSpPr>
        <p:spPr>
          <a:xfrm>
            <a:off x="5867400" y="1951033"/>
            <a:ext cx="2667185" cy="581329"/>
          </a:xfrm>
          <a:prstGeom prst="roundRect">
            <a:avLst/>
          </a:prstGeom>
          <a:solidFill>
            <a:srgbClr val="B4231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Link to all patient meds sorted by RX Class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1EFC849-C727-9F45-96EF-52FFBFA22132}"/>
              </a:ext>
            </a:extLst>
          </p:cNvPr>
          <p:cNvSpPr/>
          <p:nvPr/>
        </p:nvSpPr>
        <p:spPr>
          <a:xfrm>
            <a:off x="1066800" y="2876550"/>
            <a:ext cx="3200400" cy="297466"/>
          </a:xfrm>
          <a:prstGeom prst="roundRect">
            <a:avLst/>
          </a:prstGeom>
          <a:solidFill>
            <a:schemeClr val="accent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Maintain original IP MAR report</a:t>
            </a:r>
          </a:p>
        </p:txBody>
      </p:sp>
      <p:sp>
        <p:nvSpPr>
          <p:cNvPr id="6" name="Rectangle 5"/>
          <p:cNvSpPr/>
          <p:nvPr/>
        </p:nvSpPr>
        <p:spPr>
          <a:xfrm>
            <a:off x="4000500" y="2177318"/>
            <a:ext cx="1447800" cy="24203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85800" y="928072"/>
            <a:ext cx="7772400" cy="88167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97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99" y="209550"/>
            <a:ext cx="7994517" cy="457200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3C089-AC75-164C-92BA-5455AC564B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FC0A74E-ED00-E24C-8A23-A62A7E3044A2}"/>
              </a:ext>
            </a:extLst>
          </p:cNvPr>
          <p:cNvSpPr/>
          <p:nvPr/>
        </p:nvSpPr>
        <p:spPr>
          <a:xfrm>
            <a:off x="1600200" y="1581150"/>
            <a:ext cx="2362200" cy="1219200"/>
          </a:xfrm>
          <a:prstGeom prst="roundRect">
            <a:avLst/>
          </a:prstGeom>
          <a:solidFill>
            <a:srgbClr val="B4231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PRN meds organized by RX Class and order status. Note column date repetition.</a:t>
            </a:r>
          </a:p>
        </p:txBody>
      </p:sp>
    </p:spTree>
    <p:extLst>
      <p:ext uri="{BB962C8B-B14F-4D97-AF65-F5344CB8AC3E}">
        <p14:creationId xmlns:p14="http://schemas.microsoft.com/office/powerpoint/2010/main" val="2577024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1" y="265982"/>
            <a:ext cx="8001000" cy="44898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3C089-AC75-164C-92BA-5455AC564B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FC0A74E-ED00-E24C-8A23-A62A7E3044A2}"/>
              </a:ext>
            </a:extLst>
          </p:cNvPr>
          <p:cNvSpPr/>
          <p:nvPr/>
        </p:nvSpPr>
        <p:spPr>
          <a:xfrm>
            <a:off x="2514600" y="1504950"/>
            <a:ext cx="2362200" cy="914400"/>
          </a:xfrm>
          <a:prstGeom prst="roundRect">
            <a:avLst/>
          </a:prstGeom>
          <a:solidFill>
            <a:srgbClr val="B4231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Continuous meds organized by RX Class and order status. </a:t>
            </a:r>
          </a:p>
        </p:txBody>
      </p:sp>
    </p:spTree>
    <p:extLst>
      <p:ext uri="{BB962C8B-B14F-4D97-AF65-F5344CB8AC3E}">
        <p14:creationId xmlns:p14="http://schemas.microsoft.com/office/powerpoint/2010/main" val="1062617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91" y="145198"/>
            <a:ext cx="7842570" cy="46396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3C089-AC75-164C-92BA-5455AC564B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FC0A74E-ED00-E24C-8A23-A62A7E3044A2}"/>
              </a:ext>
            </a:extLst>
          </p:cNvPr>
          <p:cNvSpPr/>
          <p:nvPr/>
        </p:nvSpPr>
        <p:spPr>
          <a:xfrm>
            <a:off x="5486400" y="1657350"/>
            <a:ext cx="2057400" cy="685800"/>
          </a:xfrm>
          <a:prstGeom prst="roundRect">
            <a:avLst/>
          </a:prstGeom>
          <a:solidFill>
            <a:srgbClr val="B4231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All meds organized by RX Class</a:t>
            </a:r>
          </a:p>
        </p:txBody>
      </p:sp>
    </p:spTree>
    <p:extLst>
      <p:ext uri="{BB962C8B-B14F-4D97-AF65-F5344CB8AC3E}">
        <p14:creationId xmlns:p14="http://schemas.microsoft.com/office/powerpoint/2010/main" val="2534037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955284"/>
              </p:ext>
            </p:extLst>
          </p:nvPr>
        </p:nvGraphicFramePr>
        <p:xfrm>
          <a:off x="228600" y="742950"/>
          <a:ext cx="8686800" cy="3652296"/>
        </p:xfrm>
        <a:graphic>
          <a:graphicData uri="http://schemas.openxmlformats.org/drawingml/2006/table">
            <a:tbl>
              <a:tblPr/>
              <a:tblGrid>
                <a:gridCol w="868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11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Decision Point:  Should we optimize IP MAR for clinical decision making?</a:t>
                      </a:r>
                    </a:p>
                  </a:txBody>
                  <a:tcPr marL="93726" marR="93726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2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Options: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1. Create new IP MAR Report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2. Enhance Current IP MAR History Report</a:t>
                      </a:r>
                    </a:p>
                  </a:txBody>
                  <a:tcPr marL="93726" marR="93726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1359">
                <a:tc>
                  <a:txBody>
                    <a:bodyPr/>
                    <a:lstStyle/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MiChart Team Recommendation: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Option #2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115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5000"/>
                        <a:buFont typeface="Arial" pitchFamily="34" charset="0"/>
                        <a:buChar char="•"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L="93726" marR="93726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9345">
                <a:tc>
                  <a:txBody>
                    <a:bodyPr/>
                    <a:lstStyle/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OCI Recommendation/Decision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:</a:t>
                      </a:r>
                    </a:p>
                  </a:txBody>
                  <a:tcPr marL="93726" marR="93726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58306E06-FCA4-8D40-9CDB-BFA8C5865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47650"/>
            <a:ext cx="8763000" cy="3429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Decision:  Optimizing the IP MAR for clinical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3793648556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bda6eb80-9535-4325-a8d9-f10af7574230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034effc2-a898-4b75-bfb1-f3fce5399b72">
      <Terms xmlns="http://schemas.microsoft.com/office/infopath/2007/PartnerControls"/>
    </TaxKeywordTaxHTField>
    <TaxCatchAll xmlns="034effc2-a898-4b75-bfb1-f3fce5399b72"/>
    <IconOverlay xmlns="http://schemas.microsoft.com/sharepoint/v4" xsi:nil="true"/>
    <Category xmlns="32728f6e-ae63-4f9e-b655-05c0b4fe0172">Template</Category>
  </documentManagement>
</p:properties>
</file>

<file path=customXml/item4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55648B0309FE43A0995F9DD8CA4FD3" ma:contentTypeVersion="6" ma:contentTypeDescription="Create a new document." ma:contentTypeScope="" ma:versionID="76eafe010eeb21e8a2d3992ca7e1cf4b">
  <xsd:schema xmlns:xsd="http://www.w3.org/2001/XMLSchema" xmlns:xs="http://www.w3.org/2001/XMLSchema" xmlns:p="http://schemas.microsoft.com/office/2006/metadata/properties" xmlns:ns2="034effc2-a898-4b75-bfb1-f3fce5399b72" xmlns:ns3="http://schemas.microsoft.com/sharepoint/v4" xmlns:ns4="32728f6e-ae63-4f9e-b655-05c0b4fe0172" targetNamespace="http://schemas.microsoft.com/office/2006/metadata/properties" ma:root="true" ma:fieldsID="1327b7df943fd109c994fd2765a7b2cf" ns2:_="" ns3:_="" ns4:_="">
    <xsd:import namespace="034effc2-a898-4b75-bfb1-f3fce5399b72"/>
    <xsd:import namespace="http://schemas.microsoft.com/sharepoint/v4"/>
    <xsd:import namespace="32728f6e-ae63-4f9e-b655-05c0b4fe017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TaxCatchAll" minOccurs="0"/>
                <xsd:element ref="ns2:TaxCatchAllLabel" minOccurs="0"/>
                <xsd:element ref="ns2:TaxKeywordTaxHTField" minOccurs="0"/>
                <xsd:element ref="ns3:IconOverlay" minOccurs="0"/>
                <xsd:element ref="ns4: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effc2-a898-4b75-bfb1-f3fce5399b7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1" nillable="true" ma:displayName="Taxonomy Catch All Column" ma:hidden="true" ma:list="{a711f1a8-6b8e-4a9a-8d32-1e852fe43ebd}" ma:internalName="TaxCatchAll" ma:showField="CatchAllData" ma:web="740bd82d-d0de-497e-9f81-ffa26a790b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hidden="true" ma:list="{a711f1a8-6b8e-4a9a-8d32-1e852fe43ebd}" ma:internalName="TaxCatchAllLabel" ma:readOnly="true" ma:showField="CatchAllDataLabel" ma:web="740bd82d-d0de-497e-9f81-ffa26a790b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3" nillable="true" ma:taxonomy="true" ma:internalName="TaxKeywordTaxHTField" ma:taxonomyFieldName="TaxKeyword" ma:displayName="Enterprise Keywords" ma:fieldId="{23f27201-bee3-471e-b2e7-b64fd8b7ca38}" ma:taxonomyMulti="true" ma:sspId="bda6eb80-9535-4325-a8d9-f10af757423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5" nillable="true" ma:displayName="IconOverlay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728f6e-ae63-4f9e-b655-05c0b4fe0172" elementFormDefault="qualified">
    <xsd:import namespace="http://schemas.microsoft.com/office/2006/documentManagement/types"/>
    <xsd:import namespace="http://schemas.microsoft.com/office/infopath/2007/PartnerControls"/>
    <xsd:element name="Category" ma:index="16" nillable="true" ma:displayName="Category" ma:default="Template" ma:format="Dropdown" ma:internalName="Category">
      <xsd:simpleType>
        <xsd:restriction base="dms:Choice">
          <xsd:enumeration value="Template"/>
          <xsd:enumeration value="Log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CAD4A5-7B5A-4A70-A5AB-912CB9DF2540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BAD1A30C-1BD4-4C7A-A001-F7603BD2CFC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A900EF-FF14-4A4D-9CD6-6D1074FD54B5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034effc2-a898-4b75-bfb1-f3fce5399b72"/>
    <ds:schemaRef ds:uri="http://purl.org/dc/elements/1.1/"/>
    <ds:schemaRef ds:uri="32728f6e-ae63-4f9e-b655-05c0b4fe0172"/>
    <ds:schemaRef ds:uri="http://schemas.microsoft.com/office/infopath/2007/PartnerControls"/>
    <ds:schemaRef ds:uri="http://schemas.openxmlformats.org/package/2006/metadata/core-properties"/>
    <ds:schemaRef ds:uri="http://schemas.microsoft.com/sharepoint/v4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E4EAD9C-A7A5-4E3A-A63E-EB7ADAD43C01}">
  <ds:schemaRefs>
    <ds:schemaRef ds:uri="http://schemas.microsoft.com/office/2006/metadata/customXsn"/>
  </ds:schemaRefs>
</ds:datastoreItem>
</file>

<file path=customXml/itemProps5.xml><?xml version="1.0" encoding="utf-8"?>
<ds:datastoreItem xmlns:ds="http://schemas.openxmlformats.org/officeDocument/2006/customXml" ds:itemID="{D7AC3A7C-B8C6-4FB9-BADA-7E849DDC15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effc2-a898-4b75-bfb1-f3fce5399b72"/>
    <ds:schemaRef ds:uri="http://schemas.microsoft.com/sharepoint/v4"/>
    <ds:schemaRef ds:uri="32728f6e-ae63-4f9e-b655-05c0b4fe01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615</Words>
  <Application>Microsoft Macintosh PowerPoint</Application>
  <PresentationFormat>On-screen Show (16:9)</PresentationFormat>
  <Paragraphs>79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Calibri</vt:lpstr>
      <vt:lpstr>Gill Sans</vt:lpstr>
      <vt:lpstr>Wingdings</vt:lpstr>
      <vt:lpstr>1_Custom Design</vt:lpstr>
      <vt:lpstr>Office of Clinical Informatics</vt:lpstr>
      <vt:lpstr>Decision:  Optimizing the IP MAR for clinical decision making</vt:lpstr>
      <vt:lpstr>Decision:  Optimizing the IP MAR for clinical decision making</vt:lpstr>
      <vt:lpstr>Current IP MAR</vt:lpstr>
      <vt:lpstr>IP MAR</vt:lpstr>
      <vt:lpstr>PowerPoint Presentation</vt:lpstr>
      <vt:lpstr>PowerPoint Presentation</vt:lpstr>
      <vt:lpstr>Enhanced IP MAR</vt:lpstr>
      <vt:lpstr>PowerPoint Presentation</vt:lpstr>
      <vt:lpstr>PowerPoint Presentation</vt:lpstr>
      <vt:lpstr>PowerPoint Presentation</vt:lpstr>
      <vt:lpstr>PowerPoint Presentation</vt:lpstr>
      <vt:lpstr>Decision:  Optimizing the IP MAR for clinical decision making</vt:lpstr>
    </vt:vector>
  </TitlesOfParts>
  <Company>University of Michigan Hospital and Health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Stefanski, Carrie</dc:creator>
  <cp:keywords/>
  <cp:lastModifiedBy>Zhao, Emily</cp:lastModifiedBy>
  <cp:revision>93</cp:revision>
  <cp:lastPrinted>2016-04-19T17:59:10Z</cp:lastPrinted>
  <dcterms:created xsi:type="dcterms:W3CDTF">2013-06-24T19:54:40Z</dcterms:created>
  <dcterms:modified xsi:type="dcterms:W3CDTF">2019-07-16T22:43:41Z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0x0101004B55648B0309FE43A0995F9DD8CA4FD3</vt:lpwstr>
  </property>
  <property fmtid="{D5CDD505-2E9C-101B-9397-08002B2CF9AE}" pid="3" name="TaxKeyword">
    <vt:lpwstr/>
  </property>
</Properties>
</file>