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8" r:id="rId4"/>
    <p:sldId id="259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3C17-0EAA-FA4E-8CA4-468AFC934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80FEF-449F-7E4B-9C4D-4D81846D8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C70F5-539B-A346-B5A8-6EBA3D9AD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27BB1-CA43-8946-9886-075BD5941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B77-DD7D-BD47-AEAB-417715E5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08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734E-D13C-F842-A25C-D1A39096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2BE0-C2E7-B64B-9408-B19C883DF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58E9D-1710-4149-9FAB-68B5665BB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BDDBA-2A36-A944-B0F6-69AC2C08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DCB32-D00F-014D-A1E2-7AAF5D5CB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6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ADC7-8B01-C64D-9931-91A7181C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AAD99-BC8C-954A-881D-96006924D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89022-A17E-2D41-B598-DEB05DD8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F247F-82C6-8340-8A82-4559DDB46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17160-D9D6-F349-9FEE-3D939C972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6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05684-7788-6B40-ADB7-F3A6B4C3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7F49E-C818-3D49-853D-E2D062E5A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B72F3-DCAA-AB41-A965-B85AD1953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1C071-A9D3-C14F-9C65-4DEA10200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A45FB-285B-374C-9A37-1935D1B5C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976C0-BBD0-414D-9121-316CB9E9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2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57610-282D-9843-A580-06C5B194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76F38-19AF-C146-BFCA-BC6A17D17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E535DD-F426-344B-852F-806D2500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E8B89-D545-8540-BAF3-0808399F6D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03029-A250-9045-B679-919383D45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A130C0-3A8E-E346-AF71-AD2B9745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24505-3EB5-B146-A993-4A4AD1F3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2FB69B-4C05-C74D-85E3-55CA7E2F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9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564E-1D49-6142-985F-EB767D6E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BFD82-064A-8242-A029-3321E48E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05B03-5867-FA49-ACA6-BCFA7E2F2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F0AB2-6DEC-7E4E-BA0D-BE926575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A2FFD-1E1E-3542-A87D-94FEBFF4B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97633-850B-2A49-A05C-2737DEC4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92D92-B455-BF45-AFCB-EBD826606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4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D819-949A-B24C-8D37-57825947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484CB-B159-F349-896D-7717998FE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FAC6A-BE03-A44C-B7E2-D327968DD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6C24B-13BA-2749-AC4E-79221040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CB0F0-3E95-6748-A009-1929FC299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2955F-ED13-994E-B28E-6424B7CE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9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B0459-8CFB-7147-B29D-FD23847D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8F3219-6C11-364D-8146-E458F62FE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705A0-0903-744F-83F8-2E4A5822E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2DEBC-A3B0-6C44-A016-B12B201A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DFF28-013F-9348-847B-8C230B781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1DB1E-6817-D344-BCF2-44603D4E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2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E43C-BE5B-AC4D-B70B-D18DFFCE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C6A1C6-09A7-0240-82A9-9E14C803F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E882F-1CFA-8E4C-96B7-ECCA6BE4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72E0E-B735-4A49-99F6-CC0DB22B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BE489-5432-B74B-A661-AFFCDDB58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5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1751B-E473-7A4F-BBC9-5D9DDE3DF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EAEF0-8873-EA42-9A39-D0DA865E6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02950-DBA2-AE44-B3CE-340A60522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7A946-69F3-4C43-AD1B-CF3B5216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1D6FB-CA2D-4D41-B33B-7588E187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0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ACEA9-FD00-7F46-8A4E-ABDD70CE6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B2A44-909B-3A40-A847-4ABCF0817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A45AA-A77F-084A-B564-8B73CA3AA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4DD79-B721-474D-ACF9-F934F9FA0783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A36CC-02E6-AB40-B9BA-CF77AE973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7D7FB-0D0B-D742-A621-32D030018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62510-22DF-564A-8F2B-EE0CF0AF4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06940-B8FA-7E47-A250-67221DA9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LEND Medium Term Trainee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9FBE1-DEA5-5545-A087-05899BB90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69098" cy="2790980"/>
          </a:xfrm>
        </p:spPr>
        <p:txBody>
          <a:bodyPr>
            <a:normAutofit/>
          </a:bodyPr>
          <a:lstStyle/>
          <a:p>
            <a:r>
              <a:rPr lang="en-US" dirty="0"/>
              <a:t>Minimum 40 hours LEND related training</a:t>
            </a:r>
          </a:p>
          <a:p>
            <a:pPr lvl="1"/>
            <a:r>
              <a:rPr lang="en-US" dirty="0"/>
              <a:t>12 hours didactic</a:t>
            </a:r>
          </a:p>
          <a:p>
            <a:pPr lvl="1"/>
            <a:r>
              <a:rPr lang="en-US" dirty="0"/>
              <a:t>24 hours clinical/community/school based</a:t>
            </a:r>
          </a:p>
          <a:p>
            <a:pPr lvl="1"/>
            <a:r>
              <a:rPr lang="en-US" dirty="0"/>
              <a:t>4 hours family-centered experience</a:t>
            </a:r>
          </a:p>
        </p:txBody>
      </p:sp>
    </p:spTree>
    <p:extLst>
      <p:ext uri="{BB962C8B-B14F-4D97-AF65-F5344CB8AC3E}">
        <p14:creationId xmlns:p14="http://schemas.microsoft.com/office/powerpoint/2010/main" val="280445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BB5C40-E30D-094D-86F0-B5354CD1B989}"/>
              </a:ext>
            </a:extLst>
          </p:cNvPr>
          <p:cNvSpPr/>
          <p:nvPr/>
        </p:nvSpPr>
        <p:spPr>
          <a:xfrm>
            <a:off x="656063" y="596348"/>
            <a:ext cx="108798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Didactic: 12 hours of LEND didactics—some required, others chosen by the trainee</a:t>
            </a:r>
          </a:p>
          <a:p>
            <a:endParaRPr lang="en-US" dirty="0"/>
          </a:p>
          <a:p>
            <a:r>
              <a:rPr lang="en-US" sz="2000" dirty="0"/>
              <a:t>REQUIRED—6 hours</a:t>
            </a:r>
          </a:p>
          <a:p>
            <a:r>
              <a:rPr lang="en-US" sz="2000" dirty="0"/>
              <a:t>Overview of Neurodevelopmental Disabilities (2 hour webinar)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Prevalence, kind of conditions, impact on society, impact on individuals and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Paradigms that frame the field of developmental disabilities</a:t>
            </a:r>
          </a:p>
          <a:p>
            <a:r>
              <a:rPr lang="en-US" sz="2000" dirty="0"/>
              <a:t>Overview of ASD (2 hour video by K. Clancy)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Screening, diagnosis, treatment</a:t>
            </a:r>
          </a:p>
          <a:p>
            <a:r>
              <a:rPr lang="en-US" sz="2000" dirty="0"/>
              <a:t>Overview of Other Neurodevelopmental Disabilities (2 hour video by </a:t>
            </a:r>
            <a:r>
              <a:rPr lang="en-US" sz="2000" dirty="0" err="1"/>
              <a:t>Hurvitz</a:t>
            </a:r>
            <a:r>
              <a:rPr lang="en-US" sz="2000" dirty="0"/>
              <a:t>/Felt)</a:t>
            </a:r>
          </a:p>
          <a:p>
            <a:endParaRPr lang="en-US" sz="2000" dirty="0"/>
          </a:p>
          <a:p>
            <a:r>
              <a:rPr lang="en-US" sz="2000" dirty="0"/>
              <a:t>CHOICE—6 hours</a:t>
            </a:r>
          </a:p>
          <a:p>
            <a:r>
              <a:rPr lang="en-US" sz="2000" dirty="0"/>
              <a:t>Trainees will choose three other seminars from the LEND curriculum</a:t>
            </a:r>
          </a:p>
          <a:p>
            <a:r>
              <a:rPr lang="en-US" sz="2000" dirty="0"/>
              <a:t>OR</a:t>
            </a:r>
          </a:p>
          <a:p>
            <a:r>
              <a:rPr lang="en-US" sz="2000" dirty="0"/>
              <a:t>Complete the CDC Autism Case Training curriculum on 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http://</a:t>
            </a:r>
            <a:r>
              <a:rPr lang="en-US" sz="2000" dirty="0" err="1"/>
              <a:t>www.cdc.gov</a:t>
            </a:r>
            <a:r>
              <a:rPr lang="en-US" sz="2000" dirty="0"/>
              <a:t>/</a:t>
            </a:r>
            <a:r>
              <a:rPr lang="en-US" sz="2000" dirty="0" err="1"/>
              <a:t>ncbddd</a:t>
            </a:r>
            <a:r>
              <a:rPr lang="en-US" sz="2000" dirty="0"/>
              <a:t>/</a:t>
            </a:r>
            <a:r>
              <a:rPr lang="en-US" sz="2000" dirty="0" err="1"/>
              <a:t>actearly</a:t>
            </a:r>
            <a:r>
              <a:rPr lang="en-US" sz="2000" dirty="0"/>
              <a:t>/autism/case-modules/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209BB-651C-944E-89F8-418EBEB26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1" y="632444"/>
            <a:ext cx="10402229" cy="482050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Clinical/community/school based experiences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Trainees must have 24 hours experience, including the following:</a:t>
            </a:r>
          </a:p>
          <a:p>
            <a:r>
              <a:rPr lang="en-US" dirty="0"/>
              <a:t>ASD diagnostic clinical experience (minimum 4 hours)</a:t>
            </a:r>
          </a:p>
          <a:p>
            <a:pPr lvl="1"/>
            <a:r>
              <a:rPr lang="en-US" dirty="0"/>
              <a:t>Multidisciplinary team – follow at least one child/youth through the process</a:t>
            </a:r>
          </a:p>
          <a:p>
            <a:pPr lvl="1"/>
            <a:r>
              <a:rPr lang="en-US" dirty="0"/>
              <a:t>Trainee will attend team conference</a:t>
            </a:r>
          </a:p>
          <a:p>
            <a:r>
              <a:rPr lang="en-US" dirty="0"/>
              <a:t>ASD treatment experience (minimum 4 hours)</a:t>
            </a:r>
          </a:p>
          <a:p>
            <a:r>
              <a:rPr lang="en-US" dirty="0"/>
              <a:t>Clinic for children/youth with physical disabilities (minimum 4 hours)</a:t>
            </a:r>
          </a:p>
          <a:p>
            <a:r>
              <a:rPr lang="en-US" dirty="0"/>
              <a:t>Multidisciplinary team for children with other NDD (minimum 4 hours)</a:t>
            </a:r>
          </a:p>
          <a:p>
            <a:r>
              <a:rPr lang="en-US" dirty="0"/>
              <a:t>Classroom experience observing children/youth with NDD (minimum 4 hours)</a:t>
            </a:r>
          </a:p>
          <a:p>
            <a:r>
              <a:rPr lang="en-US" dirty="0"/>
              <a:t>The additional 4 hours can be a different experience (such as inpatient care of an individual with a NDD,) or can be additional hours in one of the above.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33408-596B-CF4D-8FAF-0309EB8C7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22" y="595409"/>
            <a:ext cx="10881732" cy="50471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For one of the clinical experiences: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One page summary of the experience, including the following:</a:t>
            </a:r>
          </a:p>
          <a:p>
            <a:r>
              <a:rPr lang="en-US" dirty="0"/>
              <a:t>Answer one question from each of the four LIFE categories (see below)</a:t>
            </a:r>
          </a:p>
          <a:p>
            <a:r>
              <a:rPr lang="en-US" dirty="0"/>
              <a:t>Talk about what you learned outside of your discipline</a:t>
            </a:r>
          </a:p>
          <a:p>
            <a:pPr marL="0" indent="0">
              <a:buNone/>
            </a:pPr>
            <a:r>
              <a:rPr lang="en-US" dirty="0"/>
              <a:t>Family-centered experience (4 hours)</a:t>
            </a:r>
          </a:p>
          <a:p>
            <a:r>
              <a:rPr lang="en-US" dirty="0"/>
              <a:t>Interview an individual with NDD or family member and explore: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Impact of the disorder on the individual and the family currently and expectations for the future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How the individual/family engages with the health care, educational and behavioral health systems</a:t>
            </a:r>
          </a:p>
          <a:p>
            <a:r>
              <a:rPr lang="en-US" dirty="0"/>
              <a:t>Create a care map showing the many individuals and institutions surrounding the child/youth.</a:t>
            </a:r>
          </a:p>
          <a:p>
            <a:pPr lvl="1"/>
            <a:r>
              <a:rPr lang="en-US" dirty="0"/>
              <a:t>Identify two resources that might be useful to the family:</a:t>
            </a:r>
          </a:p>
          <a:p>
            <a:pPr lvl="2"/>
            <a:r>
              <a:rPr lang="en-US" dirty="0"/>
              <a:t>What does the resource offer?</a:t>
            </a:r>
          </a:p>
          <a:p>
            <a:pPr lvl="2"/>
            <a:r>
              <a:rPr lang="en-US" dirty="0"/>
              <a:t>What population does it serve? Who is eligible for their service?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25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872996-DFF8-804B-89E6-5F6BB5263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05895"/>
              </p:ext>
            </p:extLst>
          </p:nvPr>
        </p:nvGraphicFramePr>
        <p:xfrm>
          <a:off x="378689" y="744186"/>
          <a:ext cx="11461008" cy="2687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168">
                  <a:extLst>
                    <a:ext uri="{9D8B030D-6E8A-4147-A177-3AD203B41FA5}">
                      <a16:colId xmlns:a16="http://schemas.microsoft.com/office/drawing/2014/main" val="2944499199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1401861247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487148694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3189805586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2368448258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2108381534"/>
                    </a:ext>
                  </a:extLst>
                </a:gridCol>
              </a:tblGrid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82316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LEND Clinic</a:t>
                      </a:r>
                    </a:p>
                    <a:p>
                      <a:r>
                        <a:rPr lang="en-US" dirty="0"/>
                        <a:t>ASD - Mohiuddin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LEND Clinic </a:t>
                      </a:r>
                    </a:p>
                    <a:p>
                      <a:r>
                        <a:rPr lang="en-US" dirty="0"/>
                        <a:t>Multidisciplinary day (PMR)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Clinic </a:t>
                      </a:r>
                    </a:p>
                    <a:p>
                      <a:r>
                        <a:rPr lang="en-US" dirty="0"/>
                        <a:t>Physical disabilities (PMR)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Clinic </a:t>
                      </a:r>
                    </a:p>
                    <a:p>
                      <a:r>
                        <a:rPr lang="en-US" dirty="0"/>
                        <a:t>Clinic for NDD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03465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Online</a:t>
                      </a:r>
                    </a:p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Elective clinic – Dr. </a:t>
                      </a:r>
                      <a:r>
                        <a:rPr lang="en-US" dirty="0" err="1"/>
                        <a:t>Okalanmi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Online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Online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LEND 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37542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5B5255D-C254-D044-A3BB-6273D1E52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221034"/>
              </p:ext>
            </p:extLst>
          </p:nvPr>
        </p:nvGraphicFramePr>
        <p:xfrm>
          <a:off x="378689" y="3662767"/>
          <a:ext cx="11461008" cy="2687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168">
                  <a:extLst>
                    <a:ext uri="{9D8B030D-6E8A-4147-A177-3AD203B41FA5}">
                      <a16:colId xmlns:a16="http://schemas.microsoft.com/office/drawing/2014/main" val="2944499199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1401861247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487148694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3189805586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2368448258"/>
                    </a:ext>
                  </a:extLst>
                </a:gridCol>
                <a:gridCol w="1910168">
                  <a:extLst>
                    <a:ext uri="{9D8B030D-6E8A-4147-A177-3AD203B41FA5}">
                      <a16:colId xmlns:a16="http://schemas.microsoft.com/office/drawing/2014/main" val="2108381534"/>
                    </a:ext>
                  </a:extLst>
                </a:gridCol>
              </a:tblGrid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82316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School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LEND Clinic </a:t>
                      </a:r>
                    </a:p>
                    <a:p>
                      <a:r>
                        <a:rPr lang="en-US" dirty="0"/>
                        <a:t>ASD - Mohiuddin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Elective clinic</a:t>
                      </a:r>
                    </a:p>
                    <a:p>
                      <a:r>
                        <a:rPr lang="en-US" dirty="0"/>
                        <a:t>Hearing loss – Dr. McKee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Elective clinic</a:t>
                      </a:r>
                    </a:p>
                    <a:p>
                      <a:r>
                        <a:rPr lang="en-US" dirty="0"/>
                        <a:t>Ernst - OBGYN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Didactics and discussion w/ Dr. McKee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03465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r>
                        <a:rPr lang="en-US" dirty="0"/>
                        <a:t>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centered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Elective clinic  - Dr. </a:t>
                      </a:r>
                      <a:r>
                        <a:rPr lang="en-US" dirty="0" err="1"/>
                        <a:t>Hornyak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Elective clinic – Dr. </a:t>
                      </a:r>
                      <a:r>
                        <a:rPr lang="en-US" dirty="0" err="1"/>
                        <a:t>Zazove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 on write-up and LEND care 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Individual wrap-up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375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73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517</Words>
  <Application>Microsoft Macintosh PowerPoint</Application>
  <PresentationFormat>Widescreen</PresentationFormat>
  <Paragraphs>87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LEND Medium Term Trainee Requirements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2019-05-26T22:49:46Z</dcterms:created>
  <dcterms:modified xsi:type="dcterms:W3CDTF">2020-01-16T03:43:45Z</dcterms:modified>
</cp:coreProperties>
</file>