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9236075" cy="7010400"/>
  <p:defaultTextStyle>
    <a:defPPr>
      <a:defRPr lang="en-US"/>
    </a:defPPr>
    <a:lvl1pPr algn="l" rtl="0" eaLnBrk="0" fontAlgn="base" hangingPunct="0">
      <a:spcBef>
        <a:spcPts val="963"/>
      </a:spcBef>
      <a:spcAft>
        <a:spcPts val="963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ts val="963"/>
      </a:spcBef>
      <a:spcAft>
        <a:spcPts val="963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ts val="963"/>
      </a:spcBef>
      <a:spcAft>
        <a:spcPts val="963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ts val="963"/>
      </a:spcBef>
      <a:spcAft>
        <a:spcPts val="963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ts val="963"/>
      </a:spcBef>
      <a:spcAft>
        <a:spcPts val="963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9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waba, Adaure" initials="NA" lastIdx="2" clrIdx="0">
    <p:extLst>
      <p:ext uri="{19B8F6BF-5375-455C-9EA6-DF929625EA0E}">
        <p15:presenceInfo xmlns:p15="http://schemas.microsoft.com/office/powerpoint/2012/main" userId="Nwaba, Ada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05"/>
    <a:srgbClr val="00274C"/>
    <a:srgbClr val="FFCC00"/>
    <a:srgbClr val="2D0274"/>
    <a:srgbClr val="003399"/>
    <a:srgbClr val="00028E"/>
    <a:srgbClr val="D9ECFF"/>
    <a:srgbClr val="DFDB25"/>
    <a:srgbClr val="FFE9C9"/>
    <a:srgbClr val="FF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43" autoAdjust="0"/>
    <p:restoredTop sz="50000" autoAdjust="0"/>
  </p:normalViewPr>
  <p:slideViewPr>
    <p:cSldViewPr>
      <p:cViewPr varScale="1">
        <p:scale>
          <a:sx n="15" d="100"/>
          <a:sy n="15" d="100"/>
        </p:scale>
        <p:origin x="1668" y="108"/>
      </p:cViewPr>
      <p:guideLst>
        <p:guide orient="horz" pos="10369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2245" cy="35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3" tIns="46412" rIns="92823" bIns="46412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2213" y="0"/>
            <a:ext cx="4002245" cy="35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3" tIns="46412" rIns="92823" bIns="4641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65438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554" y="3330009"/>
            <a:ext cx="7388968" cy="315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3" tIns="46412" rIns="92823" bIns="464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8303"/>
            <a:ext cx="4002245" cy="35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3" tIns="46412" rIns="92823" bIns="46412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2213" y="6658303"/>
            <a:ext cx="4002245" cy="35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3" tIns="46412" rIns="92823" bIns="4641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200" b="0"/>
            </a:lvl1pPr>
          </a:lstStyle>
          <a:p>
            <a:pPr>
              <a:defRPr/>
            </a:pPr>
            <a:fld id="{BFA3358B-C544-487A-AE9A-6217915D6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58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E40A8-F1F4-4D19-B32D-C68272B67C2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5200" cy="262890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572" y="10226675"/>
            <a:ext cx="37308064" cy="70548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137" y="18653126"/>
            <a:ext cx="30724929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F25D9-1159-447C-AF3E-BBFCAEB50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A0EE8-A74F-4324-9BD5-33F7CCC3AA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5" y="21153439"/>
            <a:ext cx="37308064" cy="653732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5" y="13952538"/>
            <a:ext cx="37308064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A94EC-4233-4E3D-AA77-C7983F5F0F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1573" y="9509131"/>
            <a:ext cx="1858871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0914" y="9509131"/>
            <a:ext cx="18588718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4E759-1A4A-4210-AE93-54449910A9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6" y="1317627"/>
            <a:ext cx="39501536" cy="54864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833" y="7369176"/>
            <a:ext cx="19392900" cy="307022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833" y="10439401"/>
            <a:ext cx="19392900" cy="18965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664" y="7369176"/>
            <a:ext cx="19399704" cy="307022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664" y="10439401"/>
            <a:ext cx="19399704" cy="18965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053EC-DAF0-4992-A903-C8A945CDF5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8FAB7-4C88-4F9E-8F17-115FAC213A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E0848-1EE8-4BC5-A160-9F3D9C0EB6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1276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968" y="1311276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833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14942-5A91-437C-8134-4982F37042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441" y="23042567"/>
            <a:ext cx="26335264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441" y="2941641"/>
            <a:ext cx="26335264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441" y="25763540"/>
            <a:ext cx="26335264" cy="38623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6296F-67A5-496A-8F06-9C6A9BE3D5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62B9B-81EF-46ED-B879-34D215B30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3301" y="2927351"/>
            <a:ext cx="9326336" cy="26333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1568" y="2927351"/>
            <a:ext cx="27851100" cy="26333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3CD76-1339-4E25-9E25-D6A17D7DE3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1570" y="2927350"/>
            <a:ext cx="3730806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687" tIns="240344" rIns="480687" bIns="2403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1570" y="9509128"/>
            <a:ext cx="37308064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687" tIns="240344" rIns="480687" bIns="2403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1568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687" tIns="240344" rIns="480687" bIns="240344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defRPr sz="73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6434" y="29991050"/>
            <a:ext cx="13898336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687" tIns="240344" rIns="480687" bIns="240344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spcAft>
                <a:spcPct val="0"/>
              </a:spcAft>
              <a:defRPr sz="73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633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687" tIns="240344" rIns="480687" bIns="24034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7300" b="0"/>
            </a:lvl1pPr>
          </a:lstStyle>
          <a:p>
            <a:pPr>
              <a:defRPr/>
            </a:pPr>
            <a:fld id="{A73C4E1E-95E3-491C-985A-7C8027F5EC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2pPr>
      <a:lvl3pPr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3pPr>
      <a:lvl4pPr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4pPr>
      <a:lvl5pPr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5pPr>
      <a:lvl6pPr marL="457200"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6pPr>
      <a:lvl7pPr marL="914400"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7pPr>
      <a:lvl8pPr marL="1371600"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8pPr>
      <a:lvl9pPr marL="1828800" algn="ctr" defTabSz="4806950" rtl="0" eaLnBrk="0" fontAlgn="base" hangingPunct="0">
        <a:spcBef>
          <a:spcPct val="0"/>
        </a:spcBef>
        <a:spcAft>
          <a:spcPct val="0"/>
        </a:spcAft>
        <a:defRPr sz="23200">
          <a:solidFill>
            <a:schemeClr val="tx2"/>
          </a:solidFill>
          <a:latin typeface="Times New Roman" pitchFamily="18" charset="0"/>
        </a:defRPr>
      </a:lvl9pPr>
    </p:titleStyle>
    <p:bodyStyle>
      <a:lvl1pPr marL="1801813" indent="-1801813" algn="l" defTabSz="4806950" rtl="0" eaLnBrk="0" fontAlgn="base" hangingPunct="0">
        <a:spcBef>
          <a:spcPct val="20000"/>
        </a:spcBef>
        <a:spcAft>
          <a:spcPct val="0"/>
        </a:spcAft>
        <a:buChar char="•"/>
        <a:defRPr sz="16900">
          <a:solidFill>
            <a:schemeClr val="tx1"/>
          </a:solidFill>
          <a:latin typeface="+mn-lt"/>
          <a:ea typeface="+mn-ea"/>
          <a:cs typeface="+mn-cs"/>
        </a:defRPr>
      </a:lvl1pPr>
      <a:lvl2pPr marL="3906838" indent="-1503363" algn="l" defTabSz="4806950" rtl="0" eaLnBrk="0" fontAlgn="base" hangingPunct="0">
        <a:spcBef>
          <a:spcPct val="20000"/>
        </a:spcBef>
        <a:spcAft>
          <a:spcPct val="0"/>
        </a:spcAft>
        <a:buChar char="–"/>
        <a:defRPr sz="14800">
          <a:solidFill>
            <a:schemeClr val="tx1"/>
          </a:solidFill>
          <a:latin typeface="+mn-lt"/>
        </a:defRPr>
      </a:lvl2pPr>
      <a:lvl3pPr marL="6008688" indent="-1201738" algn="l" defTabSz="4806950" rtl="0" eaLnBrk="0" fontAlgn="base" hangingPunct="0">
        <a:spcBef>
          <a:spcPct val="20000"/>
        </a:spcBef>
        <a:spcAft>
          <a:spcPct val="0"/>
        </a:spcAft>
        <a:buChar char="•"/>
        <a:defRPr sz="12600">
          <a:solidFill>
            <a:schemeClr val="tx1"/>
          </a:solidFill>
          <a:latin typeface="+mn-lt"/>
        </a:defRPr>
      </a:lvl3pPr>
      <a:lvl4pPr marL="8412163" indent="-1201738" algn="l" defTabSz="4806950" rtl="0" eaLnBrk="0" fontAlgn="base" hangingPunct="0">
        <a:spcBef>
          <a:spcPct val="20000"/>
        </a:spcBef>
        <a:spcAft>
          <a:spcPct val="0"/>
        </a:spcAft>
        <a:buChar char="–"/>
        <a:defRPr sz="10500">
          <a:solidFill>
            <a:schemeClr val="tx1"/>
          </a:solidFill>
          <a:latin typeface="+mn-lt"/>
        </a:defRPr>
      </a:lvl4pPr>
      <a:lvl5pPr marL="10817225" indent="-1203325" algn="l" defTabSz="4806950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5pPr>
      <a:lvl6pPr marL="11274425" indent="-1203325" algn="l" defTabSz="4806950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6pPr>
      <a:lvl7pPr marL="11731625" indent="-1203325" algn="l" defTabSz="4806950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7pPr>
      <a:lvl8pPr marL="12188825" indent="-1203325" algn="l" defTabSz="4806950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8pPr>
      <a:lvl9pPr marL="12646025" indent="-1203325" algn="l" defTabSz="4806950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1.xml"/><Relationship Id="rId18" Type="http://schemas.openxmlformats.org/officeDocument/2006/relationships/image" Target="../media/image5.tiff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image" Target="../media/image8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.tiff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3.tiff"/><Relationship Id="rId20" Type="http://schemas.openxmlformats.org/officeDocument/2006/relationships/image" Target="../media/image7.png"/><Relationship Id="rId29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1.tiff"/><Relationship Id="rId5" Type="http://schemas.openxmlformats.org/officeDocument/2006/relationships/tags" Target="../tags/tag5.xml"/><Relationship Id="rId15" Type="http://schemas.openxmlformats.org/officeDocument/2006/relationships/image" Target="../media/image2.tiff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10" Type="http://schemas.openxmlformats.org/officeDocument/2006/relationships/tags" Target="../tags/tag10.xml"/><Relationship Id="rId19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90"/>
          <p:cNvSpPr>
            <a:spLocks noChangeArrowheads="1"/>
          </p:cNvSpPr>
          <p:nvPr/>
        </p:nvSpPr>
        <p:spPr bwMode="auto">
          <a:xfrm>
            <a:off x="-195943" y="-515526"/>
            <a:ext cx="554062" cy="103105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 lIns="274320" tIns="274320" rIns="274320" bIns="274320" anchor="ctr">
            <a:spAutoFit/>
          </a:bodyPr>
          <a:lstStyle/>
          <a:p>
            <a:endParaRPr lang="en-C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Line 587"/>
          <p:cNvSpPr>
            <a:spLocks noChangeShapeType="1"/>
          </p:cNvSpPr>
          <p:nvPr/>
        </p:nvSpPr>
        <p:spPr bwMode="auto">
          <a:xfrm>
            <a:off x="725262" y="5486400"/>
            <a:ext cx="42643425" cy="0"/>
          </a:xfrm>
          <a:prstGeom prst="line">
            <a:avLst/>
          </a:prstGeom>
          <a:noFill/>
          <a:ln w="127000" cmpd="tri">
            <a:solidFill>
              <a:srgbClr val="00274C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AutoShape 598" descr="https://www.logos.umich.edu/images/StackedFullBlockM.png"/>
          <p:cNvSpPr>
            <a:spLocks noChangeAspect="1" noChangeArrowheads="1"/>
          </p:cNvSpPr>
          <p:nvPr/>
        </p:nvSpPr>
        <p:spPr bwMode="auto">
          <a:xfrm>
            <a:off x="-130629" y="-182563"/>
            <a:ext cx="6057900" cy="353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9" name="Rectangle 64"/>
          <p:cNvSpPr>
            <a:spLocks noChangeArrowheads="1"/>
          </p:cNvSpPr>
          <p:nvPr/>
        </p:nvSpPr>
        <p:spPr bwMode="auto">
          <a:xfrm>
            <a:off x="-195943" y="-286925"/>
            <a:ext cx="554062" cy="103105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 lIns="274320" tIns="274320" rIns="274320" bIns="274320" anchor="ctr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5" name="AutoShape 201" descr="https://www.logos.umich.edu/images/umhs/UMKEC/UMKECLogoC.gif"/>
          <p:cNvSpPr>
            <a:spLocks noChangeAspect="1" noChangeArrowheads="1"/>
          </p:cNvSpPr>
          <p:nvPr/>
        </p:nvSpPr>
        <p:spPr bwMode="auto">
          <a:xfrm>
            <a:off x="-111579" y="-236538"/>
            <a:ext cx="26125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6" name="Rectangle 17"/>
          <p:cNvSpPr>
            <a:spLocks noChangeArrowheads="1"/>
          </p:cNvSpPr>
          <p:nvPr/>
        </p:nvSpPr>
        <p:spPr bwMode="auto">
          <a:xfrm>
            <a:off x="731396" y="5638800"/>
            <a:ext cx="12801600" cy="2117188"/>
          </a:xfrm>
          <a:prstGeom prst="rect">
            <a:avLst/>
          </a:prstGeom>
          <a:solidFill>
            <a:srgbClr val="00274C"/>
          </a:solidFill>
          <a:ln w="50800">
            <a:noFill/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Introduction: Future physicians are not trained to solve many of the largest problems facing the US health care system</a:t>
            </a:r>
          </a:p>
        </p:txBody>
      </p:sp>
      <p:sp>
        <p:nvSpPr>
          <p:cNvPr id="1086" name="Rectangle 52"/>
          <p:cNvSpPr>
            <a:spLocks noChangeArrowheads="1"/>
          </p:cNvSpPr>
          <p:nvPr/>
        </p:nvSpPr>
        <p:spPr bwMode="auto">
          <a:xfrm>
            <a:off x="29195486" y="5638800"/>
            <a:ext cx="14107886" cy="1470857"/>
          </a:xfrm>
          <a:prstGeom prst="rect">
            <a:avLst/>
          </a:prstGeom>
          <a:solidFill>
            <a:srgbClr val="00274C"/>
          </a:solidFill>
          <a:ln w="50800">
            <a:solidFill>
              <a:srgbClr val="00274C"/>
            </a:solidFill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ts val="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product: Medical student elective – </a:t>
            </a:r>
          </a:p>
          <a:p>
            <a:pPr algn="ctr" defTabSz="1752600">
              <a:spcBef>
                <a:spcPts val="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“Strategic Management &amp; Problem Solving"</a:t>
            </a:r>
          </a:p>
        </p:txBody>
      </p:sp>
      <p:sp>
        <p:nvSpPr>
          <p:cNvPr id="1087" name="Rectangle 339"/>
          <p:cNvSpPr>
            <a:spLocks noChangeArrowheads="1"/>
          </p:cNvSpPr>
          <p:nvPr/>
        </p:nvSpPr>
        <p:spPr bwMode="auto">
          <a:xfrm>
            <a:off x="29195486" y="26746200"/>
            <a:ext cx="14107886" cy="823913"/>
          </a:xfrm>
          <a:prstGeom prst="rect">
            <a:avLst/>
          </a:prstGeom>
          <a:solidFill>
            <a:srgbClr val="00274C"/>
          </a:solidFill>
          <a:ln w="50800">
            <a:solidFill>
              <a:srgbClr val="00274C"/>
            </a:solidFill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</a:p>
        </p:txBody>
      </p:sp>
      <p:sp>
        <p:nvSpPr>
          <p:cNvPr id="203" name="Rectangle 17"/>
          <p:cNvSpPr>
            <a:spLocks noChangeArrowheads="1"/>
          </p:cNvSpPr>
          <p:nvPr/>
        </p:nvSpPr>
        <p:spPr bwMode="auto">
          <a:xfrm>
            <a:off x="14106579" y="5639859"/>
            <a:ext cx="14633013" cy="824526"/>
          </a:xfrm>
          <a:prstGeom prst="rect">
            <a:avLst/>
          </a:prstGeom>
          <a:solidFill>
            <a:srgbClr val="00274C"/>
          </a:solidFill>
          <a:ln w="50800">
            <a:solidFill>
              <a:srgbClr val="00274C"/>
            </a:solidFill>
            <a:miter lim="800000"/>
            <a:headEnd/>
            <a:tailEnd/>
          </a:ln>
        </p:spPr>
        <p:txBody>
          <a:bodyPr wrap="square"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29195486" y="27164954"/>
            <a:ext cx="14107886" cy="2637609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square" lIns="525762" tIns="525762" rIns="525762" bIns="525762">
            <a:spAutoFit/>
          </a:bodyPr>
          <a:lstStyle/>
          <a:p>
            <a:pPr marL="571500" indent="-4572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274C"/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rgbClr val="2F2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Mr. Carey and Ms. VonAchen have nothing to disclose</a:t>
            </a:r>
          </a:p>
          <a:p>
            <a:pPr marL="571500" indent="-4572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274C"/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rgbClr val="2F2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work was supported by an AOA Medical Student Service Leadership Project Grant</a:t>
            </a:r>
          </a:p>
        </p:txBody>
      </p:sp>
      <p:sp>
        <p:nvSpPr>
          <p:cNvPr id="265" name="Rectangle 341"/>
          <p:cNvSpPr>
            <a:spLocks noChangeArrowheads="1"/>
          </p:cNvSpPr>
          <p:nvPr/>
        </p:nvSpPr>
        <p:spPr bwMode="auto">
          <a:xfrm>
            <a:off x="13944600" y="24626274"/>
            <a:ext cx="14633013" cy="824526"/>
          </a:xfrm>
          <a:prstGeom prst="rect">
            <a:avLst/>
          </a:prstGeom>
          <a:solidFill>
            <a:srgbClr val="00274C"/>
          </a:solidFill>
          <a:ln w="50800">
            <a:noFill/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Obstacles encountered and modifications to project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195486" y="728816"/>
            <a:ext cx="14126946" cy="4031803"/>
          </a:xfrm>
          <a:prstGeom prst="rect">
            <a:avLst/>
          </a:prstGeom>
        </p:spPr>
      </p:pic>
      <p:sp>
        <p:nvSpPr>
          <p:cNvPr id="79" name="Rectangle 17"/>
          <p:cNvSpPr>
            <a:spLocks noChangeArrowheads="1"/>
          </p:cNvSpPr>
          <p:nvPr/>
        </p:nvSpPr>
        <p:spPr bwMode="auto">
          <a:xfrm>
            <a:off x="731396" y="14463167"/>
            <a:ext cx="12801600" cy="1470857"/>
          </a:xfrm>
          <a:prstGeom prst="rect">
            <a:avLst/>
          </a:prstGeom>
          <a:solidFill>
            <a:srgbClr val="00274C"/>
          </a:solidFill>
          <a:ln w="50800">
            <a:noFill/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Background: However, the most successful hospitals are physician-led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329CB2C-6963-AF4A-BB9D-AD7A6EE79F95}"/>
              </a:ext>
            </a:extLst>
          </p:cNvPr>
          <p:cNvSpPr/>
          <p:nvPr/>
        </p:nvSpPr>
        <p:spPr>
          <a:xfrm>
            <a:off x="1295401" y="16230600"/>
            <a:ext cx="1502563" cy="1502563"/>
          </a:xfrm>
          <a:prstGeom prst="ellipse">
            <a:avLst/>
          </a:prstGeom>
          <a:solidFill>
            <a:srgbClr val="00274C"/>
          </a:solidFill>
          <a:ln w="9525">
            <a:solidFill>
              <a:srgbClr val="00274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sz="40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136A08B-CCE4-4C4F-A969-6C382FA99D3D}"/>
              </a:ext>
            </a:extLst>
          </p:cNvPr>
          <p:cNvSpPr txBox="1"/>
          <p:nvPr/>
        </p:nvSpPr>
        <p:spPr>
          <a:xfrm>
            <a:off x="2936033" y="16413949"/>
            <a:ext cx="4831327" cy="1135865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5% of hospital leaders overall are physicians</a:t>
            </a:r>
            <a:r>
              <a:rPr lang="en-US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51EC93A-5337-2745-8D75-B63DBA6593B0}"/>
              </a:ext>
            </a:extLst>
          </p:cNvPr>
          <p:cNvSpPr/>
          <p:nvPr/>
        </p:nvSpPr>
        <p:spPr>
          <a:xfrm>
            <a:off x="11167666" y="18168132"/>
            <a:ext cx="1502563" cy="1502563"/>
          </a:xfrm>
          <a:prstGeom prst="ellipse">
            <a:avLst/>
          </a:prstGeom>
          <a:solidFill>
            <a:srgbClr val="00274C"/>
          </a:solidFill>
          <a:ln w="9525">
            <a:solidFill>
              <a:srgbClr val="00274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40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3B00D85-30C7-C341-A20F-84EAB0A79FCE}"/>
              </a:ext>
            </a:extLst>
          </p:cNvPr>
          <p:cNvSpPr txBox="1"/>
          <p:nvPr/>
        </p:nvSpPr>
        <p:spPr>
          <a:xfrm>
            <a:off x="3694832" y="17874427"/>
            <a:ext cx="7216991" cy="2089973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algn="r"/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Over 67% of medical students believed a business background to be important or very important for their future careers</a:t>
            </a:r>
            <a:r>
              <a:rPr lang="en-US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77A1D3D-7C1E-F245-B4F0-BD264D97B8F3}"/>
              </a:ext>
            </a:extLst>
          </p:cNvPr>
          <p:cNvSpPr/>
          <p:nvPr/>
        </p:nvSpPr>
        <p:spPr>
          <a:xfrm>
            <a:off x="1295400" y="20235459"/>
            <a:ext cx="1502563" cy="1502563"/>
          </a:xfrm>
          <a:prstGeom prst="ellipse">
            <a:avLst/>
          </a:prstGeom>
          <a:solidFill>
            <a:srgbClr val="00274C"/>
          </a:solidFill>
          <a:ln w="9525">
            <a:solidFill>
              <a:srgbClr val="00274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40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FD9F82D-86CC-5A46-B052-4356FBC17D7E}"/>
              </a:ext>
            </a:extLst>
          </p:cNvPr>
          <p:cNvSpPr txBox="1"/>
          <p:nvPr/>
        </p:nvSpPr>
        <p:spPr>
          <a:xfrm>
            <a:off x="2936033" y="20180281"/>
            <a:ext cx="7698037" cy="1612919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Of the highest-ranking hospitals (US News and World Report ‘Honor Roll’ hospitals), 76% have physician leaders</a:t>
            </a:r>
            <a:r>
              <a:rPr lang="en-US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5431361-E430-9F46-BCA1-14845C8B01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200" y="8001000"/>
            <a:ext cx="7191691" cy="227984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5F67C27-0E84-DF47-82A3-D51C8C6416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43305" y="8618638"/>
            <a:ext cx="5775120" cy="258276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4861B42-F409-CB44-9A81-29CB4922D37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03200" y="11674607"/>
            <a:ext cx="6255600" cy="2498593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BF428E2-5B3B-874D-90E0-D8587AAFDB4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1470" y="10591800"/>
            <a:ext cx="5823129" cy="3157732"/>
          </a:xfrm>
          <a:prstGeom prst="rect">
            <a:avLst/>
          </a:prstGeom>
        </p:spPr>
      </p:pic>
      <p:sp>
        <p:nvSpPr>
          <p:cNvPr id="66" name="Rectangle 17">
            <a:extLst>
              <a:ext uri="{FF2B5EF4-FFF2-40B4-BE49-F238E27FC236}">
                <a16:creationId xmlns:a16="http://schemas.microsoft.com/office/drawing/2014/main" id="{B99671F7-7647-CD46-9B2F-DF45C1F25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396" y="22256012"/>
            <a:ext cx="12801600" cy="1470857"/>
          </a:xfrm>
          <a:prstGeom prst="rect">
            <a:avLst/>
          </a:prstGeom>
          <a:solidFill>
            <a:srgbClr val="00274C"/>
          </a:solidFill>
          <a:ln w="50800">
            <a:noFill/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Objectives: Give medicals students the tools and experiences needed to be leaders in health care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4719DB5D-7B14-204F-9698-BEC558D125A2}"/>
              </a:ext>
            </a:extLst>
          </p:cNvPr>
          <p:cNvSpPr txBox="1">
            <a:spLocks/>
          </p:cNvSpPr>
          <p:nvPr/>
        </p:nvSpPr>
        <p:spPr>
          <a:xfrm>
            <a:off x="764358" y="24065489"/>
            <a:ext cx="12801600" cy="8328199"/>
          </a:xfrm>
          <a:prstGeom prst="rect">
            <a:avLst/>
          </a:prstGeom>
        </p:spPr>
        <p:txBody>
          <a:bodyPr/>
          <a:lstStyle>
            <a:lvl1pPr marL="1801813" indent="-1801813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6838" indent="-1503363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800">
                <a:solidFill>
                  <a:schemeClr val="tx1"/>
                </a:solidFill>
                <a:latin typeface="+mn-lt"/>
              </a:defRPr>
            </a:lvl2pPr>
            <a:lvl3pPr marL="6008688" indent="-1201738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600">
                <a:solidFill>
                  <a:schemeClr val="tx1"/>
                </a:solidFill>
                <a:latin typeface="+mn-lt"/>
              </a:defRPr>
            </a:lvl3pPr>
            <a:lvl4pPr marL="8412163" indent="-1201738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0500">
                <a:solidFill>
                  <a:schemeClr val="tx1"/>
                </a:solidFill>
                <a:latin typeface="+mn-lt"/>
              </a:defRPr>
            </a:lvl4pPr>
            <a:lvl5pPr marL="10817225" indent="-1203325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+mn-lt"/>
              </a:defRPr>
            </a:lvl5pPr>
            <a:lvl6pPr marL="11274425" indent="-1203325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+mn-lt"/>
              </a:defRPr>
            </a:lvl6pPr>
            <a:lvl7pPr marL="11731625" indent="-1203325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+mn-lt"/>
              </a:defRPr>
            </a:lvl7pPr>
            <a:lvl8pPr marL="12188825" indent="-1203325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+mn-lt"/>
              </a:defRPr>
            </a:lvl8pPr>
            <a:lvl9pPr marL="12646025" indent="-1203325" algn="l" defTabSz="4806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sz="3200" kern="0" dirty="0">
                <a:latin typeface="Arial" panose="020B0604020202020204" pitchFamily="34" charset="0"/>
                <a:cs typeface="Arial" panose="020B0604020202020204" pitchFamily="34" charset="0"/>
              </a:rPr>
              <a:t>Provide medical students with new experiences outside of the explicit medical student curriculum enabling them to become future leaders in the industry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Gain exposure to clinical and non-clinical factors affecting modern health care 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Develop teamwork, communication, and professional skills through collaboration with others outside of the physician space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Strengthen critical thinking abilities and improve students’ growth into future physicians, researchers, and leaders</a:t>
            </a:r>
          </a:p>
          <a:p>
            <a:pPr marL="457200" lvl="1" indent="0">
              <a:buNone/>
            </a:pPr>
            <a:endParaRPr lang="en-US" sz="1400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3200" kern="0" dirty="0">
                <a:latin typeface="Arial" panose="020B0604020202020204" pitchFamily="34" charset="0"/>
                <a:cs typeface="Arial" panose="020B0604020202020204" pitchFamily="34" charset="0"/>
              </a:rPr>
              <a:t>Improve the community through active engagement and problem solving with mission-minded health care organizations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Partnership with curious, eager, and motivated medical students for specific projects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Provide new insights and tangible solutions for organizations with limited resources to improve our community , through well-managed and scoped pro-bono work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4D9836F-C7CF-AE4C-A7F8-F34468E64DE4}"/>
              </a:ext>
            </a:extLst>
          </p:cNvPr>
          <p:cNvSpPr/>
          <p:nvPr/>
        </p:nvSpPr>
        <p:spPr>
          <a:xfrm>
            <a:off x="22316186" y="6733450"/>
            <a:ext cx="6258814" cy="224289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 to business basics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scoping and framing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Analytics, presenting findings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Simulated case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5096AF5-6C67-604A-B5A4-644B2A90AAA3}"/>
              </a:ext>
            </a:extLst>
          </p:cNvPr>
          <p:cNvSpPr/>
          <p:nvPr/>
        </p:nvSpPr>
        <p:spPr>
          <a:xfrm>
            <a:off x="22316186" y="9964415"/>
            <a:ext cx="6258814" cy="184870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identification with client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Assembling core team members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scoping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collection and analysis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Alignment on next steps w/ clients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B1C2CB0-7054-974A-80C1-071836F8B962}"/>
              </a:ext>
            </a:extLst>
          </p:cNvPr>
          <p:cNvSpPr/>
          <p:nvPr/>
        </p:nvSpPr>
        <p:spPr>
          <a:xfrm>
            <a:off x="22316186" y="13120404"/>
            <a:ext cx="6258814" cy="138816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 feedback from clients and team members throughout</a:t>
            </a:r>
          </a:p>
        </p:txBody>
      </p:sp>
      <p:sp>
        <p:nvSpPr>
          <p:cNvPr id="72" name="Chevron 71">
            <a:extLst>
              <a:ext uri="{FF2B5EF4-FFF2-40B4-BE49-F238E27FC236}">
                <a16:creationId xmlns:a16="http://schemas.microsoft.com/office/drawing/2014/main" id="{B5AA1339-B981-3847-99D5-630527A02F9C}"/>
              </a:ext>
            </a:extLst>
          </p:cNvPr>
          <p:cNvSpPr/>
          <p:nvPr/>
        </p:nvSpPr>
        <p:spPr>
          <a:xfrm rot="5400000">
            <a:off x="14713799" y="6244378"/>
            <a:ext cx="2292239" cy="3221037"/>
          </a:xfrm>
          <a:prstGeom prst="chevron">
            <a:avLst>
              <a:gd name="adj" fmla="val 26032"/>
            </a:avLst>
          </a:prstGeom>
          <a:solidFill>
            <a:srgbClr val="00274C"/>
          </a:solidFill>
          <a:ln w="9525">
            <a:solidFill>
              <a:srgbClr val="00274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 anchorCtr="0"/>
          <a:lstStyle/>
          <a:p>
            <a:pPr algn="ctr"/>
            <a:r>
              <a:rPr lang="en-US" sz="3600" b="1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pic>
        <p:nvPicPr>
          <p:cNvPr id="73" name="Picture 72" descr="noun_848416_cc.png">
            <a:extLst>
              <a:ext uri="{FF2B5EF4-FFF2-40B4-BE49-F238E27FC236}">
                <a16:creationId xmlns:a16="http://schemas.microsoft.com/office/drawing/2014/main" id="{67188DA2-2ECC-A342-B2F1-05DBF76BBD1B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1"/>
          <a:stretch/>
        </p:blipFill>
        <p:spPr>
          <a:xfrm>
            <a:off x="17710213" y="6952782"/>
            <a:ext cx="2133695" cy="180422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E4916328-8183-F54E-8C4F-4C770311A153}"/>
              </a:ext>
            </a:extLst>
          </p:cNvPr>
          <p:cNvSpPr txBox="1"/>
          <p:nvPr/>
        </p:nvSpPr>
        <p:spPr>
          <a:xfrm>
            <a:off x="19819545" y="7517796"/>
            <a:ext cx="2430855" cy="674200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4 weeks</a:t>
            </a:r>
          </a:p>
        </p:txBody>
      </p:sp>
      <p:sp>
        <p:nvSpPr>
          <p:cNvPr id="76" name="Chevron 5">
            <a:extLst>
              <a:ext uri="{FF2B5EF4-FFF2-40B4-BE49-F238E27FC236}">
                <a16:creationId xmlns:a16="http://schemas.microsoft.com/office/drawing/2014/main" id="{DA1120C0-1B8A-464A-8838-7DB82731D963}"/>
              </a:ext>
            </a:extLst>
          </p:cNvPr>
          <p:cNvSpPr/>
          <p:nvPr/>
        </p:nvSpPr>
        <p:spPr>
          <a:xfrm rot="5400000">
            <a:off x="13984231" y="9313074"/>
            <a:ext cx="3751376" cy="3221037"/>
          </a:xfrm>
          <a:prstGeom prst="chevron">
            <a:avLst>
              <a:gd name="adj" fmla="val 17616"/>
            </a:avLst>
          </a:prstGeom>
          <a:solidFill>
            <a:srgbClr val="00274C"/>
          </a:solidFill>
          <a:ln w="9525">
            <a:solidFill>
              <a:srgbClr val="00274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 anchorCtr="0"/>
          <a:lstStyle/>
          <a:p>
            <a:pPr algn="ctr"/>
            <a:r>
              <a:rPr lang="en-US" sz="3600" b="1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</a:p>
        </p:txBody>
      </p:sp>
      <p:pic>
        <p:nvPicPr>
          <p:cNvPr id="77" name="Picture 76" descr="noun_740213_cc.png">
            <a:extLst>
              <a:ext uri="{FF2B5EF4-FFF2-40B4-BE49-F238E27FC236}">
                <a16:creationId xmlns:a16="http://schemas.microsoft.com/office/drawing/2014/main" id="{0EABFEA4-615F-D141-A716-16100DFC3D5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6"/>
          <a:stretch/>
        </p:blipFill>
        <p:spPr>
          <a:xfrm>
            <a:off x="17526000" y="9802295"/>
            <a:ext cx="2502120" cy="217294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9079E92E-6E2A-2144-A2F1-1124ADC9231F}"/>
              </a:ext>
            </a:extLst>
          </p:cNvPr>
          <p:cNvSpPr txBox="1"/>
          <p:nvPr/>
        </p:nvSpPr>
        <p:spPr>
          <a:xfrm>
            <a:off x="19819545" y="10551665"/>
            <a:ext cx="2430855" cy="674200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2-5 months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9E47C734-3874-E44A-B3CF-25FE84CDE4AC}"/>
              </a:ext>
            </a:extLst>
          </p:cNvPr>
          <p:cNvCxnSpPr>
            <a:cxnSpLocks/>
          </p:cNvCxnSpPr>
          <p:nvPr/>
        </p:nvCxnSpPr>
        <p:spPr>
          <a:xfrm>
            <a:off x="17733873" y="8991600"/>
            <a:ext cx="10460127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Chevron 6">
            <a:extLst>
              <a:ext uri="{FF2B5EF4-FFF2-40B4-BE49-F238E27FC236}">
                <a16:creationId xmlns:a16="http://schemas.microsoft.com/office/drawing/2014/main" id="{768CA626-94B2-084D-8F73-3D402A7EA155}"/>
              </a:ext>
            </a:extLst>
          </p:cNvPr>
          <p:cNvSpPr/>
          <p:nvPr/>
        </p:nvSpPr>
        <p:spPr>
          <a:xfrm rot="5400000">
            <a:off x="14891605" y="12203966"/>
            <a:ext cx="1936630" cy="3221037"/>
          </a:xfrm>
          <a:prstGeom prst="chevron">
            <a:avLst>
              <a:gd name="adj" fmla="val 26032"/>
            </a:avLst>
          </a:prstGeom>
          <a:solidFill>
            <a:srgbClr val="00274C"/>
          </a:solidFill>
          <a:ln w="9525">
            <a:solidFill>
              <a:srgbClr val="00274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 anchorCtr="0"/>
          <a:lstStyle/>
          <a:p>
            <a:pPr algn="ctr"/>
            <a:r>
              <a:rPr lang="en-US" sz="3600" b="1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</a:t>
            </a:r>
          </a:p>
        </p:txBody>
      </p:sp>
      <p:pic>
        <p:nvPicPr>
          <p:cNvPr id="83" name="Picture 82" descr="noun_685087_cc.png">
            <a:extLst>
              <a:ext uri="{FF2B5EF4-FFF2-40B4-BE49-F238E27FC236}">
                <a16:creationId xmlns:a16="http://schemas.microsoft.com/office/drawing/2014/main" id="{2A4D8B08-1C76-AB4B-AE81-F596FAAC915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8"/>
          <a:stretch/>
        </p:blipFill>
        <p:spPr>
          <a:xfrm>
            <a:off x="17579541" y="12858833"/>
            <a:ext cx="2395039" cy="1911303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76A78D56-D530-AB4C-8FB7-27FB06935D9F}"/>
              </a:ext>
            </a:extLst>
          </p:cNvPr>
          <p:cNvSpPr txBox="1"/>
          <p:nvPr/>
        </p:nvSpPr>
        <p:spPr>
          <a:xfrm>
            <a:off x="19819545" y="13477384"/>
            <a:ext cx="2430855" cy="674200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A0DA696-87EF-0B40-BD29-9F76A72E268E}"/>
              </a:ext>
            </a:extLst>
          </p:cNvPr>
          <p:cNvCxnSpPr>
            <a:cxnSpLocks/>
          </p:cNvCxnSpPr>
          <p:nvPr/>
        </p:nvCxnSpPr>
        <p:spPr>
          <a:xfrm>
            <a:off x="17710213" y="12725400"/>
            <a:ext cx="10483787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67CC77DF-150B-D447-90FD-214F318AF812}"/>
              </a:ext>
            </a:extLst>
          </p:cNvPr>
          <p:cNvSpPr/>
          <p:nvPr/>
        </p:nvSpPr>
        <p:spPr>
          <a:xfrm>
            <a:off x="14478000" y="25755600"/>
            <a:ext cx="3929774" cy="1927326"/>
          </a:xfrm>
          <a:prstGeom prst="rect">
            <a:avLst/>
          </a:prstGeom>
          <a:solidFill>
            <a:srgbClr val="002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sz="3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E17C885-D437-B741-89FA-0A5B2AC64F52}"/>
              </a:ext>
            </a:extLst>
          </p:cNvPr>
          <p:cNvSpPr/>
          <p:nvPr/>
        </p:nvSpPr>
        <p:spPr>
          <a:xfrm>
            <a:off x="21702008" y="25755600"/>
            <a:ext cx="6392468" cy="1927326"/>
          </a:xfrm>
          <a:prstGeom prst="rect">
            <a:avLst/>
          </a:prstGeom>
          <a:solidFill>
            <a:srgbClr val="002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AOA Leadership Grant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Buy-in from administration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 ECG M3/M4 elective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0FBCB55-9250-F342-9D3B-A9F24671688B}"/>
              </a:ext>
            </a:extLst>
          </p:cNvPr>
          <p:cNvSpPr/>
          <p:nvPr/>
        </p:nvSpPr>
        <p:spPr>
          <a:xfrm>
            <a:off x="14478000" y="28068537"/>
            <a:ext cx="3929774" cy="1927326"/>
          </a:xfrm>
          <a:prstGeom prst="rect">
            <a:avLst/>
          </a:prstGeom>
          <a:solidFill>
            <a:srgbClr val="002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sz="3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Recruiting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232AEB8-CEE5-8E4B-B367-A7FCF02502EE}"/>
              </a:ext>
            </a:extLst>
          </p:cNvPr>
          <p:cNvSpPr/>
          <p:nvPr/>
        </p:nvSpPr>
        <p:spPr>
          <a:xfrm>
            <a:off x="21702008" y="28068537"/>
            <a:ext cx="6392468" cy="1927326"/>
          </a:xfrm>
          <a:prstGeom prst="rect">
            <a:avLst/>
          </a:prstGeom>
          <a:solidFill>
            <a:srgbClr val="002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Adapting timeline to new curriculum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i="1" u="sng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 ECG M3/M4 elective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C82685A-923D-7546-A9C5-0DEFFD5F0B35}"/>
              </a:ext>
            </a:extLst>
          </p:cNvPr>
          <p:cNvSpPr/>
          <p:nvPr/>
        </p:nvSpPr>
        <p:spPr>
          <a:xfrm>
            <a:off x="14478000" y="30381474"/>
            <a:ext cx="3929774" cy="1927326"/>
          </a:xfrm>
          <a:prstGeom prst="rect">
            <a:avLst/>
          </a:prstGeom>
          <a:solidFill>
            <a:srgbClr val="002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US" sz="3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engagement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2F0EEEA-AC41-F64B-9295-07329B2E8E67}"/>
              </a:ext>
            </a:extLst>
          </p:cNvPr>
          <p:cNvSpPr/>
          <p:nvPr/>
        </p:nvSpPr>
        <p:spPr>
          <a:xfrm>
            <a:off x="21702008" y="30381474"/>
            <a:ext cx="6392468" cy="1927326"/>
          </a:xfrm>
          <a:prstGeom prst="rect">
            <a:avLst/>
          </a:prstGeom>
          <a:solidFill>
            <a:srgbClr val="002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Upfront expectations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Longitudinal client relationships</a:t>
            </a:r>
          </a:p>
        </p:txBody>
      </p:sp>
      <p:sp>
        <p:nvSpPr>
          <p:cNvPr id="93" name="AutoShape 2">
            <a:extLst>
              <a:ext uri="{FF2B5EF4-FFF2-40B4-BE49-F238E27FC236}">
                <a16:creationId xmlns:a16="http://schemas.microsoft.com/office/drawing/2014/main" id="{F0880088-AFB1-F947-8FFD-A5FA8D6D6DAD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 rot="5400000">
            <a:off x="19141020" y="26201166"/>
            <a:ext cx="1827741" cy="936610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AutoShape 2">
            <a:extLst>
              <a:ext uri="{FF2B5EF4-FFF2-40B4-BE49-F238E27FC236}">
                <a16:creationId xmlns:a16="http://schemas.microsoft.com/office/drawing/2014/main" id="{69A5F5EE-D892-ED4D-9443-8F504C5ACDF4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 rot="5400000">
            <a:off x="19091228" y="28514102"/>
            <a:ext cx="1927326" cy="936610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AutoShape 2">
            <a:extLst>
              <a:ext uri="{FF2B5EF4-FFF2-40B4-BE49-F238E27FC236}">
                <a16:creationId xmlns:a16="http://schemas.microsoft.com/office/drawing/2014/main" id="{E8660401-042F-3D48-AF68-AC4EAB578CF5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 rot="5400000">
            <a:off x="19091228" y="30876832"/>
            <a:ext cx="1927326" cy="936610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FCF51B-BA65-4EDB-93BB-47854701B0EC}"/>
              </a:ext>
            </a:extLst>
          </p:cNvPr>
          <p:cNvGrpSpPr/>
          <p:nvPr/>
        </p:nvGrpSpPr>
        <p:grpSpPr>
          <a:xfrm>
            <a:off x="14492707" y="15925800"/>
            <a:ext cx="13536799" cy="8264669"/>
            <a:chOff x="14429865" y="15925800"/>
            <a:chExt cx="13536799" cy="826466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6669740-35A4-AB47-9D53-41838A63B855}"/>
                </a:ext>
              </a:extLst>
            </p:cNvPr>
            <p:cNvGrpSpPr/>
            <p:nvPr/>
          </p:nvGrpSpPr>
          <p:grpSpPr>
            <a:xfrm>
              <a:off x="14429865" y="15937176"/>
              <a:ext cx="3980188" cy="3974272"/>
              <a:chOff x="14429865" y="16059093"/>
              <a:chExt cx="3980188" cy="3974272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73930E07-0F22-6546-ABD7-4F14E38EC551}"/>
                  </a:ext>
                </a:extLst>
              </p:cNvPr>
              <p:cNvSpPr/>
              <p:nvPr/>
            </p:nvSpPr>
            <p:spPr>
              <a:xfrm>
                <a:off x="14458321" y="17703147"/>
                <a:ext cx="3923277" cy="2330218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Evaluated the strategic fit of new value-based contracting model for a FQHC</a:t>
                </a:r>
                <a:endParaRPr lang="en-US" sz="1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9" name="Picture 98" descr="noun_791005_cc.png">
                <a:extLst>
                  <a:ext uri="{FF2B5EF4-FFF2-40B4-BE49-F238E27FC236}">
                    <a16:creationId xmlns:a16="http://schemas.microsoft.com/office/drawing/2014/main" id="{97FC3772-9900-9C4A-A643-0638242B04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388"/>
              <a:stretch/>
            </p:blipFill>
            <p:spPr>
              <a:xfrm>
                <a:off x="15498843" y="16442868"/>
                <a:ext cx="1842232" cy="1540332"/>
              </a:xfrm>
              <a:prstGeom prst="rect">
                <a:avLst/>
              </a:prstGeom>
            </p:spPr>
          </p:pic>
          <p:sp>
            <p:nvSpPr>
              <p:cNvPr id="100" name="Rounded Rectangle 4">
                <a:extLst>
                  <a:ext uri="{FF2B5EF4-FFF2-40B4-BE49-F238E27FC236}">
                    <a16:creationId xmlns:a16="http://schemas.microsoft.com/office/drawing/2014/main" id="{604F4045-79C0-8946-B615-71BA5C9523C6}"/>
                  </a:ext>
                </a:extLst>
              </p:cNvPr>
              <p:cNvSpPr/>
              <p:nvPr/>
            </p:nvSpPr>
            <p:spPr>
              <a:xfrm>
                <a:off x="14429865" y="16059093"/>
                <a:ext cx="3980188" cy="3974272"/>
              </a:xfrm>
              <a:prstGeom prst="roundRect">
                <a:avLst/>
              </a:prstGeom>
              <a:noFill/>
              <a:ln w="9525">
                <a:solidFill>
                  <a:srgbClr val="03274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AF51202-095B-8D44-8E9B-560D530E08DD}"/>
                </a:ext>
              </a:extLst>
            </p:cNvPr>
            <p:cNvGrpSpPr/>
            <p:nvPr/>
          </p:nvGrpSpPr>
          <p:grpSpPr>
            <a:xfrm>
              <a:off x="19128166" y="15925800"/>
              <a:ext cx="4049974" cy="3997025"/>
              <a:chOff x="19111088" y="16140104"/>
              <a:chExt cx="4049974" cy="3997025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959B5459-71FC-FA43-8B17-FE04922065EC}"/>
                  </a:ext>
                </a:extLst>
              </p:cNvPr>
              <p:cNvSpPr/>
              <p:nvPr/>
            </p:nvSpPr>
            <p:spPr>
              <a:xfrm>
                <a:off x="19111088" y="17806910"/>
                <a:ext cx="4049974" cy="2330219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Assessed reasons for behavioral health no-shows at a local social services agency</a:t>
                </a:r>
                <a:endParaRPr lang="en-US" sz="1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BB0665F1-5B97-7748-85F5-E9B0715147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360"/>
              <a:stretch/>
            </p:blipFill>
            <p:spPr>
              <a:xfrm>
                <a:off x="20247157" y="16333575"/>
                <a:ext cx="1777837" cy="1540330"/>
              </a:xfrm>
              <a:prstGeom prst="rect">
                <a:avLst/>
              </a:prstGeom>
            </p:spPr>
          </p:pic>
          <p:sp>
            <p:nvSpPr>
              <p:cNvPr id="105" name="Rounded Rectangle 28">
                <a:extLst>
                  <a:ext uri="{FF2B5EF4-FFF2-40B4-BE49-F238E27FC236}">
                    <a16:creationId xmlns:a16="http://schemas.microsoft.com/office/drawing/2014/main" id="{3BC5DDD8-D9D7-D640-BFBA-B9AB6FCBC216}"/>
                  </a:ext>
                </a:extLst>
              </p:cNvPr>
              <p:cNvSpPr/>
              <p:nvPr/>
            </p:nvSpPr>
            <p:spPr>
              <a:xfrm>
                <a:off x="19145981" y="16140104"/>
                <a:ext cx="3980188" cy="3974272"/>
              </a:xfrm>
              <a:prstGeom prst="roundRect">
                <a:avLst/>
              </a:prstGeom>
              <a:noFill/>
              <a:ln w="9525">
                <a:solidFill>
                  <a:srgbClr val="03274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D102B9B-A487-7E43-A6EE-DE7D84007B90}"/>
                </a:ext>
              </a:extLst>
            </p:cNvPr>
            <p:cNvGrpSpPr/>
            <p:nvPr/>
          </p:nvGrpSpPr>
          <p:grpSpPr>
            <a:xfrm>
              <a:off x="23896254" y="15937176"/>
              <a:ext cx="4070410" cy="3974272"/>
              <a:chOff x="23827259" y="16146362"/>
              <a:chExt cx="4070410" cy="3974272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A781535-DB88-2144-AD36-660DF801F0D2}"/>
                  </a:ext>
                </a:extLst>
              </p:cNvPr>
              <p:cNvSpPr/>
              <p:nvPr/>
            </p:nvSpPr>
            <p:spPr>
              <a:xfrm>
                <a:off x="23827259" y="17722158"/>
                <a:ext cx="4070410" cy="2330218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Developed reporting tool for the evaluation of a diabetes management partnership for a local health consortium</a:t>
                </a:r>
                <a:endParaRPr lang="en-US" sz="1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Rounded Rectangle 29">
                <a:extLst>
                  <a:ext uri="{FF2B5EF4-FFF2-40B4-BE49-F238E27FC236}">
                    <a16:creationId xmlns:a16="http://schemas.microsoft.com/office/drawing/2014/main" id="{F166B463-20BF-E140-A030-A8CA66378816}"/>
                  </a:ext>
                </a:extLst>
              </p:cNvPr>
              <p:cNvSpPr/>
              <p:nvPr/>
            </p:nvSpPr>
            <p:spPr>
              <a:xfrm>
                <a:off x="23872370" y="16146362"/>
                <a:ext cx="3980188" cy="3974272"/>
              </a:xfrm>
              <a:prstGeom prst="roundRect">
                <a:avLst/>
              </a:prstGeom>
              <a:noFill/>
              <a:ln w="9525">
                <a:solidFill>
                  <a:srgbClr val="03274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1" name="Picture 110" descr="noun_685087_cc.png">
                <a:extLst>
                  <a:ext uri="{FF2B5EF4-FFF2-40B4-BE49-F238E27FC236}">
                    <a16:creationId xmlns:a16="http://schemas.microsoft.com/office/drawing/2014/main" id="{01D608B3-1EF9-D048-B2B3-EECD752E49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198"/>
              <a:stretch/>
            </p:blipFill>
            <p:spPr>
              <a:xfrm>
                <a:off x="24777498" y="16187220"/>
                <a:ext cx="2169933" cy="1731660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D103067-390A-084C-915A-AA6216614477}"/>
                </a:ext>
              </a:extLst>
            </p:cNvPr>
            <p:cNvGrpSpPr/>
            <p:nvPr/>
          </p:nvGrpSpPr>
          <p:grpSpPr>
            <a:xfrm>
              <a:off x="14429865" y="20216197"/>
              <a:ext cx="3980188" cy="3974272"/>
              <a:chOff x="14611035" y="20180722"/>
              <a:chExt cx="3980188" cy="3974272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6B2A4CF-C079-A344-A584-592DEB06B703}"/>
                  </a:ext>
                </a:extLst>
              </p:cNvPr>
              <p:cNvSpPr/>
              <p:nvPr/>
            </p:nvSpPr>
            <p:spPr>
              <a:xfrm>
                <a:off x="14702760" y="21824776"/>
                <a:ext cx="3796739" cy="2330218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Provided needs assessment for strategic expansion at a FQHC</a:t>
                </a:r>
                <a:endParaRPr lang="en-US" sz="1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4" name="Picture 113" descr="noun_791005_cc.png">
                <a:extLst>
                  <a:ext uri="{FF2B5EF4-FFF2-40B4-BE49-F238E27FC236}">
                    <a16:creationId xmlns:a16="http://schemas.microsoft.com/office/drawing/2014/main" id="{FDFFEDEB-A46B-7B47-A3EB-34D5A88F4D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388"/>
              <a:stretch/>
            </p:blipFill>
            <p:spPr>
              <a:xfrm>
                <a:off x="15680013" y="20556212"/>
                <a:ext cx="1842232" cy="1540332"/>
              </a:xfrm>
              <a:prstGeom prst="rect">
                <a:avLst/>
              </a:prstGeom>
            </p:spPr>
          </p:pic>
          <p:sp>
            <p:nvSpPr>
              <p:cNvPr id="115" name="Rounded Rectangle 4">
                <a:extLst>
                  <a:ext uri="{FF2B5EF4-FFF2-40B4-BE49-F238E27FC236}">
                    <a16:creationId xmlns:a16="http://schemas.microsoft.com/office/drawing/2014/main" id="{41D48F9E-ED56-2649-A2BB-0870493A6212}"/>
                  </a:ext>
                </a:extLst>
              </p:cNvPr>
              <p:cNvSpPr/>
              <p:nvPr/>
            </p:nvSpPr>
            <p:spPr>
              <a:xfrm>
                <a:off x="14611035" y="20180722"/>
                <a:ext cx="3980188" cy="3974272"/>
              </a:xfrm>
              <a:prstGeom prst="roundRect">
                <a:avLst/>
              </a:prstGeom>
              <a:noFill/>
              <a:ln w="9525">
                <a:solidFill>
                  <a:srgbClr val="03274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1023DC8-A00F-944B-BF57-C302068CED9E}"/>
                </a:ext>
              </a:extLst>
            </p:cNvPr>
            <p:cNvGrpSpPr/>
            <p:nvPr/>
          </p:nvGrpSpPr>
          <p:grpSpPr>
            <a:xfrm>
              <a:off x="19168168" y="20216197"/>
              <a:ext cx="4060192" cy="3974272"/>
              <a:chOff x="18756288" y="20092028"/>
              <a:chExt cx="4060192" cy="3974272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8A8D9B89-0D23-514B-93C9-F581E5BDB835}"/>
                  </a:ext>
                </a:extLst>
              </p:cNvPr>
              <p:cNvSpPr/>
              <p:nvPr/>
            </p:nvSpPr>
            <p:spPr>
              <a:xfrm>
                <a:off x="18756288" y="21667824"/>
                <a:ext cx="4060192" cy="2330218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Performed survey and benchmarking analysis to improve engagement in home-vising program at health department</a:t>
                </a:r>
                <a:endParaRPr lang="en-US" sz="1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Rounded Rectangle 28">
                <a:extLst>
                  <a:ext uri="{FF2B5EF4-FFF2-40B4-BE49-F238E27FC236}">
                    <a16:creationId xmlns:a16="http://schemas.microsoft.com/office/drawing/2014/main" id="{DA770CB8-FFFD-1F4E-9B4C-7C0F5735F956}"/>
                  </a:ext>
                </a:extLst>
              </p:cNvPr>
              <p:cNvSpPr/>
              <p:nvPr/>
            </p:nvSpPr>
            <p:spPr>
              <a:xfrm>
                <a:off x="18756288" y="20092028"/>
                <a:ext cx="3980188" cy="3974272"/>
              </a:xfrm>
              <a:prstGeom prst="roundRect">
                <a:avLst/>
              </a:prstGeom>
              <a:noFill/>
              <a:ln w="9525">
                <a:solidFill>
                  <a:srgbClr val="03274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9AAA900D-8282-EE4E-8E57-87456302A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9941658" y="20342976"/>
                <a:ext cx="1609448" cy="1517972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531DCF-E091-2A48-9F55-48563BCF9F15}"/>
                </a:ext>
              </a:extLst>
            </p:cNvPr>
            <p:cNvGrpSpPr/>
            <p:nvPr/>
          </p:nvGrpSpPr>
          <p:grpSpPr>
            <a:xfrm>
              <a:off x="23986476" y="20216197"/>
              <a:ext cx="3980188" cy="3974272"/>
              <a:chOff x="23986476" y="20030022"/>
              <a:chExt cx="3980188" cy="3974272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4F2E2ECC-AC90-2C4C-9DB4-8A5F9680AB77}"/>
                  </a:ext>
                </a:extLst>
              </p:cNvPr>
              <p:cNvSpPr/>
              <p:nvPr/>
            </p:nvSpPr>
            <p:spPr>
              <a:xfrm>
                <a:off x="23986476" y="21651323"/>
                <a:ext cx="3980188" cy="2330218"/>
              </a:xfrm>
              <a:prstGeom prst="rect">
                <a:avLst/>
              </a:prstGeom>
              <a:noFill/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Optimized operations to improve provider continuity for GME clinic within a FQHC</a:t>
                </a:r>
                <a:endParaRPr lang="en-US" sz="1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" name="Rounded Rectangle 29">
                <a:extLst>
                  <a:ext uri="{FF2B5EF4-FFF2-40B4-BE49-F238E27FC236}">
                    <a16:creationId xmlns:a16="http://schemas.microsoft.com/office/drawing/2014/main" id="{241B6537-801F-1449-A114-5FBCEF5BEC3C}"/>
                  </a:ext>
                </a:extLst>
              </p:cNvPr>
              <p:cNvSpPr/>
              <p:nvPr/>
            </p:nvSpPr>
            <p:spPr>
              <a:xfrm>
                <a:off x="23986476" y="20030022"/>
                <a:ext cx="3980188" cy="3974272"/>
              </a:xfrm>
              <a:prstGeom prst="roundRect">
                <a:avLst/>
              </a:prstGeom>
              <a:noFill/>
              <a:ln w="9525">
                <a:solidFill>
                  <a:srgbClr val="03274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 anchorCtr="0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23D43D74-0010-C24D-9878-69C0BEC074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744"/>
              <a:stretch/>
            </p:blipFill>
            <p:spPr>
              <a:xfrm>
                <a:off x="25104231" y="20482745"/>
                <a:ext cx="1744679" cy="1504889"/>
              </a:xfrm>
              <a:prstGeom prst="rect">
                <a:avLst/>
              </a:prstGeom>
            </p:spPr>
          </p:pic>
        </p:grpSp>
      </p:grpSp>
      <p:sp>
        <p:nvSpPr>
          <p:cNvPr id="127" name="Rectangle 339">
            <a:extLst>
              <a:ext uri="{FF2B5EF4-FFF2-40B4-BE49-F238E27FC236}">
                <a16:creationId xmlns:a16="http://schemas.microsoft.com/office/drawing/2014/main" id="{86465C71-3BA3-DA48-8719-10CC31F0E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5486" y="29482943"/>
            <a:ext cx="14107886" cy="823913"/>
          </a:xfrm>
          <a:prstGeom prst="rect">
            <a:avLst/>
          </a:prstGeom>
          <a:solidFill>
            <a:srgbClr val="00274C"/>
          </a:solidFill>
          <a:ln w="50800">
            <a:solidFill>
              <a:srgbClr val="00274C"/>
            </a:solidFill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7723E18-2075-EA4F-BF90-E87062F26D7A}"/>
              </a:ext>
            </a:extLst>
          </p:cNvPr>
          <p:cNvSpPr txBox="1"/>
          <p:nvPr/>
        </p:nvSpPr>
        <p:spPr>
          <a:xfrm>
            <a:off x="29764254" y="30517754"/>
            <a:ext cx="12145746" cy="2172046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Angood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Birk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S.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The Value of Physician Leadership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Wanke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T, et al.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Physician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Leadersh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J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3. CMS, 2017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F20BC8-727A-F242-8500-1640309347B8}"/>
              </a:ext>
            </a:extLst>
          </p:cNvPr>
          <p:cNvSpPr txBox="1"/>
          <p:nvPr/>
        </p:nvSpPr>
        <p:spPr>
          <a:xfrm>
            <a:off x="14271171" y="15050869"/>
            <a:ext cx="4185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Example Projects: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9DCFD9-D019-4F77-B7F7-FDD58FAA0AA5}"/>
              </a:ext>
            </a:extLst>
          </p:cNvPr>
          <p:cNvGrpSpPr/>
          <p:nvPr/>
        </p:nvGrpSpPr>
        <p:grpSpPr>
          <a:xfrm>
            <a:off x="28882376" y="8305800"/>
            <a:ext cx="6775629" cy="6609406"/>
            <a:chOff x="28882376" y="7434017"/>
            <a:chExt cx="6775629" cy="6609406"/>
          </a:xfrm>
        </p:grpSpPr>
        <p:sp>
          <p:nvSpPr>
            <p:cNvPr id="143" name="Freeform 41">
              <a:extLst>
                <a:ext uri="{FF2B5EF4-FFF2-40B4-BE49-F238E27FC236}">
                  <a16:creationId xmlns:a16="http://schemas.microsoft.com/office/drawing/2014/main" id="{C74A7D23-8F24-0A4C-A092-C16FBCC61E1E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8922417" y="9375176"/>
              <a:ext cx="2644544" cy="2724626"/>
            </a:xfrm>
            <a:custGeom>
              <a:avLst/>
              <a:gdLst>
                <a:gd name="T0" fmla="*/ 387 w 387"/>
                <a:gd name="T1" fmla="*/ 219 h 387"/>
                <a:gd name="T2" fmla="*/ 168 w 387"/>
                <a:gd name="T3" fmla="*/ 0 h 387"/>
                <a:gd name="T4" fmla="*/ 0 w 387"/>
                <a:gd name="T5" fmla="*/ 0 h 387"/>
                <a:gd name="T6" fmla="*/ 387 w 387"/>
                <a:gd name="T7" fmla="*/ 387 h 387"/>
                <a:gd name="T8" fmla="*/ 387 w 387"/>
                <a:gd name="T9" fmla="*/ 21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7" h="387">
                  <a:moveTo>
                    <a:pt x="387" y="219"/>
                  </a:moveTo>
                  <a:cubicBezTo>
                    <a:pt x="267" y="217"/>
                    <a:pt x="170" y="120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13"/>
                    <a:pt x="174" y="385"/>
                    <a:pt x="387" y="387"/>
                  </a:cubicBezTo>
                  <a:lnTo>
                    <a:pt x="387" y="219"/>
                  </a:lnTo>
                  <a:close/>
                </a:path>
              </a:pathLst>
            </a:custGeom>
            <a:solidFill>
              <a:srgbClr val="00274C"/>
            </a:solidFill>
            <a:ln w="9525">
              <a:solidFill>
                <a:srgbClr val="0027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AU" sz="360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7E1393E-C1B2-499E-AC46-AA4C469CDE4C}"/>
                </a:ext>
              </a:extLst>
            </p:cNvPr>
            <p:cNvGrpSpPr/>
            <p:nvPr/>
          </p:nvGrpSpPr>
          <p:grpSpPr>
            <a:xfrm>
              <a:off x="29515488" y="7434017"/>
              <a:ext cx="6142517" cy="6609406"/>
              <a:chOff x="29515488" y="7434017"/>
              <a:chExt cx="6142517" cy="6609406"/>
            </a:xfrm>
          </p:grpSpPr>
          <p:sp>
            <p:nvSpPr>
              <p:cNvPr id="153" name="Freeform 40">
                <a:extLst>
                  <a:ext uri="{FF2B5EF4-FFF2-40B4-BE49-F238E27FC236}">
                    <a16:creationId xmlns:a16="http://schemas.microsoft.com/office/drawing/2014/main" id="{02F40DAD-1D93-F341-B9D5-62987A0F9F8C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0903194" y="11357396"/>
                <a:ext cx="2647429" cy="2724626"/>
              </a:xfrm>
              <a:custGeom>
                <a:avLst/>
                <a:gdLst>
                  <a:gd name="T0" fmla="*/ 218 w 387"/>
                  <a:gd name="T1" fmla="*/ 0 h 387"/>
                  <a:gd name="T2" fmla="*/ 0 w 387"/>
                  <a:gd name="T3" fmla="*/ 219 h 387"/>
                  <a:gd name="T4" fmla="*/ 0 w 387"/>
                  <a:gd name="T5" fmla="*/ 387 h 387"/>
                  <a:gd name="T6" fmla="*/ 387 w 387"/>
                  <a:gd name="T7" fmla="*/ 0 h 387"/>
                  <a:gd name="T8" fmla="*/ 218 w 387"/>
                  <a:gd name="T9" fmla="*/ 0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7" h="387">
                    <a:moveTo>
                      <a:pt x="218" y="0"/>
                    </a:moveTo>
                    <a:cubicBezTo>
                      <a:pt x="216" y="120"/>
                      <a:pt x="120" y="217"/>
                      <a:pt x="0" y="219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213" y="385"/>
                      <a:pt x="385" y="213"/>
                      <a:pt x="387" y="0"/>
                    </a:cubicBez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00274C"/>
              </a:solidFill>
              <a:ln w="9525">
                <a:solidFill>
                  <a:srgbClr val="00274C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AU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1" name="Freeform 38">
                <a:extLst>
                  <a:ext uri="{FF2B5EF4-FFF2-40B4-BE49-F238E27FC236}">
                    <a16:creationId xmlns:a16="http://schemas.microsoft.com/office/drawing/2014/main" id="{8277DAFD-1E66-3C46-B54F-7AA60F96A5D0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0993239" y="7393976"/>
                <a:ext cx="2644544" cy="2724626"/>
              </a:xfrm>
              <a:custGeom>
                <a:avLst/>
                <a:gdLst>
                  <a:gd name="T0" fmla="*/ 168 w 387"/>
                  <a:gd name="T1" fmla="*/ 387 h 387"/>
                  <a:gd name="T2" fmla="*/ 387 w 387"/>
                  <a:gd name="T3" fmla="*/ 168 h 387"/>
                  <a:gd name="T4" fmla="*/ 387 w 387"/>
                  <a:gd name="T5" fmla="*/ 0 h 387"/>
                  <a:gd name="T6" fmla="*/ 0 w 387"/>
                  <a:gd name="T7" fmla="*/ 387 h 387"/>
                  <a:gd name="T8" fmla="*/ 168 w 387"/>
                  <a:gd name="T9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7" h="387">
                    <a:moveTo>
                      <a:pt x="168" y="387"/>
                    </a:moveTo>
                    <a:cubicBezTo>
                      <a:pt x="170" y="267"/>
                      <a:pt x="267" y="170"/>
                      <a:pt x="387" y="168"/>
                    </a:cubicBezTo>
                    <a:cubicBezTo>
                      <a:pt x="387" y="0"/>
                      <a:pt x="387" y="0"/>
                      <a:pt x="387" y="0"/>
                    </a:cubicBezTo>
                    <a:cubicBezTo>
                      <a:pt x="174" y="2"/>
                      <a:pt x="2" y="174"/>
                      <a:pt x="0" y="387"/>
                    </a:cubicBezTo>
                    <a:lnTo>
                      <a:pt x="168" y="387"/>
                    </a:lnTo>
                    <a:close/>
                  </a:path>
                </a:pathLst>
              </a:custGeom>
              <a:solidFill>
                <a:srgbClr val="00274C"/>
              </a:solidFill>
              <a:ln w="9525">
                <a:solidFill>
                  <a:srgbClr val="00274C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AU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2" name="Freeform 39">
                <a:extLst>
                  <a:ext uri="{FF2B5EF4-FFF2-40B4-BE49-F238E27FC236}">
                    <a16:creationId xmlns:a16="http://schemas.microsoft.com/office/drawing/2014/main" id="{CA02BC1D-1CD0-954B-A974-B9C54979136B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2971977" y="9376196"/>
                <a:ext cx="2647429" cy="2724626"/>
              </a:xfrm>
              <a:custGeom>
                <a:avLst/>
                <a:gdLst>
                  <a:gd name="T0" fmla="*/ 0 w 387"/>
                  <a:gd name="T1" fmla="*/ 168 h 387"/>
                  <a:gd name="T2" fmla="*/ 218 w 387"/>
                  <a:gd name="T3" fmla="*/ 387 h 387"/>
                  <a:gd name="T4" fmla="*/ 387 w 387"/>
                  <a:gd name="T5" fmla="*/ 387 h 387"/>
                  <a:gd name="T6" fmla="*/ 0 w 387"/>
                  <a:gd name="T7" fmla="*/ 0 h 387"/>
                  <a:gd name="T8" fmla="*/ 0 w 387"/>
                  <a:gd name="T9" fmla="*/ 168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7" h="387">
                    <a:moveTo>
                      <a:pt x="0" y="168"/>
                    </a:moveTo>
                    <a:cubicBezTo>
                      <a:pt x="120" y="170"/>
                      <a:pt x="216" y="267"/>
                      <a:pt x="218" y="387"/>
                    </a:cubicBezTo>
                    <a:cubicBezTo>
                      <a:pt x="387" y="387"/>
                      <a:pt x="387" y="387"/>
                      <a:pt x="387" y="387"/>
                    </a:cubicBezTo>
                    <a:cubicBezTo>
                      <a:pt x="385" y="174"/>
                      <a:pt x="213" y="2"/>
                      <a:pt x="0" y="0"/>
                    </a:cubicBez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00274C"/>
              </a:solidFill>
              <a:ln w="9525">
                <a:solidFill>
                  <a:srgbClr val="00274C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AU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1C0F6239-71AF-A74C-AB44-DCF5D838BC04}"/>
                  </a:ext>
                </a:extLst>
              </p:cNvPr>
              <p:cNvSpPr txBox="1"/>
              <p:nvPr/>
            </p:nvSpPr>
            <p:spPr>
              <a:xfrm>
                <a:off x="31089600" y="9982200"/>
                <a:ext cx="2340633" cy="156966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400" b="1" dirty="0">
                    <a:latin typeface="Arial" charset="0"/>
                    <a:ea typeface="Arial" charset="0"/>
                    <a:cs typeface="Arial" charset="0"/>
                  </a:rPr>
                  <a:t>Leadership training for the modern health care system</a:t>
                </a:r>
              </a:p>
            </p:txBody>
          </p:sp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8994699C-4965-0944-BDFB-9B109C735CC1}"/>
                  </a:ext>
                </a:extLst>
              </p:cNvPr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33349952" y="10210800"/>
                <a:ext cx="711448" cy="999509"/>
              </a:xfrm>
              <a:custGeom>
                <a:avLst/>
                <a:gdLst/>
                <a:ahLst/>
                <a:cxnLst>
                  <a:cxn ang="0">
                    <a:pos x="225" y="96"/>
                  </a:cxn>
                  <a:cxn ang="0">
                    <a:pos x="125" y="96"/>
                  </a:cxn>
                  <a:cxn ang="0">
                    <a:pos x="125" y="0"/>
                  </a:cxn>
                  <a:cxn ang="0">
                    <a:pos x="0" y="184"/>
                  </a:cxn>
                  <a:cxn ang="0">
                    <a:pos x="125" y="368"/>
                  </a:cxn>
                  <a:cxn ang="0">
                    <a:pos x="125" y="264"/>
                  </a:cxn>
                  <a:cxn ang="0">
                    <a:pos x="225" y="264"/>
                  </a:cxn>
                </a:cxnLst>
                <a:rect l="0" t="0" r="r" b="b"/>
                <a:pathLst>
                  <a:path w="226" h="369">
                    <a:moveTo>
                      <a:pt x="225" y="96"/>
                    </a:moveTo>
                    <a:lnTo>
                      <a:pt x="125" y="96"/>
                    </a:lnTo>
                    <a:lnTo>
                      <a:pt x="125" y="0"/>
                    </a:lnTo>
                    <a:lnTo>
                      <a:pt x="0" y="184"/>
                    </a:lnTo>
                    <a:lnTo>
                      <a:pt x="125" y="368"/>
                    </a:lnTo>
                    <a:lnTo>
                      <a:pt x="125" y="264"/>
                    </a:lnTo>
                    <a:lnTo>
                      <a:pt x="225" y="264"/>
                    </a:lnTo>
                  </a:path>
                </a:pathLst>
              </a:custGeom>
              <a:solidFill>
                <a:srgbClr val="002060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798299F5-9341-F645-B3B3-89300C98A70B}"/>
                  </a:ext>
                </a:extLst>
              </p:cNvPr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 rot="5400000">
                <a:off x="30284832" y="10446980"/>
                <a:ext cx="1117148" cy="644788"/>
              </a:xfrm>
              <a:custGeom>
                <a:avLst/>
                <a:gdLst/>
                <a:ahLst/>
                <a:cxnLst>
                  <a:cxn ang="0">
                    <a:pos x="272" y="229"/>
                  </a:cxn>
                  <a:cxn ang="0">
                    <a:pos x="272" y="229"/>
                  </a:cxn>
                  <a:cxn ang="0">
                    <a:pos x="272" y="123"/>
                  </a:cxn>
                  <a:cxn ang="0">
                    <a:pos x="368" y="123"/>
                  </a:cxn>
                  <a:cxn ang="0">
                    <a:pos x="184" y="0"/>
                  </a:cxn>
                  <a:cxn ang="0">
                    <a:pos x="0" y="123"/>
                  </a:cxn>
                  <a:cxn ang="0">
                    <a:pos x="104" y="123"/>
                  </a:cxn>
                  <a:cxn ang="0">
                    <a:pos x="104" y="229"/>
                  </a:cxn>
                </a:cxnLst>
                <a:rect l="0" t="0" r="r" b="b"/>
                <a:pathLst>
                  <a:path w="369" h="230">
                    <a:moveTo>
                      <a:pt x="272" y="229"/>
                    </a:moveTo>
                    <a:lnTo>
                      <a:pt x="272" y="229"/>
                    </a:lnTo>
                    <a:lnTo>
                      <a:pt x="272" y="123"/>
                    </a:lnTo>
                    <a:lnTo>
                      <a:pt x="368" y="123"/>
                    </a:lnTo>
                    <a:lnTo>
                      <a:pt x="184" y="0"/>
                    </a:lnTo>
                    <a:lnTo>
                      <a:pt x="0" y="123"/>
                    </a:lnTo>
                    <a:lnTo>
                      <a:pt x="104" y="123"/>
                    </a:lnTo>
                    <a:lnTo>
                      <a:pt x="104" y="229"/>
                    </a:lnTo>
                  </a:path>
                </a:pathLst>
              </a:custGeom>
              <a:solidFill>
                <a:srgbClr val="002060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094840AB-B4A6-B54C-ACE8-197BF50F039F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 bwMode="auto">
              <a:xfrm rot="16200000">
                <a:off x="28747040" y="10193203"/>
                <a:ext cx="2625465" cy="108857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400" b="1" dirty="0">
                    <a:solidFill>
                      <a:srgbClr val="FFCB05"/>
                    </a:solidFill>
                    <a:latin typeface="Arial" charset="0"/>
                    <a:ea typeface="Arial" charset="0"/>
                    <a:cs typeface="Arial" charset="0"/>
                  </a:rPr>
                  <a:t>Didactic sessions</a:t>
                </a: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5AF6B4EC-9A6F-BE47-91D6-B95BB6E4041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 bwMode="auto">
              <a:xfrm rot="5400000">
                <a:off x="33256900" y="10177666"/>
                <a:ext cx="2240369" cy="1088569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400" dirty="0">
                    <a:solidFill>
                      <a:srgbClr val="FFCB05"/>
                    </a:solidFill>
                    <a:latin typeface="Arial" charset="0"/>
                    <a:ea typeface="Arial" charset="0"/>
                    <a:cs typeface="Arial" charset="0"/>
                  </a:rPr>
                  <a:t>Simulation</a:t>
                </a:r>
              </a:p>
            </p:txBody>
          </p:sp>
          <p:sp>
            <p:nvSpPr>
              <p:cNvPr id="149" name="Freeform 10">
                <a:extLst>
                  <a:ext uri="{FF2B5EF4-FFF2-40B4-BE49-F238E27FC236}">
                    <a16:creationId xmlns:a16="http://schemas.microsoft.com/office/drawing/2014/main" id="{FBE6C173-850A-2E47-BD87-B8D985BF1EB7}"/>
                  </a:ext>
                </a:extLst>
              </p:cNvPr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1661303" y="9149298"/>
                <a:ext cx="1158562" cy="613871"/>
              </a:xfrm>
              <a:custGeom>
                <a:avLst/>
                <a:gdLst/>
                <a:ahLst/>
                <a:cxnLst>
                  <a:cxn ang="0">
                    <a:pos x="104" y="0"/>
                  </a:cxn>
                  <a:cxn ang="0">
                    <a:pos x="104" y="0"/>
                  </a:cxn>
                  <a:cxn ang="0">
                    <a:pos x="104" y="105"/>
                  </a:cxn>
                  <a:cxn ang="0">
                    <a:pos x="0" y="105"/>
                  </a:cxn>
                  <a:cxn ang="0">
                    <a:pos x="184" y="226"/>
                  </a:cxn>
                  <a:cxn ang="0">
                    <a:pos x="368" y="105"/>
                  </a:cxn>
                  <a:cxn ang="0">
                    <a:pos x="272" y="105"/>
                  </a:cxn>
                  <a:cxn ang="0">
                    <a:pos x="272" y="0"/>
                  </a:cxn>
                </a:cxnLst>
                <a:rect l="0" t="0" r="r" b="b"/>
                <a:pathLst>
                  <a:path w="369" h="227">
                    <a:moveTo>
                      <a:pt x="104" y="0"/>
                    </a:moveTo>
                    <a:lnTo>
                      <a:pt x="104" y="0"/>
                    </a:lnTo>
                    <a:lnTo>
                      <a:pt x="104" y="105"/>
                    </a:lnTo>
                    <a:lnTo>
                      <a:pt x="0" y="105"/>
                    </a:lnTo>
                    <a:lnTo>
                      <a:pt x="184" y="226"/>
                    </a:lnTo>
                    <a:lnTo>
                      <a:pt x="368" y="105"/>
                    </a:lnTo>
                    <a:lnTo>
                      <a:pt x="272" y="105"/>
                    </a:lnTo>
                    <a:lnTo>
                      <a:pt x="272" y="0"/>
                    </a:lnTo>
                  </a:path>
                </a:pathLst>
              </a:custGeom>
              <a:solidFill>
                <a:srgbClr val="002060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B8CC39E5-FC4F-7149-AB93-8EC7C4686CB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31182175" y="8184658"/>
                <a:ext cx="2269625" cy="1049661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400" dirty="0">
                    <a:solidFill>
                      <a:srgbClr val="FFCB05"/>
                    </a:solidFill>
                    <a:latin typeface="Arial" charset="0"/>
                    <a:ea typeface="Arial" charset="0"/>
                    <a:cs typeface="Arial" charset="0"/>
                  </a:rPr>
                  <a:t>Project-based learning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3FC22728-9CF9-674C-B26F-12B0C23DAF0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31040555" y="12420600"/>
                <a:ext cx="2335045" cy="1049661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400" b="1" dirty="0">
                    <a:solidFill>
                      <a:srgbClr val="FFCB05"/>
                    </a:solidFill>
                    <a:latin typeface="Arial" charset="0"/>
                    <a:ea typeface="Arial" charset="0"/>
                    <a:cs typeface="Arial" charset="0"/>
                  </a:rPr>
                  <a:t>Case-based learning</a:t>
                </a:r>
              </a:p>
            </p:txBody>
          </p:sp>
          <p:sp>
            <p:nvSpPr>
              <p:cNvPr id="152" name="Freeform 7">
                <a:extLst>
                  <a:ext uri="{FF2B5EF4-FFF2-40B4-BE49-F238E27FC236}">
                    <a16:creationId xmlns:a16="http://schemas.microsoft.com/office/drawing/2014/main" id="{3641CA43-B2E6-144F-910C-94633283DA5F}"/>
                  </a:ext>
                </a:extLst>
              </p:cNvPr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 rot="16200000">
                <a:off x="31886666" y="11513752"/>
                <a:ext cx="658904" cy="1033836"/>
              </a:xfrm>
              <a:custGeom>
                <a:avLst/>
                <a:gdLst/>
                <a:ahLst/>
                <a:cxnLst>
                  <a:cxn ang="0">
                    <a:pos x="0" y="272"/>
                  </a:cxn>
                  <a:cxn ang="0">
                    <a:pos x="96" y="272"/>
                  </a:cxn>
                  <a:cxn ang="0">
                    <a:pos x="96" y="368"/>
                  </a:cxn>
                  <a:cxn ang="0">
                    <a:pos x="216" y="184"/>
                  </a:cxn>
                  <a:cxn ang="0">
                    <a:pos x="96" y="0"/>
                  </a:cxn>
                  <a:cxn ang="0">
                    <a:pos x="96" y="96"/>
                  </a:cxn>
                  <a:cxn ang="0">
                    <a:pos x="0" y="96"/>
                  </a:cxn>
                </a:cxnLst>
                <a:rect l="0" t="0" r="r" b="b"/>
                <a:pathLst>
                  <a:path w="217" h="369">
                    <a:moveTo>
                      <a:pt x="0" y="272"/>
                    </a:moveTo>
                    <a:lnTo>
                      <a:pt x="96" y="272"/>
                    </a:lnTo>
                    <a:lnTo>
                      <a:pt x="96" y="368"/>
                    </a:lnTo>
                    <a:lnTo>
                      <a:pt x="216" y="184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002060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45720" rIns="4572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 sz="360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FF05F3F-E3F2-DD4A-90DE-29C93485D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17554"/>
              </p:ext>
            </p:extLst>
          </p:nvPr>
        </p:nvGraphicFramePr>
        <p:xfrm>
          <a:off x="30624090" y="16123920"/>
          <a:ext cx="11582400" cy="3764280"/>
        </p:xfrm>
        <a:graphic>
          <a:graphicData uri="http://schemas.openxmlformats.org/drawingml/2006/table">
            <a:tbl>
              <a:tblPr/>
              <a:tblGrid>
                <a:gridCol w="6001615">
                  <a:extLst>
                    <a:ext uri="{9D8B030D-6E8A-4147-A177-3AD203B41FA5}">
                      <a16:colId xmlns:a16="http://schemas.microsoft.com/office/drawing/2014/main" val="165450694"/>
                    </a:ext>
                  </a:extLst>
                </a:gridCol>
                <a:gridCol w="5580785">
                  <a:extLst>
                    <a:ext uri="{9D8B030D-6E8A-4147-A177-3AD203B41FA5}">
                      <a16:colId xmlns:a16="http://schemas.microsoft.com/office/drawing/2014/main" val="2522545025"/>
                    </a:ext>
                  </a:extLst>
                </a:gridCol>
              </a:tblGrid>
              <a:tr h="201930">
                <a:tc>
                  <a:txBody>
                    <a:bodyPr/>
                    <a:lstStyle/>
                    <a:p>
                      <a:pPr marL="114300" marR="0" indent="-11430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indent="-10287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Marketing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041035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marL="114300" marR="0" indent="-11430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Accounting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indent="-10287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 Systems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879594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137160" marR="0" indent="-13716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Corporate Finance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indent="-102870">
                        <a:spcAft>
                          <a:spcPts val="8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Workforce/HR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415663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137160" marR="0" indent="-13716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Organizational Behavior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-11430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Development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941056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137160" marR="0" lvl="0" indent="-13716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32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Care Operations</a:t>
                      </a:r>
                    </a:p>
                    <a:p>
                      <a:pPr marL="137160" marR="0" indent="-13716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Excel and PowerPoint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-11430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Quality Improvement</a:t>
                      </a:r>
                    </a:p>
                    <a:p>
                      <a:pPr marL="6858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32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Strategy</a:t>
                      </a:r>
                    </a:p>
                    <a:p>
                      <a:pPr marL="68580" marR="0" indent="-114300">
                        <a:spcAft>
                          <a:spcPts val="300"/>
                        </a:spcAft>
                      </a:pPr>
                      <a:r>
                        <a:rPr lang="en-US" sz="3200" dirty="0">
                          <a:effectLst/>
                          <a:latin typeface="Wingdings" pitchFamily="2" charset="2"/>
                        </a:rPr>
                        <a:t>§</a:t>
                      </a:r>
                      <a:r>
                        <a:rPr lang="en-US" sz="3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Leadership and purpose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15887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137160" marR="0" indent="-137160"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-114300"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02641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43D9985D-4076-8341-B446-27C986E52F4B}"/>
              </a:ext>
            </a:extLst>
          </p:cNvPr>
          <p:cNvSpPr txBox="1"/>
          <p:nvPr/>
        </p:nvSpPr>
        <p:spPr>
          <a:xfrm>
            <a:off x="29540885" y="20833386"/>
            <a:ext cx="1382780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Debut course in February 2020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 students enrolled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Leadership symposium on February 21, 2020 open to all medical students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Collect feedback on course to adjust content and approach for future years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Change timing and advertising to improve enrollment in future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Submit course materials for publication in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MedEdPORTAL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Work will be continued by M3s David Portney and Taylor Standiford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01067DA-9647-A14E-95BC-AAC5EE9067C0}"/>
              </a:ext>
            </a:extLst>
          </p:cNvPr>
          <p:cNvSpPr txBox="1"/>
          <p:nvPr/>
        </p:nvSpPr>
        <p:spPr>
          <a:xfrm>
            <a:off x="29330366" y="15370455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Core topics: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7802CB-0D9C-4E39-86A3-5187956A4D9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5262" y="552304"/>
            <a:ext cx="5946404" cy="438482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12DAA31-9065-4589-B205-68DDCC1017F8}"/>
              </a:ext>
            </a:extLst>
          </p:cNvPr>
          <p:cNvGrpSpPr/>
          <p:nvPr/>
        </p:nvGrpSpPr>
        <p:grpSpPr>
          <a:xfrm>
            <a:off x="8382000" y="533400"/>
            <a:ext cx="19769239" cy="4515386"/>
            <a:chOff x="7738961" y="533400"/>
            <a:chExt cx="19769239" cy="4515386"/>
          </a:xfrm>
        </p:grpSpPr>
        <p:sp>
          <p:nvSpPr>
            <p:cNvPr id="2478" name="Text Box 430"/>
            <p:cNvSpPr txBox="1">
              <a:spLocks noChangeArrowheads="1"/>
            </p:cNvSpPr>
            <p:nvPr/>
          </p:nvSpPr>
          <p:spPr bwMode="auto">
            <a:xfrm>
              <a:off x="7738961" y="533400"/>
              <a:ext cx="19769239" cy="3600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5435600" eaLnBrk="1" hangingPunct="1">
                <a:spcBef>
                  <a:spcPts val="0"/>
                </a:spcBef>
                <a:spcAft>
                  <a:spcPct val="0"/>
                </a:spcAft>
                <a:defRPr/>
              </a:pPr>
              <a:r>
                <a:rPr lang="en-US" sz="7600" dirty="0">
                  <a:solidFill>
                    <a:srgbClr val="0027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Medical Educational Consulting Group:</a:t>
              </a:r>
              <a:br>
                <a:rPr lang="en-US" sz="7600" dirty="0">
                  <a:solidFill>
                    <a:srgbClr val="0027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7600" dirty="0">
                  <a:solidFill>
                    <a:srgbClr val="0027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Teaching leadership skills while positively </a:t>
              </a:r>
              <a:br>
                <a:rPr lang="en-US" sz="7600" dirty="0">
                  <a:solidFill>
                    <a:srgbClr val="0027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7600" dirty="0">
                  <a:solidFill>
                    <a:srgbClr val="0027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impacting the community</a:t>
              </a:r>
            </a:p>
          </p:txBody>
        </p:sp>
        <p:sp>
          <p:nvSpPr>
            <p:cNvPr id="106" name="Text Box 430">
              <a:extLst>
                <a:ext uri="{FF2B5EF4-FFF2-40B4-BE49-F238E27FC236}">
                  <a16:creationId xmlns:a16="http://schemas.microsoft.com/office/drawing/2014/main" id="{CF951E43-AD46-4653-91BE-70F826511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8961" y="4279345"/>
              <a:ext cx="184404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5435600" eaLnBrk="1" hangingPunct="1">
                <a:spcBef>
                  <a:spcPts val="0"/>
                </a:spcBef>
                <a:spcAft>
                  <a:spcPct val="0"/>
                </a:spcAft>
                <a:defRPr/>
              </a:pPr>
              <a:r>
                <a:rPr lang="en-US" sz="4400" b="0" dirty="0">
                  <a:latin typeface="Arial" panose="020B0604020202020204" pitchFamily="34" charset="0"/>
                  <a:cs typeface="Arial" panose="020B0604020202020204" pitchFamily="34" charset="0"/>
                </a:rPr>
                <a:t>Matthew R. Carey, MBA; Paige VonAchen, BS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17838FD-2004-4309-9E91-E02929E8546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823400" y="13508540"/>
            <a:ext cx="8906566" cy="15356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856A44-B88B-49B8-A0E6-4B622E0E4E3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6791543" y="9582864"/>
            <a:ext cx="5414947" cy="33863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3923FA-939E-42B0-A5D7-3BA7A197D3D6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5735" t="21071" r="6484" b="24370"/>
          <a:stretch/>
        </p:blipFill>
        <p:spPr>
          <a:xfrm>
            <a:off x="33420484" y="7607487"/>
            <a:ext cx="9901948" cy="1436040"/>
          </a:xfrm>
          <a:prstGeom prst="rect">
            <a:avLst/>
          </a:prstGeom>
        </p:spPr>
      </p:pic>
      <p:sp>
        <p:nvSpPr>
          <p:cNvPr id="283" name="Rectangle 52"/>
          <p:cNvSpPr>
            <a:spLocks noChangeArrowheads="1"/>
          </p:cNvSpPr>
          <p:nvPr/>
        </p:nvSpPr>
        <p:spPr bwMode="auto">
          <a:xfrm>
            <a:off x="29195486" y="19888200"/>
            <a:ext cx="14107886" cy="824526"/>
          </a:xfrm>
          <a:prstGeom prst="rect">
            <a:avLst/>
          </a:prstGeom>
          <a:solidFill>
            <a:srgbClr val="00274C"/>
          </a:solidFill>
          <a:ln w="50800">
            <a:solidFill>
              <a:srgbClr val="00274C"/>
            </a:solidFill>
            <a:miter lim="800000"/>
            <a:headEnd/>
            <a:tailEnd/>
          </a:ln>
        </p:spPr>
        <p:txBody>
          <a:bodyPr lIns="176471" tIns="88236" rIns="176471" bIns="88236">
            <a:spAutoFit/>
          </a:bodyPr>
          <a:lstStyle/>
          <a:p>
            <a:pPr algn="ctr" defTabSz="1752600">
              <a:spcBef>
                <a:spcPct val="50000"/>
              </a:spcBef>
              <a:spcAft>
                <a:spcPct val="0"/>
              </a:spcAft>
            </a:pPr>
            <a:r>
              <a:rPr lang="en-US" altLang="en-US" sz="4200" dirty="0">
                <a:solidFill>
                  <a:srgbClr val="FFC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Ag.6eRIUOzopGNAWkfV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Ag.6eRIUOzopGNAWkfV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Ag.6eRIUOzopGNAWkfV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9cF6SBkg026d8LmVCarA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zCZIFaskyvOrELIxW6l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PRhcGgw0WErjMGWMguz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6TCrKBRi0ugUjPcWPFmU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nxQKsmRk.laeq9.ofej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UaoxBo0WkeJm86enZH_H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ZtqGnOnEOaTMVjsyB5E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4zdo6abGEOa1EGRkgRYS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508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274320" tIns="274320" rIns="274320" bIns="274320" numCol="1" anchor="t" anchorCtr="0" compatLnSpc="1">
        <a:prstTxWarp prst="textNoShape">
          <a:avLst/>
        </a:prstTxWarp>
        <a:spAutoFit/>
      </a:bodyPr>
      <a:lstStyle>
        <a:defPPr marL="0" marR="0" indent="0" algn="l" defTabSz="1752600" rtl="0" eaLnBrk="0" fontAlgn="base" latinLnBrk="0" hangingPunct="0">
          <a:lnSpc>
            <a:spcPct val="100000"/>
          </a:lnSpc>
          <a:spcBef>
            <a:spcPts val="963"/>
          </a:spcBef>
          <a:spcAft>
            <a:spcPts val="963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508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274320" tIns="274320" rIns="274320" bIns="274320" numCol="1" anchor="t" anchorCtr="0" compatLnSpc="1">
        <a:prstTxWarp prst="textNoShape">
          <a:avLst/>
        </a:prstTxWarp>
        <a:spAutoFit/>
      </a:bodyPr>
      <a:lstStyle>
        <a:defPPr marL="0" marR="0" indent="0" algn="l" defTabSz="1752600" rtl="0" eaLnBrk="0" fontAlgn="base" latinLnBrk="0" hangingPunct="0">
          <a:lnSpc>
            <a:spcPct val="100000"/>
          </a:lnSpc>
          <a:spcBef>
            <a:spcPts val="963"/>
          </a:spcBef>
          <a:spcAft>
            <a:spcPts val="963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7016</TotalTime>
  <Words>605</Words>
  <Application>Microsoft Office PowerPoint</Application>
  <PresentationFormat>Custom</PresentationFormat>
  <Paragraphs>93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Default Design</vt:lpstr>
      <vt:lpstr>PowerPoint Presentation</vt:lpstr>
    </vt:vector>
  </TitlesOfParts>
  <Company>UBC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Pamela A. Ratner</dc:creator>
  <cp:lastModifiedBy>Matthew Carey</cp:lastModifiedBy>
  <cp:revision>376</cp:revision>
  <cp:lastPrinted>2014-10-16T12:53:50Z</cp:lastPrinted>
  <dcterms:created xsi:type="dcterms:W3CDTF">1999-10-29T17:55:05Z</dcterms:created>
  <dcterms:modified xsi:type="dcterms:W3CDTF">2019-12-15T12:16:48Z</dcterms:modified>
</cp:coreProperties>
</file>