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linowski, Anne" initials="KA" lastIdx="2" clrIdx="0"/>
  <p:cmAuthor id="2" name="Anne Kalinowski" initials="AK [2]" lastIdx="1" clrIdx="1"/>
  <p:cmAuthor id="3" name="Anne Kalinowski" initials="AK" lastIdx="5" clrIdx="2">
    <p:extLst>
      <p:ext uri="{19B8F6BF-5375-455C-9EA6-DF929625EA0E}">
        <p15:presenceInfo xmlns:p15="http://schemas.microsoft.com/office/powerpoint/2012/main" userId="5c86cac8fbfb17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647"/>
    <a:srgbClr val="FACA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06"/>
    <p:restoredTop sz="94643"/>
  </p:normalViewPr>
  <p:slideViewPr>
    <p:cSldViewPr snapToGrid="0" snapToObjects="1">
      <p:cViewPr>
        <p:scale>
          <a:sx n="133" d="100"/>
          <a:sy n="133" d="100"/>
        </p:scale>
        <p:origin x="-31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0" i="0" u="none" strike="noStrike" kern="1200" spc="0" baseline="0">
                <a:solidFill>
                  <a:schemeClr val="tx1"/>
                </a:solidFill>
                <a:latin typeface="+mn-lt"/>
                <a:ea typeface="+mn-ea"/>
                <a:cs typeface="+mn-cs"/>
              </a:defRPr>
            </a:pPr>
            <a:r>
              <a:rPr lang="en-US" sz="700" b="1" dirty="0">
                <a:solidFill>
                  <a:schemeClr val="tx1"/>
                </a:solidFill>
                <a:latin typeface="Arial" panose="020B0604020202020204" pitchFamily="34" charset="0"/>
                <a:cs typeface="Arial" panose="020B0604020202020204" pitchFamily="34" charset="0"/>
              </a:rPr>
              <a:t>Figure 1. </a:t>
            </a:r>
            <a:r>
              <a:rPr lang="en-US" sz="700" b="0" dirty="0">
                <a:solidFill>
                  <a:schemeClr val="tx1"/>
                </a:solidFill>
                <a:latin typeface="Arial" panose="020B0604020202020204" pitchFamily="34" charset="0"/>
                <a:cs typeface="Arial" panose="020B0604020202020204" pitchFamily="34" charset="0"/>
              </a:rPr>
              <a:t>Proportion</a:t>
            </a:r>
            <a:r>
              <a:rPr lang="en-US" sz="700" b="0" baseline="0" dirty="0">
                <a:solidFill>
                  <a:schemeClr val="tx1"/>
                </a:solidFill>
                <a:latin typeface="Arial" panose="020B0604020202020204" pitchFamily="34" charset="0"/>
                <a:cs typeface="Arial" panose="020B0604020202020204" pitchFamily="34" charset="0"/>
              </a:rPr>
              <a:t> of Refugees Utilizing ACCESS Services (N=65)</a:t>
            </a:r>
            <a:endParaRPr lang="en-US" sz="700" b="0" dirty="0">
              <a:solidFill>
                <a:schemeClr val="tx1"/>
              </a:solidFill>
              <a:latin typeface="Arial" panose="020B0604020202020204" pitchFamily="34" charset="0"/>
              <a:cs typeface="Arial" panose="020B0604020202020204" pitchFamily="34" charset="0"/>
            </a:endParaRPr>
          </a:p>
        </c:rich>
      </c:tx>
      <c:layout>
        <c:manualLayout>
          <c:xMode val="edge"/>
          <c:yMode val="edge"/>
          <c:x val="0.12516249300851298"/>
          <c:y val="0.18561799914177063"/>
        </c:manualLayout>
      </c:layout>
      <c:overlay val="0"/>
      <c:spPr>
        <a:noFill/>
        <a:ln>
          <a:noFill/>
        </a:ln>
        <a:effectLst/>
      </c:spPr>
      <c:txPr>
        <a:bodyPr rot="0" spcFirstLastPara="1" vertOverflow="ellipsis" vert="horz" wrap="square" anchor="ctr" anchorCtr="1"/>
        <a:lstStyle/>
        <a:p>
          <a:pPr>
            <a:defRPr sz="8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spPr>
            <a:solidFill>
              <a:srgbClr val="002647"/>
            </a:solidFill>
            <a:ln>
              <a:noFill/>
            </a:ln>
          </c:spPr>
          <c:dPt>
            <c:idx val="0"/>
            <c:bubble3D val="0"/>
            <c:spPr>
              <a:solidFill>
                <a:srgbClr val="002647"/>
              </a:solidFill>
              <a:ln w="19050">
                <a:noFill/>
              </a:ln>
              <a:effectLst/>
            </c:spPr>
            <c:extLst>
              <c:ext xmlns:c16="http://schemas.microsoft.com/office/drawing/2014/chart" uri="{C3380CC4-5D6E-409C-BE32-E72D297353CC}">
                <c16:uniqueId val="{00000001-C53A-4943-87EE-3CEF727C36C4}"/>
              </c:ext>
            </c:extLst>
          </c:dPt>
          <c:dPt>
            <c:idx val="1"/>
            <c:bubble3D val="0"/>
            <c:spPr>
              <a:solidFill>
                <a:srgbClr val="FACA21"/>
              </a:solidFill>
              <a:ln w="19050">
                <a:noFill/>
              </a:ln>
              <a:effectLst/>
            </c:spPr>
            <c:extLst>
              <c:ext xmlns:c16="http://schemas.microsoft.com/office/drawing/2014/chart" uri="{C3380CC4-5D6E-409C-BE32-E72D297353CC}">
                <c16:uniqueId val="{00000003-C53A-4943-87EE-3CEF727C36C4}"/>
              </c:ext>
            </c:extLst>
          </c:dPt>
          <c:dLbls>
            <c:dLbl>
              <c:idx val="0"/>
              <c:tx>
                <c:rich>
                  <a:bodyPr rot="0" spcFirstLastPara="1" vertOverflow="ellipsis" vert="horz" wrap="square" lIns="38100" tIns="19050" rIns="38100" bIns="19050" anchor="ctr" anchorCtr="1">
                    <a:spAutoFit/>
                  </a:bodyPr>
                  <a:lstStyle/>
                  <a:p>
                    <a:pPr>
                      <a:defRPr sz="700" b="1" i="0" u="none" strike="noStrike" kern="1200" baseline="0">
                        <a:solidFill>
                          <a:schemeClr val="bg1"/>
                        </a:solidFill>
                        <a:effectLst/>
                        <a:latin typeface="Arial" panose="020B0604020202020204" pitchFamily="34" charset="0"/>
                        <a:ea typeface="+mn-ea"/>
                        <a:cs typeface="Arial" panose="020B0604020202020204" pitchFamily="34" charset="0"/>
                      </a:defRPr>
                    </a:pPr>
                    <a:r>
                      <a:rPr lang="en-US" sz="700" b="1" dirty="0">
                        <a:solidFill>
                          <a:schemeClr val="bg1"/>
                        </a:solidFill>
                        <a:effectLst/>
                        <a:latin typeface="Arial" panose="020B0604020202020204" pitchFamily="34" charset="0"/>
                        <a:cs typeface="Arial" panose="020B0604020202020204" pitchFamily="34" charset="0"/>
                      </a:rPr>
                      <a:t>27, </a:t>
                    </a:r>
                    <a:fld id="{997292B4-DA8F-DC48-99DB-473218371A42}" type="VALUE">
                      <a:rPr lang="en-US" sz="700" b="1" smtClean="0">
                        <a:solidFill>
                          <a:schemeClr val="bg1"/>
                        </a:solidFill>
                        <a:effectLst/>
                        <a:latin typeface="Arial" panose="020B0604020202020204" pitchFamily="34" charset="0"/>
                        <a:cs typeface="Arial" panose="020B0604020202020204" pitchFamily="34" charset="0"/>
                      </a:rPr>
                      <a:pPr>
                        <a:defRPr sz="700" b="1">
                          <a:solidFill>
                            <a:schemeClr val="bg1"/>
                          </a:solidFill>
                          <a:effectLst/>
                          <a:latin typeface="Arial" panose="020B0604020202020204" pitchFamily="34" charset="0"/>
                          <a:cs typeface="Arial" panose="020B0604020202020204" pitchFamily="34" charset="0"/>
                        </a:defRPr>
                      </a:pPr>
                      <a:t>[VALUE]</a:t>
                    </a:fld>
                    <a:endParaRPr lang="en-US" sz="700" b="1" dirty="0">
                      <a:solidFill>
                        <a:schemeClr val="bg1"/>
                      </a:solidFill>
                      <a:effectLst/>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bg1"/>
                      </a:solidFill>
                      <a:effectLst/>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3A-4943-87EE-3CEF727C36C4}"/>
                </c:ext>
              </c:extLst>
            </c:dLbl>
            <c:dLbl>
              <c:idx val="1"/>
              <c:layout>
                <c:manualLayout>
                  <c:x val="0.12693401667855475"/>
                  <c:y val="-8.5317295709313734E-2"/>
                </c:manualLayout>
              </c:layout>
              <c:tx>
                <c:rich>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r>
                      <a:rPr lang="en-US" sz="700" b="1" dirty="0"/>
                      <a:t>38, </a:t>
                    </a:r>
                  </a:p>
                  <a:p>
                    <a:pPr>
                      <a:defRPr sz="700" b="1">
                        <a:latin typeface="Arial" panose="020B0604020202020204" pitchFamily="34" charset="0"/>
                        <a:cs typeface="Arial" panose="020B0604020202020204" pitchFamily="34" charset="0"/>
                      </a:defRPr>
                    </a:pPr>
                    <a:fld id="{CE64EDCE-A99B-1248-91B6-7FE64EC7BCCC}" type="VALUE">
                      <a:rPr lang="en-US" sz="700" b="1" smtClean="0"/>
                      <a:pPr>
                        <a:defRPr sz="700" b="1">
                          <a:latin typeface="Arial" panose="020B0604020202020204" pitchFamily="34" charset="0"/>
                          <a:cs typeface="Arial" panose="020B0604020202020204" pitchFamily="34" charset="0"/>
                        </a:defRPr>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53A-4943-87EE-3CEF727C36C4}"/>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Sheet1!$A$1:$A$2</c:f>
              <c:strCache>
                <c:ptCount val="2"/>
                <c:pt idx="0">
                  <c:v>Refugee</c:v>
                </c:pt>
                <c:pt idx="1">
                  <c:v>Non-Refugee</c:v>
                </c:pt>
              </c:strCache>
            </c:strRef>
          </c:cat>
          <c:val>
            <c:numRef>
              <c:f>Sheet1!$B$1:$B$2</c:f>
              <c:numCache>
                <c:formatCode>0.00%</c:formatCode>
                <c:ptCount val="2"/>
                <c:pt idx="0">
                  <c:v>0.41499999999999998</c:v>
                </c:pt>
                <c:pt idx="1">
                  <c:v>0.58499999999999996</c:v>
                </c:pt>
              </c:numCache>
            </c:numRef>
          </c:val>
          <c:extLst>
            <c:ext xmlns:c16="http://schemas.microsoft.com/office/drawing/2014/chart" uri="{C3380CC4-5D6E-409C-BE32-E72D297353CC}">
              <c16:uniqueId val="{00000004-C53A-4943-87EE-3CEF727C36C4}"/>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7739161357570021"/>
          <c:y val="0.43539183293944939"/>
          <c:w val="0.22481507123091474"/>
          <c:h val="0.23487002469533991"/>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61B7-4B0A-D344-B2C1-9B0E6BBAD2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F49EFA-C9B3-7242-A177-322E6275C0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2ED9AC-7A9B-2448-9639-9D9BB85061FB}"/>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DDA2C687-DEE6-FB40-8F33-A8E908D59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47BE02-CD6E-ED46-AA05-A2609B0259CC}"/>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3624375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D1178-4A7F-E442-B17B-21D45B11EE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2F2FA6-E1FB-5040-9A68-B6987A88EB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23C2DD-D917-044D-8314-B0140426285F}"/>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6B7DCAEB-4B4A-E144-AE6B-E14EEDF57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B95EC-6893-7C41-9752-5B63C8642798}"/>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83096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82E36-11B2-AC4C-A827-64C170931E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3C470E-75AF-6547-B702-D4FD91252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484672-DA05-4C4E-A19D-651A0BC6E0E6}"/>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021AEFE6-2144-794F-A5AC-33B4153B2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54DFD-3403-6444-B3BC-1E583C0A15BB}"/>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2585447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49078-388D-1540-AFD3-3051D0AE03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A0EB17-FC10-664C-9C12-89419D63A96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781CA6-E080-4949-893E-740ABF53DC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608979-E538-F641-861D-1B1833462EE7}"/>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6" name="Footer Placeholder 5">
            <a:extLst>
              <a:ext uri="{FF2B5EF4-FFF2-40B4-BE49-F238E27FC236}">
                <a16:creationId xmlns:a16="http://schemas.microsoft.com/office/drawing/2014/main" id="{855E7C86-25B4-8142-9F01-ED2DFBED60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D0961D-A8C6-5B46-BB90-201B64826354}"/>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2147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439D-63EC-9C49-B769-E37095B3DF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BCA35E-756F-2F4E-9701-8BD149F5C7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B89698C-2022-0E40-95A0-07396B85DB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BEA9A2-ECCD-2D40-8D21-134FEEBA82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9A8A17-8F97-2244-AC8A-94ED32EE7C7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53E243-00F5-D94C-B51E-00C8451E6E6B}"/>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8" name="Footer Placeholder 7">
            <a:extLst>
              <a:ext uri="{FF2B5EF4-FFF2-40B4-BE49-F238E27FC236}">
                <a16:creationId xmlns:a16="http://schemas.microsoft.com/office/drawing/2014/main" id="{67BAF9B6-2399-6C4E-8BD6-7B2862C72B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256E12-6F50-7F43-80EC-AD607E93BED2}"/>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1282791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B061-D939-E848-9CD5-E0021F6CEC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DD886F-64A8-2742-A886-66628645BBA3}"/>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4" name="Footer Placeholder 3">
            <a:extLst>
              <a:ext uri="{FF2B5EF4-FFF2-40B4-BE49-F238E27FC236}">
                <a16:creationId xmlns:a16="http://schemas.microsoft.com/office/drawing/2014/main" id="{C16E284A-FEE0-5746-881B-CAF0257492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05CB21-E5C0-874D-8A2A-63C889E8142E}"/>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266763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0CF453-B8B6-6B40-9C43-999135F23B4B}"/>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3" name="Footer Placeholder 2">
            <a:extLst>
              <a:ext uri="{FF2B5EF4-FFF2-40B4-BE49-F238E27FC236}">
                <a16:creationId xmlns:a16="http://schemas.microsoft.com/office/drawing/2014/main" id="{6A50E466-1F62-D844-A49A-6B7C42FD4F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291944-BC96-FC48-8BC7-172FD7598C2B}"/>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1892126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9803-1052-A94D-B0A1-76F7835B5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E545B2-CB59-5C4B-8F44-BA770307A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4F6179-8B71-4042-9406-CD926E454F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D8A115-4701-C544-8E7D-9D21C30CA4F3}"/>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6" name="Footer Placeholder 5">
            <a:extLst>
              <a:ext uri="{FF2B5EF4-FFF2-40B4-BE49-F238E27FC236}">
                <a16:creationId xmlns:a16="http://schemas.microsoft.com/office/drawing/2014/main" id="{B964E10F-07F0-CF4E-9981-EC2623A0ED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B64FAB-223F-4A4C-A317-EEAC37534381}"/>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2948669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B03B4-6282-3443-BD58-B83109F43F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F749F3-2E5A-6043-9DB3-09FA4D2F6B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A8941A-1862-224E-89D9-91449E965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715F1C-8538-4843-9B5E-8200762C7144}"/>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6" name="Footer Placeholder 5">
            <a:extLst>
              <a:ext uri="{FF2B5EF4-FFF2-40B4-BE49-F238E27FC236}">
                <a16:creationId xmlns:a16="http://schemas.microsoft.com/office/drawing/2014/main" id="{A5AC3343-C295-DA44-9614-5B8ED6B64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D2A538-98AD-5942-9A11-0BD871878545}"/>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814962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D03E4-6148-F34C-A83A-D0B66BE344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7366F2-7510-E54B-B1F2-79463B73C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B78E9-A69A-034A-A14C-E5CDCB7ABA4F}"/>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DA8B167D-820C-D044-BF8B-A991768B4E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E0981-6B4D-1641-A271-1058EC043AC2}"/>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1638977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29EBD-E6FD-834E-A3F2-0B7969985A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89BB29-C078-764C-B502-9E0C79A375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AA027-9C8D-AB4F-B236-1EA540A388E2}"/>
              </a:ext>
            </a:extLst>
          </p:cNvPr>
          <p:cNvSpPr>
            <a:spLocks noGrp="1"/>
          </p:cNvSpPr>
          <p:nvPr>
            <p:ph type="dt" sz="half" idx="10"/>
          </p:nvPr>
        </p:nvSpPr>
        <p:spPr/>
        <p:txBody>
          <a:body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5A052DFE-2FBD-F546-815E-0A12F0531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EA8A9-2D67-E04E-BF94-836844D509EE}"/>
              </a:ext>
            </a:extLst>
          </p:cNvPr>
          <p:cNvSpPr>
            <a:spLocks noGrp="1"/>
          </p:cNvSpPr>
          <p:nvPr>
            <p:ph type="sldNum" sz="quarter" idx="12"/>
          </p:nvPr>
        </p:nvSpPr>
        <p:spPr/>
        <p:txBody>
          <a:bodyPr/>
          <a:lstStyle/>
          <a:p>
            <a:fld id="{332A18DD-FBB8-A24E-9E5B-0EF6F33EA588}" type="slidenum">
              <a:rPr lang="en-US" smtClean="0"/>
              <a:t>‹#›</a:t>
            </a:fld>
            <a:endParaRPr lang="en-US"/>
          </a:p>
        </p:txBody>
      </p:sp>
    </p:spTree>
    <p:extLst>
      <p:ext uri="{BB962C8B-B14F-4D97-AF65-F5344CB8AC3E}">
        <p14:creationId xmlns:p14="http://schemas.microsoft.com/office/powerpoint/2010/main" val="2561918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CED29D-D426-DF44-B086-E49664A420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F871BA-9918-5C4B-BC27-50E5B86A85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3BF1D9-4366-174E-B9C9-209EEB365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55968-B3BF-F846-BD6A-94443F6AB155}" type="datetimeFigureOut">
              <a:rPr lang="en-US" smtClean="0"/>
              <a:t>1/14/20</a:t>
            </a:fld>
            <a:endParaRPr lang="en-US"/>
          </a:p>
        </p:txBody>
      </p:sp>
      <p:sp>
        <p:nvSpPr>
          <p:cNvPr id="5" name="Footer Placeholder 4">
            <a:extLst>
              <a:ext uri="{FF2B5EF4-FFF2-40B4-BE49-F238E27FC236}">
                <a16:creationId xmlns:a16="http://schemas.microsoft.com/office/drawing/2014/main" id="{275E7B9C-D5A9-0844-9044-D2C3EE236D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6E5E5B-9333-AF49-A57D-E1496ECEBB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A18DD-FBB8-A24E-9E5B-0EF6F33EA588}" type="slidenum">
              <a:rPr lang="en-US" smtClean="0"/>
              <a:t>‹#›</a:t>
            </a:fld>
            <a:endParaRPr lang="en-US"/>
          </a:p>
        </p:txBody>
      </p:sp>
    </p:spTree>
    <p:extLst>
      <p:ext uri="{BB962C8B-B14F-4D97-AF65-F5344CB8AC3E}">
        <p14:creationId xmlns:p14="http://schemas.microsoft.com/office/powerpoint/2010/main" val="886747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18">
            <a:extLst>
              <a:ext uri="{FF2B5EF4-FFF2-40B4-BE49-F238E27FC236}">
                <a16:creationId xmlns:a16="http://schemas.microsoft.com/office/drawing/2014/main" id="{41FF88C7-CF3E-0C40-A0EB-70B0D18410C1}"/>
              </a:ext>
            </a:extLst>
          </p:cNvPr>
          <p:cNvSpPr>
            <a:spLocks noChangeArrowheads="1"/>
          </p:cNvSpPr>
          <p:nvPr/>
        </p:nvSpPr>
        <p:spPr bwMode="auto">
          <a:xfrm>
            <a:off x="6173390" y="1482328"/>
            <a:ext cx="2635912" cy="5279448"/>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eaLnBrk="1" hangingPunct="1">
              <a:spcBef>
                <a:spcPct val="0"/>
              </a:spcBef>
              <a:buFontTx/>
              <a:buNone/>
            </a:pPr>
            <a:endParaRPr lang="en-US" altLang="en-US" sz="958">
              <a:effectLst>
                <a:outerShdw blurRad="38100" dist="38100" dir="2700000" algn="tl">
                  <a:srgbClr val="FFFFFF"/>
                </a:outerShdw>
              </a:effectLst>
              <a:latin typeface="Arial" panose="020B0604020202020204" pitchFamily="34" charset="0"/>
            </a:endParaRPr>
          </a:p>
        </p:txBody>
      </p:sp>
      <p:sp>
        <p:nvSpPr>
          <p:cNvPr id="2" name="Rectangle 4">
            <a:extLst>
              <a:ext uri="{FF2B5EF4-FFF2-40B4-BE49-F238E27FC236}">
                <a16:creationId xmlns:a16="http://schemas.microsoft.com/office/drawing/2014/main" id="{29D0B793-3054-6947-A3E8-917C15D7EACD}"/>
              </a:ext>
            </a:extLst>
          </p:cNvPr>
          <p:cNvSpPr>
            <a:spLocks noChangeArrowheads="1"/>
          </p:cNvSpPr>
          <p:nvPr/>
        </p:nvSpPr>
        <p:spPr bwMode="auto">
          <a:xfrm>
            <a:off x="594058" y="317500"/>
            <a:ext cx="10992046" cy="885031"/>
          </a:xfrm>
          <a:prstGeom prst="rect">
            <a:avLst/>
          </a:prstGeom>
          <a:solidFill>
            <a:srgbClr val="002647"/>
          </a:solidFill>
          <a:ln>
            <a:noFill/>
          </a:ln>
          <a:effectLst/>
        </p:spPr>
        <p:txBody>
          <a:bodyPr wrap="none" anchor="ctr"/>
          <a:lstStyle>
            <a:lvl1pPr>
              <a:defRPr sz="2300">
                <a:solidFill>
                  <a:schemeClr val="tx1"/>
                </a:solidFill>
                <a:latin typeface="Arial" pitchFamily="34" charset="0"/>
              </a:defRPr>
            </a:lvl1pPr>
            <a:lvl2pPr marL="742950" indent="-285750">
              <a:defRPr sz="2300">
                <a:solidFill>
                  <a:schemeClr val="tx1"/>
                </a:solidFill>
                <a:latin typeface="Arial" pitchFamily="34" charset="0"/>
              </a:defRPr>
            </a:lvl2pPr>
            <a:lvl3pPr marL="1143000" indent="-228600">
              <a:defRPr sz="2300">
                <a:solidFill>
                  <a:schemeClr val="tx1"/>
                </a:solidFill>
                <a:latin typeface="Arial" pitchFamily="34" charset="0"/>
              </a:defRPr>
            </a:lvl3pPr>
            <a:lvl4pPr marL="1600200" indent="-228600">
              <a:defRPr sz="2300">
                <a:solidFill>
                  <a:schemeClr val="tx1"/>
                </a:solidFill>
                <a:latin typeface="Arial" pitchFamily="34" charset="0"/>
              </a:defRPr>
            </a:lvl4pPr>
            <a:lvl5pPr marL="2057400" indent="-228600">
              <a:defRPr sz="2300">
                <a:solidFill>
                  <a:schemeClr val="tx1"/>
                </a:solidFill>
                <a:latin typeface="Arial" pitchFamily="34" charset="0"/>
              </a:defRPr>
            </a:lvl5pPr>
            <a:lvl6pPr marL="2514600" indent="-228600" eaLnBrk="0" fontAlgn="base" hangingPunct="0">
              <a:spcBef>
                <a:spcPct val="0"/>
              </a:spcBef>
              <a:spcAft>
                <a:spcPct val="0"/>
              </a:spcAft>
              <a:defRPr sz="2300">
                <a:solidFill>
                  <a:schemeClr val="tx1"/>
                </a:solidFill>
                <a:latin typeface="Arial" pitchFamily="34" charset="0"/>
              </a:defRPr>
            </a:lvl6pPr>
            <a:lvl7pPr marL="2971800" indent="-228600" eaLnBrk="0" fontAlgn="base" hangingPunct="0">
              <a:spcBef>
                <a:spcPct val="0"/>
              </a:spcBef>
              <a:spcAft>
                <a:spcPct val="0"/>
              </a:spcAft>
              <a:defRPr sz="2300">
                <a:solidFill>
                  <a:schemeClr val="tx1"/>
                </a:solidFill>
                <a:latin typeface="Arial" pitchFamily="34" charset="0"/>
              </a:defRPr>
            </a:lvl7pPr>
            <a:lvl8pPr marL="3429000" indent="-228600" eaLnBrk="0" fontAlgn="base" hangingPunct="0">
              <a:spcBef>
                <a:spcPct val="0"/>
              </a:spcBef>
              <a:spcAft>
                <a:spcPct val="0"/>
              </a:spcAft>
              <a:defRPr sz="2300">
                <a:solidFill>
                  <a:schemeClr val="tx1"/>
                </a:solidFill>
                <a:latin typeface="Arial" pitchFamily="34" charset="0"/>
              </a:defRPr>
            </a:lvl8pPr>
            <a:lvl9pPr marL="3886200" indent="-228600" eaLnBrk="0" fontAlgn="base" hangingPunct="0">
              <a:spcBef>
                <a:spcPct val="0"/>
              </a:spcBef>
              <a:spcAft>
                <a:spcPct val="0"/>
              </a:spcAft>
              <a:defRPr sz="2300">
                <a:solidFill>
                  <a:schemeClr val="tx1"/>
                </a:solidFill>
                <a:latin typeface="Arial" pitchFamily="34" charset="0"/>
              </a:defRPr>
            </a:lvl9pPr>
          </a:lstStyle>
          <a:p>
            <a:pPr eaLnBrk="1" hangingPunct="1">
              <a:defRPr/>
            </a:pPr>
            <a:endParaRPr lang="en-US" altLang="en-US" sz="958">
              <a:effectLst>
                <a:outerShdw blurRad="38100" dist="38100" dir="2700000" algn="tl">
                  <a:srgbClr val="FFFFFF"/>
                </a:outerShdw>
              </a:effectLst>
            </a:endParaRPr>
          </a:p>
        </p:txBody>
      </p:sp>
      <p:sp>
        <p:nvSpPr>
          <p:cNvPr id="15370" name="Rectangle 12">
            <a:extLst>
              <a:ext uri="{FF2B5EF4-FFF2-40B4-BE49-F238E27FC236}">
                <a16:creationId xmlns:a16="http://schemas.microsoft.com/office/drawing/2014/main" id="{88CFACFE-9C7C-8D47-8EBE-8FE49CEC3F17}"/>
              </a:ext>
            </a:extLst>
          </p:cNvPr>
          <p:cNvSpPr>
            <a:spLocks noChangeArrowheads="1"/>
          </p:cNvSpPr>
          <p:nvPr/>
        </p:nvSpPr>
        <p:spPr bwMode="auto">
          <a:xfrm>
            <a:off x="3398977" y="1259724"/>
            <a:ext cx="2633472" cy="145521"/>
          </a:xfrm>
          <a:prstGeom prst="rect">
            <a:avLst/>
          </a:prstGeom>
          <a:solidFill>
            <a:srgbClr val="FFCB0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17375E"/>
                </a:solidFill>
                <a:latin typeface="Arial" panose="020B0604020202020204" pitchFamily="34" charset="0"/>
              </a:rPr>
              <a:t>BACKGROUND</a:t>
            </a:r>
          </a:p>
        </p:txBody>
      </p:sp>
      <p:sp>
        <p:nvSpPr>
          <p:cNvPr id="2061" name="Text Box 13">
            <a:extLst>
              <a:ext uri="{FF2B5EF4-FFF2-40B4-BE49-F238E27FC236}">
                <a16:creationId xmlns:a16="http://schemas.microsoft.com/office/drawing/2014/main" id="{2074BD2A-9908-974E-84F9-E8C96E957A69}"/>
              </a:ext>
            </a:extLst>
          </p:cNvPr>
          <p:cNvSpPr txBox="1">
            <a:spLocks noChangeArrowheads="1"/>
          </p:cNvSpPr>
          <p:nvPr/>
        </p:nvSpPr>
        <p:spPr bwMode="auto">
          <a:xfrm>
            <a:off x="1494235" y="317500"/>
            <a:ext cx="8463359" cy="779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147763">
              <a:defRPr>
                <a:solidFill>
                  <a:schemeClr val="tx1"/>
                </a:solidFill>
                <a:latin typeface="Arial" charset="0"/>
              </a:defRPr>
            </a:lvl1pPr>
            <a:lvl2pPr defTabSz="1147763">
              <a:defRPr>
                <a:solidFill>
                  <a:schemeClr val="tx1"/>
                </a:solidFill>
                <a:latin typeface="Arial" charset="0"/>
              </a:defRPr>
            </a:lvl2pPr>
            <a:lvl3pPr defTabSz="1147763">
              <a:defRPr>
                <a:solidFill>
                  <a:schemeClr val="tx1"/>
                </a:solidFill>
                <a:latin typeface="Arial" charset="0"/>
              </a:defRPr>
            </a:lvl3pPr>
            <a:lvl4pPr defTabSz="1147763">
              <a:defRPr>
                <a:solidFill>
                  <a:schemeClr val="tx1"/>
                </a:solidFill>
                <a:latin typeface="Arial" charset="0"/>
              </a:defRPr>
            </a:lvl4pPr>
            <a:lvl5pPr defTabSz="1147763">
              <a:defRPr>
                <a:solidFill>
                  <a:schemeClr val="tx1"/>
                </a:solidFill>
                <a:latin typeface="Arial" charset="0"/>
              </a:defRPr>
            </a:lvl5pPr>
            <a:lvl6pPr defTabSz="1147763" fontAlgn="base">
              <a:spcBef>
                <a:spcPct val="0"/>
              </a:spcBef>
              <a:spcAft>
                <a:spcPct val="0"/>
              </a:spcAft>
              <a:defRPr>
                <a:solidFill>
                  <a:schemeClr val="tx1"/>
                </a:solidFill>
                <a:latin typeface="Arial" charset="0"/>
              </a:defRPr>
            </a:lvl6pPr>
            <a:lvl7pPr defTabSz="1147763" fontAlgn="base">
              <a:spcBef>
                <a:spcPct val="0"/>
              </a:spcBef>
              <a:spcAft>
                <a:spcPct val="0"/>
              </a:spcAft>
              <a:defRPr>
                <a:solidFill>
                  <a:schemeClr val="tx1"/>
                </a:solidFill>
                <a:latin typeface="Arial" charset="0"/>
              </a:defRPr>
            </a:lvl7pPr>
            <a:lvl8pPr defTabSz="1147763" fontAlgn="base">
              <a:spcBef>
                <a:spcPct val="0"/>
              </a:spcBef>
              <a:spcAft>
                <a:spcPct val="0"/>
              </a:spcAft>
              <a:defRPr>
                <a:solidFill>
                  <a:schemeClr val="tx1"/>
                </a:solidFill>
                <a:latin typeface="Arial" charset="0"/>
              </a:defRPr>
            </a:lvl8pPr>
            <a:lvl9pPr defTabSz="1147763" fontAlgn="base">
              <a:spcBef>
                <a:spcPct val="0"/>
              </a:spcBef>
              <a:spcAft>
                <a:spcPct val="0"/>
              </a:spcAft>
              <a:defRPr>
                <a:solidFill>
                  <a:schemeClr val="tx1"/>
                </a:solidFill>
                <a:latin typeface="Arial" charset="0"/>
              </a:defRPr>
            </a:lvl9pPr>
          </a:lstStyle>
          <a:p>
            <a:pPr algn="ctr">
              <a:defRPr/>
            </a:pPr>
            <a:r>
              <a:rPr lang="en-US" sz="1400" b="1" dirty="0">
                <a:solidFill>
                  <a:srgbClr val="FACA21"/>
                </a:solidFill>
              </a:rPr>
              <a:t>Assessing Health Literacy in the Recent Middle Eastern Refugee Population </a:t>
            </a:r>
          </a:p>
          <a:p>
            <a:pPr algn="ctr">
              <a:defRPr/>
            </a:pPr>
            <a:r>
              <a:rPr lang="en-US" sz="1400" b="1" dirty="0">
                <a:solidFill>
                  <a:srgbClr val="FACA21"/>
                </a:solidFill>
              </a:rPr>
              <a:t>of Southeast Michigan </a:t>
            </a:r>
          </a:p>
          <a:p>
            <a:pPr algn="ctr">
              <a:defRPr/>
            </a:pPr>
            <a:r>
              <a:rPr lang="en-US" sz="833" b="1" dirty="0">
                <a:solidFill>
                  <a:schemeClr val="bg1"/>
                </a:solidFill>
                <a:effectLst>
                  <a:outerShdw blurRad="38100" dist="38100" dir="2700000" algn="tl">
                    <a:srgbClr val="000000">
                      <a:alpha val="43137"/>
                    </a:srgbClr>
                  </a:outerShdw>
                </a:effectLst>
              </a:rPr>
              <a:t>Christina </a:t>
            </a:r>
            <a:r>
              <a:rPr lang="en-US" sz="833" b="1" dirty="0" err="1">
                <a:solidFill>
                  <a:schemeClr val="bg1"/>
                </a:solidFill>
                <a:effectLst>
                  <a:outerShdw blurRad="38100" dist="38100" dir="2700000" algn="tl">
                    <a:srgbClr val="000000">
                      <a:alpha val="43137"/>
                    </a:srgbClr>
                  </a:outerShdw>
                </a:effectLst>
              </a:rPr>
              <a:t>Ceci</a:t>
            </a:r>
            <a:r>
              <a:rPr lang="en-US" sz="833" b="1" dirty="0">
                <a:solidFill>
                  <a:schemeClr val="bg1"/>
                </a:solidFill>
                <a:effectLst>
                  <a:outerShdw blurRad="38100" dist="38100" dir="2700000" algn="tl">
                    <a:srgbClr val="000000">
                      <a:alpha val="43137"/>
                    </a:srgbClr>
                  </a:outerShdw>
                </a:effectLst>
              </a:rPr>
              <a:t>, BS, Anne Kalinowski, BS, Isabella Anton, </a:t>
            </a:r>
            <a:r>
              <a:rPr lang="en-US" sz="833" b="1" dirty="0" err="1">
                <a:solidFill>
                  <a:schemeClr val="bg1"/>
                </a:solidFill>
                <a:effectLst>
                  <a:outerShdw blurRad="38100" dist="38100" dir="2700000" algn="tl">
                    <a:srgbClr val="000000">
                      <a:alpha val="43137"/>
                    </a:srgbClr>
                  </a:outerShdw>
                </a:effectLst>
              </a:rPr>
              <a:t>Amneah</a:t>
            </a:r>
            <a:r>
              <a:rPr lang="en-US" sz="833" b="1" dirty="0">
                <a:solidFill>
                  <a:schemeClr val="bg1"/>
                </a:solidFill>
                <a:effectLst>
                  <a:outerShdw blurRad="38100" dist="38100" dir="2700000" algn="tl">
                    <a:srgbClr val="000000">
                      <a:alpha val="43137"/>
                    </a:srgbClr>
                  </a:outerShdw>
                </a:effectLst>
              </a:rPr>
              <a:t> </a:t>
            </a:r>
            <a:r>
              <a:rPr lang="en-US" sz="833" b="1" dirty="0" err="1">
                <a:solidFill>
                  <a:schemeClr val="bg1"/>
                </a:solidFill>
                <a:effectLst>
                  <a:outerShdw blurRad="38100" dist="38100" dir="2700000" algn="tl">
                    <a:srgbClr val="000000">
                      <a:alpha val="43137"/>
                    </a:srgbClr>
                  </a:outerShdw>
                </a:effectLst>
              </a:rPr>
              <a:t>Chaaban</a:t>
            </a:r>
            <a:r>
              <a:rPr lang="en-US" sz="833" b="1" dirty="0">
                <a:solidFill>
                  <a:schemeClr val="bg1"/>
                </a:solidFill>
                <a:effectLst>
                  <a:outerShdw blurRad="38100" dist="38100" dir="2700000" algn="tl">
                    <a:srgbClr val="000000">
                      <a:alpha val="43137"/>
                    </a:srgbClr>
                  </a:outerShdw>
                </a:effectLst>
              </a:rPr>
              <a:t>, Brent Williams, MD </a:t>
            </a:r>
          </a:p>
          <a:p>
            <a:pPr algn="ctr">
              <a:defRPr/>
            </a:pPr>
            <a:r>
              <a:rPr lang="en-US" sz="833" b="1" dirty="0">
                <a:solidFill>
                  <a:schemeClr val="bg1"/>
                </a:solidFill>
                <a:effectLst>
                  <a:outerShdw blurRad="38100" dist="38100" dir="2700000" algn="tl">
                    <a:srgbClr val="000000">
                      <a:alpha val="43137"/>
                    </a:srgbClr>
                  </a:outerShdw>
                </a:effectLst>
              </a:rPr>
              <a:t>University of Michigan Medical School, Ann Arbor, MI; University of Michigan-Dearborn, Dearborn, MI</a:t>
            </a:r>
          </a:p>
        </p:txBody>
      </p:sp>
      <p:sp>
        <p:nvSpPr>
          <p:cNvPr id="2078" name="Rectangle 30">
            <a:extLst>
              <a:ext uri="{FF2B5EF4-FFF2-40B4-BE49-F238E27FC236}">
                <a16:creationId xmlns:a16="http://schemas.microsoft.com/office/drawing/2014/main" id="{9C6EC8FD-FD87-E140-A48C-25226F8E4833}"/>
              </a:ext>
            </a:extLst>
          </p:cNvPr>
          <p:cNvSpPr>
            <a:spLocks noChangeArrowheads="1"/>
          </p:cNvSpPr>
          <p:nvPr/>
        </p:nvSpPr>
        <p:spPr bwMode="auto">
          <a:xfrm>
            <a:off x="3393943" y="1482329"/>
            <a:ext cx="2639219" cy="797057"/>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sz="2300">
                <a:solidFill>
                  <a:schemeClr val="tx1"/>
                </a:solidFill>
                <a:latin typeface="Arial" panose="020B0604020202020204" pitchFamily="34" charset="0"/>
              </a:defRPr>
            </a:lvl1pPr>
            <a:lvl2pPr marL="742950" indent="-285750">
              <a:defRPr sz="2300">
                <a:solidFill>
                  <a:schemeClr val="tx1"/>
                </a:solidFill>
                <a:latin typeface="Arial" panose="020B0604020202020204" pitchFamily="34" charset="0"/>
              </a:defRPr>
            </a:lvl2pPr>
            <a:lvl3pPr marL="1143000" indent="-228600">
              <a:defRPr sz="2300">
                <a:solidFill>
                  <a:schemeClr val="tx1"/>
                </a:solidFill>
                <a:latin typeface="Arial" panose="020B0604020202020204" pitchFamily="34" charset="0"/>
              </a:defRPr>
            </a:lvl3pPr>
            <a:lvl4pPr marL="1600200" indent="-228600">
              <a:defRPr sz="2300">
                <a:solidFill>
                  <a:schemeClr val="tx1"/>
                </a:solidFill>
                <a:latin typeface="Arial" panose="020B0604020202020204" pitchFamily="34" charset="0"/>
              </a:defRPr>
            </a:lvl4pPr>
            <a:lvl5pPr marL="2057400" indent="-228600">
              <a:defRPr sz="2300">
                <a:solidFill>
                  <a:schemeClr val="tx1"/>
                </a:solidFill>
                <a:latin typeface="Arial" panose="020B0604020202020204" pitchFamily="34" charset="0"/>
              </a:defRPr>
            </a:lvl5pPr>
            <a:lvl6pPr marL="2514600" indent="-228600" eaLnBrk="0" fontAlgn="base" hangingPunct="0">
              <a:spcBef>
                <a:spcPct val="0"/>
              </a:spcBef>
              <a:spcAft>
                <a:spcPct val="0"/>
              </a:spcAft>
              <a:defRPr sz="2300">
                <a:solidFill>
                  <a:schemeClr val="tx1"/>
                </a:solidFill>
                <a:latin typeface="Arial" panose="020B0604020202020204" pitchFamily="34" charset="0"/>
              </a:defRPr>
            </a:lvl6pPr>
            <a:lvl7pPr marL="2971800" indent="-228600" eaLnBrk="0" fontAlgn="base" hangingPunct="0">
              <a:spcBef>
                <a:spcPct val="0"/>
              </a:spcBef>
              <a:spcAft>
                <a:spcPct val="0"/>
              </a:spcAft>
              <a:defRPr sz="2300">
                <a:solidFill>
                  <a:schemeClr val="tx1"/>
                </a:solidFill>
                <a:latin typeface="Arial" panose="020B0604020202020204" pitchFamily="34" charset="0"/>
              </a:defRPr>
            </a:lvl7pPr>
            <a:lvl8pPr marL="3429000" indent="-228600" eaLnBrk="0" fontAlgn="base" hangingPunct="0">
              <a:spcBef>
                <a:spcPct val="0"/>
              </a:spcBef>
              <a:spcAft>
                <a:spcPct val="0"/>
              </a:spcAft>
              <a:defRPr sz="2300">
                <a:solidFill>
                  <a:schemeClr val="tx1"/>
                </a:solidFill>
                <a:latin typeface="Arial" panose="020B0604020202020204" pitchFamily="34" charset="0"/>
              </a:defRPr>
            </a:lvl8pPr>
            <a:lvl9pPr marL="3886200" indent="-228600" eaLnBrk="0" fontAlgn="base" hangingPunct="0">
              <a:spcBef>
                <a:spcPct val="0"/>
              </a:spcBef>
              <a:spcAft>
                <a:spcPct val="0"/>
              </a:spcAft>
              <a:defRPr sz="2300">
                <a:solidFill>
                  <a:schemeClr val="tx1"/>
                </a:solidFill>
                <a:latin typeface="Arial" panose="020B0604020202020204" pitchFamily="34" charset="0"/>
              </a:defRPr>
            </a:lvl9pPr>
          </a:lstStyle>
          <a:p>
            <a:pPr marL="171450" indent="-171450">
              <a:buFont typeface="Arial" panose="020B0604020202020204" pitchFamily="34" charset="0"/>
              <a:buChar char="•"/>
            </a:pPr>
            <a:r>
              <a:rPr lang="en-US" altLang="en-US" sz="750" dirty="0"/>
              <a:t>Refugees living in the United States have been found to be at increased risk for food insecurity</a:t>
            </a:r>
            <a:endParaRPr lang="en-US" altLang="en-US" sz="750" dirty="0">
              <a:highlight>
                <a:srgbClr val="FFFF00"/>
              </a:highlight>
            </a:endParaRPr>
          </a:p>
          <a:p>
            <a:pPr marL="171450" indent="-171450">
              <a:buFont typeface="Arial" panose="020B0604020202020204" pitchFamily="34" charset="0"/>
              <a:buChar char="•"/>
            </a:pPr>
            <a:r>
              <a:rPr lang="en-US" altLang="en-US" sz="750" dirty="0"/>
              <a:t>Risk factors for food insecurity include poor health literacy</a:t>
            </a:r>
          </a:p>
          <a:p>
            <a:pPr marL="171450" indent="-171450">
              <a:buFont typeface="Arial" panose="020B0604020202020204" pitchFamily="34" charset="0"/>
              <a:buChar char="•"/>
            </a:pPr>
            <a:r>
              <a:rPr lang="en-US" altLang="en-US" sz="750" dirty="0"/>
              <a:t>Prior to 2017, there was a large influx of Middle Eastern refugees coming to the United States</a:t>
            </a:r>
          </a:p>
        </p:txBody>
      </p:sp>
      <p:sp>
        <p:nvSpPr>
          <p:cNvPr id="15376" name="Rectangle 211">
            <a:extLst>
              <a:ext uri="{FF2B5EF4-FFF2-40B4-BE49-F238E27FC236}">
                <a16:creationId xmlns:a16="http://schemas.microsoft.com/office/drawing/2014/main" id="{8A597C70-842C-0C44-B80E-9FB23E5B80FE}"/>
              </a:ext>
            </a:extLst>
          </p:cNvPr>
          <p:cNvSpPr>
            <a:spLocks noChangeArrowheads="1"/>
          </p:cNvSpPr>
          <p:nvPr/>
        </p:nvSpPr>
        <p:spPr bwMode="auto">
          <a:xfrm>
            <a:off x="6169421" y="1261379"/>
            <a:ext cx="2639219" cy="145521"/>
          </a:xfrm>
          <a:prstGeom prst="rect">
            <a:avLst/>
          </a:prstGeom>
          <a:solidFill>
            <a:srgbClr val="FFCB0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17375E"/>
                </a:solidFill>
                <a:latin typeface="Arial" panose="020B0604020202020204" pitchFamily="34" charset="0"/>
              </a:rPr>
              <a:t>RESULTS</a:t>
            </a:r>
          </a:p>
        </p:txBody>
      </p:sp>
      <p:sp>
        <p:nvSpPr>
          <p:cNvPr id="15377" name="Rectangle 212">
            <a:extLst>
              <a:ext uri="{FF2B5EF4-FFF2-40B4-BE49-F238E27FC236}">
                <a16:creationId xmlns:a16="http://schemas.microsoft.com/office/drawing/2014/main" id="{ACA2C6CB-F952-CF48-9829-7A6524F5A217}"/>
              </a:ext>
            </a:extLst>
          </p:cNvPr>
          <p:cNvSpPr>
            <a:spLocks noChangeArrowheads="1"/>
          </p:cNvSpPr>
          <p:nvPr/>
        </p:nvSpPr>
        <p:spPr bwMode="auto">
          <a:xfrm>
            <a:off x="3394604" y="2350823"/>
            <a:ext cx="2633266" cy="145521"/>
          </a:xfrm>
          <a:prstGeom prst="rect">
            <a:avLst/>
          </a:prstGeom>
          <a:solidFill>
            <a:srgbClr val="FFCB0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17375E"/>
                </a:solidFill>
                <a:latin typeface="Arial" panose="020B0604020202020204" pitchFamily="34" charset="0"/>
              </a:rPr>
              <a:t>OBJECTIVES</a:t>
            </a:r>
          </a:p>
        </p:txBody>
      </p:sp>
      <p:sp>
        <p:nvSpPr>
          <p:cNvPr id="2261" name="Rectangle 213">
            <a:extLst>
              <a:ext uri="{FF2B5EF4-FFF2-40B4-BE49-F238E27FC236}">
                <a16:creationId xmlns:a16="http://schemas.microsoft.com/office/drawing/2014/main" id="{BE850FD1-E5CC-0942-B46E-6C3FAA05F78B}"/>
              </a:ext>
            </a:extLst>
          </p:cNvPr>
          <p:cNvSpPr>
            <a:spLocks noChangeArrowheads="1"/>
          </p:cNvSpPr>
          <p:nvPr/>
        </p:nvSpPr>
        <p:spPr bwMode="auto">
          <a:xfrm>
            <a:off x="3393943" y="2568443"/>
            <a:ext cx="2638557" cy="772583"/>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marL="171450" indent="-171450">
              <a:spcBef>
                <a:spcPts val="0"/>
              </a:spcBef>
            </a:pPr>
            <a:r>
              <a:rPr lang="en-US" altLang="en-US" sz="750" dirty="0">
                <a:latin typeface="Arial" panose="020B0604020202020204" pitchFamily="34" charset="0"/>
              </a:rPr>
              <a:t>To assess the health literacy amongst those utilizing the health clinic at ACCESS, to determine if refugees are at increased risk for low health insecurity, and to assess if there are any socio-demographic factors associated with low health literacy. </a:t>
            </a:r>
          </a:p>
        </p:txBody>
      </p:sp>
      <p:sp>
        <p:nvSpPr>
          <p:cNvPr id="15380" name="Rectangle 215">
            <a:extLst>
              <a:ext uri="{FF2B5EF4-FFF2-40B4-BE49-F238E27FC236}">
                <a16:creationId xmlns:a16="http://schemas.microsoft.com/office/drawing/2014/main" id="{C50E02C4-1FAA-D947-9495-71A532F6BB1B}"/>
              </a:ext>
            </a:extLst>
          </p:cNvPr>
          <p:cNvSpPr>
            <a:spLocks noChangeArrowheads="1"/>
          </p:cNvSpPr>
          <p:nvPr/>
        </p:nvSpPr>
        <p:spPr bwMode="auto">
          <a:xfrm>
            <a:off x="3391297" y="3415110"/>
            <a:ext cx="2640542" cy="145521"/>
          </a:xfrm>
          <a:prstGeom prst="rect">
            <a:avLst/>
          </a:prstGeom>
          <a:solidFill>
            <a:srgbClr val="FFCB0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17375E"/>
                </a:solidFill>
                <a:latin typeface="Arial" panose="020B0604020202020204" pitchFamily="34" charset="0"/>
              </a:rPr>
              <a:t>METHODS</a:t>
            </a:r>
          </a:p>
        </p:txBody>
      </p:sp>
      <p:sp>
        <p:nvSpPr>
          <p:cNvPr id="2266" name="Rectangle 218">
            <a:extLst>
              <a:ext uri="{FF2B5EF4-FFF2-40B4-BE49-F238E27FC236}">
                <a16:creationId xmlns:a16="http://schemas.microsoft.com/office/drawing/2014/main" id="{13840E99-A5C5-2149-A0BD-77AA9B8C8F2E}"/>
              </a:ext>
            </a:extLst>
          </p:cNvPr>
          <p:cNvSpPr>
            <a:spLocks noChangeArrowheads="1"/>
          </p:cNvSpPr>
          <p:nvPr/>
        </p:nvSpPr>
        <p:spPr bwMode="auto">
          <a:xfrm>
            <a:off x="3393943" y="3626114"/>
            <a:ext cx="2633927" cy="3135662"/>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eaLnBrk="1" hangingPunct="1">
              <a:spcBef>
                <a:spcPct val="0"/>
              </a:spcBef>
              <a:buFontTx/>
              <a:buNone/>
            </a:pPr>
            <a:endParaRPr lang="en-US" altLang="en-US" sz="958">
              <a:effectLst>
                <a:outerShdw blurRad="38100" dist="38100" dir="2700000" algn="tl">
                  <a:srgbClr val="FFFFFF"/>
                </a:outerShdw>
              </a:effectLst>
              <a:latin typeface="Arial" panose="020B0604020202020204" pitchFamily="34" charset="0"/>
            </a:endParaRPr>
          </a:p>
        </p:txBody>
      </p:sp>
      <p:sp>
        <p:nvSpPr>
          <p:cNvPr id="15410" name="TextBox 6">
            <a:extLst>
              <a:ext uri="{FF2B5EF4-FFF2-40B4-BE49-F238E27FC236}">
                <a16:creationId xmlns:a16="http://schemas.microsoft.com/office/drawing/2014/main" id="{FA9291A4-8A38-904A-B6BC-7F43F459BBBB}"/>
              </a:ext>
            </a:extLst>
          </p:cNvPr>
          <p:cNvSpPr txBox="1">
            <a:spLocks noChangeArrowheads="1"/>
          </p:cNvSpPr>
          <p:nvPr/>
        </p:nvSpPr>
        <p:spPr bwMode="auto">
          <a:xfrm>
            <a:off x="3354257" y="3598113"/>
            <a:ext cx="2642526" cy="160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2563" indent="-182563">
              <a:defRPr sz="2300">
                <a:solidFill>
                  <a:schemeClr val="tx1"/>
                </a:solidFill>
                <a:latin typeface="Arial" panose="020B0604020202020204" pitchFamily="34" charset="0"/>
              </a:defRPr>
            </a:lvl1pPr>
            <a:lvl2pPr marL="742950" indent="-285750">
              <a:defRPr sz="2300">
                <a:solidFill>
                  <a:schemeClr val="tx1"/>
                </a:solidFill>
                <a:latin typeface="Arial" panose="020B0604020202020204" pitchFamily="34" charset="0"/>
              </a:defRPr>
            </a:lvl2pPr>
            <a:lvl3pPr marL="1143000" indent="-228600">
              <a:defRPr sz="2300">
                <a:solidFill>
                  <a:schemeClr val="tx1"/>
                </a:solidFill>
                <a:latin typeface="Arial" panose="020B0604020202020204" pitchFamily="34" charset="0"/>
              </a:defRPr>
            </a:lvl3pPr>
            <a:lvl4pPr marL="1600200" indent="-228600">
              <a:defRPr sz="2300">
                <a:solidFill>
                  <a:schemeClr val="tx1"/>
                </a:solidFill>
                <a:latin typeface="Arial" panose="020B0604020202020204" pitchFamily="34" charset="0"/>
              </a:defRPr>
            </a:lvl4pPr>
            <a:lvl5pPr marL="2057400" indent="-228600">
              <a:defRPr sz="2300">
                <a:solidFill>
                  <a:schemeClr val="tx1"/>
                </a:solidFill>
                <a:latin typeface="Arial" panose="020B0604020202020204" pitchFamily="34" charset="0"/>
              </a:defRPr>
            </a:lvl5pPr>
            <a:lvl6pPr marL="2514600" indent="-228600" eaLnBrk="0" fontAlgn="base" hangingPunct="0">
              <a:spcBef>
                <a:spcPct val="0"/>
              </a:spcBef>
              <a:spcAft>
                <a:spcPct val="0"/>
              </a:spcAft>
              <a:defRPr sz="2300">
                <a:solidFill>
                  <a:schemeClr val="tx1"/>
                </a:solidFill>
                <a:latin typeface="Arial" panose="020B0604020202020204" pitchFamily="34" charset="0"/>
              </a:defRPr>
            </a:lvl6pPr>
            <a:lvl7pPr marL="2971800" indent="-228600" eaLnBrk="0" fontAlgn="base" hangingPunct="0">
              <a:spcBef>
                <a:spcPct val="0"/>
              </a:spcBef>
              <a:spcAft>
                <a:spcPct val="0"/>
              </a:spcAft>
              <a:defRPr sz="2300">
                <a:solidFill>
                  <a:schemeClr val="tx1"/>
                </a:solidFill>
                <a:latin typeface="Arial" panose="020B0604020202020204" pitchFamily="34" charset="0"/>
              </a:defRPr>
            </a:lvl7pPr>
            <a:lvl8pPr marL="3429000" indent="-228600" eaLnBrk="0" fontAlgn="base" hangingPunct="0">
              <a:spcBef>
                <a:spcPct val="0"/>
              </a:spcBef>
              <a:spcAft>
                <a:spcPct val="0"/>
              </a:spcAft>
              <a:defRPr sz="2300">
                <a:solidFill>
                  <a:schemeClr val="tx1"/>
                </a:solidFill>
                <a:latin typeface="Arial" panose="020B0604020202020204" pitchFamily="34" charset="0"/>
              </a:defRPr>
            </a:lvl8pPr>
            <a:lvl9pPr marL="3886200" indent="-228600" eaLnBrk="0" fontAlgn="base" hangingPunct="0">
              <a:spcBef>
                <a:spcPct val="0"/>
              </a:spcBef>
              <a:spcAft>
                <a:spcPct val="0"/>
              </a:spcAft>
              <a:defRPr sz="2300">
                <a:solidFill>
                  <a:schemeClr val="tx1"/>
                </a:solidFill>
                <a:latin typeface="Arial" panose="020B0604020202020204" pitchFamily="34" charset="0"/>
              </a:defRPr>
            </a:lvl9pPr>
          </a:lstStyle>
          <a:p>
            <a:pPr>
              <a:lnSpc>
                <a:spcPct val="110000"/>
              </a:lnSpc>
              <a:buFont typeface="Arial" panose="020B0604020202020204" pitchFamily="34" charset="0"/>
              <a:buChar char="•"/>
            </a:pPr>
            <a:r>
              <a:rPr lang="en-US" altLang="en-US" sz="750" dirty="0"/>
              <a:t>Surveys were collected from 65 persons who visited the health clinic at ACCESS; 39 surveys were completed for health literacy section</a:t>
            </a:r>
          </a:p>
          <a:p>
            <a:pPr>
              <a:lnSpc>
                <a:spcPct val="110000"/>
              </a:lnSpc>
              <a:buFont typeface="Arial" panose="020B0604020202020204" pitchFamily="34" charset="0"/>
              <a:buChar char="•"/>
            </a:pPr>
            <a:r>
              <a:rPr lang="en-US" altLang="en-US" sz="750" dirty="0"/>
              <a:t>Refugees were defined as those who self-identify or have resided in the U.S. &lt;10 years</a:t>
            </a:r>
          </a:p>
          <a:p>
            <a:pPr>
              <a:lnSpc>
                <a:spcPct val="110000"/>
              </a:lnSpc>
              <a:buFont typeface="Arial" panose="020B0604020202020204" pitchFamily="34" charset="0"/>
              <a:buChar char="•"/>
            </a:pPr>
            <a:r>
              <a:rPr lang="en-US" altLang="en-US" sz="750" dirty="0"/>
              <a:t>Socio-demographic data &amp; five questions adapted from the validated Newest Vital Sign Scale that assessed prose literacy, document literacy, and numeracy using a bilingual cookie label were collected</a:t>
            </a:r>
          </a:p>
          <a:p>
            <a:pPr>
              <a:lnSpc>
                <a:spcPct val="110000"/>
              </a:lnSpc>
              <a:buFont typeface="Arial" panose="020B0604020202020204" pitchFamily="34" charset="0"/>
              <a:buChar char="•"/>
            </a:pPr>
            <a:r>
              <a:rPr lang="en-US" altLang="en-US" sz="750" dirty="0"/>
              <a:t>Scores of 0-3 were considered at risk for low literacy and scores of 4-5 were considered high literacy</a:t>
            </a:r>
          </a:p>
        </p:txBody>
      </p:sp>
      <p:graphicFrame>
        <p:nvGraphicFramePr>
          <p:cNvPr id="59" name="Table 58">
            <a:extLst>
              <a:ext uri="{FF2B5EF4-FFF2-40B4-BE49-F238E27FC236}">
                <a16:creationId xmlns:a16="http://schemas.microsoft.com/office/drawing/2014/main" id="{8D065B2A-CB76-AA4D-BB5E-1499CBF657ED}"/>
              </a:ext>
            </a:extLst>
          </p:cNvPr>
          <p:cNvGraphicFramePr>
            <a:graphicFrameLocks noGrp="1"/>
          </p:cNvGraphicFramePr>
          <p:nvPr>
            <p:extLst>
              <p:ext uri="{D42A27DB-BD31-4B8C-83A1-F6EECF244321}">
                <p14:modId xmlns:p14="http://schemas.microsoft.com/office/powerpoint/2010/main" val="304689014"/>
              </p:ext>
            </p:extLst>
          </p:nvPr>
        </p:nvGraphicFramePr>
        <p:xfrm>
          <a:off x="3398977" y="5220525"/>
          <a:ext cx="2619634" cy="1260202"/>
        </p:xfrm>
        <a:graphic>
          <a:graphicData uri="http://schemas.openxmlformats.org/drawingml/2006/table">
            <a:tbl>
              <a:tblPr/>
              <a:tblGrid>
                <a:gridCol w="1168536">
                  <a:extLst>
                    <a:ext uri="{9D8B030D-6E8A-4147-A177-3AD203B41FA5}">
                      <a16:colId xmlns:a16="http://schemas.microsoft.com/office/drawing/2014/main" val="1075142094"/>
                    </a:ext>
                  </a:extLst>
                </a:gridCol>
                <a:gridCol w="1451098">
                  <a:extLst>
                    <a:ext uri="{9D8B030D-6E8A-4147-A177-3AD203B41FA5}">
                      <a16:colId xmlns:a16="http://schemas.microsoft.com/office/drawing/2014/main" val="1043275357"/>
                    </a:ext>
                  </a:extLst>
                </a:gridCol>
              </a:tblGrid>
              <a:tr h="133847">
                <a:tc>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800" b="1" i="0" u="none" strike="noStrike" cap="none" normalizeH="0" baseline="0" dirty="0">
                        <a:ln>
                          <a:noFill/>
                        </a:ln>
                        <a:solidFill>
                          <a:schemeClr val="tx1"/>
                        </a:solidFill>
                        <a:effectLst/>
                        <a:latin typeface="Garamond" panose="02020404030301010803" pitchFamily="18" charset="0"/>
                        <a:cs typeface="Arial" panose="020B0604020202020204" pitchFamily="34" charset="0"/>
                      </a:endParaRPr>
                    </a:p>
                  </a:txBody>
                  <a:tcPr marL="28575" marR="28575" marT="14288" marB="14288" horzOverflow="overflow">
                    <a:lnL w="12700" cap="flat" cmpd="sng" algn="ctr">
                      <a:solidFill>
                        <a:schemeClr val="tx1"/>
                      </a:solidFill>
                      <a:prstDash val="solid"/>
                      <a:round/>
                      <a:headEnd type="none" w="med" len="med"/>
                      <a:tailEnd type="none" w="med" len="med"/>
                    </a:lnL>
                    <a:lnR w="12700" cap="flat" cmpd="sng" algn="ctr">
                      <a:solidFill>
                        <a:srgbClr val="17375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17375E"/>
                    </a:solidFill>
                  </a:tcPr>
                </a:tc>
                <a:tc>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800" b="1" i="0" u="none" strike="noStrike" cap="none" normalizeH="0" baseline="0" dirty="0">
                        <a:ln>
                          <a:noFill/>
                        </a:ln>
                        <a:solidFill>
                          <a:schemeClr val="tx1"/>
                        </a:solidFill>
                        <a:effectLst/>
                        <a:latin typeface="Garamond" panose="02020404030301010803" pitchFamily="18" charset="0"/>
                        <a:cs typeface="Arial" panose="020B0604020202020204" pitchFamily="34" charset="0"/>
                      </a:endParaRPr>
                    </a:p>
                  </a:txBody>
                  <a:tcPr marL="28575" marR="28575" marT="14288" marB="14288" horzOverflow="overflow">
                    <a:lnL w="12700" cap="flat" cmpd="sng" algn="ctr">
                      <a:solidFill>
                        <a:srgbClr val="17375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17375E"/>
                    </a:solidFill>
                  </a:tcPr>
                </a:tc>
                <a:extLst>
                  <a:ext uri="{0D108BD9-81ED-4DB2-BD59-A6C34878D82A}">
                    <a16:rowId xmlns:a16="http://schemas.microsoft.com/office/drawing/2014/main" val="2994182756"/>
                  </a:ext>
                </a:extLst>
              </a:tr>
              <a:tr h="730227">
                <a:tc gridSpan="2">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If you eat the entire container, how many calories will you eat?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If you are allowed to eat 70 g of carbohydrates as a snack, how many cookies can you eat?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If you usually eat 2500 calories in a day, what percentage of your daily value of calories will you eat in one serving?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Pretend that you are allergic to the following substances: Penicillin, dairy, latex gloves, and bee stings. Is it safe for you to eat these cookies? If no, why not?</a:t>
                      </a:r>
                    </a:p>
                  </a:txBody>
                  <a:tcPr marL="28575" marR="28575" marT="14288" marB="14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tabLst/>
                      </a:pPr>
                      <a:endParaRPr kumimoji="0" lang="en-US" altLang="en-US" sz="7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28575" marR="28575" marT="14288" marB="142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81233434"/>
                  </a:ext>
                </a:extLst>
              </a:tr>
              <a:tr h="113516">
                <a:tc gridSpan="2">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28575" marR="28575" marT="14288" marB="14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tabLst/>
                      </a:pPr>
                      <a:endParaRPr kumimoji="0" lang="en-US" altLang="en-US" sz="7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28575" marR="28575" marT="14288" marB="142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97393698"/>
                  </a:ext>
                </a:extLst>
              </a:tr>
              <a:tr h="161014">
                <a:tc gridSpan="2">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altLang="en-US" sz="65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28575" marR="28575" marT="14288" marB="14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3600">
                          <a:solidFill>
                            <a:schemeClr val="tx1"/>
                          </a:solidFill>
                          <a:latin typeface="Garamond" panose="02020404030301010803" pitchFamily="18" charset="0"/>
                        </a:defRPr>
                      </a:lvl1pPr>
                      <a:lvl2pPr marL="742950" indent="-285750">
                        <a:spcBef>
                          <a:spcPct val="20000"/>
                        </a:spcBef>
                        <a:defRPr sz="3100">
                          <a:solidFill>
                            <a:schemeClr val="tx1"/>
                          </a:solidFill>
                          <a:latin typeface="Garamond" panose="02020404030301010803" pitchFamily="18" charset="0"/>
                        </a:defRPr>
                      </a:lvl2pPr>
                      <a:lvl3pPr marL="1143000" indent="-228600">
                        <a:spcBef>
                          <a:spcPct val="20000"/>
                        </a:spcBef>
                        <a:defRPr sz="2600">
                          <a:solidFill>
                            <a:schemeClr val="tx1"/>
                          </a:solidFill>
                          <a:latin typeface="Garamond" panose="02020404030301010803" pitchFamily="18" charset="0"/>
                        </a:defRPr>
                      </a:lvl3pPr>
                      <a:lvl4pPr marL="1600200" indent="-228600">
                        <a:spcBef>
                          <a:spcPct val="20000"/>
                        </a:spcBef>
                        <a:defRPr sz="2100">
                          <a:solidFill>
                            <a:schemeClr val="tx1"/>
                          </a:solidFill>
                          <a:latin typeface="Garamond" panose="02020404030301010803" pitchFamily="18" charset="0"/>
                        </a:defRPr>
                      </a:lvl4pPr>
                      <a:lvl5pPr marL="2057400" indent="-228600">
                        <a:spcBef>
                          <a:spcPct val="20000"/>
                        </a:spcBef>
                        <a:defRPr sz="2100">
                          <a:solidFill>
                            <a:schemeClr val="tx1"/>
                          </a:solidFill>
                          <a:latin typeface="Garamond" panose="02020404030301010803" pitchFamily="18" charset="0"/>
                        </a:defRPr>
                      </a:lvl5pPr>
                      <a:lvl6pPr marL="2514600" indent="-228600" eaLnBrk="0" fontAlgn="base" hangingPunct="0">
                        <a:spcBef>
                          <a:spcPct val="20000"/>
                        </a:spcBef>
                        <a:spcAft>
                          <a:spcPct val="0"/>
                        </a:spcAft>
                        <a:defRPr sz="2100">
                          <a:solidFill>
                            <a:schemeClr val="tx1"/>
                          </a:solidFill>
                          <a:latin typeface="Garamond" panose="02020404030301010803" pitchFamily="18" charset="0"/>
                        </a:defRPr>
                      </a:lvl6pPr>
                      <a:lvl7pPr marL="2971800" indent="-228600" eaLnBrk="0" fontAlgn="base" hangingPunct="0">
                        <a:spcBef>
                          <a:spcPct val="20000"/>
                        </a:spcBef>
                        <a:spcAft>
                          <a:spcPct val="0"/>
                        </a:spcAft>
                        <a:defRPr sz="2100">
                          <a:solidFill>
                            <a:schemeClr val="tx1"/>
                          </a:solidFill>
                          <a:latin typeface="Garamond" panose="02020404030301010803" pitchFamily="18" charset="0"/>
                        </a:defRPr>
                      </a:lvl7pPr>
                      <a:lvl8pPr marL="3429000" indent="-228600" eaLnBrk="0" fontAlgn="base" hangingPunct="0">
                        <a:spcBef>
                          <a:spcPct val="20000"/>
                        </a:spcBef>
                        <a:spcAft>
                          <a:spcPct val="0"/>
                        </a:spcAft>
                        <a:defRPr sz="2100">
                          <a:solidFill>
                            <a:schemeClr val="tx1"/>
                          </a:solidFill>
                          <a:latin typeface="Garamond" panose="02020404030301010803" pitchFamily="18" charset="0"/>
                        </a:defRPr>
                      </a:lvl8pPr>
                      <a:lvl9pPr marL="3886200" indent="-228600" eaLnBrk="0" fontAlgn="base" hangingPunct="0">
                        <a:spcBef>
                          <a:spcPct val="20000"/>
                        </a:spcBef>
                        <a:spcAft>
                          <a:spcPct val="0"/>
                        </a:spcAft>
                        <a:defRPr sz="2100">
                          <a:solidFill>
                            <a:schemeClr val="tx1"/>
                          </a:solidFill>
                          <a:latin typeface="Garamond" panose="02020404030301010803" pitchFamily="18" charset="0"/>
                        </a:defRPr>
                      </a:lvl9p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tabLst/>
                      </a:pPr>
                      <a:endParaRPr kumimoji="0" lang="en-US" altLang="en-US" sz="7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28575" marR="28575" marT="14288" marB="142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25399448"/>
                  </a:ext>
                </a:extLst>
              </a:tr>
            </a:tbl>
          </a:graphicData>
        </a:graphic>
      </p:graphicFrame>
      <p:sp>
        <p:nvSpPr>
          <p:cNvPr id="60" name="TextBox 59">
            <a:extLst>
              <a:ext uri="{FF2B5EF4-FFF2-40B4-BE49-F238E27FC236}">
                <a16:creationId xmlns:a16="http://schemas.microsoft.com/office/drawing/2014/main" id="{6BB7F167-FEBD-8649-91BE-5F5A8C2FC81F}"/>
              </a:ext>
            </a:extLst>
          </p:cNvPr>
          <p:cNvSpPr txBox="1"/>
          <p:nvPr/>
        </p:nvSpPr>
        <p:spPr>
          <a:xfrm>
            <a:off x="3514530" y="5186608"/>
            <a:ext cx="2209272" cy="207749"/>
          </a:xfrm>
          <a:prstGeom prst="rect">
            <a:avLst/>
          </a:prstGeom>
          <a:noFill/>
          <a:ln>
            <a:noFill/>
          </a:ln>
        </p:spPr>
        <p:txBody>
          <a:bodyPr wrap="square" anchor="b">
            <a:spAutoFit/>
          </a:bodyPr>
          <a:lstStyle/>
          <a:p>
            <a:pPr algn="ctr" eaLnBrk="1" hangingPunct="1">
              <a:defRPr/>
            </a:pPr>
            <a:r>
              <a:rPr lang="en-US" sz="750" b="1" dirty="0">
                <a:solidFill>
                  <a:schemeClr val="bg1"/>
                </a:solidFill>
                <a:effectLst>
                  <a:outerShdw blurRad="38100" dist="38100" dir="2700000" algn="tl">
                    <a:srgbClr val="000000">
                      <a:alpha val="43137"/>
                    </a:srgbClr>
                  </a:outerShdw>
                </a:effectLst>
                <a:latin typeface="Arial" charset="0"/>
              </a:rPr>
              <a:t>Survey Questions Assessing Food Literacy</a:t>
            </a:r>
          </a:p>
        </p:txBody>
      </p:sp>
      <p:sp>
        <p:nvSpPr>
          <p:cNvPr id="15441" name="TextBox 48">
            <a:extLst>
              <a:ext uri="{FF2B5EF4-FFF2-40B4-BE49-F238E27FC236}">
                <a16:creationId xmlns:a16="http://schemas.microsoft.com/office/drawing/2014/main" id="{F1167C62-676F-F942-A38C-7B10515E92BA}"/>
              </a:ext>
            </a:extLst>
          </p:cNvPr>
          <p:cNvSpPr txBox="1">
            <a:spLocks noChangeArrowheads="1"/>
          </p:cNvSpPr>
          <p:nvPr/>
        </p:nvSpPr>
        <p:spPr bwMode="auto">
          <a:xfrm>
            <a:off x="3354257" y="6519899"/>
            <a:ext cx="2614083" cy="217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2563" indent="-182563">
              <a:defRPr sz="2300">
                <a:solidFill>
                  <a:schemeClr val="tx1"/>
                </a:solidFill>
                <a:latin typeface="Arial" panose="020B0604020202020204" pitchFamily="34" charset="0"/>
              </a:defRPr>
            </a:lvl1pPr>
            <a:lvl2pPr marL="742950" indent="-285750">
              <a:defRPr sz="2300">
                <a:solidFill>
                  <a:schemeClr val="tx1"/>
                </a:solidFill>
                <a:latin typeface="Arial" panose="020B0604020202020204" pitchFamily="34" charset="0"/>
              </a:defRPr>
            </a:lvl2pPr>
            <a:lvl3pPr marL="1143000" indent="-228600">
              <a:defRPr sz="2300">
                <a:solidFill>
                  <a:schemeClr val="tx1"/>
                </a:solidFill>
                <a:latin typeface="Arial" panose="020B0604020202020204" pitchFamily="34" charset="0"/>
              </a:defRPr>
            </a:lvl3pPr>
            <a:lvl4pPr marL="1600200" indent="-228600">
              <a:defRPr sz="2300">
                <a:solidFill>
                  <a:schemeClr val="tx1"/>
                </a:solidFill>
                <a:latin typeface="Arial" panose="020B0604020202020204" pitchFamily="34" charset="0"/>
              </a:defRPr>
            </a:lvl4pPr>
            <a:lvl5pPr marL="2057400" indent="-228600">
              <a:defRPr sz="2300">
                <a:solidFill>
                  <a:schemeClr val="tx1"/>
                </a:solidFill>
                <a:latin typeface="Arial" panose="020B0604020202020204" pitchFamily="34" charset="0"/>
              </a:defRPr>
            </a:lvl5pPr>
            <a:lvl6pPr marL="2514600" indent="-228600" eaLnBrk="0" fontAlgn="base" hangingPunct="0">
              <a:spcBef>
                <a:spcPct val="0"/>
              </a:spcBef>
              <a:spcAft>
                <a:spcPct val="0"/>
              </a:spcAft>
              <a:defRPr sz="2300">
                <a:solidFill>
                  <a:schemeClr val="tx1"/>
                </a:solidFill>
                <a:latin typeface="Arial" panose="020B0604020202020204" pitchFamily="34" charset="0"/>
              </a:defRPr>
            </a:lvl6pPr>
            <a:lvl7pPr marL="2971800" indent="-228600" eaLnBrk="0" fontAlgn="base" hangingPunct="0">
              <a:spcBef>
                <a:spcPct val="0"/>
              </a:spcBef>
              <a:spcAft>
                <a:spcPct val="0"/>
              </a:spcAft>
              <a:defRPr sz="2300">
                <a:solidFill>
                  <a:schemeClr val="tx1"/>
                </a:solidFill>
                <a:latin typeface="Arial" panose="020B0604020202020204" pitchFamily="34" charset="0"/>
              </a:defRPr>
            </a:lvl7pPr>
            <a:lvl8pPr marL="3429000" indent="-228600" eaLnBrk="0" fontAlgn="base" hangingPunct="0">
              <a:spcBef>
                <a:spcPct val="0"/>
              </a:spcBef>
              <a:spcAft>
                <a:spcPct val="0"/>
              </a:spcAft>
              <a:defRPr sz="2300">
                <a:solidFill>
                  <a:schemeClr val="tx1"/>
                </a:solidFill>
                <a:latin typeface="Arial" panose="020B0604020202020204" pitchFamily="34" charset="0"/>
              </a:defRPr>
            </a:lvl8pPr>
            <a:lvl9pPr marL="3886200" indent="-228600" eaLnBrk="0" fontAlgn="base" hangingPunct="0">
              <a:spcBef>
                <a:spcPct val="0"/>
              </a:spcBef>
              <a:spcAft>
                <a:spcPct val="0"/>
              </a:spcAft>
              <a:defRPr sz="2300">
                <a:solidFill>
                  <a:schemeClr val="tx1"/>
                </a:solidFill>
                <a:latin typeface="Arial" panose="020B0604020202020204" pitchFamily="34" charset="0"/>
              </a:defRPr>
            </a:lvl9pPr>
          </a:lstStyle>
          <a:p>
            <a:pPr>
              <a:lnSpc>
                <a:spcPct val="110000"/>
              </a:lnSpc>
              <a:spcAft>
                <a:spcPts val="250"/>
              </a:spcAft>
              <a:buFont typeface="Arial" panose="020B0604020202020204" pitchFamily="34" charset="0"/>
              <a:buChar char="•"/>
            </a:pPr>
            <a:r>
              <a:rPr lang="en-US" altLang="en-US" sz="750" dirty="0"/>
              <a:t>A p-value of &lt;0.05 was considered significant.</a:t>
            </a:r>
          </a:p>
        </p:txBody>
      </p:sp>
      <p:pic>
        <p:nvPicPr>
          <p:cNvPr id="5" name="Picture 4">
            <a:extLst>
              <a:ext uri="{FF2B5EF4-FFF2-40B4-BE49-F238E27FC236}">
                <a16:creationId xmlns:a16="http://schemas.microsoft.com/office/drawing/2014/main" id="{271739D5-8A27-9B4E-9A34-F39690C59DAA}"/>
              </a:ext>
            </a:extLst>
          </p:cNvPr>
          <p:cNvPicPr>
            <a:picLocks noChangeAspect="1"/>
          </p:cNvPicPr>
          <p:nvPr/>
        </p:nvPicPr>
        <p:blipFill>
          <a:blip r:embed="rId2"/>
          <a:stretch>
            <a:fillRect/>
          </a:stretch>
        </p:blipFill>
        <p:spPr>
          <a:xfrm>
            <a:off x="642276" y="599131"/>
            <a:ext cx="1556677" cy="429428"/>
          </a:xfrm>
          <a:prstGeom prst="rect">
            <a:avLst/>
          </a:prstGeom>
        </p:spPr>
      </p:pic>
      <p:pic>
        <p:nvPicPr>
          <p:cNvPr id="6" name="Picture 5">
            <a:extLst>
              <a:ext uri="{FF2B5EF4-FFF2-40B4-BE49-F238E27FC236}">
                <a16:creationId xmlns:a16="http://schemas.microsoft.com/office/drawing/2014/main" id="{65D3A602-9C8A-1147-88DD-FCF8281C4AEE}"/>
              </a:ext>
            </a:extLst>
          </p:cNvPr>
          <p:cNvPicPr>
            <a:picLocks noChangeAspect="1"/>
          </p:cNvPicPr>
          <p:nvPr/>
        </p:nvPicPr>
        <p:blipFill>
          <a:blip r:embed="rId3"/>
          <a:stretch>
            <a:fillRect/>
          </a:stretch>
        </p:blipFill>
        <p:spPr>
          <a:xfrm>
            <a:off x="10110654" y="329827"/>
            <a:ext cx="1043518" cy="853146"/>
          </a:xfrm>
          <a:prstGeom prst="rect">
            <a:avLst/>
          </a:prstGeom>
        </p:spPr>
      </p:pic>
      <p:sp>
        <p:nvSpPr>
          <p:cNvPr id="63" name="Text Box 27">
            <a:extLst>
              <a:ext uri="{FF2B5EF4-FFF2-40B4-BE49-F238E27FC236}">
                <a16:creationId xmlns:a16="http://schemas.microsoft.com/office/drawing/2014/main" id="{E313EE57-B09E-8B42-BAE9-B57E041C9A0B}"/>
              </a:ext>
            </a:extLst>
          </p:cNvPr>
          <p:cNvSpPr txBox="1">
            <a:spLocks noChangeArrowheads="1"/>
          </p:cNvSpPr>
          <p:nvPr/>
        </p:nvSpPr>
        <p:spPr bwMode="auto">
          <a:xfrm>
            <a:off x="596099" y="1475714"/>
            <a:ext cx="2633472" cy="5286062"/>
          </a:xfrm>
          <a:prstGeom prst="rect">
            <a:avLst/>
          </a:prstGeom>
          <a:solidFill>
            <a:srgbClr val="002647"/>
          </a:solidFill>
          <a:ln>
            <a:noFill/>
          </a:ln>
          <a:effectLst/>
        </p:spPr>
        <p:txBody>
          <a:bodyPr>
            <a:spAutoFit/>
          </a:bodyPr>
          <a:lstStyle>
            <a:lvl1pPr defTabSz="1147763">
              <a:spcBef>
                <a:spcPct val="20000"/>
              </a:spcBef>
              <a:buChar char="•"/>
              <a:defRPr sz="4000">
                <a:solidFill>
                  <a:schemeClr val="tx1"/>
                </a:solidFill>
                <a:latin typeface="Garamond" panose="02020404030301010803" pitchFamily="18" charset="0"/>
              </a:defRPr>
            </a:lvl1pPr>
            <a:lvl2pPr marL="931863" indent="-357188" defTabSz="1147763">
              <a:spcBef>
                <a:spcPct val="20000"/>
              </a:spcBef>
              <a:buChar char="–"/>
              <a:defRPr sz="3500">
                <a:solidFill>
                  <a:schemeClr val="tx1"/>
                </a:solidFill>
                <a:latin typeface="Garamond" panose="02020404030301010803" pitchFamily="18" charset="0"/>
              </a:defRPr>
            </a:lvl2pPr>
            <a:lvl3pPr marL="1435100" indent="-287338" defTabSz="1147763">
              <a:spcBef>
                <a:spcPct val="20000"/>
              </a:spcBef>
              <a:buChar char="•"/>
              <a:defRPr sz="3000">
                <a:solidFill>
                  <a:schemeClr val="tx1"/>
                </a:solidFill>
                <a:latin typeface="Garamond" panose="02020404030301010803" pitchFamily="18" charset="0"/>
              </a:defRPr>
            </a:lvl3pPr>
            <a:lvl4pPr marL="2009775" indent="-287338" defTabSz="1147763">
              <a:spcBef>
                <a:spcPct val="20000"/>
              </a:spcBef>
              <a:buChar char="–"/>
              <a:defRPr sz="2500">
                <a:solidFill>
                  <a:schemeClr val="tx1"/>
                </a:solidFill>
                <a:latin typeface="Garamond" panose="02020404030301010803" pitchFamily="18" charset="0"/>
              </a:defRPr>
            </a:lvl4pPr>
            <a:lvl5pPr marL="2582863" indent="-285750" defTabSz="1147763">
              <a:spcBef>
                <a:spcPct val="20000"/>
              </a:spcBef>
              <a:buChar char="»"/>
              <a:defRPr sz="2500">
                <a:solidFill>
                  <a:schemeClr val="tx1"/>
                </a:solidFill>
                <a:latin typeface="Garamond" panose="02020404030301010803" pitchFamily="18" charset="0"/>
              </a:defRPr>
            </a:lvl5pPr>
            <a:lvl6pPr marL="3040063" indent="-28575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3497263" indent="-28575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954463" indent="-28575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4411663" indent="-28575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spcBef>
                <a:spcPts val="0"/>
              </a:spcBef>
              <a:spcAft>
                <a:spcPts val="600"/>
              </a:spcAft>
              <a:buNone/>
            </a:pPr>
            <a:r>
              <a:rPr lang="en-US" altLang="en-US" sz="750" b="1" dirty="0">
                <a:solidFill>
                  <a:srgbClr val="FFCB05"/>
                </a:solidFill>
                <a:latin typeface="Arial" panose="020B0604020202020204" pitchFamily="34" charset="0"/>
              </a:rPr>
              <a:t>Background: </a:t>
            </a:r>
            <a:r>
              <a:rPr lang="en-US" altLang="en-US" sz="750" dirty="0">
                <a:solidFill>
                  <a:schemeClr val="bg1"/>
                </a:solidFill>
                <a:latin typeface="Arial" panose="020B0604020202020204" pitchFamily="34" charset="0"/>
              </a:rPr>
              <a:t>Previously, refugees living in the United States have been found to be at increased risk for food insecurity, defined as limited ability or uncertainty in accessing adequate nutritious or acceptable foods. Risk factors for food insecurity include poor health literacy and a decreased ability to obtain, communicate, process and understand basic health information. Through a partnership with the Arab Community Center for Economic and Social Services (ACCESS) in Dearborn, Michigan, this study aims to assess the health literacy in recent Middle Eastern refugees living in Southeastern Michigan as compared to their peers.</a:t>
            </a:r>
          </a:p>
          <a:p>
            <a:pPr>
              <a:spcBef>
                <a:spcPts val="0"/>
              </a:spcBef>
              <a:spcAft>
                <a:spcPts val="600"/>
              </a:spcAft>
              <a:buNone/>
            </a:pPr>
            <a:r>
              <a:rPr lang="en-US" altLang="en-US" sz="750" b="1" dirty="0">
                <a:solidFill>
                  <a:srgbClr val="FFCB05"/>
                </a:solidFill>
                <a:latin typeface="Arial" panose="020B0604020202020204" pitchFamily="34" charset="0"/>
              </a:rPr>
              <a:t>Methods:</a:t>
            </a:r>
            <a:r>
              <a:rPr lang="en-US" altLang="en-US" sz="750" b="1" dirty="0">
                <a:solidFill>
                  <a:schemeClr val="bg1"/>
                </a:solidFill>
                <a:latin typeface="Arial" panose="020B0604020202020204" pitchFamily="34" charset="0"/>
              </a:rPr>
              <a:t> </a:t>
            </a:r>
            <a:r>
              <a:rPr lang="en-US" altLang="en-US" sz="750" dirty="0">
                <a:solidFill>
                  <a:schemeClr val="bg1"/>
                </a:solidFill>
                <a:latin typeface="Arial" panose="020B0604020202020204" pitchFamily="34" charset="0"/>
              </a:rPr>
              <a:t>Surveys in English and Arabic were distributed to individuals attending the health clinic at ACCESS who were at least 18 years old. Socio-demographic characteristics were collected along with five questions adapted from the validated Newest Vital Sign Scale that assessed prose literacy, document literacy, and numeracy using a bilingual cookie label. Scores of 0-3 and 4-5 were considered at risk for low literacy and high literacy, respectively.</a:t>
            </a:r>
            <a:endParaRPr lang="en-US" altLang="en-US" sz="750" dirty="0">
              <a:solidFill>
                <a:srgbClr val="FFCB05"/>
              </a:solidFill>
              <a:latin typeface="Arial" panose="020B0604020202020204" pitchFamily="34" charset="0"/>
            </a:endParaRPr>
          </a:p>
          <a:p>
            <a:pPr>
              <a:spcBef>
                <a:spcPts val="0"/>
              </a:spcBef>
              <a:spcAft>
                <a:spcPts val="600"/>
              </a:spcAft>
              <a:buNone/>
            </a:pPr>
            <a:r>
              <a:rPr lang="en-US" altLang="en-US" sz="750" b="1" dirty="0">
                <a:solidFill>
                  <a:srgbClr val="FFCB05"/>
                </a:solidFill>
                <a:latin typeface="Arial" panose="020B0604020202020204" pitchFamily="34" charset="0"/>
              </a:rPr>
              <a:t>Results</a:t>
            </a:r>
            <a:r>
              <a:rPr lang="en-US" altLang="en-US" sz="750" b="1" dirty="0">
                <a:solidFill>
                  <a:srgbClr val="FFF200"/>
                </a:solidFill>
                <a:latin typeface="Arial" panose="020B0604020202020204" pitchFamily="34" charset="0"/>
              </a:rPr>
              <a:t>:  </a:t>
            </a:r>
            <a:r>
              <a:rPr lang="en-US" altLang="en-US" sz="750" dirty="0">
                <a:solidFill>
                  <a:schemeClr val="bg1"/>
                </a:solidFill>
                <a:latin typeface="Arial" panose="020B0604020202020204" pitchFamily="34" charset="0"/>
              </a:rPr>
              <a:t>Of the 69 surveys distributed, 39 (56.5%) participants completed the health literacy questions. Upon analysis, 10 (25.6%) were considered refugees. Compared to their non-refugee peers, refugees were not found to be at increased risk for low health literacy (80% v. 58.6%, p=0.224). When compared to participants with high health literacy, the features of those at risk for low health literacy were not significantly different based on gender (p=0.471), age (p=0.152), level of education (p=0.205), household size (p=0.674), or English proficiency level (p=0.082).</a:t>
            </a:r>
            <a:endParaRPr lang="en-US" altLang="en-US" sz="750" dirty="0">
              <a:solidFill>
                <a:srgbClr val="FFCB05"/>
              </a:solidFill>
              <a:latin typeface="Arial" panose="020B0604020202020204" pitchFamily="34" charset="0"/>
            </a:endParaRPr>
          </a:p>
          <a:p>
            <a:pPr>
              <a:spcBef>
                <a:spcPts val="0"/>
              </a:spcBef>
              <a:spcAft>
                <a:spcPts val="600"/>
              </a:spcAft>
              <a:buNone/>
            </a:pPr>
            <a:r>
              <a:rPr lang="en-US" altLang="en-US" sz="750" b="1" dirty="0">
                <a:solidFill>
                  <a:srgbClr val="FFCB05"/>
                </a:solidFill>
                <a:latin typeface="Arial" panose="020B0604020202020204" pitchFamily="34" charset="0"/>
              </a:rPr>
              <a:t>Conclusions:</a:t>
            </a:r>
            <a:r>
              <a:rPr lang="en-US" altLang="en-US" sz="750" dirty="0">
                <a:solidFill>
                  <a:schemeClr val="bg1"/>
                </a:solidFill>
                <a:latin typeface="Arial" panose="020B0604020202020204" pitchFamily="34" charset="0"/>
              </a:rPr>
              <a:t> These results suggest that despite refugee status, or other socio-demographic factors, low health literacy is a pervasive problem throughout the population that utilizes services at ACCESS. Thus, future health education interventions offered at ACCESS, such as talks and handouts, will be developed to help improve health literacy and promote healthy lifestyles. Limitations to this study include small sample size, response bias, and time limitations. Thus, future studies could incorporate larger population samples and include additional socio-demographic factors such as household income. </a:t>
            </a:r>
            <a:endParaRPr lang="en-US" altLang="en-US" sz="750" b="1" dirty="0">
              <a:solidFill>
                <a:srgbClr val="FFCB05"/>
              </a:solidFill>
              <a:latin typeface="Arial" panose="020B0604020202020204" pitchFamily="34" charset="0"/>
            </a:endParaRPr>
          </a:p>
        </p:txBody>
      </p:sp>
      <p:sp>
        <p:nvSpPr>
          <p:cNvPr id="64" name="Rectangle 6">
            <a:extLst>
              <a:ext uri="{FF2B5EF4-FFF2-40B4-BE49-F238E27FC236}">
                <a16:creationId xmlns:a16="http://schemas.microsoft.com/office/drawing/2014/main" id="{B219A2CF-0A77-F144-9D47-D81C57344A65}"/>
              </a:ext>
            </a:extLst>
          </p:cNvPr>
          <p:cNvSpPr>
            <a:spLocks noChangeArrowheads="1"/>
          </p:cNvSpPr>
          <p:nvPr/>
        </p:nvSpPr>
        <p:spPr bwMode="auto">
          <a:xfrm>
            <a:off x="594058" y="1259724"/>
            <a:ext cx="2633472" cy="146304"/>
          </a:xfrm>
          <a:prstGeom prst="rect">
            <a:avLst/>
          </a:prstGeom>
          <a:solidFill>
            <a:srgbClr val="FACA21"/>
          </a:solidFill>
          <a:ln>
            <a:noFill/>
          </a:ln>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002647"/>
                </a:solidFill>
                <a:latin typeface="Arial" panose="020B0604020202020204" pitchFamily="34" charset="0"/>
              </a:rPr>
              <a:t>INTRODUCTION</a:t>
            </a:r>
          </a:p>
        </p:txBody>
      </p:sp>
      <p:graphicFrame>
        <p:nvGraphicFramePr>
          <p:cNvPr id="65" name="Chart 64">
            <a:extLst>
              <a:ext uri="{FF2B5EF4-FFF2-40B4-BE49-F238E27FC236}">
                <a16:creationId xmlns:a16="http://schemas.microsoft.com/office/drawing/2014/main" id="{B7F3B47F-A11E-D946-AE8B-B9B71F2DE439}"/>
              </a:ext>
            </a:extLst>
          </p:cNvPr>
          <p:cNvGraphicFramePr>
            <a:graphicFrameLocks/>
          </p:cNvGraphicFramePr>
          <p:nvPr>
            <p:extLst>
              <p:ext uri="{D42A27DB-BD31-4B8C-83A1-F6EECF244321}">
                <p14:modId xmlns:p14="http://schemas.microsoft.com/office/powerpoint/2010/main" val="1187827057"/>
              </p:ext>
            </p:extLst>
          </p:nvPr>
        </p:nvGraphicFramePr>
        <p:xfrm>
          <a:off x="6158302" y="1182973"/>
          <a:ext cx="2857046" cy="1621944"/>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813F95E2-A402-6F4D-A91D-4A91611EC03A}"/>
              </a:ext>
            </a:extLst>
          </p:cNvPr>
          <p:cNvSpPr txBox="1"/>
          <p:nvPr/>
        </p:nvSpPr>
        <p:spPr>
          <a:xfrm>
            <a:off x="6173390" y="3989245"/>
            <a:ext cx="2630428" cy="200055"/>
          </a:xfrm>
          <a:prstGeom prst="rect">
            <a:avLst/>
          </a:prstGeom>
          <a:noFill/>
        </p:spPr>
        <p:txBody>
          <a:bodyPr wrap="square" rtlCol="0">
            <a:spAutoFit/>
          </a:bodyPr>
          <a:lstStyle/>
          <a:p>
            <a:pPr algn="ctr"/>
            <a:r>
              <a:rPr lang="en-US" sz="700" b="1" dirty="0">
                <a:latin typeface="Arial" panose="020B0604020202020204" pitchFamily="34" charset="0"/>
                <a:cs typeface="Arial" panose="020B0604020202020204" pitchFamily="34" charset="0"/>
              </a:rPr>
              <a:t>Table 1. </a:t>
            </a:r>
            <a:r>
              <a:rPr lang="en-US" sz="700" dirty="0">
                <a:latin typeface="Arial" panose="020B0604020202020204" pitchFamily="34" charset="0"/>
                <a:cs typeface="Arial" panose="020B0604020202020204" pitchFamily="34" charset="0"/>
              </a:rPr>
              <a:t>Socio-demographic Characteristics of Participants</a:t>
            </a:r>
          </a:p>
        </p:txBody>
      </p:sp>
      <p:sp>
        <p:nvSpPr>
          <p:cNvPr id="29" name="TextBox 60">
            <a:extLst>
              <a:ext uri="{FF2B5EF4-FFF2-40B4-BE49-F238E27FC236}">
                <a16:creationId xmlns:a16="http://schemas.microsoft.com/office/drawing/2014/main" id="{A0BCD9A2-3257-E94A-93CC-65AEC5FB9DE6}"/>
              </a:ext>
            </a:extLst>
          </p:cNvPr>
          <p:cNvSpPr txBox="1">
            <a:spLocks noChangeArrowheads="1"/>
          </p:cNvSpPr>
          <p:nvPr/>
        </p:nvSpPr>
        <p:spPr bwMode="auto">
          <a:xfrm>
            <a:off x="3391297" y="6208539"/>
            <a:ext cx="2641130" cy="302712"/>
          </a:xfrm>
          <a:prstGeom prst="rect">
            <a:avLst/>
          </a:prstGeom>
          <a:solidFill>
            <a:srgbClr val="17375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300">
                <a:solidFill>
                  <a:schemeClr val="tx1"/>
                </a:solidFill>
                <a:latin typeface="Arial" panose="020B0604020202020204" pitchFamily="34" charset="0"/>
              </a:defRPr>
            </a:lvl1pPr>
            <a:lvl2pPr marL="742950" indent="-285750">
              <a:defRPr sz="2300">
                <a:solidFill>
                  <a:schemeClr val="tx1"/>
                </a:solidFill>
                <a:latin typeface="Arial" panose="020B0604020202020204" pitchFamily="34" charset="0"/>
              </a:defRPr>
            </a:lvl2pPr>
            <a:lvl3pPr marL="1143000" indent="-228600">
              <a:defRPr sz="2300">
                <a:solidFill>
                  <a:schemeClr val="tx1"/>
                </a:solidFill>
                <a:latin typeface="Arial" panose="020B0604020202020204" pitchFamily="34" charset="0"/>
              </a:defRPr>
            </a:lvl3pPr>
            <a:lvl4pPr marL="1600200" indent="-228600">
              <a:defRPr sz="2300">
                <a:solidFill>
                  <a:schemeClr val="tx1"/>
                </a:solidFill>
                <a:latin typeface="Arial" panose="020B0604020202020204" pitchFamily="34" charset="0"/>
              </a:defRPr>
            </a:lvl4pPr>
            <a:lvl5pPr marL="2057400" indent="-228600">
              <a:defRPr sz="2300">
                <a:solidFill>
                  <a:schemeClr val="tx1"/>
                </a:solidFill>
                <a:latin typeface="Arial" panose="020B0604020202020204" pitchFamily="34" charset="0"/>
              </a:defRPr>
            </a:lvl5pPr>
            <a:lvl6pPr marL="2514600" indent="-228600" eaLnBrk="0" fontAlgn="base" hangingPunct="0">
              <a:spcBef>
                <a:spcPct val="0"/>
              </a:spcBef>
              <a:spcAft>
                <a:spcPct val="0"/>
              </a:spcAft>
              <a:defRPr sz="2300">
                <a:solidFill>
                  <a:schemeClr val="tx1"/>
                </a:solidFill>
                <a:latin typeface="Arial" panose="020B0604020202020204" pitchFamily="34" charset="0"/>
              </a:defRPr>
            </a:lvl6pPr>
            <a:lvl7pPr marL="2971800" indent="-228600" eaLnBrk="0" fontAlgn="base" hangingPunct="0">
              <a:spcBef>
                <a:spcPct val="0"/>
              </a:spcBef>
              <a:spcAft>
                <a:spcPct val="0"/>
              </a:spcAft>
              <a:defRPr sz="2300">
                <a:solidFill>
                  <a:schemeClr val="tx1"/>
                </a:solidFill>
                <a:latin typeface="Arial" panose="020B0604020202020204" pitchFamily="34" charset="0"/>
              </a:defRPr>
            </a:lvl7pPr>
            <a:lvl8pPr marL="3429000" indent="-228600" eaLnBrk="0" fontAlgn="base" hangingPunct="0">
              <a:spcBef>
                <a:spcPct val="0"/>
              </a:spcBef>
              <a:spcAft>
                <a:spcPct val="0"/>
              </a:spcAft>
              <a:defRPr sz="2300">
                <a:solidFill>
                  <a:schemeClr val="tx1"/>
                </a:solidFill>
                <a:latin typeface="Arial" panose="020B0604020202020204" pitchFamily="34" charset="0"/>
              </a:defRPr>
            </a:lvl8pPr>
            <a:lvl9pPr marL="3886200" indent="-228600" eaLnBrk="0" fontAlgn="base" hangingPunct="0">
              <a:spcBef>
                <a:spcPct val="0"/>
              </a:spcBef>
              <a:spcAft>
                <a:spcPct val="0"/>
              </a:spcAft>
              <a:defRPr sz="2300">
                <a:solidFill>
                  <a:schemeClr val="tx1"/>
                </a:solidFill>
                <a:latin typeface="Arial" panose="020B0604020202020204" pitchFamily="34" charset="0"/>
              </a:defRPr>
            </a:lvl9pPr>
          </a:lstStyle>
          <a:p>
            <a:pPr eaLnBrk="1" hangingPunct="1"/>
            <a:r>
              <a:rPr lang="en-US" altLang="en-US" sz="667" u="sng" dirty="0">
                <a:solidFill>
                  <a:schemeClr val="bg1"/>
                </a:solidFill>
                <a:cs typeface="Arial" panose="020B0604020202020204" pitchFamily="34" charset="0"/>
              </a:rPr>
              <a:t>Low Literacy</a:t>
            </a:r>
            <a:r>
              <a:rPr lang="en-US" altLang="en-US" sz="667" dirty="0">
                <a:solidFill>
                  <a:schemeClr val="bg1"/>
                </a:solidFill>
                <a:cs typeface="Arial" panose="020B0604020202020204" pitchFamily="34" charset="0"/>
              </a:rPr>
              <a:t>	         </a:t>
            </a:r>
            <a:r>
              <a:rPr lang="en-US" altLang="en-US" sz="667" u="sng" dirty="0">
                <a:solidFill>
                  <a:schemeClr val="bg1"/>
                </a:solidFill>
                <a:cs typeface="Arial" panose="020B0604020202020204" pitchFamily="34" charset="0"/>
              </a:rPr>
              <a:t>High Literacy</a:t>
            </a:r>
          </a:p>
          <a:p>
            <a:r>
              <a:rPr lang="en-US" altLang="en-US" sz="667" dirty="0">
                <a:solidFill>
                  <a:schemeClr val="bg1"/>
                </a:solidFill>
                <a:cs typeface="Arial" panose="020B0604020202020204" pitchFamily="34" charset="0"/>
              </a:rPr>
              <a:t>0-3 correct responses	</a:t>
            </a:r>
            <a:r>
              <a:rPr lang="en-US" altLang="en-US" sz="700" dirty="0"/>
              <a:t>        </a:t>
            </a:r>
            <a:r>
              <a:rPr lang="en-US" altLang="en-US" sz="700" dirty="0">
                <a:solidFill>
                  <a:schemeClr val="bg1"/>
                </a:solidFill>
              </a:rPr>
              <a:t>4-5 correct responses</a:t>
            </a:r>
            <a:endParaRPr lang="en-US" altLang="en-US" sz="750" dirty="0">
              <a:solidFill>
                <a:schemeClr val="bg1"/>
              </a:solidFill>
              <a:cs typeface="Arial" panose="020B0604020202020204" pitchFamily="34" charset="0"/>
            </a:endParaRPr>
          </a:p>
        </p:txBody>
      </p:sp>
      <p:graphicFrame>
        <p:nvGraphicFramePr>
          <p:cNvPr id="30" name="Table 29">
            <a:extLst>
              <a:ext uri="{FF2B5EF4-FFF2-40B4-BE49-F238E27FC236}">
                <a16:creationId xmlns:a16="http://schemas.microsoft.com/office/drawing/2014/main" id="{6961D13F-A4D2-C84D-9FE5-DBA2384299A6}"/>
              </a:ext>
            </a:extLst>
          </p:cNvPr>
          <p:cNvGraphicFramePr>
            <a:graphicFrameLocks noGrp="1"/>
          </p:cNvGraphicFramePr>
          <p:nvPr>
            <p:extLst>
              <p:ext uri="{D42A27DB-BD31-4B8C-83A1-F6EECF244321}">
                <p14:modId xmlns:p14="http://schemas.microsoft.com/office/powerpoint/2010/main" val="2019966138"/>
              </p:ext>
            </p:extLst>
          </p:nvPr>
        </p:nvGraphicFramePr>
        <p:xfrm>
          <a:off x="6219971" y="4225494"/>
          <a:ext cx="2545227" cy="2554272"/>
        </p:xfrm>
        <a:graphic>
          <a:graphicData uri="http://schemas.openxmlformats.org/drawingml/2006/table">
            <a:tbl>
              <a:tblPr>
                <a:tableStyleId>{5C22544A-7EE6-4342-B048-85BDC9FD1C3A}</a:tableStyleId>
              </a:tblPr>
              <a:tblGrid>
                <a:gridCol w="550670">
                  <a:extLst>
                    <a:ext uri="{9D8B030D-6E8A-4147-A177-3AD203B41FA5}">
                      <a16:colId xmlns:a16="http://schemas.microsoft.com/office/drawing/2014/main" val="1452793660"/>
                    </a:ext>
                  </a:extLst>
                </a:gridCol>
                <a:gridCol w="1311814">
                  <a:extLst>
                    <a:ext uri="{9D8B030D-6E8A-4147-A177-3AD203B41FA5}">
                      <a16:colId xmlns:a16="http://schemas.microsoft.com/office/drawing/2014/main" val="2576558655"/>
                    </a:ext>
                  </a:extLst>
                </a:gridCol>
                <a:gridCol w="409016">
                  <a:extLst>
                    <a:ext uri="{9D8B030D-6E8A-4147-A177-3AD203B41FA5}">
                      <a16:colId xmlns:a16="http://schemas.microsoft.com/office/drawing/2014/main" val="1481973797"/>
                    </a:ext>
                  </a:extLst>
                </a:gridCol>
                <a:gridCol w="273727">
                  <a:extLst>
                    <a:ext uri="{9D8B030D-6E8A-4147-A177-3AD203B41FA5}">
                      <a16:colId xmlns:a16="http://schemas.microsoft.com/office/drawing/2014/main" val="732119697"/>
                    </a:ext>
                  </a:extLst>
                </a:gridCol>
              </a:tblGrid>
              <a:tr h="225903">
                <a:tc gridSpan="2">
                  <a:txBody>
                    <a:bodyPr/>
                    <a:lstStyle/>
                    <a:p>
                      <a:pPr algn="l" fontAlgn="b"/>
                      <a:r>
                        <a:rPr lang="en-US" sz="500" b="1" u="none" strike="noStrike" dirty="0">
                          <a:effectLst/>
                          <a:latin typeface="Arial" panose="020B0604020202020204" pitchFamily="34" charset="0"/>
                          <a:cs typeface="Arial" panose="020B0604020202020204" pitchFamily="34" charset="0"/>
                        </a:rPr>
                        <a:t>Characteristic</a:t>
                      </a:r>
                      <a:endParaRPr lang="en-US" sz="500" b="1"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endParaRPr lang="en-US" sz="500" b="1"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b">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b="1" u="none" strike="noStrike" dirty="0">
                          <a:effectLst/>
                          <a:latin typeface="Arial" panose="020B0604020202020204" pitchFamily="34" charset="0"/>
                          <a:cs typeface="Arial" panose="020B0604020202020204" pitchFamily="34" charset="0"/>
                        </a:rPr>
                        <a:t>Low Literacy (n,%)</a:t>
                      </a:r>
                      <a:endParaRPr lang="en-US" sz="500" b="1"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b="1" u="none" strike="noStrike" dirty="0">
                          <a:effectLst/>
                          <a:latin typeface="Arial" panose="020B0604020202020204" pitchFamily="34" charset="0"/>
                          <a:cs typeface="Arial" panose="020B0604020202020204" pitchFamily="34" charset="0"/>
                        </a:rPr>
                        <a:t>p-value</a:t>
                      </a:r>
                      <a:endParaRPr lang="en-US" sz="500" b="1"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223184"/>
                  </a:ext>
                </a:extLst>
              </a:tr>
              <a:tr h="194152">
                <a:tc>
                  <a:txBody>
                    <a:bodyPr/>
                    <a:lstStyle/>
                    <a:p>
                      <a:pPr algn="l" fontAlgn="b"/>
                      <a:r>
                        <a:rPr lang="en-US" sz="500" u="none" strike="noStrike" dirty="0">
                          <a:effectLst/>
                          <a:latin typeface="Arial" panose="020B0604020202020204" pitchFamily="34" charset="0"/>
                          <a:cs typeface="Arial" panose="020B0604020202020204" pitchFamily="34" charset="0"/>
                        </a:rPr>
                        <a:t>Refugee Status</a:t>
                      </a: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b="0" i="0" u="none" strike="noStrike" dirty="0">
                          <a:solidFill>
                            <a:srgbClr val="000000"/>
                          </a:solidFill>
                          <a:effectLst/>
                          <a:latin typeface="Arial" panose="020B0604020202020204" pitchFamily="34" charset="0"/>
                          <a:cs typeface="Arial" panose="020B0604020202020204" pitchFamily="34" charset="0"/>
                        </a:rPr>
                        <a:t>Refugee</a:t>
                      </a:r>
                    </a:p>
                    <a:p>
                      <a:pPr algn="l" fontAlgn="b"/>
                      <a:r>
                        <a:rPr lang="en-US" sz="500" b="0" i="0" u="none" strike="noStrike" dirty="0">
                          <a:solidFill>
                            <a:srgbClr val="000000"/>
                          </a:solidFill>
                          <a:effectLst/>
                          <a:latin typeface="Arial" panose="020B0604020202020204" pitchFamily="34" charset="0"/>
                          <a:cs typeface="Arial" panose="020B0604020202020204" pitchFamily="34" charset="0"/>
                        </a:rPr>
                        <a:t>Non-Refugee</a:t>
                      </a: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b="0" i="0" u="none" strike="noStrike" dirty="0">
                          <a:solidFill>
                            <a:srgbClr val="000000"/>
                          </a:solidFill>
                          <a:effectLst/>
                          <a:latin typeface="Arial" panose="020B0604020202020204" pitchFamily="34" charset="0"/>
                          <a:cs typeface="Arial" panose="020B0604020202020204" pitchFamily="34" charset="0"/>
                        </a:rPr>
                        <a:t>10 (80%)</a:t>
                      </a:r>
                    </a:p>
                    <a:p>
                      <a:pPr algn="l" fontAlgn="b"/>
                      <a:r>
                        <a:rPr lang="en-US" sz="500" b="0" i="0" u="none" strike="noStrike" dirty="0">
                          <a:solidFill>
                            <a:srgbClr val="000000"/>
                          </a:solidFill>
                          <a:effectLst/>
                          <a:latin typeface="Arial" panose="020B0604020202020204" pitchFamily="34" charset="0"/>
                          <a:cs typeface="Arial" panose="020B0604020202020204" pitchFamily="34" charset="0"/>
                        </a:rPr>
                        <a:t>29 (59%)</a:t>
                      </a: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500" b="0" i="0" u="none" strike="noStrike" dirty="0">
                          <a:solidFill>
                            <a:srgbClr val="000000"/>
                          </a:solidFill>
                          <a:effectLst/>
                          <a:latin typeface="Arial" panose="020B0604020202020204" pitchFamily="34" charset="0"/>
                          <a:cs typeface="Arial" panose="020B0604020202020204" pitchFamily="34" charset="0"/>
                        </a:rPr>
                        <a:t>0.224</a:t>
                      </a: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6506014"/>
                  </a:ext>
                </a:extLst>
              </a:tr>
              <a:tr h="77287">
                <a:tc rowSpan="2">
                  <a:txBody>
                    <a:bodyPr/>
                    <a:lstStyle/>
                    <a:p>
                      <a:pPr algn="l" fontAlgn="b"/>
                      <a:r>
                        <a:rPr lang="en-US" sz="500" u="none" strike="noStrike" dirty="0">
                          <a:effectLst/>
                          <a:latin typeface="Arial" panose="020B0604020202020204" pitchFamily="34" charset="0"/>
                          <a:cs typeface="Arial" panose="020B0604020202020204" pitchFamily="34" charset="0"/>
                        </a:rPr>
                        <a:t>Gender</a:t>
                      </a: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Male </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 (75%)</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US" sz="500" u="none" strike="noStrike" dirty="0">
                          <a:effectLst/>
                          <a:latin typeface="Arial" panose="020B0604020202020204" pitchFamily="34" charset="0"/>
                          <a:cs typeface="Arial" panose="020B0604020202020204" pitchFamily="34" charset="0"/>
                        </a:rPr>
                        <a:t>0.471</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1317567"/>
                  </a:ext>
                </a:extLst>
              </a:tr>
              <a:tr h="110348">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Female</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19 (61%)</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929361"/>
                  </a:ext>
                </a:extLst>
              </a:tr>
              <a:tr h="77287">
                <a:tc rowSpan="5">
                  <a:txBody>
                    <a:bodyPr/>
                    <a:lstStyle/>
                    <a:p>
                      <a:pPr algn="l" fontAlgn="b"/>
                      <a:r>
                        <a:rPr lang="en-US" sz="500" u="none" strike="noStrike" dirty="0">
                          <a:effectLst/>
                          <a:latin typeface="Arial" panose="020B0604020202020204" pitchFamily="34" charset="0"/>
                          <a:cs typeface="Arial" panose="020B0604020202020204" pitchFamily="34" charset="0"/>
                        </a:rPr>
                        <a:t>Age (years) </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18-30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 (50%)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r" fontAlgn="b"/>
                      <a:r>
                        <a:rPr lang="en-US" sz="500" u="none" strike="noStrike" dirty="0">
                          <a:effectLst/>
                          <a:latin typeface="Arial" panose="020B0604020202020204" pitchFamily="34" charset="0"/>
                          <a:cs typeface="Arial" panose="020B0604020202020204" pitchFamily="34" charset="0"/>
                        </a:rPr>
                        <a:t>0.152</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95682316"/>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31-40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12 (86%)</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19978507"/>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41-50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3 (60%)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05569761"/>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51-60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0 (0%)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00129844"/>
                  </a:ext>
                </a:extLst>
              </a:tr>
              <a:tr h="10717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61-70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2 (100%)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8640574"/>
                  </a:ext>
                </a:extLst>
              </a:tr>
              <a:tr h="55422">
                <a:tc rowSpan="4">
                  <a:txBody>
                    <a:bodyPr/>
                    <a:lstStyle/>
                    <a:p>
                      <a:pPr algn="l" fontAlgn="b"/>
                      <a:r>
                        <a:rPr lang="en-US" sz="500" u="none" strike="noStrike" dirty="0">
                          <a:effectLst/>
                          <a:latin typeface="Arial" panose="020B0604020202020204" pitchFamily="34" charset="0"/>
                          <a:cs typeface="Arial" panose="020B0604020202020204" pitchFamily="34" charset="0"/>
                        </a:rPr>
                        <a:t>Household Size </a:t>
                      </a:r>
                    </a:p>
                    <a:p>
                      <a:pPr algn="l" fontAlgn="b"/>
                      <a:r>
                        <a:rPr lang="en-US" sz="500" u="none" strike="noStrike" dirty="0">
                          <a:effectLst/>
                          <a:latin typeface="Arial" panose="020B0604020202020204" pitchFamily="34" charset="0"/>
                          <a:cs typeface="Arial" panose="020B0604020202020204" pitchFamily="34" charset="0"/>
                        </a:rPr>
                        <a:t>(# people)</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 (50%)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r" fontAlgn="b"/>
                      <a:r>
                        <a:rPr lang="en-US" sz="500" u="none" strike="noStrike" dirty="0">
                          <a:effectLst/>
                          <a:latin typeface="Arial" panose="020B0604020202020204" pitchFamily="34" charset="0"/>
                          <a:cs typeface="Arial" panose="020B0604020202020204" pitchFamily="34" charset="0"/>
                        </a:rPr>
                        <a:t>0.674</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905203"/>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2-4</a:t>
                      </a: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8 (62%)</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47050060"/>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b="0" i="0" u="none" strike="noStrike" dirty="0">
                          <a:solidFill>
                            <a:srgbClr val="000000"/>
                          </a:solidFill>
                          <a:effectLst/>
                          <a:latin typeface="Arial" panose="020B0604020202020204" pitchFamily="34" charset="0"/>
                          <a:cs typeface="Arial" panose="020B0604020202020204" pitchFamily="34" charset="0"/>
                        </a:rPr>
                        <a:t>5-7</a:t>
                      </a: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11 (73%)</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6121527"/>
                  </a:ext>
                </a:extLst>
              </a:tr>
              <a:tr h="107441">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8+</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4 (100%)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401313"/>
                  </a:ext>
                </a:extLst>
              </a:tr>
              <a:tr h="88490">
                <a:tc rowSpan="4">
                  <a:txBody>
                    <a:bodyPr/>
                    <a:lstStyle/>
                    <a:p>
                      <a:pPr algn="l" fontAlgn="b"/>
                      <a:r>
                        <a:rPr lang="en-US" sz="500" u="none" strike="noStrike" dirty="0">
                          <a:effectLst/>
                          <a:latin typeface="Arial" panose="020B0604020202020204" pitchFamily="34" charset="0"/>
                          <a:cs typeface="Arial" panose="020B0604020202020204" pitchFamily="34" charset="0"/>
                        </a:rPr>
                        <a:t>Level of </a:t>
                      </a:r>
                    </a:p>
                    <a:p>
                      <a:pPr algn="l" fontAlgn="b"/>
                      <a:r>
                        <a:rPr lang="en-US" sz="500" u="none" strike="noStrike" dirty="0">
                          <a:effectLst/>
                          <a:latin typeface="Arial" panose="020B0604020202020204" pitchFamily="34" charset="0"/>
                          <a:cs typeface="Arial" panose="020B0604020202020204" pitchFamily="34" charset="0"/>
                        </a:rPr>
                        <a:t>Education</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Less than High School</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3 (100%)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r" fontAlgn="b"/>
                      <a:r>
                        <a:rPr lang="en-US" sz="500" u="none" strike="noStrike" dirty="0">
                          <a:effectLst/>
                          <a:latin typeface="Arial" panose="020B0604020202020204" pitchFamily="34" charset="0"/>
                          <a:cs typeface="Arial" panose="020B0604020202020204" pitchFamily="34" charset="0"/>
                        </a:rPr>
                        <a:t>0.205</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5779727"/>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a:effectLst/>
                          <a:latin typeface="Arial" panose="020B0604020202020204" pitchFamily="34" charset="0"/>
                          <a:cs typeface="Arial" panose="020B0604020202020204" pitchFamily="34" charset="0"/>
                        </a:rPr>
                        <a:t>High School </a:t>
                      </a:r>
                      <a:endParaRPr lang="en-US" sz="500" b="0" i="0" u="none" strike="noStrike">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14 (74%)</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57944027"/>
                  </a:ext>
                </a:extLst>
              </a:tr>
              <a:tr h="7728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College </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 (55%)</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48885248"/>
                  </a:ext>
                </a:extLst>
              </a:tr>
              <a:tr h="112522">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Post-graduate Degree</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2 (40%)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4274124"/>
                  </a:ext>
                </a:extLst>
              </a:tr>
              <a:tr h="87415">
                <a:tc rowSpan="6">
                  <a:txBody>
                    <a:bodyPr/>
                    <a:lstStyle/>
                    <a:p>
                      <a:pPr algn="l" fontAlgn="b"/>
                      <a:r>
                        <a:rPr lang="en-US" sz="500" u="none" strike="noStrike" dirty="0">
                          <a:effectLst/>
                          <a:latin typeface="Arial" panose="020B0604020202020204" pitchFamily="34" charset="0"/>
                          <a:cs typeface="Arial" panose="020B0604020202020204" pitchFamily="34" charset="0"/>
                        </a:rPr>
                        <a:t>English</a:t>
                      </a:r>
                    </a:p>
                    <a:p>
                      <a:pPr algn="l" fontAlgn="b"/>
                      <a:r>
                        <a:rPr lang="en-US" sz="500" u="none" strike="noStrike" dirty="0">
                          <a:effectLst/>
                          <a:latin typeface="Arial" panose="020B0604020202020204" pitchFamily="34" charset="0"/>
                          <a:cs typeface="Arial" panose="020B0604020202020204" pitchFamily="34" charset="0"/>
                        </a:rPr>
                        <a:t>Proficiency</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Only know a few words</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2 (67%)</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r" fontAlgn="b"/>
                      <a:r>
                        <a:rPr lang="en-US" sz="500" u="none" strike="noStrike" dirty="0">
                          <a:effectLst/>
                          <a:latin typeface="Arial" panose="020B0604020202020204" pitchFamily="34" charset="0"/>
                          <a:cs typeface="Arial" panose="020B0604020202020204" pitchFamily="34" charset="0"/>
                        </a:rPr>
                        <a:t>0.082</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4346455"/>
                  </a:ext>
                </a:extLst>
              </a:tr>
              <a:tr h="77287">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Comprehend questions about basic needs</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5 (100%)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6259072"/>
                  </a:ext>
                </a:extLst>
              </a:tr>
              <a:tr h="148781">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Comprehends at normal speech rate, noticeable accent</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0 (0%)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7462789"/>
                  </a:ext>
                </a:extLst>
              </a:tr>
              <a:tr h="148781">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Can handle most social situations</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5 (100%)</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6467547"/>
                  </a:ext>
                </a:extLst>
              </a:tr>
              <a:tr h="78667">
                <a:tc vMerge="1">
                  <a:txBody>
                    <a:bodyPr/>
                    <a:lstStyle/>
                    <a:p>
                      <a:pPr algn="l" fontAlgn="b"/>
                      <a:endParaRPr lang="en-US" sz="500" b="0" i="0" u="none" strike="noStrike" dirty="0">
                        <a:no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Ability to understand fluently with rare grammatical errors </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 (67%)</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4289894"/>
                  </a:ext>
                </a:extLst>
              </a:tr>
              <a:tr h="148781">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Fluency equivalent of a native</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500" u="none" strike="noStrike" dirty="0">
                          <a:effectLst/>
                          <a:latin typeface="Arial" panose="020B0604020202020204" pitchFamily="34" charset="0"/>
                          <a:cs typeface="Arial" panose="020B0604020202020204" pitchFamily="34" charset="0"/>
                        </a:rPr>
                        <a:t>6 (46%)</a:t>
                      </a:r>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l" fontAlgn="b"/>
                      <a:endParaRPr lang="en-US" sz="500" b="0" i="0" u="none" strike="noStrike" dirty="0">
                        <a:solidFill>
                          <a:srgbClr val="000000"/>
                        </a:solidFill>
                        <a:effectLst/>
                        <a:latin typeface="Arial" panose="020B0604020202020204" pitchFamily="34" charset="0"/>
                        <a:cs typeface="Arial" panose="020B0604020202020204" pitchFamily="34" charset="0"/>
                      </a:endParaRPr>
                    </a:p>
                  </a:txBody>
                  <a:tcPr marL="6174" marR="6174" marT="6174"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4169524"/>
                  </a:ext>
                </a:extLst>
              </a:tr>
            </a:tbl>
          </a:graphicData>
        </a:graphic>
      </p:graphicFrame>
      <p:pic>
        <p:nvPicPr>
          <p:cNvPr id="31" name="Picture 30" descr="A screenshot of a cell phone&#10;&#10;Description automatically generated">
            <a:extLst>
              <a:ext uri="{FF2B5EF4-FFF2-40B4-BE49-F238E27FC236}">
                <a16:creationId xmlns:a16="http://schemas.microsoft.com/office/drawing/2014/main" id="{E0CBC7AC-40D0-814D-8C09-CD2C4E12370D}"/>
              </a:ext>
            </a:extLst>
          </p:cNvPr>
          <p:cNvPicPr>
            <a:picLocks noChangeAspect="1"/>
          </p:cNvPicPr>
          <p:nvPr/>
        </p:nvPicPr>
        <p:blipFill>
          <a:blip r:embed="rId5"/>
          <a:stretch>
            <a:fillRect/>
          </a:stretch>
        </p:blipFill>
        <p:spPr>
          <a:xfrm>
            <a:off x="6404257" y="3023576"/>
            <a:ext cx="2168693" cy="838049"/>
          </a:xfrm>
          <a:prstGeom prst="rect">
            <a:avLst/>
          </a:prstGeom>
        </p:spPr>
      </p:pic>
      <p:sp>
        <p:nvSpPr>
          <p:cNvPr id="33" name="TextBox 32">
            <a:extLst>
              <a:ext uri="{FF2B5EF4-FFF2-40B4-BE49-F238E27FC236}">
                <a16:creationId xmlns:a16="http://schemas.microsoft.com/office/drawing/2014/main" id="{444DA1B9-F5D9-F74C-83C6-8ABBA60AD5F9}"/>
              </a:ext>
            </a:extLst>
          </p:cNvPr>
          <p:cNvSpPr txBox="1"/>
          <p:nvPr/>
        </p:nvSpPr>
        <p:spPr>
          <a:xfrm>
            <a:off x="6178019" y="2737885"/>
            <a:ext cx="2625799" cy="307777"/>
          </a:xfrm>
          <a:prstGeom prst="rect">
            <a:avLst/>
          </a:prstGeom>
          <a:noFill/>
        </p:spPr>
        <p:txBody>
          <a:bodyPr wrap="square" rtlCol="0">
            <a:spAutoFit/>
          </a:bodyPr>
          <a:lstStyle/>
          <a:p>
            <a:r>
              <a:rPr lang="en-US" sz="700" b="1" dirty="0">
                <a:latin typeface="Arial" panose="020B0604020202020204" pitchFamily="34" charset="0"/>
                <a:cs typeface="Arial" panose="020B0604020202020204" pitchFamily="34" charset="0"/>
              </a:rPr>
              <a:t>Figure 2. </a:t>
            </a:r>
            <a:r>
              <a:rPr lang="en-US" sz="700" dirty="0">
                <a:latin typeface="Arial" panose="020B0604020202020204" pitchFamily="34" charset="0"/>
                <a:cs typeface="Arial" panose="020B0604020202020204" pitchFamily="34" charset="0"/>
              </a:rPr>
              <a:t>Picture of bilingual cookie label used in survey to assess health literacy.</a:t>
            </a:r>
          </a:p>
        </p:txBody>
      </p:sp>
      <p:sp>
        <p:nvSpPr>
          <p:cNvPr id="34" name="Rectangle 21">
            <a:extLst>
              <a:ext uri="{FF2B5EF4-FFF2-40B4-BE49-F238E27FC236}">
                <a16:creationId xmlns:a16="http://schemas.microsoft.com/office/drawing/2014/main" id="{27A9FB88-59C9-7D48-ACAB-EF682CC4945E}"/>
              </a:ext>
            </a:extLst>
          </p:cNvPr>
          <p:cNvSpPr>
            <a:spLocks noChangeArrowheads="1"/>
          </p:cNvSpPr>
          <p:nvPr/>
        </p:nvSpPr>
        <p:spPr bwMode="auto">
          <a:xfrm>
            <a:off x="8946885" y="1482328"/>
            <a:ext cx="2639219" cy="5279448"/>
          </a:xfrm>
          <a:prstGeom prst="rect">
            <a:avLst/>
          </a:prstGeom>
          <a:solidFill>
            <a:srgbClr val="002647"/>
          </a:solidFill>
          <a:ln>
            <a:noFill/>
          </a:ln>
          <a:effectLst/>
        </p:spPr>
        <p:txBody>
          <a:bodyPr wrap="square" anchor="t">
            <a:normAutofit/>
          </a:bodyPr>
          <a:lstStyle>
            <a:lvl1pPr defTabSz="1147763" eaLnBrk="0" hangingPunct="0">
              <a:defRPr sz="2300">
                <a:solidFill>
                  <a:schemeClr val="tx1"/>
                </a:solidFill>
                <a:latin typeface="Arial" charset="0"/>
              </a:defRPr>
            </a:lvl1pPr>
            <a:lvl2pPr marL="742950" indent="-285750" defTabSz="1147763" eaLnBrk="0" hangingPunct="0">
              <a:defRPr sz="2300">
                <a:solidFill>
                  <a:schemeClr val="tx1"/>
                </a:solidFill>
                <a:latin typeface="Arial" charset="0"/>
              </a:defRPr>
            </a:lvl2pPr>
            <a:lvl3pPr marL="1143000" indent="-228600" defTabSz="1147763" eaLnBrk="0" hangingPunct="0">
              <a:defRPr sz="2300">
                <a:solidFill>
                  <a:schemeClr val="tx1"/>
                </a:solidFill>
                <a:latin typeface="Arial" charset="0"/>
              </a:defRPr>
            </a:lvl3pPr>
            <a:lvl4pPr marL="1600200" indent="-228600" defTabSz="1147763" eaLnBrk="0" hangingPunct="0">
              <a:defRPr sz="2300">
                <a:solidFill>
                  <a:schemeClr val="tx1"/>
                </a:solidFill>
                <a:latin typeface="Arial" charset="0"/>
              </a:defRPr>
            </a:lvl4pPr>
            <a:lvl5pPr marL="2057400" indent="-228600" defTabSz="1147763" eaLnBrk="0" hangingPunct="0">
              <a:defRPr sz="2300">
                <a:solidFill>
                  <a:schemeClr val="tx1"/>
                </a:solidFill>
                <a:latin typeface="Arial" charset="0"/>
              </a:defRPr>
            </a:lvl5pPr>
            <a:lvl6pPr marL="2514600" indent="-228600" defTabSz="1147763" eaLnBrk="0" fontAlgn="base" hangingPunct="0">
              <a:spcBef>
                <a:spcPct val="0"/>
              </a:spcBef>
              <a:spcAft>
                <a:spcPct val="0"/>
              </a:spcAft>
              <a:defRPr sz="2300">
                <a:solidFill>
                  <a:schemeClr val="tx1"/>
                </a:solidFill>
                <a:latin typeface="Arial" charset="0"/>
              </a:defRPr>
            </a:lvl6pPr>
            <a:lvl7pPr marL="2971800" indent="-228600" defTabSz="1147763" eaLnBrk="0" fontAlgn="base" hangingPunct="0">
              <a:spcBef>
                <a:spcPct val="0"/>
              </a:spcBef>
              <a:spcAft>
                <a:spcPct val="0"/>
              </a:spcAft>
              <a:defRPr sz="2300">
                <a:solidFill>
                  <a:schemeClr val="tx1"/>
                </a:solidFill>
                <a:latin typeface="Arial" charset="0"/>
              </a:defRPr>
            </a:lvl7pPr>
            <a:lvl8pPr marL="3429000" indent="-228600" defTabSz="1147763" eaLnBrk="0" fontAlgn="base" hangingPunct="0">
              <a:spcBef>
                <a:spcPct val="0"/>
              </a:spcBef>
              <a:spcAft>
                <a:spcPct val="0"/>
              </a:spcAft>
              <a:defRPr sz="2300">
                <a:solidFill>
                  <a:schemeClr val="tx1"/>
                </a:solidFill>
                <a:latin typeface="Arial" charset="0"/>
              </a:defRPr>
            </a:lvl8pPr>
            <a:lvl9pPr marL="3886200" indent="-228600" defTabSz="1147763" eaLnBrk="0" fontAlgn="base" hangingPunct="0">
              <a:spcBef>
                <a:spcPct val="0"/>
              </a:spcBef>
              <a:spcAft>
                <a:spcPct val="0"/>
              </a:spcAft>
              <a:defRPr sz="2300">
                <a:solidFill>
                  <a:schemeClr val="tx1"/>
                </a:solidFill>
                <a:latin typeface="Arial" charset="0"/>
              </a:defRPr>
            </a:lvl9pPr>
          </a:lstStyle>
          <a:p>
            <a:pPr eaLnBrk="1" hangingPunct="1">
              <a:defRPr/>
            </a:pPr>
            <a:r>
              <a:rPr lang="en-US" altLang="x-none" sz="900" b="1" dirty="0">
                <a:solidFill>
                  <a:srgbClr val="FFC000"/>
                </a:solidFill>
              </a:rPr>
              <a:t>Limitations:</a:t>
            </a:r>
          </a:p>
          <a:p>
            <a:pPr marL="171450" indent="-171450" eaLnBrk="1" hangingPunct="1">
              <a:buFont typeface="Arial" panose="020B0604020202020204" pitchFamily="34" charset="0"/>
              <a:buChar char="•"/>
              <a:defRPr/>
            </a:pPr>
            <a:r>
              <a:rPr lang="en-US" altLang="x-none" sz="900" dirty="0">
                <a:solidFill>
                  <a:schemeClr val="bg1"/>
                </a:solidFill>
              </a:rPr>
              <a:t>Small sample size (N=65) due to limited clinic availability &amp; collection times</a:t>
            </a:r>
          </a:p>
          <a:p>
            <a:pPr marL="171450" indent="-171450" eaLnBrk="1" hangingPunct="1">
              <a:buFont typeface="Arial" panose="020B0604020202020204" pitchFamily="34" charset="0"/>
              <a:buChar char="•"/>
              <a:defRPr/>
            </a:pPr>
            <a:r>
              <a:rPr lang="en-US" altLang="x-none" sz="900" dirty="0">
                <a:solidFill>
                  <a:schemeClr val="bg1"/>
                </a:solidFill>
              </a:rPr>
              <a:t>Language barriers (i.e. difficulty communicating purpose of survey)</a:t>
            </a:r>
          </a:p>
          <a:p>
            <a:pPr marL="171450" indent="-171450" eaLnBrk="1" hangingPunct="1">
              <a:buFont typeface="Arial" panose="020B0604020202020204" pitchFamily="34" charset="0"/>
              <a:buChar char="•"/>
              <a:defRPr/>
            </a:pPr>
            <a:r>
              <a:rPr lang="en-US" altLang="x-none" sz="900" dirty="0">
                <a:solidFill>
                  <a:schemeClr val="bg1"/>
                </a:solidFill>
              </a:rPr>
              <a:t>Selection bias due to respondents not wanting to disclose refugee status </a:t>
            </a:r>
          </a:p>
          <a:p>
            <a:pPr marL="171450" indent="-171450" eaLnBrk="1" hangingPunct="1">
              <a:buFont typeface="Arial" panose="020B0604020202020204" pitchFamily="34" charset="0"/>
              <a:buChar char="•"/>
              <a:defRPr/>
            </a:pPr>
            <a:endParaRPr lang="en-US" altLang="x-none" sz="900" dirty="0">
              <a:solidFill>
                <a:schemeClr val="bg1"/>
              </a:solidFill>
            </a:endParaRPr>
          </a:p>
          <a:p>
            <a:pPr eaLnBrk="1" hangingPunct="1">
              <a:defRPr/>
            </a:pPr>
            <a:r>
              <a:rPr lang="en-US" altLang="x-none" sz="900" b="1" dirty="0">
                <a:solidFill>
                  <a:srgbClr val="FACA21"/>
                </a:solidFill>
              </a:rPr>
              <a:t>Conclusions/ Future Directions:</a:t>
            </a:r>
          </a:p>
          <a:p>
            <a:pPr marL="171450" indent="-171450">
              <a:lnSpc>
                <a:spcPct val="110000"/>
              </a:lnSpc>
              <a:buFont typeface="Arial" panose="020B0604020202020204" pitchFamily="34" charset="0"/>
              <a:buChar char="•"/>
            </a:pPr>
            <a:r>
              <a:rPr lang="en-US" altLang="en-US" sz="900" dirty="0">
                <a:solidFill>
                  <a:schemeClr val="bg1"/>
                </a:solidFill>
                <a:latin typeface="Arial" panose="020B0604020202020204" pitchFamily="34" charset="0"/>
              </a:rPr>
              <a:t>Low health literacy is a pervasive problem throughout the population that utilizes services at ACCESSS.</a:t>
            </a:r>
          </a:p>
          <a:p>
            <a:pPr marL="171450" indent="-171450">
              <a:lnSpc>
                <a:spcPct val="110000"/>
              </a:lnSpc>
              <a:buFont typeface="Arial" panose="020B0604020202020204" pitchFamily="34" charset="0"/>
              <a:buChar char="•"/>
            </a:pPr>
            <a:r>
              <a:rPr lang="en-US" altLang="en-US" sz="900" dirty="0">
                <a:solidFill>
                  <a:schemeClr val="bg1"/>
                </a:solidFill>
                <a:latin typeface="Arial" panose="020B0604020202020204" pitchFamily="34" charset="0"/>
              </a:rPr>
              <a:t>Future health education interventions offered at ACCESS, such as talks and handouts, will be developed to help improve health literacy and promote healthy lifestyles. </a:t>
            </a:r>
            <a:endParaRPr lang="en-US" altLang="en-US" sz="900" b="1" dirty="0">
              <a:solidFill>
                <a:srgbClr val="FACA21"/>
              </a:solidFill>
              <a:latin typeface="Arial" panose="020B0604020202020204" pitchFamily="34" charset="0"/>
            </a:endParaRPr>
          </a:p>
          <a:p>
            <a:pPr>
              <a:lnSpc>
                <a:spcPct val="110000"/>
              </a:lnSpc>
            </a:pPr>
            <a:endParaRPr lang="en-US" altLang="x-none" sz="900" b="1" dirty="0">
              <a:solidFill>
                <a:srgbClr val="FACA21"/>
              </a:solidFill>
            </a:endParaRPr>
          </a:p>
          <a:p>
            <a:pPr eaLnBrk="1" hangingPunct="1">
              <a:defRPr/>
            </a:pPr>
            <a:r>
              <a:rPr lang="en-US" altLang="x-none" sz="900" b="1" dirty="0">
                <a:solidFill>
                  <a:srgbClr val="FACA21"/>
                </a:solidFill>
              </a:rPr>
              <a:t>Lessons Learned: </a:t>
            </a:r>
          </a:p>
          <a:p>
            <a:pPr marL="171450" indent="-171450" eaLnBrk="1" hangingPunct="1">
              <a:buFont typeface="Arial" panose="020B0604020202020204" pitchFamily="34" charset="0"/>
              <a:buChar char="•"/>
              <a:defRPr/>
            </a:pPr>
            <a:r>
              <a:rPr lang="en-US" altLang="x-none" sz="900" dirty="0">
                <a:solidFill>
                  <a:schemeClr val="bg1"/>
                </a:solidFill>
              </a:rPr>
              <a:t>How to take a project from inception to presentation.</a:t>
            </a:r>
          </a:p>
          <a:p>
            <a:pPr marL="171450" indent="-171450" eaLnBrk="1" hangingPunct="1">
              <a:buFont typeface="Arial" panose="020B0604020202020204" pitchFamily="34" charset="0"/>
              <a:buChar char="•"/>
              <a:defRPr/>
            </a:pPr>
            <a:r>
              <a:rPr lang="en-US" altLang="x-none" sz="900" dirty="0">
                <a:solidFill>
                  <a:schemeClr val="bg1"/>
                </a:solidFill>
              </a:rPr>
              <a:t>Benefits of partnering with a community organization and how to use research to support change in a community. </a:t>
            </a:r>
          </a:p>
          <a:p>
            <a:pPr marL="171450" indent="-171450" eaLnBrk="1" hangingPunct="1">
              <a:buFont typeface="Arial" panose="020B0604020202020204" pitchFamily="34" charset="0"/>
              <a:buChar char="•"/>
              <a:defRPr/>
            </a:pPr>
            <a:endParaRPr lang="en-US" altLang="x-none" sz="900" dirty="0">
              <a:solidFill>
                <a:schemeClr val="bg1"/>
              </a:solidFill>
            </a:endParaRPr>
          </a:p>
          <a:p>
            <a:pPr eaLnBrk="1" hangingPunct="1">
              <a:defRPr/>
            </a:pPr>
            <a:r>
              <a:rPr lang="en-US" altLang="x-none" sz="900" b="1" dirty="0">
                <a:solidFill>
                  <a:srgbClr val="FACA21"/>
                </a:solidFill>
              </a:rPr>
              <a:t>Acknowledgements: </a:t>
            </a:r>
          </a:p>
          <a:p>
            <a:pPr eaLnBrk="1" hangingPunct="1">
              <a:defRPr/>
            </a:pPr>
            <a:r>
              <a:rPr lang="en-US" altLang="x-none" sz="900" dirty="0">
                <a:solidFill>
                  <a:schemeClr val="bg1"/>
                </a:solidFill>
              </a:rPr>
              <a:t>Funding provided through the Capstone for Impact Grant from University of Michigan Medical School. A special thanks to ACCESS for their partnership and support.</a:t>
            </a:r>
          </a:p>
          <a:p>
            <a:pPr eaLnBrk="1" hangingPunct="1">
              <a:defRPr/>
            </a:pPr>
            <a:endParaRPr lang="en-US" altLang="x-none" sz="900" dirty="0">
              <a:solidFill>
                <a:schemeClr val="bg1"/>
              </a:solidFill>
            </a:endParaRPr>
          </a:p>
          <a:p>
            <a:pPr eaLnBrk="1" hangingPunct="1">
              <a:buFontTx/>
              <a:buNone/>
            </a:pPr>
            <a:r>
              <a:rPr lang="en-US" altLang="en-US" sz="900" b="1" dirty="0">
                <a:solidFill>
                  <a:srgbClr val="FFCB05"/>
                </a:solidFill>
                <a:latin typeface="Arial" panose="020B0604020202020204" pitchFamily="34" charset="0"/>
              </a:rPr>
              <a:t>Disclosures:</a:t>
            </a:r>
            <a:endParaRPr lang="en-US" altLang="en-US" sz="900" b="1" dirty="0">
              <a:solidFill>
                <a:schemeClr val="bg1"/>
              </a:solidFill>
              <a:latin typeface="Arial" panose="020B0604020202020204" pitchFamily="34" charset="0"/>
            </a:endParaRPr>
          </a:p>
          <a:p>
            <a:pPr eaLnBrk="1" hangingPunct="1">
              <a:buFontTx/>
              <a:buNone/>
            </a:pPr>
            <a:r>
              <a:rPr lang="en-US" altLang="en-US" sz="900" dirty="0">
                <a:solidFill>
                  <a:schemeClr val="bg1"/>
                </a:solidFill>
                <a:latin typeface="Arial" panose="020B0604020202020204" pitchFamily="34" charset="0"/>
              </a:rPr>
              <a:t>The authors have no relevant disclosures. </a:t>
            </a:r>
          </a:p>
          <a:p>
            <a:pPr eaLnBrk="1" hangingPunct="1">
              <a:buFontTx/>
              <a:buNone/>
            </a:pPr>
            <a:endParaRPr lang="en-US" altLang="en-US" sz="900" b="1" dirty="0">
              <a:solidFill>
                <a:schemeClr val="bg1"/>
              </a:solidFill>
              <a:latin typeface="Arial" panose="020B0604020202020204" pitchFamily="34" charset="0"/>
            </a:endParaRPr>
          </a:p>
          <a:p>
            <a:pPr>
              <a:buNone/>
            </a:pPr>
            <a:r>
              <a:rPr lang="en-US" altLang="en-US" sz="900" b="1" dirty="0">
                <a:solidFill>
                  <a:srgbClr val="FFCB05"/>
                </a:solidFill>
                <a:latin typeface="Arial" panose="020B0604020202020204" pitchFamily="34" charset="0"/>
              </a:rPr>
              <a:t>Contact Information:</a:t>
            </a:r>
            <a:endParaRPr lang="en-US" altLang="en-US" sz="900" dirty="0">
              <a:solidFill>
                <a:schemeClr val="bg1"/>
              </a:solidFill>
              <a:latin typeface="Arial" panose="020B0604020202020204" pitchFamily="34" charset="0"/>
            </a:endParaRPr>
          </a:p>
          <a:p>
            <a:pPr>
              <a:buNone/>
            </a:pPr>
            <a:r>
              <a:rPr lang="en-US" altLang="en-US" sz="900" dirty="0">
                <a:solidFill>
                  <a:schemeClr val="bg1"/>
                </a:solidFill>
                <a:latin typeface="Arial" panose="020B0604020202020204" pitchFamily="34" charset="0"/>
              </a:rPr>
              <a:t>Christina </a:t>
            </a:r>
            <a:r>
              <a:rPr lang="en-US" altLang="en-US" sz="900" dirty="0" err="1">
                <a:solidFill>
                  <a:schemeClr val="bg1"/>
                </a:solidFill>
                <a:latin typeface="Arial" panose="020B0604020202020204" pitchFamily="34" charset="0"/>
              </a:rPr>
              <a:t>Ceci</a:t>
            </a:r>
            <a:endParaRPr lang="en-US" altLang="en-US" sz="900" dirty="0">
              <a:solidFill>
                <a:schemeClr val="bg1"/>
              </a:solidFill>
              <a:latin typeface="Arial" panose="020B0604020202020204" pitchFamily="34" charset="0"/>
            </a:endParaRPr>
          </a:p>
          <a:p>
            <a:pPr>
              <a:buNone/>
            </a:pPr>
            <a:r>
              <a:rPr lang="en-US" altLang="en-US" sz="900" dirty="0">
                <a:solidFill>
                  <a:schemeClr val="bg1"/>
                </a:solidFill>
                <a:latin typeface="Arial" panose="020B0604020202020204" pitchFamily="34" charset="0"/>
              </a:rPr>
              <a:t>University of Michigan Medical School</a:t>
            </a:r>
          </a:p>
          <a:p>
            <a:pPr>
              <a:buNone/>
            </a:pPr>
            <a:r>
              <a:rPr lang="en-US" altLang="en-US" sz="900" dirty="0" err="1">
                <a:solidFill>
                  <a:schemeClr val="bg1"/>
                </a:solidFill>
                <a:latin typeface="Arial" panose="020B0604020202020204" pitchFamily="34" charset="0"/>
              </a:rPr>
              <a:t>cceci@med.umich.edu</a:t>
            </a:r>
            <a:endParaRPr lang="en-US" altLang="en-US" sz="900" dirty="0">
              <a:solidFill>
                <a:schemeClr val="bg1"/>
              </a:solidFill>
              <a:latin typeface="Arial" panose="020B0604020202020204" pitchFamily="34" charset="0"/>
            </a:endParaRPr>
          </a:p>
        </p:txBody>
      </p:sp>
      <p:sp>
        <p:nvSpPr>
          <p:cNvPr id="35" name="Rectangle 11">
            <a:extLst>
              <a:ext uri="{FF2B5EF4-FFF2-40B4-BE49-F238E27FC236}">
                <a16:creationId xmlns:a16="http://schemas.microsoft.com/office/drawing/2014/main" id="{2F3F0CA4-B121-0D41-A096-7144B404E48B}"/>
              </a:ext>
            </a:extLst>
          </p:cNvPr>
          <p:cNvSpPr>
            <a:spLocks noChangeArrowheads="1"/>
          </p:cNvSpPr>
          <p:nvPr/>
        </p:nvSpPr>
        <p:spPr bwMode="auto">
          <a:xfrm>
            <a:off x="8946885" y="1264708"/>
            <a:ext cx="2639219" cy="145521"/>
          </a:xfrm>
          <a:prstGeom prst="rect">
            <a:avLst/>
          </a:prstGeom>
          <a:solidFill>
            <a:srgbClr val="FFCB0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147763">
              <a:spcBef>
                <a:spcPct val="20000"/>
              </a:spcBef>
              <a:buChar char="•"/>
              <a:defRPr sz="4000">
                <a:solidFill>
                  <a:schemeClr val="tx1"/>
                </a:solidFill>
                <a:latin typeface="Garamond" panose="02020404030301010803" pitchFamily="18" charset="0"/>
              </a:defRPr>
            </a:lvl1pPr>
            <a:lvl2pPr marL="742950" indent="-285750" defTabSz="1147763">
              <a:spcBef>
                <a:spcPct val="20000"/>
              </a:spcBef>
              <a:buChar char="–"/>
              <a:defRPr sz="3500">
                <a:solidFill>
                  <a:schemeClr val="tx1"/>
                </a:solidFill>
                <a:latin typeface="Garamond" panose="02020404030301010803" pitchFamily="18" charset="0"/>
              </a:defRPr>
            </a:lvl2pPr>
            <a:lvl3pPr marL="1143000" indent="-228600" defTabSz="1147763">
              <a:spcBef>
                <a:spcPct val="20000"/>
              </a:spcBef>
              <a:buChar char="•"/>
              <a:defRPr sz="3000">
                <a:solidFill>
                  <a:schemeClr val="tx1"/>
                </a:solidFill>
                <a:latin typeface="Garamond" panose="02020404030301010803" pitchFamily="18" charset="0"/>
              </a:defRPr>
            </a:lvl3pPr>
            <a:lvl4pPr marL="1600200" indent="-228600" defTabSz="1147763">
              <a:spcBef>
                <a:spcPct val="20000"/>
              </a:spcBef>
              <a:buChar char="–"/>
              <a:defRPr sz="2500">
                <a:solidFill>
                  <a:schemeClr val="tx1"/>
                </a:solidFill>
                <a:latin typeface="Garamond" panose="02020404030301010803" pitchFamily="18" charset="0"/>
              </a:defRPr>
            </a:lvl4pPr>
            <a:lvl5pPr marL="2057400" indent="-228600" defTabSz="1147763">
              <a:spcBef>
                <a:spcPct val="20000"/>
              </a:spcBef>
              <a:buChar char="»"/>
              <a:defRPr sz="2500">
                <a:solidFill>
                  <a:schemeClr val="tx1"/>
                </a:solidFill>
                <a:latin typeface="Garamond" panose="02020404030301010803" pitchFamily="18" charset="0"/>
              </a:defRPr>
            </a:lvl5pPr>
            <a:lvl6pPr marL="25146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6pPr>
            <a:lvl7pPr marL="29718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7pPr>
            <a:lvl8pPr marL="34290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8pPr>
            <a:lvl9pPr marL="3886200" indent="-228600" defTabSz="1147763" eaLnBrk="0" fontAlgn="base" hangingPunct="0">
              <a:spcBef>
                <a:spcPct val="20000"/>
              </a:spcBef>
              <a:spcAft>
                <a:spcPct val="0"/>
              </a:spcAft>
              <a:buChar char="»"/>
              <a:defRPr sz="2500">
                <a:solidFill>
                  <a:schemeClr val="tx1"/>
                </a:solidFill>
                <a:latin typeface="Garamond" panose="02020404030301010803" pitchFamily="18" charset="0"/>
              </a:defRPr>
            </a:lvl9pPr>
          </a:lstStyle>
          <a:p>
            <a:pPr algn="ctr" eaLnBrk="1" hangingPunct="1">
              <a:spcBef>
                <a:spcPct val="0"/>
              </a:spcBef>
              <a:buFontTx/>
              <a:buNone/>
            </a:pPr>
            <a:r>
              <a:rPr lang="en-US" altLang="en-US" sz="1300" b="1" dirty="0">
                <a:solidFill>
                  <a:srgbClr val="17375E"/>
                </a:solidFill>
                <a:latin typeface="Arial" panose="020B0604020202020204" pitchFamily="34" charset="0"/>
              </a:rPr>
              <a:t>DISCUSSION</a:t>
            </a:r>
          </a:p>
        </p:txBody>
      </p:sp>
    </p:spTree>
    <p:extLst>
      <p:ext uri="{BB962C8B-B14F-4D97-AF65-F5344CB8AC3E}">
        <p14:creationId xmlns:p14="http://schemas.microsoft.com/office/powerpoint/2010/main" val="28613698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3130</TotalTime>
  <Words>1154</Words>
  <Application>Microsoft Macintosh PowerPoint</Application>
  <PresentationFormat>Widescreen</PresentationFormat>
  <Paragraphs>123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Garamond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Kalinowski</dc:creator>
  <cp:lastModifiedBy>Saleh, Zachary</cp:lastModifiedBy>
  <cp:revision>58</cp:revision>
  <cp:lastPrinted>2019-12-17T17:38:52Z</cp:lastPrinted>
  <dcterms:created xsi:type="dcterms:W3CDTF">2019-12-16T15:47:46Z</dcterms:created>
  <dcterms:modified xsi:type="dcterms:W3CDTF">2020-01-14T14:36:42Z</dcterms:modified>
</cp:coreProperties>
</file>