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36576000" cy="27432000"/>
  <p:notesSz cx="6858000" cy="9144000"/>
  <p:defaultTextStyle>
    <a:defPPr>
      <a:defRPr lang="en-US"/>
    </a:defPPr>
    <a:lvl1pPr marL="0" algn="l" defTabSz="3072384" rtl="0" eaLnBrk="1" latinLnBrk="0" hangingPunct="1">
      <a:defRPr sz="6048" kern="1200">
        <a:solidFill>
          <a:schemeClr val="tx1"/>
        </a:solidFill>
        <a:latin typeface="+mn-lt"/>
        <a:ea typeface="+mn-ea"/>
        <a:cs typeface="+mn-cs"/>
      </a:defRPr>
    </a:lvl1pPr>
    <a:lvl2pPr marL="1536192" algn="l" defTabSz="3072384" rtl="0" eaLnBrk="1" latinLnBrk="0" hangingPunct="1">
      <a:defRPr sz="6048" kern="1200">
        <a:solidFill>
          <a:schemeClr val="tx1"/>
        </a:solidFill>
        <a:latin typeface="+mn-lt"/>
        <a:ea typeface="+mn-ea"/>
        <a:cs typeface="+mn-cs"/>
      </a:defRPr>
    </a:lvl2pPr>
    <a:lvl3pPr marL="3072384" algn="l" defTabSz="3072384" rtl="0" eaLnBrk="1" latinLnBrk="0" hangingPunct="1">
      <a:defRPr sz="6048" kern="1200">
        <a:solidFill>
          <a:schemeClr val="tx1"/>
        </a:solidFill>
        <a:latin typeface="+mn-lt"/>
        <a:ea typeface="+mn-ea"/>
        <a:cs typeface="+mn-cs"/>
      </a:defRPr>
    </a:lvl3pPr>
    <a:lvl4pPr marL="4608576" algn="l" defTabSz="3072384" rtl="0" eaLnBrk="1" latinLnBrk="0" hangingPunct="1">
      <a:defRPr sz="6048" kern="1200">
        <a:solidFill>
          <a:schemeClr val="tx1"/>
        </a:solidFill>
        <a:latin typeface="+mn-lt"/>
        <a:ea typeface="+mn-ea"/>
        <a:cs typeface="+mn-cs"/>
      </a:defRPr>
    </a:lvl4pPr>
    <a:lvl5pPr marL="6144768" algn="l" defTabSz="3072384" rtl="0" eaLnBrk="1" latinLnBrk="0" hangingPunct="1">
      <a:defRPr sz="6048" kern="1200">
        <a:solidFill>
          <a:schemeClr val="tx1"/>
        </a:solidFill>
        <a:latin typeface="+mn-lt"/>
        <a:ea typeface="+mn-ea"/>
        <a:cs typeface="+mn-cs"/>
      </a:defRPr>
    </a:lvl5pPr>
    <a:lvl6pPr marL="7680960" algn="l" defTabSz="3072384" rtl="0" eaLnBrk="1" latinLnBrk="0" hangingPunct="1">
      <a:defRPr sz="6048" kern="1200">
        <a:solidFill>
          <a:schemeClr val="tx1"/>
        </a:solidFill>
        <a:latin typeface="+mn-lt"/>
        <a:ea typeface="+mn-ea"/>
        <a:cs typeface="+mn-cs"/>
      </a:defRPr>
    </a:lvl6pPr>
    <a:lvl7pPr marL="9217152" algn="l" defTabSz="3072384" rtl="0" eaLnBrk="1" latinLnBrk="0" hangingPunct="1">
      <a:defRPr sz="6048" kern="1200">
        <a:solidFill>
          <a:schemeClr val="tx1"/>
        </a:solidFill>
        <a:latin typeface="+mn-lt"/>
        <a:ea typeface="+mn-ea"/>
        <a:cs typeface="+mn-cs"/>
      </a:defRPr>
    </a:lvl7pPr>
    <a:lvl8pPr marL="10753344" algn="l" defTabSz="3072384" rtl="0" eaLnBrk="1" latinLnBrk="0" hangingPunct="1">
      <a:defRPr sz="6048" kern="1200">
        <a:solidFill>
          <a:schemeClr val="tx1"/>
        </a:solidFill>
        <a:latin typeface="+mn-lt"/>
        <a:ea typeface="+mn-ea"/>
        <a:cs typeface="+mn-cs"/>
      </a:defRPr>
    </a:lvl8pPr>
    <a:lvl9pPr marL="12289536" algn="l" defTabSz="3072384" rtl="0" eaLnBrk="1" latinLnBrk="0" hangingPunct="1">
      <a:defRPr sz="604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userDrawn="1">
          <p15:clr>
            <a:srgbClr val="A4A3A4"/>
          </p15:clr>
        </p15:guide>
        <p15:guide id="2" pos="115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élanie Beaulieu" initials="MB"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05"/>
    <a:srgbClr val="00274C"/>
    <a:srgbClr val="0A11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92"/>
    <p:restoredTop sz="94586"/>
  </p:normalViewPr>
  <p:slideViewPr>
    <p:cSldViewPr snapToGrid="0" snapToObjects="1">
      <p:cViewPr varScale="1">
        <p:scale>
          <a:sx n="24" d="100"/>
          <a:sy n="24" d="100"/>
        </p:scale>
        <p:origin x="1848" y="232"/>
      </p:cViewPr>
      <p:guideLst>
        <p:guide orient="horz" pos="8640"/>
        <p:guide pos="115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4489452"/>
            <a:ext cx="31089600" cy="9550400"/>
          </a:xfrm>
        </p:spPr>
        <p:txBody>
          <a:bodyPr anchor="b"/>
          <a:lstStyle>
            <a:lvl1pPr algn="ctr">
              <a:defRPr sz="24000"/>
            </a:lvl1pPr>
          </a:lstStyle>
          <a:p>
            <a:r>
              <a:rPr lang="en-US"/>
              <a:t>Click to edit Master title style</a:t>
            </a:r>
            <a:endParaRPr lang="en-US" dirty="0"/>
          </a:p>
        </p:txBody>
      </p:sp>
      <p:sp>
        <p:nvSpPr>
          <p:cNvPr id="3" name="Subtitle 2"/>
          <p:cNvSpPr>
            <a:spLocks noGrp="1"/>
          </p:cNvSpPr>
          <p:nvPr>
            <p:ph type="subTitle" idx="1"/>
          </p:nvPr>
        </p:nvSpPr>
        <p:spPr>
          <a:xfrm>
            <a:off x="4572000" y="14408152"/>
            <a:ext cx="27432000" cy="6623048"/>
          </a:xfrm>
        </p:spPr>
        <p:txBody>
          <a:bodyPr/>
          <a:lstStyle>
            <a:lvl1pPr marL="0" indent="0" algn="ctr">
              <a:buNone/>
              <a:defRPr sz="9600"/>
            </a:lvl1pPr>
            <a:lvl2pPr marL="1828800" indent="0" algn="ctr">
              <a:buNone/>
              <a:defRPr sz="8000"/>
            </a:lvl2pPr>
            <a:lvl3pPr marL="3657600" indent="0" algn="ctr">
              <a:buNone/>
              <a:defRPr sz="7200"/>
            </a:lvl3pPr>
            <a:lvl4pPr marL="5486400" indent="0" algn="ctr">
              <a:buNone/>
              <a:defRPr sz="6400"/>
            </a:lvl4pPr>
            <a:lvl5pPr marL="7315200" indent="0" algn="ctr">
              <a:buNone/>
              <a:defRPr sz="6400"/>
            </a:lvl5pPr>
            <a:lvl6pPr marL="9144000" indent="0" algn="ctr">
              <a:buNone/>
              <a:defRPr sz="6400"/>
            </a:lvl6pPr>
            <a:lvl7pPr marL="10972800" indent="0" algn="ctr">
              <a:buNone/>
              <a:defRPr sz="6400"/>
            </a:lvl7pPr>
            <a:lvl8pPr marL="12801600" indent="0" algn="ctr">
              <a:buNone/>
              <a:defRPr sz="6400"/>
            </a:lvl8pPr>
            <a:lvl9pPr marL="14630400" indent="0" algn="ctr">
              <a:buNone/>
              <a:defRPr sz="6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370063-64E3-D248-9E93-348077C35AEE}" type="datetimeFigureOut">
              <a:rPr lang="en-US" smtClean="0"/>
              <a:t>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32780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370063-64E3-D248-9E93-348077C35AEE}" type="datetimeFigureOut">
              <a:rPr lang="en-US" smtClean="0"/>
              <a:t>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928344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95552" y="6838958"/>
            <a:ext cx="31546800" cy="11410948"/>
          </a:xfrm>
        </p:spPr>
        <p:txBody>
          <a:bodyPr anchor="b"/>
          <a:lstStyle>
            <a:lvl1pPr>
              <a:defRPr sz="24000"/>
            </a:lvl1pPr>
          </a:lstStyle>
          <a:p>
            <a:r>
              <a:rPr lang="en-US"/>
              <a:t>Click to edit Master title style</a:t>
            </a:r>
            <a:endParaRPr lang="en-US" dirty="0"/>
          </a:p>
        </p:txBody>
      </p:sp>
      <p:sp>
        <p:nvSpPr>
          <p:cNvPr id="3" name="Text Placeholder 2"/>
          <p:cNvSpPr>
            <a:spLocks noGrp="1"/>
          </p:cNvSpPr>
          <p:nvPr>
            <p:ph type="body" idx="1"/>
          </p:nvPr>
        </p:nvSpPr>
        <p:spPr>
          <a:xfrm>
            <a:off x="2495552" y="18357858"/>
            <a:ext cx="31546800" cy="6000748"/>
          </a:xfrm>
        </p:spPr>
        <p:txBody>
          <a:bodyPr/>
          <a:lstStyle>
            <a:lvl1pPr marL="0" indent="0">
              <a:buNone/>
              <a:defRPr sz="9600">
                <a:solidFill>
                  <a:schemeClr val="tx1"/>
                </a:solidFill>
              </a:defRPr>
            </a:lvl1pPr>
            <a:lvl2pPr marL="1828800" indent="0">
              <a:buNone/>
              <a:defRPr sz="8000">
                <a:solidFill>
                  <a:schemeClr val="tx1">
                    <a:tint val="75000"/>
                  </a:schemeClr>
                </a:solidFill>
              </a:defRPr>
            </a:lvl2pPr>
            <a:lvl3pPr marL="3657600" indent="0">
              <a:buNone/>
              <a:defRPr sz="7200">
                <a:solidFill>
                  <a:schemeClr val="tx1">
                    <a:tint val="75000"/>
                  </a:schemeClr>
                </a:solidFill>
              </a:defRPr>
            </a:lvl3pPr>
            <a:lvl4pPr marL="5486400" indent="0">
              <a:buNone/>
              <a:defRPr sz="6400">
                <a:solidFill>
                  <a:schemeClr val="tx1">
                    <a:tint val="75000"/>
                  </a:schemeClr>
                </a:solidFill>
              </a:defRPr>
            </a:lvl4pPr>
            <a:lvl5pPr marL="7315200" indent="0">
              <a:buNone/>
              <a:defRPr sz="6400">
                <a:solidFill>
                  <a:schemeClr val="tx1">
                    <a:tint val="75000"/>
                  </a:schemeClr>
                </a:solidFill>
              </a:defRPr>
            </a:lvl5pPr>
            <a:lvl6pPr marL="9144000" indent="0">
              <a:buNone/>
              <a:defRPr sz="6400">
                <a:solidFill>
                  <a:schemeClr val="tx1">
                    <a:tint val="75000"/>
                  </a:schemeClr>
                </a:solidFill>
              </a:defRPr>
            </a:lvl6pPr>
            <a:lvl7pPr marL="10972800" indent="0">
              <a:buNone/>
              <a:defRPr sz="6400">
                <a:solidFill>
                  <a:schemeClr val="tx1">
                    <a:tint val="75000"/>
                  </a:schemeClr>
                </a:solidFill>
              </a:defRPr>
            </a:lvl7pPr>
            <a:lvl8pPr marL="12801600" indent="0">
              <a:buNone/>
              <a:defRPr sz="6400">
                <a:solidFill>
                  <a:schemeClr val="tx1">
                    <a:tint val="75000"/>
                  </a:schemeClr>
                </a:solidFill>
              </a:defRPr>
            </a:lvl8pPr>
            <a:lvl9pPr marL="14630400"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370063-64E3-D248-9E93-348077C35AEE}" type="datetimeFigureOut">
              <a:rPr lang="en-US" smtClean="0"/>
              <a:t>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2017689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14600" y="7302500"/>
            <a:ext cx="155448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16600" y="7302500"/>
            <a:ext cx="155448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370063-64E3-D248-9E93-348077C35AEE}" type="datetimeFigureOut">
              <a:rPr lang="en-US" smtClean="0"/>
              <a:t>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396568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460506"/>
            <a:ext cx="31546800" cy="530225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519368" y="6724652"/>
            <a:ext cx="15473360"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4" name="Content Placeholder 3"/>
          <p:cNvSpPr>
            <a:spLocks noGrp="1"/>
          </p:cNvSpPr>
          <p:nvPr>
            <p:ph sz="half" idx="2"/>
          </p:nvPr>
        </p:nvSpPr>
        <p:spPr>
          <a:xfrm>
            <a:off x="2519368" y="10020300"/>
            <a:ext cx="15473360"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16602" y="6724652"/>
            <a:ext cx="15549564"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6" name="Content Placeholder 5"/>
          <p:cNvSpPr>
            <a:spLocks noGrp="1"/>
          </p:cNvSpPr>
          <p:nvPr>
            <p:ph sz="quarter" idx="4"/>
          </p:nvPr>
        </p:nvSpPr>
        <p:spPr>
          <a:xfrm>
            <a:off x="18516602" y="10020300"/>
            <a:ext cx="15549564"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370063-64E3-D248-9E93-348077C35AEE}" type="datetimeFigureOut">
              <a:rPr lang="en-US" smtClean="0"/>
              <a:t>1/7/20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48576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370063-64E3-D248-9E93-348077C35AEE}" type="datetimeFigureOut">
              <a:rPr lang="en-US" smtClean="0"/>
              <a:t>1/7/20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268254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370063-64E3-D248-9E93-348077C35AEE}" type="datetimeFigureOut">
              <a:rPr lang="en-US" smtClean="0"/>
              <a:t>1/7/20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991139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828800"/>
            <a:ext cx="11796712" cy="6400800"/>
          </a:xfrm>
        </p:spPr>
        <p:txBody>
          <a:bodyPr anchor="b"/>
          <a:lstStyle>
            <a:lvl1pPr>
              <a:defRPr sz="12800"/>
            </a:lvl1pPr>
          </a:lstStyle>
          <a:p>
            <a:r>
              <a:rPr lang="en-US"/>
              <a:t>Click to edit Master title style</a:t>
            </a:r>
            <a:endParaRPr lang="en-US" dirty="0"/>
          </a:p>
        </p:txBody>
      </p:sp>
      <p:sp>
        <p:nvSpPr>
          <p:cNvPr id="3" name="Content Placeholder 2"/>
          <p:cNvSpPr>
            <a:spLocks noGrp="1"/>
          </p:cNvSpPr>
          <p:nvPr>
            <p:ph idx="1"/>
          </p:nvPr>
        </p:nvSpPr>
        <p:spPr>
          <a:xfrm>
            <a:off x="15549564" y="3949706"/>
            <a:ext cx="18516600" cy="19494500"/>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19364" y="8229600"/>
            <a:ext cx="11796712"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C6370063-64E3-D248-9E93-348077C35AEE}" type="datetimeFigureOut">
              <a:rPr lang="en-US" smtClean="0"/>
              <a:t>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47867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828800"/>
            <a:ext cx="11796712" cy="6400800"/>
          </a:xfrm>
        </p:spPr>
        <p:txBody>
          <a:bodyPr anchor="b"/>
          <a:lstStyle>
            <a:lvl1pPr>
              <a:defRPr sz="1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549564" y="3949706"/>
            <a:ext cx="18516600" cy="19494500"/>
          </a:xfrm>
        </p:spPr>
        <p:txBody>
          <a:bodyPr anchor="t"/>
          <a:lstStyle>
            <a:lvl1pPr marL="0" indent="0">
              <a:buNone/>
              <a:defRPr sz="12800"/>
            </a:lvl1pPr>
            <a:lvl2pPr marL="1828800" indent="0">
              <a:buNone/>
              <a:defRPr sz="11200"/>
            </a:lvl2pPr>
            <a:lvl3pPr marL="3657600" indent="0">
              <a:buNone/>
              <a:defRPr sz="9600"/>
            </a:lvl3pPr>
            <a:lvl4pPr marL="5486400" indent="0">
              <a:buNone/>
              <a:defRPr sz="8000"/>
            </a:lvl4pPr>
            <a:lvl5pPr marL="7315200" indent="0">
              <a:buNone/>
              <a:defRPr sz="8000"/>
            </a:lvl5pPr>
            <a:lvl6pPr marL="9144000" indent="0">
              <a:buNone/>
              <a:defRPr sz="8000"/>
            </a:lvl6pPr>
            <a:lvl7pPr marL="10972800" indent="0">
              <a:buNone/>
              <a:defRPr sz="8000"/>
            </a:lvl7pPr>
            <a:lvl8pPr marL="12801600" indent="0">
              <a:buNone/>
              <a:defRPr sz="8000"/>
            </a:lvl8pPr>
            <a:lvl9pPr marL="14630400" indent="0">
              <a:buNone/>
              <a:defRPr sz="8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2519364" y="8229600"/>
            <a:ext cx="11796712"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C6370063-64E3-D248-9E93-348077C35AEE}" type="datetimeFigureOut">
              <a:rPr lang="en-US" smtClean="0"/>
              <a:t>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35602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370063-64E3-D248-9E93-348077C35AEE}" type="datetimeFigureOut">
              <a:rPr lang="en-US" smtClean="0"/>
              <a:t>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540938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174702" y="1460500"/>
            <a:ext cx="7886700" cy="2324735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14602" y="1460500"/>
            <a:ext cx="23202900" cy="232473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370063-64E3-D248-9E93-348077C35AEE}" type="datetimeFigureOut">
              <a:rPr lang="en-US" smtClean="0"/>
              <a:t>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2051314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460506"/>
            <a:ext cx="31546800" cy="530225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14600" y="7302500"/>
            <a:ext cx="31546800" cy="174053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14600" y="25425406"/>
            <a:ext cx="8229600" cy="1460500"/>
          </a:xfrm>
          <a:prstGeom prst="rect">
            <a:avLst/>
          </a:prstGeom>
        </p:spPr>
        <p:txBody>
          <a:bodyPr vert="horz" lIns="91440" tIns="45720" rIns="91440" bIns="45720" rtlCol="0" anchor="ctr"/>
          <a:lstStyle>
            <a:lvl1pPr algn="l">
              <a:defRPr sz="4800">
                <a:solidFill>
                  <a:schemeClr val="tx1">
                    <a:tint val="75000"/>
                  </a:schemeClr>
                </a:solidFill>
              </a:defRPr>
            </a:lvl1pPr>
          </a:lstStyle>
          <a:p>
            <a:fld id="{C6370063-64E3-D248-9E93-348077C35AEE}" type="datetimeFigureOut">
              <a:rPr lang="en-US" smtClean="0"/>
              <a:t>1/7/20</a:t>
            </a:fld>
            <a:endParaRPr lang="en-US"/>
          </a:p>
        </p:txBody>
      </p:sp>
      <p:sp>
        <p:nvSpPr>
          <p:cNvPr id="5" name="Footer Placeholder 4"/>
          <p:cNvSpPr>
            <a:spLocks noGrp="1"/>
          </p:cNvSpPr>
          <p:nvPr>
            <p:ph type="ftr" sz="quarter" idx="3"/>
          </p:nvPr>
        </p:nvSpPr>
        <p:spPr>
          <a:xfrm>
            <a:off x="12115800" y="25425406"/>
            <a:ext cx="12344400" cy="1460500"/>
          </a:xfrm>
          <a:prstGeom prst="rect">
            <a:avLst/>
          </a:prstGeom>
        </p:spPr>
        <p:txBody>
          <a:bodyPr vert="horz" lIns="91440" tIns="45720" rIns="91440" bIns="45720" rtlCol="0" anchor="ctr"/>
          <a:lstStyle>
            <a:lvl1pPr algn="ctr">
              <a:defRPr sz="4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5831800" y="25425406"/>
            <a:ext cx="8229600" cy="1460500"/>
          </a:xfrm>
          <a:prstGeom prst="rect">
            <a:avLst/>
          </a:prstGeom>
        </p:spPr>
        <p:txBody>
          <a:bodyPr vert="horz" lIns="91440" tIns="45720" rIns="91440" bIns="45720" rtlCol="0" anchor="ctr"/>
          <a:lstStyle>
            <a:lvl1pPr algn="r">
              <a:defRPr sz="4800">
                <a:solidFill>
                  <a:schemeClr val="tx1">
                    <a:tint val="75000"/>
                  </a:schemeClr>
                </a:solidFill>
              </a:defRPr>
            </a:lvl1pPr>
          </a:lstStyle>
          <a:p>
            <a:fld id="{00007149-C661-C04A-8ABC-0E84BDC1DD16}" type="slidenum">
              <a:rPr lang="en-US" smtClean="0"/>
              <a:t>‹#›</a:t>
            </a:fld>
            <a:endParaRPr lang="en-US"/>
          </a:p>
        </p:txBody>
      </p:sp>
    </p:spTree>
    <p:extLst>
      <p:ext uri="{BB962C8B-B14F-4D97-AF65-F5344CB8AC3E}">
        <p14:creationId xmlns:p14="http://schemas.microsoft.com/office/powerpoint/2010/main" val="443707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657600" rtl="0" eaLnBrk="1" latinLnBrk="0" hangingPunct="1">
        <a:lnSpc>
          <a:spcPct val="90000"/>
        </a:lnSpc>
        <a:spcBef>
          <a:spcPct val="0"/>
        </a:spcBef>
        <a:buNone/>
        <a:defRPr sz="17600" kern="1200">
          <a:solidFill>
            <a:schemeClr val="tx1"/>
          </a:solidFill>
          <a:latin typeface="+mj-lt"/>
          <a:ea typeface="+mj-ea"/>
          <a:cs typeface="+mj-cs"/>
        </a:defRPr>
      </a:lvl1pPr>
    </p:titleStyle>
    <p:bodyStyle>
      <a:lvl1pPr marL="914400" indent="-914400" algn="l" defTabSz="3657600" rtl="0" eaLnBrk="1" latinLnBrk="0" hangingPunct="1">
        <a:lnSpc>
          <a:spcPct val="90000"/>
        </a:lnSpc>
        <a:spcBef>
          <a:spcPts val="4000"/>
        </a:spcBef>
        <a:buFont typeface="Arial" panose="020B0604020202020204" pitchFamily="34" charset="0"/>
        <a:buChar char="•"/>
        <a:defRPr sz="11200" kern="1200">
          <a:solidFill>
            <a:schemeClr val="tx1"/>
          </a:solidFill>
          <a:latin typeface="+mn-lt"/>
          <a:ea typeface="+mn-ea"/>
          <a:cs typeface="+mn-cs"/>
        </a:defRPr>
      </a:lvl1pPr>
      <a:lvl2pPr marL="2743200" indent="-914400" algn="l" defTabSz="3657600" rtl="0" eaLnBrk="1" latinLnBrk="0" hangingPunct="1">
        <a:lnSpc>
          <a:spcPct val="90000"/>
        </a:lnSpc>
        <a:spcBef>
          <a:spcPts val="2000"/>
        </a:spcBef>
        <a:buFont typeface="Arial" panose="020B0604020202020204" pitchFamily="34" charset="0"/>
        <a:buChar char="•"/>
        <a:defRPr sz="9600" kern="1200">
          <a:solidFill>
            <a:schemeClr val="tx1"/>
          </a:solidFill>
          <a:latin typeface="+mn-lt"/>
          <a:ea typeface="+mn-ea"/>
          <a:cs typeface="+mn-cs"/>
        </a:defRPr>
      </a:lvl2pPr>
      <a:lvl3pPr marL="4572000" indent="-914400" algn="l" defTabSz="3657600" rtl="0" eaLnBrk="1" latinLnBrk="0" hangingPunct="1">
        <a:lnSpc>
          <a:spcPct val="90000"/>
        </a:lnSpc>
        <a:spcBef>
          <a:spcPts val="2000"/>
        </a:spcBef>
        <a:buFont typeface="Arial" panose="020B0604020202020204" pitchFamily="34" charset="0"/>
        <a:buChar char="•"/>
        <a:defRPr sz="8000" kern="1200">
          <a:solidFill>
            <a:schemeClr val="tx1"/>
          </a:solidFill>
          <a:latin typeface="+mn-lt"/>
          <a:ea typeface="+mn-ea"/>
          <a:cs typeface="+mn-cs"/>
        </a:defRPr>
      </a:lvl3pPr>
      <a:lvl4pPr marL="6400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4pPr>
      <a:lvl5pPr marL="82296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5pPr>
      <a:lvl6pPr marL="100584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6pPr>
      <a:lvl7pPr marL="118872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7pPr>
      <a:lvl8pPr marL="137160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8pPr>
      <a:lvl9pPr marL="15544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9pPr>
    </p:bodyStyle>
    <p:other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6576000" cy="5293895"/>
          </a:xfrm>
          <a:prstGeom prst="rect">
            <a:avLst/>
          </a:prstGeom>
          <a:solidFill>
            <a:srgbClr val="0027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97843" y="5463843"/>
            <a:ext cx="11598442" cy="830997"/>
          </a:xfrm>
          <a:prstGeom prst="rect">
            <a:avLst/>
          </a:prstGeom>
          <a:solidFill>
            <a:srgbClr val="00274C"/>
          </a:solidFill>
        </p:spPr>
        <p:txBody>
          <a:bodyPr wrap="square" rtlCol="0">
            <a:spAutoFit/>
          </a:bodyPr>
          <a:lstStyle/>
          <a:p>
            <a:pPr algn="ctr"/>
            <a:r>
              <a:rPr lang="en-US" sz="4800" dirty="0">
                <a:solidFill>
                  <a:srgbClr val="FFCB05"/>
                </a:solidFill>
              </a:rPr>
              <a:t>Introduction</a:t>
            </a:r>
          </a:p>
        </p:txBody>
      </p:sp>
      <p:sp>
        <p:nvSpPr>
          <p:cNvPr id="6" name="TextBox 5"/>
          <p:cNvSpPr txBox="1"/>
          <p:nvPr/>
        </p:nvSpPr>
        <p:spPr>
          <a:xfrm>
            <a:off x="447762" y="6430717"/>
            <a:ext cx="11598441" cy="3046988"/>
          </a:xfrm>
          <a:prstGeom prst="rect">
            <a:avLst/>
          </a:prstGeom>
          <a:noFill/>
        </p:spPr>
        <p:txBody>
          <a:bodyPr wrap="square" rtlCol="0">
            <a:spAutoFit/>
          </a:bodyPr>
          <a:lstStyle/>
          <a:p>
            <a:r>
              <a:rPr lang="en-US" sz="3200" dirty="0"/>
              <a:t>Senior medical students who have completed their core clerkships have a unique perspective on how to be successful in the clinical environment. We designed a formalized peer-to-peer mentorship program in which senior medical students follow and provide guidance to a cohort (track) of core clerkship students in order to help them thrive academically, professionally, and personally.</a:t>
            </a:r>
          </a:p>
        </p:txBody>
      </p:sp>
      <p:sp>
        <p:nvSpPr>
          <p:cNvPr id="7" name="TextBox 6"/>
          <p:cNvSpPr txBox="1"/>
          <p:nvPr/>
        </p:nvSpPr>
        <p:spPr>
          <a:xfrm>
            <a:off x="7277091" y="617524"/>
            <a:ext cx="27798745" cy="2554545"/>
          </a:xfrm>
          <a:prstGeom prst="rect">
            <a:avLst/>
          </a:prstGeom>
          <a:noFill/>
        </p:spPr>
        <p:txBody>
          <a:bodyPr wrap="square" rtlCol="0">
            <a:spAutoFit/>
          </a:bodyPr>
          <a:lstStyle/>
          <a:p>
            <a:pPr algn="ctr"/>
            <a:r>
              <a:rPr lang="en-US" sz="8000" b="1" dirty="0">
                <a:solidFill>
                  <a:srgbClr val="FFCB05"/>
                </a:solidFill>
              </a:rPr>
              <a:t>Longitudinal Clerkship Advisors (LCA) Program: Peer-to-Peer Mentorship in the Clinical Years</a:t>
            </a:r>
          </a:p>
        </p:txBody>
      </p:sp>
      <p:sp>
        <p:nvSpPr>
          <p:cNvPr id="12" name="TextBox 11"/>
          <p:cNvSpPr txBox="1"/>
          <p:nvPr/>
        </p:nvSpPr>
        <p:spPr>
          <a:xfrm>
            <a:off x="7198436" y="3414026"/>
            <a:ext cx="27345348" cy="923330"/>
          </a:xfrm>
          <a:prstGeom prst="rect">
            <a:avLst/>
          </a:prstGeom>
          <a:noFill/>
        </p:spPr>
        <p:txBody>
          <a:bodyPr wrap="square" rtlCol="0">
            <a:spAutoFit/>
          </a:bodyPr>
          <a:lstStyle/>
          <a:p>
            <a:pPr algn="ctr"/>
            <a:r>
              <a:rPr lang="en-US" sz="5400" dirty="0">
                <a:solidFill>
                  <a:schemeClr val="bg1"/>
                </a:solidFill>
              </a:rPr>
              <a:t>Brian Cleary BS,</a:t>
            </a:r>
            <a:r>
              <a:rPr lang="en-US" sz="5400" baseline="30000" dirty="0">
                <a:solidFill>
                  <a:schemeClr val="bg1"/>
                </a:solidFill>
              </a:rPr>
              <a:t>1</a:t>
            </a:r>
            <a:r>
              <a:rPr lang="en-US" sz="5400" dirty="0">
                <a:solidFill>
                  <a:schemeClr val="bg1"/>
                </a:solidFill>
              </a:rPr>
              <a:t> Nicholas Raja BS,</a:t>
            </a:r>
            <a:r>
              <a:rPr lang="en-US" sz="5400" baseline="30000" dirty="0">
                <a:solidFill>
                  <a:schemeClr val="bg1"/>
                </a:solidFill>
              </a:rPr>
              <a:t> 1</a:t>
            </a:r>
            <a:r>
              <a:rPr lang="en-US" sz="5400" dirty="0">
                <a:solidFill>
                  <a:schemeClr val="bg1"/>
                </a:solidFill>
              </a:rPr>
              <a:t> Daniel Cronin MD</a:t>
            </a:r>
            <a:r>
              <a:rPr lang="en-US" sz="5400" baseline="30000" dirty="0">
                <a:solidFill>
                  <a:schemeClr val="bg1"/>
                </a:solidFill>
              </a:rPr>
              <a:t> 2</a:t>
            </a:r>
            <a:endParaRPr lang="en-US" sz="5400" dirty="0">
              <a:solidFill>
                <a:schemeClr val="bg1"/>
              </a:solidFill>
            </a:endParaRPr>
          </a:p>
        </p:txBody>
      </p:sp>
      <p:sp>
        <p:nvSpPr>
          <p:cNvPr id="18" name="TextBox 17"/>
          <p:cNvSpPr txBox="1"/>
          <p:nvPr/>
        </p:nvSpPr>
        <p:spPr>
          <a:xfrm>
            <a:off x="11414859" y="4149633"/>
            <a:ext cx="18912503" cy="1200329"/>
          </a:xfrm>
          <a:prstGeom prst="rect">
            <a:avLst/>
          </a:prstGeom>
          <a:noFill/>
        </p:spPr>
        <p:txBody>
          <a:bodyPr wrap="square" rtlCol="0">
            <a:spAutoFit/>
          </a:bodyPr>
          <a:lstStyle/>
          <a:p>
            <a:pPr algn="ctr"/>
            <a:r>
              <a:rPr lang="en-US" sz="3600" baseline="30000" dirty="0">
                <a:solidFill>
                  <a:schemeClr val="bg1"/>
                </a:solidFill>
              </a:rPr>
              <a:t>1</a:t>
            </a:r>
            <a:r>
              <a:rPr lang="en-US" sz="3600" dirty="0">
                <a:solidFill>
                  <a:schemeClr val="bg1"/>
                </a:solidFill>
              </a:rPr>
              <a:t>University of Michigan Medical School, </a:t>
            </a:r>
            <a:r>
              <a:rPr lang="en-US" sz="3600" baseline="30000" dirty="0">
                <a:solidFill>
                  <a:schemeClr val="bg1"/>
                </a:solidFill>
              </a:rPr>
              <a:t>2</a:t>
            </a:r>
            <a:r>
              <a:rPr lang="en-US" sz="3600" dirty="0">
                <a:solidFill>
                  <a:schemeClr val="bg1"/>
                </a:solidFill>
              </a:rPr>
              <a:t>Michigan Medicine Department of Internal Medicine, *Indicates Co-First Authors</a:t>
            </a:r>
          </a:p>
        </p:txBody>
      </p:sp>
      <p:sp>
        <p:nvSpPr>
          <p:cNvPr id="19" name="TextBox 18"/>
          <p:cNvSpPr txBox="1"/>
          <p:nvPr/>
        </p:nvSpPr>
        <p:spPr>
          <a:xfrm>
            <a:off x="12473363" y="5463842"/>
            <a:ext cx="11598442" cy="830997"/>
          </a:xfrm>
          <a:prstGeom prst="rect">
            <a:avLst/>
          </a:prstGeom>
          <a:solidFill>
            <a:srgbClr val="00274C"/>
          </a:solidFill>
        </p:spPr>
        <p:txBody>
          <a:bodyPr wrap="square" rtlCol="0">
            <a:spAutoFit/>
          </a:bodyPr>
          <a:lstStyle/>
          <a:p>
            <a:pPr algn="ctr"/>
            <a:r>
              <a:rPr lang="en-US" sz="4800" dirty="0">
                <a:solidFill>
                  <a:srgbClr val="FFCB05"/>
                </a:solidFill>
              </a:rPr>
              <a:t>Objectives</a:t>
            </a:r>
          </a:p>
        </p:txBody>
      </p:sp>
      <p:sp>
        <p:nvSpPr>
          <p:cNvPr id="29" name="TextBox 28">
            <a:extLst>
              <a:ext uri="{FF2B5EF4-FFF2-40B4-BE49-F238E27FC236}">
                <a16:creationId xmlns:a16="http://schemas.microsoft.com/office/drawing/2014/main" id="{E5E6FB3E-310A-4075-956F-0F8787DCF69E}"/>
              </a:ext>
            </a:extLst>
          </p:cNvPr>
          <p:cNvSpPr txBox="1"/>
          <p:nvPr/>
        </p:nvSpPr>
        <p:spPr>
          <a:xfrm>
            <a:off x="24538983" y="5463842"/>
            <a:ext cx="11576758" cy="830997"/>
          </a:xfrm>
          <a:prstGeom prst="rect">
            <a:avLst/>
          </a:prstGeom>
          <a:solidFill>
            <a:srgbClr val="00274C"/>
          </a:solidFill>
        </p:spPr>
        <p:txBody>
          <a:bodyPr wrap="square" rtlCol="0">
            <a:spAutoFit/>
          </a:bodyPr>
          <a:lstStyle/>
          <a:p>
            <a:pPr algn="ctr"/>
            <a:r>
              <a:rPr lang="en-US" sz="4800" dirty="0">
                <a:solidFill>
                  <a:srgbClr val="FFCB05"/>
                </a:solidFill>
              </a:rPr>
              <a:t>Obstacles Encountered and Modifications</a:t>
            </a:r>
          </a:p>
        </p:txBody>
      </p:sp>
      <p:sp>
        <p:nvSpPr>
          <p:cNvPr id="31" name="TextBox 30">
            <a:extLst>
              <a:ext uri="{FF2B5EF4-FFF2-40B4-BE49-F238E27FC236}">
                <a16:creationId xmlns:a16="http://schemas.microsoft.com/office/drawing/2014/main" id="{7C1DE347-B5BA-4274-929F-C38539D44A58}"/>
              </a:ext>
            </a:extLst>
          </p:cNvPr>
          <p:cNvSpPr txBox="1"/>
          <p:nvPr/>
        </p:nvSpPr>
        <p:spPr>
          <a:xfrm>
            <a:off x="12438535" y="20975986"/>
            <a:ext cx="11598442" cy="5509200"/>
          </a:xfrm>
          <a:prstGeom prst="rect">
            <a:avLst/>
          </a:prstGeom>
          <a:noFill/>
        </p:spPr>
        <p:txBody>
          <a:bodyPr wrap="square" rtlCol="0">
            <a:spAutoFit/>
          </a:bodyPr>
          <a:lstStyle/>
          <a:p>
            <a:pPr marL="457200" indent="-457200">
              <a:buFont typeface="Arial" panose="020B0604020202020204" pitchFamily="34" charset="0"/>
              <a:buChar char="•"/>
            </a:pPr>
            <a:r>
              <a:rPr lang="en-US" sz="3200" dirty="0"/>
              <a:t>Identify senior students able to act as advisors and match them with a clinical track.</a:t>
            </a:r>
          </a:p>
          <a:p>
            <a:pPr marL="457200" indent="-457200">
              <a:buFont typeface="Arial" panose="020B0604020202020204" pitchFamily="34" charset="0"/>
              <a:buChar char="•"/>
            </a:pPr>
            <a:r>
              <a:rPr lang="en-US" sz="3200" dirty="0"/>
              <a:t>Develop centralized educational content to be distributed to clerkship students.</a:t>
            </a:r>
          </a:p>
          <a:p>
            <a:pPr marL="457200" indent="-457200">
              <a:buFont typeface="Arial" panose="020B0604020202020204" pitchFamily="34" charset="0"/>
              <a:buChar char="•"/>
            </a:pPr>
            <a:r>
              <a:rPr lang="en-US" sz="3200" dirty="0"/>
              <a:t>Empower advisors to schedule regular advising sessions and check-ins throughout the clerkship year.</a:t>
            </a:r>
          </a:p>
          <a:p>
            <a:pPr marL="457200" indent="-457200">
              <a:buFont typeface="Arial" panose="020B0604020202020204" pitchFamily="34" charset="0"/>
              <a:buChar char="•"/>
            </a:pPr>
            <a:r>
              <a:rPr lang="en-US" sz="3200" dirty="0"/>
              <a:t>Obtain scheduled feedback from clerkship students to be used in modifying the LCA content and structure.</a:t>
            </a:r>
          </a:p>
          <a:p>
            <a:pPr marL="457200" indent="-457200">
              <a:buFont typeface="Arial" panose="020B0604020202020204" pitchFamily="34" charset="0"/>
              <a:buChar char="•"/>
            </a:pPr>
            <a:r>
              <a:rPr lang="en-US" sz="3200" dirty="0"/>
              <a:t>Obtain end of the year feedback to gauge program success and compare experiences of students who utilized the program vs those who did not attend sessions.</a:t>
            </a:r>
          </a:p>
        </p:txBody>
      </p:sp>
      <p:pic>
        <p:nvPicPr>
          <p:cNvPr id="32" name="Picture 31">
            <a:extLst>
              <a:ext uri="{FF2B5EF4-FFF2-40B4-BE49-F238E27FC236}">
                <a16:creationId xmlns:a16="http://schemas.microsoft.com/office/drawing/2014/main" id="{6414EB84-2E06-1548-A26A-672FED6B40B6}"/>
              </a:ext>
            </a:extLst>
          </p:cNvPr>
          <p:cNvPicPr>
            <a:picLocks noChangeAspect="1"/>
          </p:cNvPicPr>
          <p:nvPr/>
        </p:nvPicPr>
        <p:blipFill>
          <a:blip r:embed="rId2"/>
          <a:stretch>
            <a:fillRect/>
          </a:stretch>
        </p:blipFill>
        <p:spPr>
          <a:xfrm>
            <a:off x="995114" y="101058"/>
            <a:ext cx="6061236" cy="5178904"/>
          </a:xfrm>
          <a:prstGeom prst="rect">
            <a:avLst/>
          </a:prstGeom>
        </p:spPr>
      </p:pic>
      <p:sp>
        <p:nvSpPr>
          <p:cNvPr id="34" name="TextBox 33">
            <a:extLst>
              <a:ext uri="{FF2B5EF4-FFF2-40B4-BE49-F238E27FC236}">
                <a16:creationId xmlns:a16="http://schemas.microsoft.com/office/drawing/2014/main" id="{C86D4616-768F-7141-98C2-384CAF32116D}"/>
              </a:ext>
            </a:extLst>
          </p:cNvPr>
          <p:cNvSpPr txBox="1"/>
          <p:nvPr/>
        </p:nvSpPr>
        <p:spPr>
          <a:xfrm>
            <a:off x="12488778" y="11329442"/>
            <a:ext cx="11579031" cy="8463855"/>
          </a:xfrm>
          <a:prstGeom prst="rect">
            <a:avLst/>
          </a:prstGeom>
          <a:noFill/>
        </p:spPr>
        <p:txBody>
          <a:bodyPr wrap="square" rtlCol="0">
            <a:spAutoFit/>
          </a:bodyPr>
          <a:lstStyle/>
          <a:p>
            <a:pPr marL="457200" indent="-457200">
              <a:buFont typeface="Arial" panose="020B0604020202020204" pitchFamily="34" charset="0"/>
              <a:buChar char="•"/>
            </a:pPr>
            <a:r>
              <a:rPr lang="en-US" sz="3200" dirty="0"/>
              <a:t>By the end of each pre-rotation advisor meeting, students will have a better understanding of:</a:t>
            </a:r>
          </a:p>
          <a:p>
            <a:pPr marL="1993392" lvl="1" indent="-457200">
              <a:buFont typeface="Arial" panose="020B0604020202020204" pitchFamily="34" charset="0"/>
              <a:buChar char="•"/>
            </a:pPr>
            <a:r>
              <a:rPr lang="en-US" sz="3200" dirty="0"/>
              <a:t>The role of the core clerkship student within the larger healthcare team</a:t>
            </a:r>
          </a:p>
          <a:p>
            <a:pPr marL="1993392" lvl="1" indent="-457200">
              <a:buFont typeface="Arial" panose="020B0604020202020204" pitchFamily="34" charset="0"/>
              <a:buChar char="•"/>
            </a:pPr>
            <a:r>
              <a:rPr lang="en-US" sz="3200" dirty="0"/>
              <a:t>How to learn and apply new information in the clinical setting</a:t>
            </a:r>
          </a:p>
          <a:p>
            <a:pPr marL="1993392" lvl="1" indent="-457200">
              <a:buFont typeface="Arial" panose="020B0604020202020204" pitchFamily="34" charset="0"/>
              <a:buChar char="•"/>
            </a:pPr>
            <a:r>
              <a:rPr lang="en-US" sz="3200" dirty="0"/>
              <a:t>How to perform procedures and other hands-on tasks</a:t>
            </a:r>
          </a:p>
          <a:p>
            <a:pPr marL="1993392" lvl="1" indent="-457200">
              <a:buFont typeface="Arial" panose="020B0604020202020204" pitchFamily="34" charset="0"/>
              <a:buChar char="•"/>
            </a:pPr>
            <a:r>
              <a:rPr lang="en-US" sz="3200" dirty="0"/>
              <a:t>How to effectively and efficiently interface with the electronic medical record</a:t>
            </a:r>
          </a:p>
          <a:p>
            <a:pPr marL="1993392" lvl="1" indent="-457200">
              <a:buFont typeface="Arial" panose="020B0604020202020204" pitchFamily="34" charset="0"/>
              <a:buChar char="•"/>
            </a:pPr>
            <a:r>
              <a:rPr lang="en-US" sz="3200" dirty="0"/>
              <a:t>Expectations about scheduling, grading, and other logistical issues</a:t>
            </a:r>
          </a:p>
          <a:p>
            <a:pPr marL="457200" indent="-457200">
              <a:buFont typeface="Arial" panose="020B0604020202020204" pitchFamily="34" charset="0"/>
              <a:buChar char="•"/>
            </a:pPr>
            <a:r>
              <a:rPr lang="en-US" sz="3200" dirty="0"/>
              <a:t>At the end of the core clinical year, students participating in the program will have gained experience:</a:t>
            </a:r>
          </a:p>
          <a:p>
            <a:pPr marL="1993392" lvl="1" indent="-457200">
              <a:buFont typeface="Arial" panose="020B0604020202020204" pitchFamily="34" charset="0"/>
              <a:buChar char="•"/>
            </a:pPr>
            <a:r>
              <a:rPr lang="en-US" sz="3200" dirty="0"/>
              <a:t>Reflecting on their successes and challenges</a:t>
            </a:r>
          </a:p>
          <a:p>
            <a:pPr marL="1993392" lvl="1" indent="-457200">
              <a:buFont typeface="Arial" panose="020B0604020202020204" pitchFamily="34" charset="0"/>
              <a:buChar char="•"/>
            </a:pPr>
            <a:r>
              <a:rPr lang="en-US" sz="3200" dirty="0"/>
              <a:t>Identifying obstacles to and paths towards personal wellness</a:t>
            </a:r>
          </a:p>
          <a:p>
            <a:pPr marL="1993392" lvl="1" indent="-457200">
              <a:buFont typeface="Arial" panose="020B0604020202020204" pitchFamily="34" charset="0"/>
              <a:buChar char="•"/>
            </a:pPr>
            <a:r>
              <a:rPr lang="en-US" sz="3200" dirty="0"/>
              <a:t>Learning how to give and receive peer-to-peer feedback</a:t>
            </a:r>
          </a:p>
        </p:txBody>
      </p:sp>
      <p:sp>
        <p:nvSpPr>
          <p:cNvPr id="39" name="TextBox 38">
            <a:extLst>
              <a:ext uri="{FF2B5EF4-FFF2-40B4-BE49-F238E27FC236}">
                <a16:creationId xmlns:a16="http://schemas.microsoft.com/office/drawing/2014/main" id="{C1A80BE7-009F-0441-8A9F-CC2110283B43}"/>
              </a:ext>
            </a:extLst>
          </p:cNvPr>
          <p:cNvSpPr txBox="1"/>
          <p:nvPr/>
        </p:nvSpPr>
        <p:spPr>
          <a:xfrm>
            <a:off x="397838" y="10794556"/>
            <a:ext cx="11598442" cy="830997"/>
          </a:xfrm>
          <a:prstGeom prst="rect">
            <a:avLst/>
          </a:prstGeom>
          <a:solidFill>
            <a:srgbClr val="00274C"/>
          </a:solidFill>
        </p:spPr>
        <p:txBody>
          <a:bodyPr wrap="square" rtlCol="0">
            <a:spAutoFit/>
          </a:bodyPr>
          <a:lstStyle/>
          <a:p>
            <a:pPr algn="ctr"/>
            <a:r>
              <a:rPr lang="en-US" sz="4800" dirty="0">
                <a:solidFill>
                  <a:srgbClr val="FFCB05"/>
                </a:solidFill>
              </a:rPr>
              <a:t>Background</a:t>
            </a:r>
          </a:p>
        </p:txBody>
      </p:sp>
      <p:sp>
        <p:nvSpPr>
          <p:cNvPr id="43" name="TextBox 42">
            <a:extLst>
              <a:ext uri="{FF2B5EF4-FFF2-40B4-BE49-F238E27FC236}">
                <a16:creationId xmlns:a16="http://schemas.microsoft.com/office/drawing/2014/main" id="{8C04E455-5087-F14C-B442-FA0280A3391A}"/>
              </a:ext>
            </a:extLst>
          </p:cNvPr>
          <p:cNvSpPr txBox="1"/>
          <p:nvPr/>
        </p:nvSpPr>
        <p:spPr>
          <a:xfrm>
            <a:off x="24538983" y="6464786"/>
            <a:ext cx="11576758" cy="8956298"/>
          </a:xfrm>
          <a:prstGeom prst="rect">
            <a:avLst/>
          </a:prstGeom>
          <a:noFill/>
        </p:spPr>
        <p:txBody>
          <a:bodyPr wrap="square" rtlCol="0">
            <a:spAutoFit/>
          </a:bodyPr>
          <a:lstStyle/>
          <a:p>
            <a:pPr marL="457200" indent="-457200">
              <a:buFont typeface="Arial" panose="020B0604020202020204" pitchFamily="34" charset="0"/>
              <a:buChar char="•"/>
            </a:pPr>
            <a:r>
              <a:rPr lang="en-US" sz="3200" dirty="0"/>
              <a:t>Coordination meetings around a multitude of conflicts, including clinical schedules, Sub-Is, USMLE preparation, and residency interviews</a:t>
            </a:r>
          </a:p>
          <a:p>
            <a:pPr marL="1993392" lvl="1" indent="-457200">
              <a:buFont typeface="Arial" panose="020B0604020202020204" pitchFamily="34" charset="0"/>
              <a:buChar char="•"/>
            </a:pPr>
            <a:r>
              <a:rPr lang="en-US" sz="3200" dirty="0"/>
              <a:t>Large groups of advisors were recruited to ensure availability of at least one mentor.</a:t>
            </a:r>
          </a:p>
          <a:p>
            <a:pPr marL="1993392" lvl="1" indent="-457200">
              <a:buFont typeface="Arial" panose="020B0604020202020204" pitchFamily="34" charset="0"/>
              <a:buChar char="•"/>
            </a:pPr>
            <a:r>
              <a:rPr lang="en-US" sz="3200" dirty="0"/>
              <a:t>Advisors made themselves available “on call” via email or phone</a:t>
            </a:r>
          </a:p>
          <a:p>
            <a:pPr marL="1993392" lvl="1" indent="-457200">
              <a:buFont typeface="Arial" panose="020B0604020202020204" pitchFamily="34" charset="0"/>
              <a:buChar char="•"/>
            </a:pPr>
            <a:r>
              <a:rPr lang="en-US" sz="3200" dirty="0"/>
              <a:t>Groups offered alternate times and make-up sessions to accommodate clerkship student needs.</a:t>
            </a:r>
          </a:p>
          <a:p>
            <a:pPr marL="457200" indent="-457200">
              <a:buFont typeface="Arial" panose="020B0604020202020204" pitchFamily="34" charset="0"/>
              <a:buChar char="•"/>
            </a:pPr>
            <a:r>
              <a:rPr lang="en-US" sz="3200" dirty="0"/>
              <a:t>Creation of centralized content to organize the collective knowledge of &gt;50 advisors</a:t>
            </a:r>
          </a:p>
          <a:p>
            <a:pPr marL="1993392" lvl="1" indent="-457200">
              <a:buFont typeface="Arial" panose="020B0604020202020204" pitchFamily="34" charset="0"/>
              <a:buChar char="•"/>
            </a:pPr>
            <a:r>
              <a:rPr lang="en-US" sz="3200" dirty="0"/>
              <a:t>Several senior students were selected as leaders of focus groups organized by specialty</a:t>
            </a:r>
          </a:p>
          <a:p>
            <a:pPr marL="1993392" lvl="1" indent="-457200">
              <a:buFont typeface="Arial" panose="020B0604020202020204" pitchFamily="34" charset="0"/>
              <a:buChar char="•"/>
            </a:pPr>
            <a:r>
              <a:rPr lang="en-US" sz="3200" dirty="0"/>
              <a:t>Advisors volunteered to contribute to content development based on their comfort levels with different rotations.</a:t>
            </a:r>
          </a:p>
          <a:p>
            <a:pPr marL="1993392" lvl="1" indent="-457200">
              <a:buFont typeface="Arial" panose="020B0604020202020204" pitchFamily="34" charset="0"/>
              <a:buChar char="•"/>
            </a:pPr>
            <a:r>
              <a:rPr lang="en-US" sz="3200" dirty="0"/>
              <a:t>Drafted content is shared and edited with the entire mentor population for suggestions/improvement</a:t>
            </a:r>
          </a:p>
        </p:txBody>
      </p:sp>
      <p:sp>
        <p:nvSpPr>
          <p:cNvPr id="46" name="TextBox 45">
            <a:extLst>
              <a:ext uri="{FF2B5EF4-FFF2-40B4-BE49-F238E27FC236}">
                <a16:creationId xmlns:a16="http://schemas.microsoft.com/office/drawing/2014/main" id="{8EAADDC5-6692-1B4D-9360-30DC1A7E7D08}"/>
              </a:ext>
            </a:extLst>
          </p:cNvPr>
          <p:cNvSpPr txBox="1"/>
          <p:nvPr/>
        </p:nvSpPr>
        <p:spPr>
          <a:xfrm>
            <a:off x="397840" y="9473664"/>
            <a:ext cx="11598442" cy="615553"/>
          </a:xfrm>
          <a:prstGeom prst="rect">
            <a:avLst/>
          </a:prstGeom>
          <a:solidFill>
            <a:srgbClr val="00274C"/>
          </a:solidFill>
        </p:spPr>
        <p:txBody>
          <a:bodyPr wrap="square" rtlCol="0">
            <a:spAutoFit/>
          </a:bodyPr>
          <a:lstStyle/>
          <a:p>
            <a:pPr algn="ctr"/>
            <a:r>
              <a:rPr lang="en-US" sz="3400" dirty="0">
                <a:solidFill>
                  <a:srgbClr val="FFCB05"/>
                </a:solidFill>
              </a:rPr>
              <a:t>Disclosure</a:t>
            </a:r>
          </a:p>
        </p:txBody>
      </p:sp>
      <p:sp>
        <p:nvSpPr>
          <p:cNvPr id="16" name="Rectangle 15">
            <a:extLst>
              <a:ext uri="{FF2B5EF4-FFF2-40B4-BE49-F238E27FC236}">
                <a16:creationId xmlns:a16="http://schemas.microsoft.com/office/drawing/2014/main" id="{A698029C-EB2B-F747-8D1C-B2D666D46728}"/>
              </a:ext>
            </a:extLst>
          </p:cNvPr>
          <p:cNvSpPr/>
          <p:nvPr/>
        </p:nvSpPr>
        <p:spPr>
          <a:xfrm>
            <a:off x="12488779" y="7256886"/>
            <a:ext cx="11598442" cy="3046988"/>
          </a:xfrm>
          <a:prstGeom prst="rect">
            <a:avLst/>
          </a:prstGeom>
        </p:spPr>
        <p:txBody>
          <a:bodyPr wrap="square">
            <a:spAutoFit/>
          </a:bodyPr>
          <a:lstStyle/>
          <a:p>
            <a:pPr marL="457200" indent="-457200">
              <a:buFont typeface="Arial" panose="020B0604020202020204" pitchFamily="34" charset="0"/>
              <a:buChar char="•"/>
            </a:pPr>
            <a:r>
              <a:rPr lang="en-US" sz="3200" dirty="0"/>
              <a:t>Design and implement a longitudinal peer-to-peer mentorship program between senior medical students and core clerkship students aimed at addressing student-identified topics of concern.</a:t>
            </a:r>
          </a:p>
          <a:p>
            <a:pPr marL="457200" indent="-457200">
              <a:buFont typeface="Arial" panose="020B0604020202020204" pitchFamily="34" charset="0"/>
              <a:buChar char="•"/>
            </a:pPr>
            <a:r>
              <a:rPr lang="en-US" sz="3200" dirty="0"/>
              <a:t>Through student feedback, evaluate and optimize the structure of the longitudinal mentorship program to better meet the needs of students over time.</a:t>
            </a:r>
          </a:p>
        </p:txBody>
      </p:sp>
      <p:sp>
        <p:nvSpPr>
          <p:cNvPr id="49" name="TextBox 48">
            <a:extLst>
              <a:ext uri="{FF2B5EF4-FFF2-40B4-BE49-F238E27FC236}">
                <a16:creationId xmlns:a16="http://schemas.microsoft.com/office/drawing/2014/main" id="{BE2A8C8E-2B00-4843-82B2-09F81A44FA2A}"/>
              </a:ext>
            </a:extLst>
          </p:cNvPr>
          <p:cNvSpPr txBox="1"/>
          <p:nvPr/>
        </p:nvSpPr>
        <p:spPr>
          <a:xfrm>
            <a:off x="12488779" y="10476077"/>
            <a:ext cx="11598442" cy="615553"/>
          </a:xfrm>
          <a:prstGeom prst="rect">
            <a:avLst/>
          </a:prstGeom>
          <a:solidFill>
            <a:srgbClr val="00274C"/>
          </a:solidFill>
        </p:spPr>
        <p:txBody>
          <a:bodyPr wrap="square" rtlCol="0">
            <a:spAutoFit/>
          </a:bodyPr>
          <a:lstStyle/>
          <a:p>
            <a:pPr algn="ctr"/>
            <a:r>
              <a:rPr lang="en-US" sz="3400" dirty="0">
                <a:solidFill>
                  <a:srgbClr val="FFCB05"/>
                </a:solidFill>
              </a:rPr>
              <a:t>Curriculum Objectives</a:t>
            </a:r>
          </a:p>
        </p:txBody>
      </p:sp>
      <p:sp>
        <p:nvSpPr>
          <p:cNvPr id="51" name="TextBox 50">
            <a:extLst>
              <a:ext uri="{FF2B5EF4-FFF2-40B4-BE49-F238E27FC236}">
                <a16:creationId xmlns:a16="http://schemas.microsoft.com/office/drawing/2014/main" id="{84D71018-3642-D645-9DE1-805A9299E537}"/>
              </a:ext>
            </a:extLst>
          </p:cNvPr>
          <p:cNvSpPr txBox="1"/>
          <p:nvPr/>
        </p:nvSpPr>
        <p:spPr>
          <a:xfrm>
            <a:off x="24507397" y="15591031"/>
            <a:ext cx="11608344" cy="830997"/>
          </a:xfrm>
          <a:prstGeom prst="rect">
            <a:avLst/>
          </a:prstGeom>
          <a:solidFill>
            <a:srgbClr val="00274C"/>
          </a:solidFill>
        </p:spPr>
        <p:txBody>
          <a:bodyPr wrap="square" rtlCol="0">
            <a:spAutoFit/>
          </a:bodyPr>
          <a:lstStyle/>
          <a:p>
            <a:pPr algn="ctr"/>
            <a:r>
              <a:rPr lang="en-US" sz="4800" dirty="0">
                <a:solidFill>
                  <a:srgbClr val="FFCB05"/>
                </a:solidFill>
              </a:rPr>
              <a:t>Final Product</a:t>
            </a:r>
          </a:p>
        </p:txBody>
      </p:sp>
      <p:sp>
        <p:nvSpPr>
          <p:cNvPr id="53" name="TextBox 52">
            <a:extLst>
              <a:ext uri="{FF2B5EF4-FFF2-40B4-BE49-F238E27FC236}">
                <a16:creationId xmlns:a16="http://schemas.microsoft.com/office/drawing/2014/main" id="{A8DF8D02-3E36-B14E-B407-2C364ADE52A5}"/>
              </a:ext>
            </a:extLst>
          </p:cNvPr>
          <p:cNvSpPr txBox="1"/>
          <p:nvPr/>
        </p:nvSpPr>
        <p:spPr>
          <a:xfrm>
            <a:off x="12469367" y="6566057"/>
            <a:ext cx="11598442" cy="615553"/>
          </a:xfrm>
          <a:prstGeom prst="rect">
            <a:avLst/>
          </a:prstGeom>
          <a:solidFill>
            <a:srgbClr val="00274C"/>
          </a:solidFill>
        </p:spPr>
        <p:txBody>
          <a:bodyPr wrap="square" rtlCol="0">
            <a:spAutoFit/>
          </a:bodyPr>
          <a:lstStyle/>
          <a:p>
            <a:pPr algn="ctr"/>
            <a:r>
              <a:rPr lang="en-US" sz="3400" dirty="0">
                <a:solidFill>
                  <a:srgbClr val="FFCB05"/>
                </a:solidFill>
              </a:rPr>
              <a:t>Capstone for Impact Objectives</a:t>
            </a:r>
          </a:p>
        </p:txBody>
      </p:sp>
      <p:sp>
        <p:nvSpPr>
          <p:cNvPr id="56" name="TextBox 55">
            <a:extLst>
              <a:ext uri="{FF2B5EF4-FFF2-40B4-BE49-F238E27FC236}">
                <a16:creationId xmlns:a16="http://schemas.microsoft.com/office/drawing/2014/main" id="{4772D3F8-4B18-A149-AE58-D0DE257123A9}"/>
              </a:ext>
            </a:extLst>
          </p:cNvPr>
          <p:cNvSpPr txBox="1"/>
          <p:nvPr/>
        </p:nvSpPr>
        <p:spPr>
          <a:xfrm>
            <a:off x="397839" y="10149499"/>
            <a:ext cx="11598441" cy="584775"/>
          </a:xfrm>
          <a:prstGeom prst="rect">
            <a:avLst/>
          </a:prstGeom>
          <a:noFill/>
        </p:spPr>
        <p:txBody>
          <a:bodyPr wrap="square" rtlCol="0">
            <a:spAutoFit/>
          </a:bodyPr>
          <a:lstStyle/>
          <a:p>
            <a:pPr algn="ctr"/>
            <a:r>
              <a:rPr lang="en-US" sz="3200" dirty="0"/>
              <a:t>No disclosures</a:t>
            </a:r>
          </a:p>
        </p:txBody>
      </p:sp>
      <p:sp>
        <p:nvSpPr>
          <p:cNvPr id="20" name="Rectangle 19">
            <a:extLst>
              <a:ext uri="{FF2B5EF4-FFF2-40B4-BE49-F238E27FC236}">
                <a16:creationId xmlns:a16="http://schemas.microsoft.com/office/drawing/2014/main" id="{310F5034-301C-1A48-812A-0D5D0211F4CF}"/>
              </a:ext>
            </a:extLst>
          </p:cNvPr>
          <p:cNvSpPr/>
          <p:nvPr/>
        </p:nvSpPr>
        <p:spPr>
          <a:xfrm>
            <a:off x="397838" y="11803764"/>
            <a:ext cx="11598441" cy="8956298"/>
          </a:xfrm>
          <a:prstGeom prst="rect">
            <a:avLst/>
          </a:prstGeom>
        </p:spPr>
        <p:txBody>
          <a:bodyPr wrap="square">
            <a:spAutoFit/>
          </a:bodyPr>
          <a:lstStyle/>
          <a:p>
            <a:pPr marL="457200" indent="-457200">
              <a:buFont typeface="Arial" panose="020B0604020202020204" pitchFamily="34" charset="0"/>
              <a:buChar char="•"/>
            </a:pPr>
            <a:r>
              <a:rPr lang="en-US" sz="3200" dirty="0"/>
              <a:t>Success in the clinical environment requires a different skillset than that which is developed during the pre-clinical years of medical school.</a:t>
            </a:r>
          </a:p>
          <a:p>
            <a:pPr marL="457200" indent="-457200">
              <a:buFont typeface="Arial" panose="020B0604020202020204" pitchFamily="34" charset="0"/>
              <a:buChar char="•"/>
            </a:pPr>
            <a:r>
              <a:rPr lang="en-US" sz="3200" dirty="0"/>
              <a:t>Students entering their core clerkships often feel unsure about or unprepared to navigate a variety of issues that are important to their performance on clinical rotations.</a:t>
            </a:r>
          </a:p>
          <a:p>
            <a:pPr marL="457200" indent="-457200">
              <a:buFont typeface="Arial" panose="020B0604020202020204" pitchFamily="34" charset="0"/>
              <a:buChar char="•"/>
            </a:pPr>
            <a:r>
              <a:rPr lang="en-US" sz="3200" dirty="0"/>
              <a:t>Currently, preparation for the clerkship year (i.e. the “Transition to Clerkships”) is designed and led by faculty and residents in the form of lectures, small groups, standardized patients, or assessments, with minimal time for peer-to-peer instruction.</a:t>
            </a:r>
          </a:p>
          <a:p>
            <a:pPr marL="457200" indent="-457200">
              <a:buFont typeface="Arial" panose="020B0604020202020204" pitchFamily="34" charset="0"/>
              <a:buChar char="•"/>
            </a:pPr>
            <a:r>
              <a:rPr lang="en-US" sz="3200" dirty="0"/>
              <a:t>Having recently completed the core rotations, early and late branch students are in a position to provide unique perspectives on succeeding as a clinical student.</a:t>
            </a:r>
          </a:p>
          <a:p>
            <a:pPr marL="457200" indent="-457200">
              <a:buFont typeface="Arial" panose="020B0604020202020204" pitchFamily="34" charset="0"/>
              <a:buChar char="•"/>
            </a:pPr>
            <a:r>
              <a:rPr lang="en-US" sz="3200" dirty="0"/>
              <a:t>Thus, a formalized peer mentorship program may fill an important gap in preparing students entering the wards for success.</a:t>
            </a:r>
          </a:p>
          <a:p>
            <a:pPr marL="457200" indent="-457200">
              <a:buFont typeface="Arial" panose="020B0604020202020204" pitchFamily="34" charset="0"/>
              <a:buChar char="•"/>
            </a:pPr>
            <a:endParaRPr lang="en-US" sz="3200" dirty="0"/>
          </a:p>
          <a:p>
            <a:pPr marL="1993392" lvl="1" indent="-457200">
              <a:buFont typeface="Arial" panose="020B0604020202020204" pitchFamily="34" charset="0"/>
              <a:buChar char="•"/>
            </a:pPr>
            <a:endParaRPr lang="en-US" sz="3200" dirty="0"/>
          </a:p>
          <a:p>
            <a:pPr marL="1993392" lvl="1" indent="-457200">
              <a:buFont typeface="Arial" panose="020B0604020202020204" pitchFamily="34" charset="0"/>
              <a:buChar char="•"/>
            </a:pPr>
            <a:endParaRPr lang="en-US" sz="3200" dirty="0"/>
          </a:p>
        </p:txBody>
      </p:sp>
      <p:sp>
        <p:nvSpPr>
          <p:cNvPr id="57" name="TextBox 56">
            <a:extLst>
              <a:ext uri="{FF2B5EF4-FFF2-40B4-BE49-F238E27FC236}">
                <a16:creationId xmlns:a16="http://schemas.microsoft.com/office/drawing/2014/main" id="{73444342-2C71-3246-9A35-58F77B7F3AD4}"/>
              </a:ext>
            </a:extLst>
          </p:cNvPr>
          <p:cNvSpPr txBox="1"/>
          <p:nvPr/>
        </p:nvSpPr>
        <p:spPr>
          <a:xfrm>
            <a:off x="12438535" y="20031109"/>
            <a:ext cx="11629274" cy="848032"/>
          </a:xfrm>
          <a:prstGeom prst="rect">
            <a:avLst/>
          </a:prstGeom>
          <a:solidFill>
            <a:srgbClr val="00274C"/>
          </a:solidFill>
        </p:spPr>
        <p:txBody>
          <a:bodyPr wrap="square" rtlCol="0">
            <a:spAutoFit/>
          </a:bodyPr>
          <a:lstStyle/>
          <a:p>
            <a:pPr algn="ctr"/>
            <a:r>
              <a:rPr lang="en-US" sz="4800" dirty="0">
                <a:solidFill>
                  <a:srgbClr val="FFCB05"/>
                </a:solidFill>
              </a:rPr>
              <a:t>Approach</a:t>
            </a:r>
          </a:p>
        </p:txBody>
      </p:sp>
      <p:pic>
        <p:nvPicPr>
          <p:cNvPr id="1026" name="Picture 2" descr="Image result for helping each other up">
            <a:extLst>
              <a:ext uri="{FF2B5EF4-FFF2-40B4-BE49-F238E27FC236}">
                <a16:creationId xmlns:a16="http://schemas.microsoft.com/office/drawing/2014/main" id="{068BB6BB-E1F8-0B45-9AD0-DA2868DB7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9224" y="20007747"/>
            <a:ext cx="8063347" cy="5357646"/>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EA885E2C-DD9F-794C-BD76-14BE6B50A019}"/>
              </a:ext>
            </a:extLst>
          </p:cNvPr>
          <p:cNvSpPr txBox="1"/>
          <p:nvPr/>
        </p:nvSpPr>
        <p:spPr>
          <a:xfrm>
            <a:off x="24523190" y="16658104"/>
            <a:ext cx="11576758" cy="9448740"/>
          </a:xfrm>
          <a:prstGeom prst="rect">
            <a:avLst/>
          </a:prstGeom>
          <a:noFill/>
        </p:spPr>
        <p:txBody>
          <a:bodyPr wrap="square" rtlCol="0">
            <a:spAutoFit/>
          </a:bodyPr>
          <a:lstStyle/>
          <a:p>
            <a:pPr marL="457200" indent="-457200">
              <a:buFont typeface="Arial" panose="020B0604020202020204" pitchFamily="34" charset="0"/>
              <a:buChar char="•"/>
            </a:pPr>
            <a:r>
              <a:rPr lang="en-US" sz="3200" dirty="0"/>
              <a:t>Each clinical track was matched with 8-15 students in their 3</a:t>
            </a:r>
            <a:r>
              <a:rPr lang="en-US" sz="3200" baseline="30000" dirty="0"/>
              <a:t>rd</a:t>
            </a:r>
            <a:r>
              <a:rPr lang="en-US" sz="3200" dirty="0"/>
              <a:t>/4th years of medical school.</a:t>
            </a:r>
          </a:p>
          <a:p>
            <a:pPr marL="457200" indent="-457200">
              <a:buFont typeface="Arial" panose="020B0604020202020204" pitchFamily="34" charset="0"/>
              <a:buChar char="•"/>
            </a:pPr>
            <a:r>
              <a:rPr lang="en-US" sz="3200" dirty="0"/>
              <a:t>Advisors meet with students twice during each clerkship:</a:t>
            </a:r>
          </a:p>
          <a:p>
            <a:pPr marL="1993392" lvl="1" indent="-457200">
              <a:buFont typeface="Arial" panose="020B0604020202020204" pitchFamily="34" charset="0"/>
              <a:buChar char="•"/>
            </a:pPr>
            <a:r>
              <a:rPr lang="en-US" sz="3200" dirty="0"/>
              <a:t>Once before starting or during the first week of a new clerkship</a:t>
            </a:r>
          </a:p>
          <a:p>
            <a:pPr marL="1993392" lvl="1" indent="-457200">
              <a:buFont typeface="Arial" panose="020B0604020202020204" pitchFamily="34" charset="0"/>
              <a:buChar char="•"/>
            </a:pPr>
            <a:r>
              <a:rPr lang="en-US" sz="3200" dirty="0"/>
              <a:t>Once more approximately halfway through the current clerkship</a:t>
            </a:r>
          </a:p>
          <a:p>
            <a:pPr marL="457200" indent="-457200">
              <a:buFont typeface="Arial" panose="020B0604020202020204" pitchFamily="34" charset="0"/>
              <a:buChar char="•"/>
            </a:pPr>
            <a:r>
              <a:rPr lang="en-US" sz="3200" dirty="0"/>
              <a:t>During these meetings, advisors deliver the centralized educational content and field any and all questions from core clerkship students.</a:t>
            </a:r>
          </a:p>
          <a:p>
            <a:pPr marL="457200" indent="-457200">
              <a:buFont typeface="Arial" panose="020B0604020202020204" pitchFamily="34" charset="0"/>
              <a:buChar char="•"/>
            </a:pPr>
            <a:r>
              <a:rPr lang="en-US" sz="3200" dirty="0"/>
              <a:t>Advisors also divide themselves into a “call schedule” for additional concerns that may arise outside of meetings.</a:t>
            </a:r>
          </a:p>
          <a:p>
            <a:pPr marL="457200" indent="-457200">
              <a:buFont typeface="Arial" panose="020B0604020202020204" pitchFamily="34" charset="0"/>
              <a:buChar char="•"/>
            </a:pPr>
            <a:r>
              <a:rPr lang="en-US" sz="3200" dirty="0"/>
              <a:t>At the beginning of a new clerkship meeting, advisors collect feedback from students to be used to improve educational content.</a:t>
            </a:r>
          </a:p>
          <a:p>
            <a:pPr marL="457200" indent="-457200">
              <a:buFont typeface="Arial" panose="020B0604020202020204" pitchFamily="34" charset="0"/>
              <a:buChar char="•"/>
            </a:pPr>
            <a:r>
              <a:rPr lang="en-US" sz="3200" dirty="0"/>
              <a:t>Future steps: Assess the overall utility of the LCA program by comparing the experiences of students who attended meetings/events to those who did not. Identify areas for improvement for future classes.</a:t>
            </a:r>
          </a:p>
        </p:txBody>
      </p:sp>
    </p:spTree>
    <p:extLst>
      <p:ext uri="{BB962C8B-B14F-4D97-AF65-F5344CB8AC3E}">
        <p14:creationId xmlns:p14="http://schemas.microsoft.com/office/powerpoint/2010/main" val="2211780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31927</TotalTime>
  <Words>777</Words>
  <Application>Microsoft Macintosh PowerPoint</Application>
  <PresentationFormat>Custom</PresentationFormat>
  <Paragraphs>53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Raja, Nicholas</cp:lastModifiedBy>
  <cp:revision>175</cp:revision>
  <cp:lastPrinted>2019-09-25T17:18:38Z</cp:lastPrinted>
  <dcterms:created xsi:type="dcterms:W3CDTF">2016-10-21T01:46:42Z</dcterms:created>
  <dcterms:modified xsi:type="dcterms:W3CDTF">2020-01-08T16:08:19Z</dcterms:modified>
  <cp:category/>
</cp:coreProperties>
</file>