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Default Extension="jpg&amp;ehk=93gCsBo0RBp9JAUtYlFqAQ&amp;r=0&amp;pid=OfficeInsert"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1"/>
  </p:sldMasterIdLst>
  <p:notesMasterIdLst>
    <p:notesMasterId r:id="rId18"/>
  </p:notesMasterIdLst>
  <p:sldIdLst>
    <p:sldId id="256" r:id="rId2"/>
    <p:sldId id="274" r:id="rId3"/>
    <p:sldId id="257" r:id="rId4"/>
    <p:sldId id="262" r:id="rId5"/>
    <p:sldId id="263" r:id="rId6"/>
    <p:sldId id="258" r:id="rId7"/>
    <p:sldId id="265" r:id="rId8"/>
    <p:sldId id="266" r:id="rId9"/>
    <p:sldId id="273" r:id="rId10"/>
    <p:sldId id="269" r:id="rId11"/>
    <p:sldId id="271" r:id="rId12"/>
    <p:sldId id="267" r:id="rId13"/>
    <p:sldId id="260" r:id="rId14"/>
    <p:sldId id="261" r:id="rId15"/>
    <p:sldId id="276" r:id="rId16"/>
    <p:sldId id="275"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E9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752" autoAdjust="0"/>
  </p:normalViewPr>
  <p:slideViewPr>
    <p:cSldViewPr>
      <p:cViewPr varScale="1">
        <p:scale>
          <a:sx n="61" d="100"/>
          <a:sy n="61" d="100"/>
        </p:scale>
        <p:origin x="1370" y="2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FE861C-486B-4E18-A0E9-A790238A915C}" type="datetimeFigureOut">
              <a:rPr lang="en-US" smtClean="0"/>
              <a:t>7/30/2017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811066-0135-4CAA-8AD4-89A97190AC0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F811066-0135-4CAA-8AD4-89A97190AC00}"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None/>
            </a:pPr>
            <a:endParaRPr lang="en-US" dirty="0"/>
          </a:p>
        </p:txBody>
      </p:sp>
      <p:sp>
        <p:nvSpPr>
          <p:cNvPr id="4" name="Slide Number Placeholder 3"/>
          <p:cNvSpPr>
            <a:spLocks noGrp="1"/>
          </p:cNvSpPr>
          <p:nvPr>
            <p:ph type="sldNum" sz="quarter" idx="10"/>
          </p:nvPr>
        </p:nvSpPr>
        <p:spPr/>
        <p:txBody>
          <a:bodyPr/>
          <a:lstStyle/>
          <a:p>
            <a:fld id="{DF811066-0135-4CAA-8AD4-89A97190AC00}" type="slidenum">
              <a:rPr lang="en-US" smtClean="0"/>
              <a:t>3</a:t>
            </a:fld>
            <a:endParaRPr lang="en-US"/>
          </a:p>
        </p:txBody>
      </p:sp>
    </p:spTree>
    <p:extLst>
      <p:ext uri="{BB962C8B-B14F-4D97-AF65-F5344CB8AC3E}">
        <p14:creationId xmlns:p14="http://schemas.microsoft.com/office/powerpoint/2010/main" val="2494494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a:solidFill>
                  <a:schemeClr val="tx1"/>
                </a:solidFill>
                <a:effectLst/>
                <a:latin typeface="+mn-lt"/>
                <a:ea typeface="+mn-ea"/>
                <a:cs typeface="+mn-cs"/>
              </a:rPr>
              <a:t>AAMC “Racial and ethnic populations that are under-represented </a:t>
            </a:r>
          </a:p>
          <a:p>
            <a:r>
              <a:rPr lang="en-US" sz="1200" b="0" i="0" kern="1200" dirty="0">
                <a:solidFill>
                  <a:schemeClr val="tx1"/>
                </a:solidFill>
                <a:effectLst/>
                <a:latin typeface="+mn-lt"/>
                <a:ea typeface="+mn-ea"/>
                <a:cs typeface="+mn-cs"/>
              </a:rPr>
              <a:t>in the medical profession relative to their numbers in the </a:t>
            </a:r>
          </a:p>
          <a:p>
            <a:r>
              <a:rPr lang="en-US" sz="1200" b="0" i="0" kern="1200" dirty="0">
                <a:solidFill>
                  <a:schemeClr val="tx1"/>
                </a:solidFill>
                <a:effectLst/>
                <a:latin typeface="+mn-lt"/>
                <a:ea typeface="+mn-ea"/>
                <a:cs typeface="+mn-cs"/>
              </a:rPr>
              <a:t>general population”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Boatright 2013 Survey- utilized this data for the purpose of our study</a:t>
            </a:r>
          </a:p>
          <a:p>
            <a:endParaRPr lang="en-US" sz="1200" b="0" i="0" kern="1200" dirty="0">
              <a:solidFill>
                <a:schemeClr val="tx1"/>
              </a:solidFill>
              <a:effectLst/>
              <a:latin typeface="+mn-lt"/>
              <a:ea typeface="+mn-ea"/>
              <a:cs typeface="+mn-cs"/>
            </a:endParaRPr>
          </a:p>
          <a:p>
            <a:r>
              <a:rPr lang="en-US" sz="2200" dirty="0"/>
              <a:t>URMs (Black, Native and Latino) comprise:</a:t>
            </a:r>
          </a:p>
          <a:p>
            <a:pPr marL="744538" lvl="1" indent="-284163"/>
            <a:r>
              <a:rPr lang="en-US" sz="2200" dirty="0"/>
              <a:t>30% of U.S. population</a:t>
            </a:r>
          </a:p>
          <a:p>
            <a:pPr marL="744538" lvl="1" indent="-284163"/>
            <a:r>
              <a:rPr lang="en-US" sz="2200" dirty="0"/>
              <a:t>8.9% of physicians </a:t>
            </a:r>
          </a:p>
          <a:p>
            <a:pPr marL="744538" lvl="1" indent="-284163"/>
            <a:r>
              <a:rPr lang="en-US" sz="2200" dirty="0"/>
              <a:t>17% of residents</a:t>
            </a:r>
          </a:p>
          <a:p>
            <a:pPr marL="744538" lvl="1" indent="-284163"/>
            <a:r>
              <a:rPr lang="en-US" sz="2200" dirty="0"/>
              <a:t>10% EM residents (2010-15)</a:t>
            </a:r>
          </a:p>
          <a:p>
            <a:pPr marL="1294765" lvl="4" indent="-285750">
              <a:buFont typeface="Wingdings" panose="05000000000000000000" pitchFamily="2" charset="2"/>
              <a:buChar char="§"/>
            </a:pPr>
            <a:r>
              <a:rPr lang="en-US" sz="1800" dirty="0"/>
              <a:t>FM 18%, IM 15%, OBGYN 22%</a:t>
            </a:r>
          </a:p>
          <a:p>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F811066-0135-4CAA-8AD4-89A97190AC00}" type="slidenum">
              <a:rPr lang="en-US" smtClean="0"/>
              <a:t>4</a:t>
            </a:fld>
            <a:endParaRPr lang="en-US"/>
          </a:p>
        </p:txBody>
      </p:sp>
    </p:spTree>
    <p:extLst>
      <p:ext uri="{BB962C8B-B14F-4D97-AF65-F5344CB8AC3E}">
        <p14:creationId xmlns:p14="http://schemas.microsoft.com/office/powerpoint/2010/main" val="1333390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811066-0135-4CAA-8AD4-89A97190AC00}" type="slidenum">
              <a:rPr lang="en-US" smtClean="0"/>
              <a:t>6</a:t>
            </a:fld>
            <a:endParaRPr lang="en-US"/>
          </a:p>
        </p:txBody>
      </p:sp>
    </p:spTree>
    <p:extLst>
      <p:ext uri="{BB962C8B-B14F-4D97-AF65-F5344CB8AC3E}">
        <p14:creationId xmlns:p14="http://schemas.microsoft.com/office/powerpoint/2010/main" val="682329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create theme tree, as previously discussed</a:t>
            </a:r>
          </a:p>
          <a:p>
            <a:r>
              <a:rPr lang="en-US" dirty="0"/>
              <a:t>Targeted: marketing to URMS (attending conferences), pipeline programs, URM specific audition rotations, diversity scholarships, follow-up post interview</a:t>
            </a:r>
          </a:p>
        </p:txBody>
      </p:sp>
      <p:sp>
        <p:nvSpPr>
          <p:cNvPr id="4" name="Slide Number Placeholder 3"/>
          <p:cNvSpPr>
            <a:spLocks noGrp="1"/>
          </p:cNvSpPr>
          <p:nvPr>
            <p:ph type="sldNum" sz="quarter" idx="10"/>
          </p:nvPr>
        </p:nvSpPr>
        <p:spPr/>
        <p:txBody>
          <a:bodyPr/>
          <a:lstStyle/>
          <a:p>
            <a:fld id="{DF811066-0135-4CAA-8AD4-89A97190AC00}" type="slidenum">
              <a:rPr lang="en-US" smtClean="0"/>
              <a:t>7</a:t>
            </a:fld>
            <a:endParaRPr lang="en-US"/>
          </a:p>
        </p:txBody>
      </p:sp>
    </p:spTree>
    <p:extLst>
      <p:ext uri="{BB962C8B-B14F-4D97-AF65-F5344CB8AC3E}">
        <p14:creationId xmlns:p14="http://schemas.microsoft.com/office/powerpoint/2010/main" val="1689031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007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022</a:t>
            </a:r>
          </a:p>
          <a:p>
            <a:endParaRPr lang="en-US" dirty="0"/>
          </a:p>
        </p:txBody>
      </p:sp>
      <p:sp>
        <p:nvSpPr>
          <p:cNvPr id="4" name="Slide Number Placeholder 3"/>
          <p:cNvSpPr>
            <a:spLocks noGrp="1"/>
          </p:cNvSpPr>
          <p:nvPr>
            <p:ph type="sldNum" sz="quarter" idx="10"/>
          </p:nvPr>
        </p:nvSpPr>
        <p:spPr/>
        <p:txBody>
          <a:bodyPr/>
          <a:lstStyle/>
          <a:p>
            <a:fld id="{DF811066-0135-4CAA-8AD4-89A97190AC00}" type="slidenum">
              <a:rPr lang="en-US" smtClean="0"/>
              <a:t>8</a:t>
            </a:fld>
            <a:endParaRPr lang="en-US"/>
          </a:p>
        </p:txBody>
      </p:sp>
    </p:spTree>
    <p:extLst>
      <p:ext uri="{BB962C8B-B14F-4D97-AF65-F5344CB8AC3E}">
        <p14:creationId xmlns:p14="http://schemas.microsoft.com/office/powerpoint/2010/main" val="3490795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Uncertainty of knowledge, understanding, or confidence in improving diversity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003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bg1"/>
              </a:solidFill>
            </a:endParaRPr>
          </a:p>
        </p:txBody>
      </p:sp>
      <p:sp>
        <p:nvSpPr>
          <p:cNvPr id="4" name="Slide Number Placeholder 3"/>
          <p:cNvSpPr>
            <a:spLocks noGrp="1"/>
          </p:cNvSpPr>
          <p:nvPr>
            <p:ph type="sldNum" sz="quarter" idx="10"/>
          </p:nvPr>
        </p:nvSpPr>
        <p:spPr/>
        <p:txBody>
          <a:bodyPr/>
          <a:lstStyle/>
          <a:p>
            <a:fld id="{DF811066-0135-4CAA-8AD4-89A97190AC00}" type="slidenum">
              <a:rPr lang="en-US" smtClean="0"/>
              <a:t>9</a:t>
            </a:fld>
            <a:endParaRPr lang="en-US"/>
          </a:p>
        </p:txBody>
      </p:sp>
    </p:spTree>
    <p:extLst>
      <p:ext uri="{BB962C8B-B14F-4D97-AF65-F5344CB8AC3E}">
        <p14:creationId xmlns:p14="http://schemas.microsoft.com/office/powerpoint/2010/main" val="2816822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Targeted Recruitment: 001 (PIPELINE PROGRAMS common to high performers), 013</a:t>
            </a:r>
          </a:p>
          <a:p>
            <a:r>
              <a:rPr lang="en-US" dirty="0"/>
              <a:t>“I don’t see them as minorities”: 009, 014</a:t>
            </a:r>
          </a:p>
          <a:p>
            <a:endParaRPr lang="en-US" dirty="0"/>
          </a:p>
          <a:p>
            <a:r>
              <a:rPr lang="en-US" dirty="0"/>
              <a:t>Include a different strategy in targeted recruitment AND an example of holistic review strategy</a:t>
            </a:r>
          </a:p>
          <a:p>
            <a:endParaRPr lang="en-US" dirty="0"/>
          </a:p>
        </p:txBody>
      </p:sp>
      <p:sp>
        <p:nvSpPr>
          <p:cNvPr id="4" name="Slide Number Placeholder 3"/>
          <p:cNvSpPr>
            <a:spLocks noGrp="1"/>
          </p:cNvSpPr>
          <p:nvPr>
            <p:ph type="sldNum" sz="quarter" idx="10"/>
          </p:nvPr>
        </p:nvSpPr>
        <p:spPr/>
        <p:txBody>
          <a:bodyPr/>
          <a:lstStyle/>
          <a:p>
            <a:fld id="{DF811066-0135-4CAA-8AD4-89A97190AC00}" type="slidenum">
              <a:rPr lang="en-US" smtClean="0"/>
              <a:t>10</a:t>
            </a:fld>
            <a:endParaRPr lang="en-US"/>
          </a:p>
        </p:txBody>
      </p:sp>
    </p:spTree>
    <p:extLst>
      <p:ext uri="{BB962C8B-B14F-4D97-AF65-F5344CB8AC3E}">
        <p14:creationId xmlns:p14="http://schemas.microsoft.com/office/powerpoint/2010/main" val="40263041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Holistic Review: 003 (also </a:t>
            </a:r>
            <a:r>
              <a:rPr lang="en-US" sz="1200" dirty="0">
                <a:solidFill>
                  <a:schemeClr val="bg1"/>
                </a:solidFill>
              </a:rPr>
              <a:t>DO... IMG… women…)</a:t>
            </a:r>
            <a:r>
              <a:rPr lang="en-US" dirty="0"/>
              <a:t>, 025, 006</a:t>
            </a:r>
          </a:p>
          <a:p>
            <a:r>
              <a:rPr lang="en-US" dirty="0"/>
              <a:t>"Into intangibles we have put things like leadership experience, substantial volunteerism including recognition with Gold Humanism, substantial research experience. We’ve also put in a criteria that’s evidence of overcoming adversity which is very broad... I have to say that we can’t, for public institutions, consider your traditional definitions of minorities, or ratios, or racial or ethnic characteristics to the exclusions of others."</a:t>
            </a:r>
          </a:p>
          <a:p>
            <a:r>
              <a:rPr lang="en-US" dirty="0"/>
              <a:t>“Too many applicants as it is”: 009</a:t>
            </a:r>
          </a:p>
          <a:p>
            <a:endParaRPr lang="en-US" dirty="0"/>
          </a:p>
          <a:p>
            <a:r>
              <a:rPr lang="en-US" dirty="0"/>
              <a:t>004</a:t>
            </a:r>
          </a:p>
          <a:p>
            <a:endParaRPr lang="en-US" dirty="0"/>
          </a:p>
        </p:txBody>
      </p:sp>
      <p:sp>
        <p:nvSpPr>
          <p:cNvPr id="4" name="Slide Number Placeholder 3"/>
          <p:cNvSpPr>
            <a:spLocks noGrp="1"/>
          </p:cNvSpPr>
          <p:nvPr>
            <p:ph type="sldNum" sz="quarter" idx="10"/>
          </p:nvPr>
        </p:nvSpPr>
        <p:spPr/>
        <p:txBody>
          <a:bodyPr/>
          <a:lstStyle/>
          <a:p>
            <a:fld id="{DF811066-0135-4CAA-8AD4-89A97190AC00}" type="slidenum">
              <a:rPr lang="en-US" smtClean="0"/>
              <a:t>11</a:t>
            </a:fld>
            <a:endParaRPr lang="en-US"/>
          </a:p>
        </p:txBody>
      </p:sp>
    </p:spTree>
    <p:extLst>
      <p:ext uri="{BB962C8B-B14F-4D97-AF65-F5344CB8AC3E}">
        <p14:creationId xmlns:p14="http://schemas.microsoft.com/office/powerpoint/2010/main" val="28184201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Modifiable: 014, 013 (consider other examples, i.e. the URM resident who didn’t come but they saw the bright side), 017, 002</a:t>
            </a:r>
          </a:p>
          <a:p>
            <a:r>
              <a:rPr lang="en-US" dirty="0"/>
              <a:t>Non-modifiable: 010, 012,(focus on sociopolitical/geographic things), 004</a:t>
            </a:r>
          </a:p>
          <a:p>
            <a:endParaRPr lang="en-US" dirty="0"/>
          </a:p>
          <a:p>
            <a:r>
              <a:rPr lang="en-US" dirty="0"/>
              <a:t>OR Perspective matters (we are still looking to describe this phenomenon; glass half-full; can do attitude)</a:t>
            </a:r>
          </a:p>
        </p:txBody>
      </p:sp>
      <p:sp>
        <p:nvSpPr>
          <p:cNvPr id="4" name="Slide Number Placeholder 3"/>
          <p:cNvSpPr>
            <a:spLocks noGrp="1"/>
          </p:cNvSpPr>
          <p:nvPr>
            <p:ph type="sldNum" sz="quarter" idx="10"/>
          </p:nvPr>
        </p:nvSpPr>
        <p:spPr/>
        <p:txBody>
          <a:bodyPr/>
          <a:lstStyle/>
          <a:p>
            <a:fld id="{DF811066-0135-4CAA-8AD4-89A97190AC00}" type="slidenum">
              <a:rPr lang="en-US" smtClean="0"/>
              <a:t>12</a:t>
            </a:fld>
            <a:endParaRPr lang="en-US"/>
          </a:p>
        </p:txBody>
      </p:sp>
    </p:spTree>
    <p:extLst>
      <p:ext uri="{BB962C8B-B14F-4D97-AF65-F5344CB8AC3E}">
        <p14:creationId xmlns:p14="http://schemas.microsoft.com/office/powerpoint/2010/main" val="15666836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Exception: "I've got to be honest with you, [diversity is] really not my concern on some levels... There's no way in the world that I could offer anybody advise as to how to change, and whether or not there's even an institutional </a:t>
            </a:r>
            <a:r>
              <a:rPr lang="en-US" dirty="0" err="1"/>
              <a:t>endlist</a:t>
            </a:r>
            <a:r>
              <a:rPr lang="en-US" dirty="0"/>
              <a:t> to make that happen. I would have no way of knowing how to make that happen.“ 009</a:t>
            </a:r>
          </a:p>
        </p:txBody>
      </p:sp>
      <p:sp>
        <p:nvSpPr>
          <p:cNvPr id="4" name="Slide Number Placeholder 3"/>
          <p:cNvSpPr>
            <a:spLocks noGrp="1"/>
          </p:cNvSpPr>
          <p:nvPr>
            <p:ph type="sldNum" sz="quarter" idx="10"/>
          </p:nvPr>
        </p:nvSpPr>
        <p:spPr/>
        <p:txBody>
          <a:bodyPr/>
          <a:lstStyle/>
          <a:p>
            <a:fld id="{DF811066-0135-4CAA-8AD4-89A97190AC00}" type="slidenum">
              <a:rPr lang="en-US" smtClean="0"/>
              <a:t>13</a:t>
            </a:fld>
            <a:endParaRPr lang="en-US"/>
          </a:p>
        </p:txBody>
      </p:sp>
    </p:spTree>
    <p:extLst>
      <p:ext uri="{BB962C8B-B14F-4D97-AF65-F5344CB8AC3E}">
        <p14:creationId xmlns:p14="http://schemas.microsoft.com/office/powerpoint/2010/main" val="41408150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811066-0135-4CAA-8AD4-89A97190AC00}" type="slidenum">
              <a:rPr lang="en-US" smtClean="0"/>
              <a:t>14</a:t>
            </a:fld>
            <a:endParaRPr lang="en-US"/>
          </a:p>
        </p:txBody>
      </p:sp>
    </p:spTree>
    <p:extLst>
      <p:ext uri="{BB962C8B-B14F-4D97-AF65-F5344CB8AC3E}">
        <p14:creationId xmlns:p14="http://schemas.microsoft.com/office/powerpoint/2010/main" val="26457351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credits:</a:t>
            </a:r>
          </a:p>
          <a:p>
            <a:r>
              <a:rPr lang="en-US" dirty="0"/>
              <a:t>http://community.saem.org/communities/community-home?CommunityKey=a8136ffe-42c0-4939-956d-fa23d3b786f3</a:t>
            </a:r>
          </a:p>
          <a:p>
            <a:r>
              <a:rPr lang="en-US" dirty="0"/>
              <a:t>http://www.rwjf.org/</a:t>
            </a:r>
          </a:p>
          <a:p>
            <a:r>
              <a:rPr lang="en-US" dirty="0"/>
              <a:t>http://www.naus.org/va-makes-changes-to-veterans-choice-program/ </a:t>
            </a:r>
          </a:p>
          <a:p>
            <a:endParaRPr lang="en-US" dirty="0"/>
          </a:p>
          <a:p>
            <a:endParaRPr lang="en-US" dirty="0"/>
          </a:p>
        </p:txBody>
      </p:sp>
      <p:sp>
        <p:nvSpPr>
          <p:cNvPr id="4" name="Slide Number Placeholder 3"/>
          <p:cNvSpPr>
            <a:spLocks noGrp="1"/>
          </p:cNvSpPr>
          <p:nvPr>
            <p:ph type="sldNum" sz="quarter" idx="10"/>
          </p:nvPr>
        </p:nvSpPr>
        <p:spPr/>
        <p:txBody>
          <a:bodyPr/>
          <a:lstStyle/>
          <a:p>
            <a:fld id="{DF811066-0135-4CAA-8AD4-89A97190AC00}" type="slidenum">
              <a:rPr lang="en-US" smtClean="0"/>
              <a:t>15</a:t>
            </a:fld>
            <a:endParaRPr lang="en-US"/>
          </a:p>
        </p:txBody>
      </p:sp>
    </p:spTree>
    <p:extLst>
      <p:ext uri="{BB962C8B-B14F-4D97-AF65-F5344CB8AC3E}">
        <p14:creationId xmlns:p14="http://schemas.microsoft.com/office/powerpoint/2010/main" val="2845932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102BAB4-8B8D-41DD-85C7-81A0CA962007}" type="datetimeFigureOut">
              <a:rPr lang="en-US" smtClean="0"/>
              <a:t>7/30/2017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4635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02BAB4-8B8D-41DD-85C7-81A0CA962007}" type="datetimeFigureOut">
              <a:rPr lang="en-US" smtClean="0"/>
              <a:t>7/30/2017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647580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102BAB4-8B8D-41DD-85C7-81A0CA962007}" type="datetimeFigureOut">
              <a:rPr lang="en-US" smtClean="0"/>
              <a:t>7/30/2017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1587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102BAB4-8B8D-41DD-85C7-81A0CA962007}" type="datetimeFigureOut">
              <a:rPr lang="en-US" smtClean="0"/>
              <a:t>7/30/2017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4097929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102BAB4-8B8D-41DD-85C7-81A0CA962007}" type="datetimeFigureOut">
              <a:rPr lang="en-US" smtClean="0"/>
              <a:t>7/30/2017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1207104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102BAB4-8B8D-41DD-85C7-81A0CA962007}" type="datetimeFigureOut">
              <a:rPr lang="en-US" smtClean="0"/>
              <a:t>7/30/2017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2526879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102BAB4-8B8D-41DD-85C7-81A0CA962007}" type="datetimeFigureOut">
              <a:rPr lang="en-US" smtClean="0"/>
              <a:t>7/30/2017</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215678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8102BAB4-8B8D-41DD-85C7-81A0CA962007}" type="datetimeFigureOut">
              <a:rPr lang="en-US" smtClean="0"/>
              <a:t>7/30/2017</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044824F-EBE0-443F-8A8F-F64816AF04DC}" type="slidenum">
              <a:rPr lang="en-US" smtClean="0"/>
              <a:t>‹#›</a:t>
            </a:fld>
            <a:endParaRPr lang="en-US"/>
          </a:p>
        </p:txBody>
      </p:sp>
    </p:spTree>
    <p:extLst>
      <p:ext uri="{BB962C8B-B14F-4D97-AF65-F5344CB8AC3E}">
        <p14:creationId xmlns:p14="http://schemas.microsoft.com/office/powerpoint/2010/main" val="3614384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102BAB4-8B8D-41DD-85C7-81A0CA962007}" type="datetimeFigureOut">
              <a:rPr lang="en-US" smtClean="0"/>
              <a:t>7/30/2017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33511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02BAB4-8B8D-41DD-85C7-81A0CA962007}" type="datetimeFigureOut">
              <a:rPr lang="en-US" smtClean="0"/>
              <a:t>7/30/2017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2871610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02BAB4-8B8D-41DD-85C7-81A0CA962007}" type="datetimeFigureOut">
              <a:rPr lang="en-US" smtClean="0"/>
              <a:t>7/30/2017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13810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8102BAB4-8B8D-41DD-85C7-81A0CA962007}" type="datetimeFigureOut">
              <a:rPr lang="en-US" smtClean="0"/>
              <a:t>7/30/2017</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B044824F-EBE0-443F-8A8F-F64816AF04DC}" type="slidenum">
              <a:rPr lang="en-US" smtClean="0"/>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97526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amp;ehk=93gCsBo0RBp9JAUtYlFqAQ&amp;r=0&amp;pid=OfficeInsert"/><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hyperlink" Target="http://it.wiktionary.org/wiki/paradosso"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5200" dirty="0"/>
              <a:t>Factors Associated with Successful Recruitment of Racial and Ethnic Minorities to U.S. Emergency Medicine Residency Programs</a:t>
            </a:r>
          </a:p>
        </p:txBody>
      </p:sp>
      <p:sp>
        <p:nvSpPr>
          <p:cNvPr id="3" name="Subtitle 2"/>
          <p:cNvSpPr>
            <a:spLocks noGrp="1"/>
          </p:cNvSpPr>
          <p:nvPr>
            <p:ph type="subTitle" idx="1"/>
          </p:nvPr>
        </p:nvSpPr>
        <p:spPr>
          <a:xfrm>
            <a:off x="914400" y="4114800"/>
            <a:ext cx="6400800" cy="2304288"/>
          </a:xfrm>
        </p:spPr>
        <p:txBody>
          <a:bodyPr>
            <a:normAutofit/>
          </a:bodyPr>
          <a:lstStyle/>
          <a:p>
            <a:endParaRPr lang="en-US" dirty="0"/>
          </a:p>
          <a:p>
            <a:r>
              <a:rPr lang="en-US" cap="none" dirty="0"/>
              <a:t>Ayana Robinson, M.P.H.</a:t>
            </a:r>
          </a:p>
          <a:p>
            <a:r>
              <a:rPr lang="en-US" cap="none" dirty="0"/>
              <a:t>University of Michigan Medical School </a:t>
            </a:r>
          </a:p>
          <a:p>
            <a:r>
              <a:rPr lang="en-US" cap="none" dirty="0"/>
              <a:t>NMA Annual Convention July 30</a:t>
            </a:r>
            <a:r>
              <a:rPr lang="en-US" cap="none" baseline="30000" dirty="0"/>
              <a:t>th</a:t>
            </a:r>
            <a:r>
              <a:rPr lang="en-US" cap="none" dirty="0"/>
              <a:t>, 2017</a:t>
            </a:r>
          </a:p>
          <a:p>
            <a:endParaRPr lang="en-US" cap="none"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E30FC-222B-46B7-9181-49C1B5ADEEB4}"/>
              </a:ext>
            </a:extLst>
          </p:cNvPr>
          <p:cNvSpPr>
            <a:spLocks noGrp="1"/>
          </p:cNvSpPr>
          <p:nvPr>
            <p:ph type="title"/>
          </p:nvPr>
        </p:nvSpPr>
        <p:spPr/>
        <p:txBody>
          <a:bodyPr/>
          <a:lstStyle/>
          <a:p>
            <a:r>
              <a:rPr lang="en-US" dirty="0"/>
              <a:t>Disclosures</a:t>
            </a:r>
          </a:p>
        </p:txBody>
      </p:sp>
      <p:sp>
        <p:nvSpPr>
          <p:cNvPr id="3" name="Content Placeholder 2">
            <a:extLst>
              <a:ext uri="{FF2B5EF4-FFF2-40B4-BE49-F238E27FC236}">
                <a16:creationId xmlns:a16="http://schemas.microsoft.com/office/drawing/2014/main" id="{BF3BF5E0-0C97-49D4-A551-251052EC5301}"/>
              </a:ext>
            </a:extLst>
          </p:cNvPr>
          <p:cNvSpPr>
            <a:spLocks noGrp="1"/>
          </p:cNvSpPr>
          <p:nvPr>
            <p:ph idx="1"/>
          </p:nvPr>
        </p:nvSpPr>
        <p:spPr/>
        <p:txBody>
          <a:bodyPr>
            <a:normAutofit/>
          </a:bodyPr>
          <a:lstStyle/>
          <a:p>
            <a:r>
              <a:rPr lang="en-US" sz="2400" dirty="0"/>
              <a:t>No financial disclosures</a:t>
            </a:r>
          </a:p>
          <a:p>
            <a:r>
              <a:rPr lang="en-US" sz="2400" dirty="0"/>
              <a:t>Funding Sources:</a:t>
            </a:r>
          </a:p>
          <a:p>
            <a:pPr lvl="1"/>
            <a:r>
              <a:rPr lang="en-US" sz="2000" dirty="0"/>
              <a:t>SAEM Academy of Diversity and Inclusion in Emergency Medicine (ADIEM)</a:t>
            </a:r>
          </a:p>
          <a:p>
            <a:pPr lvl="1"/>
            <a:r>
              <a:rPr lang="en-US" sz="2000" dirty="0"/>
              <a:t>Robert Wood Johnson Foundation</a:t>
            </a:r>
          </a:p>
          <a:p>
            <a:pPr lvl="1"/>
            <a:r>
              <a:rPr lang="en-US" sz="2000" dirty="0"/>
              <a:t>Veterans Affairs Administration</a:t>
            </a:r>
          </a:p>
          <a:p>
            <a:r>
              <a:rPr lang="en-US" sz="2400" dirty="0"/>
              <a:t>The views expressed here do not necessarily reflect the views of these entities.</a:t>
            </a:r>
          </a:p>
          <a:p>
            <a:endParaRPr lang="en-US" dirty="0"/>
          </a:p>
        </p:txBody>
      </p:sp>
    </p:spTree>
    <p:extLst>
      <p:ext uri="{BB962C8B-B14F-4D97-AF65-F5344CB8AC3E}">
        <p14:creationId xmlns:p14="http://schemas.microsoft.com/office/powerpoint/2010/main" val="689110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a:t>
            </a:r>
          </a:p>
        </p:txBody>
      </p:sp>
      <p:sp>
        <p:nvSpPr>
          <p:cNvPr id="3" name="Content Placeholder 2"/>
          <p:cNvSpPr>
            <a:spLocks noGrp="1"/>
          </p:cNvSpPr>
          <p:nvPr>
            <p:ph idx="1"/>
          </p:nvPr>
        </p:nvSpPr>
        <p:spPr>
          <a:xfrm>
            <a:off x="822959" y="1845734"/>
            <a:ext cx="8016241" cy="4023360"/>
          </a:xfrm>
        </p:spPr>
        <p:txBody>
          <a:bodyPr>
            <a:normAutofit/>
          </a:bodyPr>
          <a:lstStyle/>
          <a:p>
            <a:r>
              <a:rPr lang="en-US" sz="2200" dirty="0"/>
              <a:t>Provider diversity key to high quality and culturally competent care </a:t>
            </a:r>
          </a:p>
          <a:p>
            <a:r>
              <a:rPr lang="en-US" sz="2200" dirty="0"/>
              <a:t>Underrepresented minorities in medicine (URMs) more likely to: </a:t>
            </a:r>
          </a:p>
          <a:p>
            <a:pPr marL="744538" lvl="1" indent="-284163"/>
            <a:r>
              <a:rPr lang="en-US" sz="2200" dirty="0"/>
              <a:t>Treat minority patients</a:t>
            </a:r>
          </a:p>
          <a:p>
            <a:pPr marL="744538" lvl="1" indent="-284163"/>
            <a:r>
              <a:rPr lang="en-US" sz="2200" dirty="0"/>
              <a:t>Practice in underserved areas  </a:t>
            </a:r>
          </a:p>
          <a:p>
            <a:pPr marL="744538" lvl="1" indent="-284163"/>
            <a:r>
              <a:rPr lang="en-US" sz="2200" dirty="0"/>
              <a:t>Commit time to academic and service pursuits </a:t>
            </a:r>
          </a:p>
          <a:p>
            <a:r>
              <a:rPr lang="en-US" sz="2200" dirty="0"/>
              <a:t>Racial and cultural concordance associated with:</a:t>
            </a:r>
          </a:p>
          <a:p>
            <a:pPr marL="744538" lvl="1" indent="-284163"/>
            <a:r>
              <a:rPr lang="en-US" sz="2200" dirty="0"/>
              <a:t>Higher levels of trust and respect</a:t>
            </a:r>
          </a:p>
          <a:p>
            <a:pPr marL="744538" lvl="1" indent="-284163"/>
            <a:r>
              <a:rPr lang="en-US" sz="2200" dirty="0"/>
              <a:t>Improved communication</a:t>
            </a:r>
          </a:p>
          <a:p>
            <a:pPr marL="744538" lvl="1" indent="-284163"/>
            <a:r>
              <a:rPr lang="en-US" sz="2200" dirty="0"/>
              <a:t>Increased patient satisfaction</a:t>
            </a:r>
          </a:p>
          <a:p>
            <a:endParaRPr lang="en-US" sz="2200" dirty="0"/>
          </a:p>
        </p:txBody>
      </p:sp>
    </p:spTree>
    <p:extLst>
      <p:ext uri="{BB962C8B-B14F-4D97-AF65-F5344CB8AC3E}">
        <p14:creationId xmlns:p14="http://schemas.microsoft.com/office/powerpoint/2010/main" val="3115631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URM Recruitment Remains Stagnant</a:t>
            </a:r>
          </a:p>
        </p:txBody>
      </p:sp>
      <p:sp>
        <p:nvSpPr>
          <p:cNvPr id="3" name="Content Placeholder 2"/>
          <p:cNvSpPr>
            <a:spLocks noGrp="1"/>
          </p:cNvSpPr>
          <p:nvPr>
            <p:ph idx="1"/>
          </p:nvPr>
        </p:nvSpPr>
        <p:spPr>
          <a:xfrm>
            <a:off x="822960" y="1828800"/>
            <a:ext cx="8229600" cy="5257800"/>
          </a:xfrm>
        </p:spPr>
        <p:txBody>
          <a:bodyPr>
            <a:normAutofit/>
          </a:bodyPr>
          <a:lstStyle/>
          <a:p>
            <a:pPr lvl="2"/>
            <a:endParaRPr lang="en-US" sz="2200" dirty="0"/>
          </a:p>
          <a:p>
            <a:r>
              <a:rPr lang="en-US" sz="2200" dirty="0"/>
              <a:t>URM% varies widely between programs</a:t>
            </a:r>
          </a:p>
          <a:p>
            <a:pPr marL="744538" lvl="1" indent="-284163"/>
            <a:r>
              <a:rPr lang="en-US" sz="2200" dirty="0"/>
              <a:t>0-39%, median 9%</a:t>
            </a:r>
          </a:p>
        </p:txBody>
      </p:sp>
      <p:pic>
        <p:nvPicPr>
          <p:cNvPr id="5" name="Picture 4">
            <a:extLst>
              <a:ext uri="{FF2B5EF4-FFF2-40B4-BE49-F238E27FC236}">
                <a16:creationId xmlns:a16="http://schemas.microsoft.com/office/drawing/2014/main" id="{1416855A-B960-4FAA-AFF3-AA9B2E0D83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737361"/>
            <a:ext cx="8106949" cy="4304053"/>
          </a:xfrm>
          <a:prstGeom prst="rect">
            <a:avLst/>
          </a:prstGeom>
        </p:spPr>
      </p:pic>
      <p:sp>
        <p:nvSpPr>
          <p:cNvPr id="6" name="TextBox 5">
            <a:extLst>
              <a:ext uri="{FF2B5EF4-FFF2-40B4-BE49-F238E27FC236}">
                <a16:creationId xmlns:a16="http://schemas.microsoft.com/office/drawing/2014/main" id="{B02132E7-3EAE-4512-9451-EEA2481A23FB}"/>
              </a:ext>
            </a:extLst>
          </p:cNvPr>
          <p:cNvSpPr txBox="1"/>
          <p:nvPr/>
        </p:nvSpPr>
        <p:spPr>
          <a:xfrm>
            <a:off x="-76200" y="6400800"/>
            <a:ext cx="9296400" cy="369332"/>
          </a:xfrm>
          <a:prstGeom prst="rect">
            <a:avLst/>
          </a:prstGeom>
          <a:noFill/>
        </p:spPr>
        <p:txBody>
          <a:bodyPr wrap="square" rtlCol="0">
            <a:spAutoFit/>
          </a:bodyPr>
          <a:lstStyle/>
          <a:p>
            <a:r>
              <a:rPr lang="en-US" dirty="0">
                <a:solidFill>
                  <a:schemeClr val="accent3">
                    <a:lumMod val="20000"/>
                    <a:lumOff val="80000"/>
                  </a:schemeClr>
                </a:solidFill>
              </a:rPr>
              <a:t>*URM definition (AAMC) includes Black, Native American, Mexican American, Puerto Rican</a:t>
            </a:r>
          </a:p>
        </p:txBody>
      </p:sp>
      <p:sp>
        <p:nvSpPr>
          <p:cNvPr id="7" name="Rectangle 6">
            <a:extLst>
              <a:ext uri="{FF2B5EF4-FFF2-40B4-BE49-F238E27FC236}">
                <a16:creationId xmlns:a16="http://schemas.microsoft.com/office/drawing/2014/main" id="{96443010-E548-4E4A-868A-BB3E7E4B7281}"/>
              </a:ext>
            </a:extLst>
          </p:cNvPr>
          <p:cNvSpPr/>
          <p:nvPr/>
        </p:nvSpPr>
        <p:spPr>
          <a:xfrm>
            <a:off x="7467600" y="1737361"/>
            <a:ext cx="533400" cy="1676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B5A3A7B-FC5F-47D4-BD8A-7B84E3AF3CC0}"/>
              </a:ext>
            </a:extLst>
          </p:cNvPr>
          <p:cNvSpPr txBox="1"/>
          <p:nvPr/>
        </p:nvSpPr>
        <p:spPr>
          <a:xfrm>
            <a:off x="7162800" y="1737361"/>
            <a:ext cx="452482" cy="369332"/>
          </a:xfrm>
          <a:prstGeom prst="rect">
            <a:avLst/>
          </a:prstGeom>
          <a:noFill/>
        </p:spPr>
        <p:txBody>
          <a:bodyPr wrap="square" rtlCol="0">
            <a:spAutoFit/>
          </a:bodyPr>
          <a:lstStyle/>
          <a:p>
            <a:r>
              <a:rPr lang="en-US" dirty="0"/>
              <a:t>*</a:t>
            </a:r>
          </a:p>
        </p:txBody>
      </p:sp>
    </p:spTree>
    <p:extLst>
      <p:ext uri="{BB962C8B-B14F-4D97-AF65-F5344CB8AC3E}">
        <p14:creationId xmlns:p14="http://schemas.microsoft.com/office/powerpoint/2010/main" val="320004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r>
              <a:rPr lang="en-US" dirty="0"/>
              <a:t>Objective</a:t>
            </a:r>
            <a:endParaRPr lang="en-US" sz="5200" dirty="0"/>
          </a:p>
        </p:txBody>
      </p:sp>
      <p:sp>
        <p:nvSpPr>
          <p:cNvPr id="2" name="Content Placeholder 1">
            <a:extLst>
              <a:ext uri="{FF2B5EF4-FFF2-40B4-BE49-F238E27FC236}">
                <a16:creationId xmlns:a16="http://schemas.microsoft.com/office/drawing/2014/main" id="{A3F05E0A-4F46-4568-AE8A-239F1C5FC410}"/>
              </a:ext>
            </a:extLst>
          </p:cNvPr>
          <p:cNvSpPr>
            <a:spLocks noGrp="1"/>
          </p:cNvSpPr>
          <p:nvPr>
            <p:ph idx="1"/>
          </p:nvPr>
        </p:nvSpPr>
        <p:spPr/>
        <p:txBody>
          <a:bodyPr>
            <a:normAutofit/>
          </a:bodyPr>
          <a:lstStyle/>
          <a:p>
            <a:r>
              <a:rPr lang="en-US" sz="2800" dirty="0"/>
              <a:t>To characterize salient processes, initiatives and institutional cultural factors that enable successful recruitment of URM residents in EM</a:t>
            </a:r>
            <a:r>
              <a:rPr lang="en-US" sz="2400" dirty="0"/>
              <a:t>.</a:t>
            </a:r>
          </a:p>
        </p:txBody>
      </p:sp>
    </p:spTree>
    <p:extLst>
      <p:ext uri="{BB962C8B-B14F-4D97-AF65-F5344CB8AC3E}">
        <p14:creationId xmlns:p14="http://schemas.microsoft.com/office/powerpoint/2010/main" val="3991306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Methods</a:t>
            </a:r>
          </a:p>
        </p:txBody>
      </p:sp>
      <p:sp>
        <p:nvSpPr>
          <p:cNvPr id="3" name="Content Placeholder 2"/>
          <p:cNvSpPr>
            <a:spLocks noGrp="1"/>
          </p:cNvSpPr>
          <p:nvPr>
            <p:ph idx="1"/>
          </p:nvPr>
        </p:nvSpPr>
        <p:spPr>
          <a:xfrm>
            <a:off x="457200" y="1828800"/>
            <a:ext cx="8153400" cy="4191000"/>
          </a:xfrm>
        </p:spPr>
        <p:txBody>
          <a:bodyPr>
            <a:normAutofit lnSpcReduction="10000"/>
          </a:bodyPr>
          <a:lstStyle/>
          <a:p>
            <a:pPr marL="460375" indent="0">
              <a:buNone/>
            </a:pPr>
            <a:r>
              <a:rPr lang="en-US" sz="2200" dirty="0"/>
              <a:t>Explanatory Sequential Mixed Methods</a:t>
            </a:r>
          </a:p>
          <a:p>
            <a:pPr marL="1200150" lvl="4" indent="-285750">
              <a:buClr>
                <a:srgbClr val="D34817"/>
              </a:buClr>
            </a:pPr>
            <a:r>
              <a:rPr lang="en-US" sz="1800" dirty="0"/>
              <a:t>Based on 2013 survey, sampled from top and bottom quartiles for % URM</a:t>
            </a:r>
          </a:p>
          <a:p>
            <a:pPr marL="460375" indent="0">
              <a:buNone/>
            </a:pPr>
            <a:r>
              <a:rPr lang="en-US" sz="2200" dirty="0"/>
              <a:t>Conducted semi-structured key informant interviews with Program Directors and Associate/Assistant PDs</a:t>
            </a:r>
          </a:p>
          <a:p>
            <a:pPr marL="1200150" lvl="4" indent="-285750"/>
            <a:r>
              <a:rPr lang="en-US" sz="1800" dirty="0"/>
              <a:t>Utilized piloted interview guide</a:t>
            </a:r>
          </a:p>
          <a:p>
            <a:pPr marL="1200150" lvl="4" indent="-285750"/>
            <a:r>
              <a:rPr lang="en-US" sz="1800" dirty="0"/>
              <a:t>Recorded, transcribed and de-identified</a:t>
            </a:r>
          </a:p>
          <a:p>
            <a:pPr marL="1200150" lvl="4" indent="-285750"/>
            <a:r>
              <a:rPr lang="en-US" sz="1800" dirty="0"/>
              <a:t>Thematic saturation achieved after 25 interviews </a:t>
            </a:r>
          </a:p>
          <a:p>
            <a:pPr marL="1367462" lvl="5" indent="-285750">
              <a:buFont typeface="Wingdings" panose="05000000000000000000" pitchFamily="2" charset="2"/>
              <a:buChar char="ü"/>
            </a:pPr>
            <a:r>
              <a:rPr lang="en-US" sz="1800" dirty="0"/>
              <a:t>16 top quartile </a:t>
            </a:r>
          </a:p>
          <a:p>
            <a:pPr marL="1367462" lvl="5" indent="-285750">
              <a:buFont typeface="Wingdings" panose="05000000000000000000" pitchFamily="2" charset="2"/>
              <a:buChar char="ü"/>
            </a:pPr>
            <a:r>
              <a:rPr lang="en-US" sz="1800" dirty="0"/>
              <a:t>9 bottom quartile</a:t>
            </a:r>
          </a:p>
          <a:p>
            <a:pPr marL="460375" indent="0">
              <a:buNone/>
            </a:pPr>
            <a:r>
              <a:rPr lang="en-US" sz="2200" dirty="0"/>
              <a:t>Developed qualitative codebook</a:t>
            </a:r>
          </a:p>
          <a:p>
            <a:pPr marL="1200150" lvl="4" indent="-285750">
              <a:buClr>
                <a:srgbClr val="D34817"/>
              </a:buClr>
            </a:pPr>
            <a:r>
              <a:rPr lang="en-US" sz="1800" dirty="0">
                <a:solidFill>
                  <a:prstClr val="black">
                    <a:lumMod val="75000"/>
                    <a:lumOff val="25000"/>
                  </a:prstClr>
                </a:solidFill>
              </a:rPr>
              <a:t>Maintained 80% inter-coder agreement </a:t>
            </a:r>
            <a:endParaRPr lang="en-US" sz="2200" dirty="0"/>
          </a:p>
          <a:p>
            <a:pPr marL="460375" indent="0">
              <a:buNone/>
            </a:pPr>
            <a:r>
              <a:rPr lang="en-US" sz="2200" dirty="0"/>
              <a:t>Performed iterative thematic analysis</a:t>
            </a:r>
            <a:endParaRPr lang="en-US" dirty="0"/>
          </a:p>
        </p:txBody>
      </p:sp>
    </p:spTree>
    <p:extLst>
      <p:ext uri="{BB962C8B-B14F-4D97-AF65-F5344CB8AC3E}">
        <p14:creationId xmlns:p14="http://schemas.microsoft.com/office/powerpoint/2010/main" val="315192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543800" cy="670561"/>
          </a:xfrm>
        </p:spPr>
        <p:txBody>
          <a:bodyPr>
            <a:noAutofit/>
          </a:bodyPr>
          <a:lstStyle/>
          <a:p>
            <a:r>
              <a:rPr lang="en-US" dirty="0"/>
              <a:t>Results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28144647"/>
              </p:ext>
            </p:extLst>
          </p:nvPr>
        </p:nvGraphicFramePr>
        <p:xfrm>
          <a:off x="76200" y="1066800"/>
          <a:ext cx="8991600" cy="3779520"/>
        </p:xfrm>
        <a:graphic>
          <a:graphicData uri="http://schemas.openxmlformats.org/drawingml/2006/table">
            <a:tbl>
              <a:tblPr firstRow="1" bandCol="1">
                <a:tableStyleId>{0660B408-B3CF-4A94-85FC-2B1E0A45F4A2}</a:tableStyleId>
              </a:tblPr>
              <a:tblGrid>
                <a:gridCol w="4267200">
                  <a:extLst>
                    <a:ext uri="{9D8B030D-6E8A-4147-A177-3AD203B41FA5}">
                      <a16:colId xmlns:a16="http://schemas.microsoft.com/office/drawing/2014/main" val="1807789662"/>
                    </a:ext>
                  </a:extLst>
                </a:gridCol>
                <a:gridCol w="4724400">
                  <a:extLst>
                    <a:ext uri="{9D8B030D-6E8A-4147-A177-3AD203B41FA5}">
                      <a16:colId xmlns:a16="http://schemas.microsoft.com/office/drawing/2014/main" val="573517495"/>
                    </a:ext>
                  </a:extLst>
                </a:gridCol>
              </a:tblGrid>
              <a:tr h="552006">
                <a:tc>
                  <a:txBody>
                    <a:bodyPr/>
                    <a:lstStyle/>
                    <a:p>
                      <a:r>
                        <a:rPr lang="en-US" sz="3200" dirty="0"/>
                        <a:t>Top Quartile Themes</a:t>
                      </a:r>
                    </a:p>
                  </a:txBody>
                  <a:tcPr>
                    <a:solidFill>
                      <a:schemeClr val="accent2">
                        <a:lumMod val="75000"/>
                      </a:schemeClr>
                    </a:solidFill>
                  </a:tcPr>
                </a:tc>
                <a:tc>
                  <a:txBody>
                    <a:bodyPr/>
                    <a:lstStyle/>
                    <a:p>
                      <a:r>
                        <a:rPr lang="en-US" sz="3200" dirty="0">
                          <a:solidFill>
                            <a:schemeClr val="tx1"/>
                          </a:solidFill>
                          <a:effectLst>
                            <a:outerShdw blurRad="38100" dist="38100" dir="2700000" algn="tl">
                              <a:srgbClr val="000000">
                                <a:alpha val="43137"/>
                              </a:srgbClr>
                            </a:outerShdw>
                          </a:effectLst>
                        </a:rPr>
                        <a:t>Bottom Quartile Themes</a:t>
                      </a:r>
                    </a:p>
                  </a:txBody>
                  <a:tcPr>
                    <a:solidFill>
                      <a:schemeClr val="accent2">
                        <a:lumMod val="40000"/>
                        <a:lumOff val="60000"/>
                      </a:schemeClr>
                    </a:solidFill>
                  </a:tcPr>
                </a:tc>
                <a:extLst>
                  <a:ext uri="{0D108BD9-81ED-4DB2-BD59-A6C34878D82A}">
                    <a16:rowId xmlns:a16="http://schemas.microsoft.com/office/drawing/2014/main" val="2049444245"/>
                  </a:ext>
                </a:extLst>
              </a:tr>
              <a:tr h="7844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Tangible support from leadership</a:t>
                      </a:r>
                    </a:p>
                  </a:txBody>
                  <a:tcPr>
                    <a:solidFill>
                      <a:schemeClr val="accent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Low self-efficacy addressing diversity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p>
                  </a:txBody>
                  <a:tcPr/>
                </a:tc>
                <a:extLst>
                  <a:ext uri="{0D108BD9-81ED-4DB2-BD59-A6C34878D82A}">
                    <a16:rowId xmlns:a16="http://schemas.microsoft.com/office/drawing/2014/main" val="755080616"/>
                  </a:ext>
                </a:extLst>
              </a:tr>
              <a:tr h="784430">
                <a:tc>
                  <a:txBody>
                    <a:bodyPr/>
                    <a:lstStyle/>
                    <a:p>
                      <a:r>
                        <a:rPr lang="en-US" sz="2400" dirty="0">
                          <a:solidFill>
                            <a:schemeClr val="bg1"/>
                          </a:solidFill>
                        </a:rPr>
                        <a:t>Targeted Recruitment</a:t>
                      </a:r>
                    </a:p>
                  </a:txBody>
                  <a:tcPr>
                    <a:solidFill>
                      <a:schemeClr val="accent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“Too many applicants as it is”</a:t>
                      </a:r>
                    </a:p>
                    <a:p>
                      <a:endParaRPr lang="en-US" sz="2400" dirty="0"/>
                    </a:p>
                  </a:txBody>
                  <a:tcPr/>
                </a:tc>
                <a:extLst>
                  <a:ext uri="{0D108BD9-81ED-4DB2-BD59-A6C34878D82A}">
                    <a16:rowId xmlns:a16="http://schemas.microsoft.com/office/drawing/2014/main" val="2656602110"/>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Holistic review of applicants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schemeClr val="bg1"/>
                        </a:solidFill>
                      </a:endParaRPr>
                    </a:p>
                    <a:p>
                      <a:endParaRPr lang="en-US" sz="2400" dirty="0">
                        <a:solidFill>
                          <a:schemeClr val="bg1"/>
                        </a:solidFill>
                      </a:endParaRPr>
                    </a:p>
                  </a:txBody>
                  <a:tcPr>
                    <a:solidFill>
                      <a:schemeClr val="accent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“I don’t see them as minorities”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p>
                  </a:txBody>
                  <a:tcPr/>
                </a:tc>
                <a:extLst>
                  <a:ext uri="{0D108BD9-81ED-4DB2-BD59-A6C34878D82A}">
                    <a16:rowId xmlns:a16="http://schemas.microsoft.com/office/drawing/2014/main" val="1273036071"/>
                  </a:ext>
                </a:extLst>
              </a:tr>
            </a:tbl>
          </a:graphicData>
        </a:graphic>
      </p:graphicFrame>
      <p:cxnSp>
        <p:nvCxnSpPr>
          <p:cNvPr id="6" name="Straight Connector 5"/>
          <p:cNvCxnSpPr>
            <a:cxnSpLocks/>
          </p:cNvCxnSpPr>
          <p:nvPr/>
        </p:nvCxnSpPr>
        <p:spPr>
          <a:xfrm>
            <a:off x="533400" y="975361"/>
            <a:ext cx="8229600" cy="0"/>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6417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Rectangle 9"/>
          <p:cNvSpPr/>
          <p:nvPr/>
        </p:nvSpPr>
        <p:spPr>
          <a:xfrm>
            <a:off x="990600" y="685800"/>
            <a:ext cx="7315200" cy="54864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 name="Content Placeholder 4"/>
          <p:cNvSpPr>
            <a:spLocks noGrp="1"/>
          </p:cNvSpPr>
          <p:nvPr>
            <p:ph idx="4294967295"/>
          </p:nvPr>
        </p:nvSpPr>
        <p:spPr>
          <a:xfrm>
            <a:off x="1143000" y="1524000"/>
            <a:ext cx="7010400" cy="5715000"/>
          </a:xfrm>
        </p:spPr>
        <p:txBody>
          <a:bodyPr/>
          <a:lstStyle/>
          <a:p>
            <a:r>
              <a:rPr lang="en-US" sz="2400" dirty="0">
                <a:solidFill>
                  <a:schemeClr val="bg1"/>
                </a:solidFill>
              </a:rPr>
              <a:t>“We were able to negotiate a diversity fund to help recruit and retain diversity applicants... [funding] diversity scholarships for rotating medical students to come from other parts of the country who wouldn’t necessarily be able to.”</a:t>
            </a:r>
          </a:p>
          <a:p>
            <a:endParaRPr lang="en-US" sz="2400" b="1" dirty="0">
              <a:solidFill>
                <a:schemeClr val="bg1"/>
              </a:solidFill>
            </a:endParaRPr>
          </a:p>
          <a:p>
            <a:r>
              <a:rPr lang="en-US" sz="2400" dirty="0">
                <a:solidFill>
                  <a:schemeClr val="bg1"/>
                </a:solidFill>
              </a:rPr>
              <a:t>“Leadership feels this is valuable enough to the department to say, 'The things that you do on the Diversity Committee count toward that academic time that you can bill for.' I think that's a big component to showing that it's something that's valued and important.”</a:t>
            </a:r>
          </a:p>
        </p:txBody>
      </p:sp>
      <p:sp>
        <p:nvSpPr>
          <p:cNvPr id="4" name="Title 3"/>
          <p:cNvSpPr>
            <a:spLocks noGrp="1"/>
          </p:cNvSpPr>
          <p:nvPr>
            <p:ph type="title" idx="4294967295"/>
          </p:nvPr>
        </p:nvSpPr>
        <p:spPr>
          <a:xfrm>
            <a:off x="2133600" y="762000"/>
            <a:ext cx="5257800" cy="609600"/>
          </a:xfrm>
        </p:spPr>
        <p:txBody>
          <a:bodyPr>
            <a:noAutofit/>
          </a:bodyPr>
          <a:lstStyle/>
          <a:p>
            <a:pPr algn="ctr"/>
            <a:r>
              <a:rPr lang="en-US" sz="4000" b="1" dirty="0">
                <a:solidFill>
                  <a:schemeClr val="bg1"/>
                </a:solidFill>
              </a:rPr>
              <a:t>Tangible Support</a:t>
            </a:r>
          </a:p>
        </p:txBody>
      </p:sp>
    </p:spTree>
    <p:extLst>
      <p:ext uri="{BB962C8B-B14F-4D97-AF65-F5344CB8AC3E}">
        <p14:creationId xmlns:p14="http://schemas.microsoft.com/office/powerpoint/2010/main" val="1339576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Rectangle 9"/>
          <p:cNvSpPr/>
          <p:nvPr/>
        </p:nvSpPr>
        <p:spPr>
          <a:xfrm>
            <a:off x="990600" y="609600"/>
            <a:ext cx="7391400" cy="5791200"/>
          </a:xfrm>
          <a:prstGeom prst="rect">
            <a:avLst/>
          </a:prstGeom>
          <a:solidFill>
            <a:srgbClr val="F7E9E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p:cNvSpPr>
            <a:spLocks noGrp="1"/>
          </p:cNvSpPr>
          <p:nvPr>
            <p:ph idx="4294967295"/>
          </p:nvPr>
        </p:nvSpPr>
        <p:spPr>
          <a:xfrm>
            <a:off x="1143000" y="1524000"/>
            <a:ext cx="7010400" cy="5715000"/>
          </a:xfrm>
        </p:spPr>
        <p:txBody>
          <a:bodyPr>
            <a:normAutofit/>
          </a:bodyPr>
          <a:lstStyle/>
          <a:p>
            <a:r>
              <a:rPr lang="en-US" sz="2400" dirty="0"/>
              <a:t>“I think the vast majority of folks think [a diverse residency] is a wonderful idea and probably the vast majority of folks don’t have a clue how to get going... don’t even know what to ask for, or how to ask it, or to whom to ask it.”</a:t>
            </a:r>
          </a:p>
          <a:p>
            <a:r>
              <a:rPr lang="en-US" sz="2400" dirty="0"/>
              <a:t>“I got a large group of folks... [who] self-identified as Hispanic that seemed to be several generations American... I thought this person looks just the same as all the rest of us… [they should be] first or second-generation or speak Spanish... So, I decided to tweak [the ERAS filter] to look at African-American applicants... seemed to be a truer way to identify, especially for our program, groups that are truly underrepresented.”</a:t>
            </a:r>
          </a:p>
        </p:txBody>
      </p:sp>
      <p:sp>
        <p:nvSpPr>
          <p:cNvPr id="4" name="Title 3"/>
          <p:cNvSpPr>
            <a:spLocks noGrp="1"/>
          </p:cNvSpPr>
          <p:nvPr>
            <p:ph type="title" idx="4294967295"/>
          </p:nvPr>
        </p:nvSpPr>
        <p:spPr>
          <a:xfrm>
            <a:off x="1981200" y="609600"/>
            <a:ext cx="5257800" cy="685800"/>
          </a:xfrm>
        </p:spPr>
        <p:txBody>
          <a:bodyPr>
            <a:noAutofit/>
          </a:bodyPr>
          <a:lstStyle/>
          <a:p>
            <a:pPr algn="ctr"/>
            <a:r>
              <a:rPr lang="en-US" sz="4000" b="1" dirty="0"/>
              <a:t>Low Self-Efficacy</a:t>
            </a:r>
          </a:p>
        </p:txBody>
      </p:sp>
    </p:spTree>
    <p:extLst>
      <p:ext uri="{BB962C8B-B14F-4D97-AF65-F5344CB8AC3E}">
        <p14:creationId xmlns:p14="http://schemas.microsoft.com/office/powerpoint/2010/main" val="1779916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152400" y="152400"/>
            <a:ext cx="8077200" cy="361187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3"/>
          <p:cNvSpPr txBox="1">
            <a:spLocks/>
          </p:cNvSpPr>
          <p:nvPr/>
        </p:nvSpPr>
        <p:spPr>
          <a:xfrm>
            <a:off x="266700" y="137159"/>
            <a:ext cx="5676900" cy="777241"/>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4000" b="1" i="0" u="none" strike="noStrike" kern="1200" cap="none" spc="-50" normalizeH="0" baseline="0" noProof="0" dirty="0">
                <a:ln>
                  <a:noFill/>
                </a:ln>
                <a:solidFill>
                  <a:schemeClr val="bg1"/>
                </a:solidFill>
                <a:effectLst/>
                <a:uLnTx/>
                <a:uFillTx/>
                <a:latin typeface="Calibri Light" panose="020F0302020204030204"/>
                <a:ea typeface="+mj-ea"/>
                <a:cs typeface="+mj-cs"/>
              </a:rPr>
              <a:t>Targeted Recruitment</a:t>
            </a:r>
          </a:p>
        </p:txBody>
      </p:sp>
      <p:sp>
        <p:nvSpPr>
          <p:cNvPr id="7" name="Rectangle 6"/>
          <p:cNvSpPr/>
          <p:nvPr/>
        </p:nvSpPr>
        <p:spPr>
          <a:xfrm>
            <a:off x="1066800" y="3764278"/>
            <a:ext cx="7848600" cy="2941321"/>
          </a:xfrm>
          <a:prstGeom prst="rect">
            <a:avLst/>
          </a:prstGeom>
          <a:solidFill>
            <a:srgbClr val="F7E9E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3"/>
          <p:cNvSpPr txBox="1">
            <a:spLocks/>
          </p:cNvSpPr>
          <p:nvPr/>
        </p:nvSpPr>
        <p:spPr>
          <a:xfrm>
            <a:off x="1295400" y="3764279"/>
            <a:ext cx="7715250" cy="701041"/>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r">
              <a:defRPr/>
            </a:pPr>
            <a:r>
              <a:rPr lang="en-US" sz="4000" b="1" dirty="0">
                <a:solidFill>
                  <a:prstClr val="black">
                    <a:lumMod val="75000"/>
                    <a:lumOff val="25000"/>
                  </a:prstClr>
                </a:solidFill>
              </a:rPr>
              <a:t>“Too many applicants as it is”</a:t>
            </a:r>
          </a:p>
        </p:txBody>
      </p:sp>
      <p:sp>
        <p:nvSpPr>
          <p:cNvPr id="14" name="Content Placeholder 4"/>
          <p:cNvSpPr txBox="1">
            <a:spLocks/>
          </p:cNvSpPr>
          <p:nvPr/>
        </p:nvSpPr>
        <p:spPr>
          <a:xfrm>
            <a:off x="152400" y="609600"/>
            <a:ext cx="7924800" cy="2514600"/>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Clr>
                <a:srgbClr val="D34817"/>
              </a:buClr>
            </a:pPr>
            <a:r>
              <a:rPr lang="en-US" sz="2400" dirty="0">
                <a:solidFill>
                  <a:schemeClr val="bg1"/>
                </a:solidFill>
                <a:latin typeface="Calibri" panose="020F0502020204030204"/>
              </a:rPr>
              <a:t>“</a:t>
            </a:r>
            <a:r>
              <a:rPr lang="en-US" sz="2400" dirty="0">
                <a:solidFill>
                  <a:schemeClr val="bg1"/>
                </a:solidFill>
              </a:rPr>
              <a:t>We do a pass through our DO... IMG… women… [and] minority applicants… specifically looking again for those top applicants and try to make sure we identify them and recruit them.” </a:t>
            </a:r>
          </a:p>
          <a:p>
            <a:pPr>
              <a:buClr>
                <a:srgbClr val="D34817"/>
              </a:buClr>
            </a:pPr>
            <a:r>
              <a:rPr lang="en-US" sz="2400" dirty="0">
                <a:solidFill>
                  <a:schemeClr val="bg1"/>
                </a:solidFill>
              </a:rPr>
              <a:t>"We also wanted to get involved in mentoring underrepresented minority medical students… We even got involved in talking at high schools and colleges... encouraging underrepresented minorities just to go into the health field in general."</a:t>
            </a:r>
          </a:p>
          <a:p>
            <a:pPr lvl="0">
              <a:buClr>
                <a:srgbClr val="D34817"/>
              </a:buClr>
            </a:pPr>
            <a:endParaRPr kumimoji="0" lang="en-US" sz="2400" b="0" i="0" u="none" strike="noStrike" kern="1200" cap="none" spc="0" normalizeH="0" baseline="0" noProof="0" dirty="0">
              <a:ln>
                <a:noFill/>
              </a:ln>
              <a:solidFill>
                <a:schemeClr val="bg1"/>
              </a:solidFill>
              <a:effectLst/>
              <a:uLnTx/>
              <a:uFillTx/>
              <a:latin typeface="Calibri" panose="020F0502020204030204"/>
            </a:endParaRPr>
          </a:p>
        </p:txBody>
      </p:sp>
      <p:sp>
        <p:nvSpPr>
          <p:cNvPr id="15" name="Content Placeholder 4"/>
          <p:cNvSpPr txBox="1">
            <a:spLocks/>
          </p:cNvSpPr>
          <p:nvPr/>
        </p:nvSpPr>
        <p:spPr>
          <a:xfrm>
            <a:off x="1066800" y="4267200"/>
            <a:ext cx="7943850" cy="2396181"/>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Clr>
                <a:srgbClr val="D34817"/>
              </a:buClr>
            </a:pPr>
            <a:r>
              <a:rPr lang="en-US" sz="2400" dirty="0">
                <a:solidFill>
                  <a:prstClr val="black">
                    <a:lumMod val="75000"/>
                    <a:lumOff val="25000"/>
                  </a:prstClr>
                </a:solidFill>
              </a:rPr>
              <a:t>“The reality is that with 800 plus applications for 110 interview spots and 12 residency spots, that there are going to be greater than 98% of the folks are going to be disappointed. They have to realize that there's nothing I can do about that… it's a subjective process and I'm sure that there are people who are left in the bin who are equally and possibly better prepared, but that's okay.”</a:t>
            </a:r>
          </a:p>
          <a:p>
            <a:pPr lvl="0">
              <a:buClr>
                <a:srgbClr val="D34817"/>
              </a:buClr>
            </a:pPr>
            <a:endParaRPr lang="en-US" sz="2400" dirty="0">
              <a:solidFill>
                <a:prstClr val="black">
                  <a:lumMod val="75000"/>
                  <a:lumOff val="25000"/>
                </a:prstClr>
              </a:solidFill>
            </a:endParaRPr>
          </a:p>
        </p:txBody>
      </p:sp>
    </p:spTree>
    <p:extLst>
      <p:ext uri="{BB962C8B-B14F-4D97-AF65-F5344CB8AC3E}">
        <p14:creationId xmlns:p14="http://schemas.microsoft.com/office/powerpoint/2010/main" val="3231785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ctangle 7"/>
          <p:cNvSpPr/>
          <p:nvPr/>
        </p:nvSpPr>
        <p:spPr>
          <a:xfrm>
            <a:off x="228600" y="152400"/>
            <a:ext cx="8305800" cy="3429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371600" y="2857619"/>
            <a:ext cx="7639050" cy="3618369"/>
          </a:xfrm>
          <a:prstGeom prst="rect">
            <a:avLst/>
          </a:prstGeom>
          <a:solidFill>
            <a:srgbClr val="F7E9E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solidFill>
                <a:prstClr val="black">
                  <a:lumMod val="75000"/>
                  <a:lumOff val="25000"/>
                </a:prstClr>
              </a:solidFill>
            </a:endParaRPr>
          </a:p>
          <a:p>
            <a:endParaRPr lang="en-US" dirty="0"/>
          </a:p>
        </p:txBody>
      </p:sp>
      <p:sp>
        <p:nvSpPr>
          <p:cNvPr id="12" name="Title 3"/>
          <p:cNvSpPr txBox="1">
            <a:spLocks/>
          </p:cNvSpPr>
          <p:nvPr/>
        </p:nvSpPr>
        <p:spPr>
          <a:xfrm>
            <a:off x="304800" y="137159"/>
            <a:ext cx="5357684" cy="777241"/>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4000" b="1" i="0" u="none" strike="noStrike" kern="1200" cap="none" spc="-50" normalizeH="0" baseline="0" noProof="0" dirty="0">
                <a:ln>
                  <a:noFill/>
                </a:ln>
                <a:solidFill>
                  <a:schemeClr val="bg1"/>
                </a:solidFill>
                <a:effectLst/>
                <a:uLnTx/>
                <a:uFillTx/>
                <a:latin typeface="Calibri Light" panose="020F0302020204030204"/>
                <a:ea typeface="+mj-ea"/>
                <a:cs typeface="+mj-cs"/>
              </a:rPr>
              <a:t>Holistic Review</a:t>
            </a:r>
          </a:p>
        </p:txBody>
      </p:sp>
      <p:sp>
        <p:nvSpPr>
          <p:cNvPr id="13" name="Title 3"/>
          <p:cNvSpPr txBox="1">
            <a:spLocks/>
          </p:cNvSpPr>
          <p:nvPr/>
        </p:nvSpPr>
        <p:spPr>
          <a:xfrm>
            <a:off x="2057400" y="3047999"/>
            <a:ext cx="6953250" cy="1844041"/>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r" defTabSz="914400" rtl="0" eaLnBrk="1" fontAlgn="auto" latinLnBrk="0" hangingPunct="1">
              <a:lnSpc>
                <a:spcPct val="85000"/>
              </a:lnSpc>
              <a:spcBef>
                <a:spcPct val="0"/>
              </a:spcBef>
              <a:spcAft>
                <a:spcPts val="0"/>
              </a:spcAft>
              <a:buClrTx/>
              <a:buSzTx/>
              <a:buFontTx/>
              <a:buNone/>
              <a:tabLst/>
              <a:defRPr/>
            </a:pPr>
            <a:endParaRPr kumimoji="0" lang="en-US" sz="4600" b="0" i="0" u="none" strike="noStrike" kern="1200" cap="none" spc="-50" normalizeH="0" baseline="0" noProof="0" dirty="0">
              <a:ln>
                <a:noFill/>
              </a:ln>
              <a:solidFill>
                <a:prstClr val="black">
                  <a:lumMod val="75000"/>
                  <a:lumOff val="25000"/>
                </a:prstClr>
              </a:solidFill>
              <a:effectLst/>
              <a:uLnTx/>
              <a:uFillTx/>
              <a:latin typeface="Calibri Light" panose="020F0302020204030204"/>
              <a:ea typeface="+mj-ea"/>
              <a:cs typeface="+mj-cs"/>
            </a:endParaRPr>
          </a:p>
        </p:txBody>
      </p:sp>
      <p:sp>
        <p:nvSpPr>
          <p:cNvPr id="14" name="Content Placeholder 4"/>
          <p:cNvSpPr txBox="1">
            <a:spLocks/>
          </p:cNvSpPr>
          <p:nvPr/>
        </p:nvSpPr>
        <p:spPr>
          <a:xfrm>
            <a:off x="152399" y="609601"/>
            <a:ext cx="8227325" cy="2248018"/>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lvl="0" indent="0">
              <a:buClr>
                <a:srgbClr val="D34817"/>
              </a:buClr>
              <a:buNone/>
            </a:pPr>
            <a:r>
              <a:rPr lang="en-US" sz="2400" dirty="0">
                <a:solidFill>
                  <a:schemeClr val="bg1"/>
                </a:solidFill>
              </a:rPr>
              <a:t>“I have actually gone to a points based system... about a 1/3 is intangibles, about a 1/3 is Emergency Medicine performance and your letters of recommendation, and about a 1/3 is your overall medical school career.”</a:t>
            </a:r>
          </a:p>
        </p:txBody>
      </p:sp>
      <p:sp>
        <p:nvSpPr>
          <p:cNvPr id="15" name="Content Placeholder 4"/>
          <p:cNvSpPr txBox="1">
            <a:spLocks/>
          </p:cNvSpPr>
          <p:nvPr/>
        </p:nvSpPr>
        <p:spPr>
          <a:xfrm>
            <a:off x="1371600" y="3733800"/>
            <a:ext cx="7543800" cy="2819400"/>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lvl="0">
              <a:buClr>
                <a:srgbClr val="D34817"/>
              </a:buClr>
            </a:pPr>
            <a:endParaRPr kumimoji="0" lang="en-US" sz="24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3EB7F50A-ED36-4C22-BA36-83BD0F55194D}"/>
              </a:ext>
            </a:extLst>
          </p:cNvPr>
          <p:cNvSpPr txBox="1"/>
          <p:nvPr/>
        </p:nvSpPr>
        <p:spPr>
          <a:xfrm>
            <a:off x="2414273" y="2819400"/>
            <a:ext cx="6729727" cy="707886"/>
          </a:xfrm>
          <a:prstGeom prst="rect">
            <a:avLst/>
          </a:prstGeom>
          <a:noFill/>
        </p:spPr>
        <p:txBody>
          <a:bodyPr wrap="none" rtlCol="0">
            <a:spAutoFit/>
          </a:bodyPr>
          <a:lstStyle/>
          <a:p>
            <a:r>
              <a:rPr lang="en-US" sz="4000" b="1" spc="-50" dirty="0">
                <a:solidFill>
                  <a:prstClr val="black">
                    <a:lumMod val="75000"/>
                    <a:lumOff val="25000"/>
                  </a:prstClr>
                </a:solidFill>
                <a:latin typeface="Calibri Light" panose="020F0302020204030204"/>
              </a:rPr>
              <a:t>“I don’t see them as minorities...”</a:t>
            </a:r>
            <a:endParaRPr lang="en-US" sz="4000" b="1" dirty="0"/>
          </a:p>
        </p:txBody>
      </p:sp>
      <p:sp>
        <p:nvSpPr>
          <p:cNvPr id="4" name="Rectangle 3">
            <a:extLst>
              <a:ext uri="{FF2B5EF4-FFF2-40B4-BE49-F238E27FC236}">
                <a16:creationId xmlns:a16="http://schemas.microsoft.com/office/drawing/2014/main" id="{71120939-D718-44E4-B176-998D81AE433E}"/>
              </a:ext>
            </a:extLst>
          </p:cNvPr>
          <p:cNvSpPr/>
          <p:nvPr/>
        </p:nvSpPr>
        <p:spPr>
          <a:xfrm>
            <a:off x="1447800" y="3429000"/>
            <a:ext cx="7542504" cy="3046988"/>
          </a:xfrm>
          <a:prstGeom prst="rect">
            <a:avLst/>
          </a:prstGeom>
        </p:spPr>
        <p:txBody>
          <a:bodyPr wrap="square">
            <a:spAutoFit/>
          </a:bodyPr>
          <a:lstStyle/>
          <a:p>
            <a:pPr lvl="0"/>
            <a:r>
              <a:rPr lang="en-US" sz="2400" dirty="0">
                <a:solidFill>
                  <a:prstClr val="black">
                    <a:lumMod val="75000"/>
                    <a:lumOff val="25000"/>
                  </a:prstClr>
                </a:solidFill>
              </a:rPr>
              <a:t>“I see them as applicants. Every applicant is equal, that's my starting gambit. Big, tall, short, small, fat, green, yellow, purple, 11 toes, 12 toes, I don't look, I don't care. I look at that what's on the paper and what people say about you, and that's really as far as we go.”</a:t>
            </a:r>
          </a:p>
          <a:p>
            <a:pPr lvl="0"/>
            <a:endParaRPr lang="en-US" sz="2400" dirty="0">
              <a:solidFill>
                <a:prstClr val="black">
                  <a:lumMod val="75000"/>
                  <a:lumOff val="25000"/>
                </a:prstClr>
              </a:solidFill>
            </a:endParaRPr>
          </a:p>
          <a:p>
            <a:pPr lvl="0"/>
            <a:r>
              <a:rPr lang="en-US" sz="2400" dirty="0">
                <a:solidFill>
                  <a:prstClr val="black">
                    <a:lumMod val="75000"/>
                    <a:lumOff val="25000"/>
                  </a:prstClr>
                </a:solidFill>
              </a:rPr>
              <a:t>“The easiest initial screen is looking at Step 1… I want to interview someone who scores 215 or to 220 or above.”</a:t>
            </a:r>
          </a:p>
        </p:txBody>
      </p:sp>
    </p:spTree>
    <p:extLst>
      <p:ext uri="{BB962C8B-B14F-4D97-AF65-F5344CB8AC3E}">
        <p14:creationId xmlns:p14="http://schemas.microsoft.com/office/powerpoint/2010/main" val="2315674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C80372A-CEBF-48FC-BAE1-4160E06E9D9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flipH="1">
            <a:off x="-76200" y="4041994"/>
            <a:ext cx="3422770" cy="2816006"/>
          </a:xfrm>
          <a:prstGeom prst="rect">
            <a:avLst/>
          </a:prstGeom>
        </p:spPr>
      </p:pic>
      <p:sp>
        <p:nvSpPr>
          <p:cNvPr id="17" name="Rectangle 16"/>
          <p:cNvSpPr/>
          <p:nvPr/>
        </p:nvSpPr>
        <p:spPr>
          <a:xfrm>
            <a:off x="152400" y="762000"/>
            <a:ext cx="8115300" cy="319310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200400" y="3733800"/>
            <a:ext cx="5867400" cy="3200400"/>
          </a:xfrm>
          <a:prstGeom prst="rect">
            <a:avLst/>
          </a:prstGeom>
          <a:solidFill>
            <a:srgbClr val="F7E9E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3"/>
          <p:cNvSpPr txBox="1">
            <a:spLocks/>
          </p:cNvSpPr>
          <p:nvPr/>
        </p:nvSpPr>
        <p:spPr>
          <a:xfrm>
            <a:off x="190500" y="137159"/>
            <a:ext cx="8763000" cy="777241"/>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endParaRPr lang="en-US" sz="4600" dirty="0"/>
          </a:p>
        </p:txBody>
      </p:sp>
      <p:sp>
        <p:nvSpPr>
          <p:cNvPr id="13" name="Title 3"/>
          <p:cNvSpPr txBox="1">
            <a:spLocks/>
          </p:cNvSpPr>
          <p:nvPr/>
        </p:nvSpPr>
        <p:spPr>
          <a:xfrm>
            <a:off x="1981200" y="3505200"/>
            <a:ext cx="6972300" cy="685800"/>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r"/>
            <a:endParaRPr lang="en-US" sz="4600" dirty="0"/>
          </a:p>
        </p:txBody>
      </p:sp>
      <p:sp>
        <p:nvSpPr>
          <p:cNvPr id="14" name="Content Placeholder 4"/>
          <p:cNvSpPr txBox="1">
            <a:spLocks/>
          </p:cNvSpPr>
          <p:nvPr/>
        </p:nvSpPr>
        <p:spPr>
          <a:xfrm>
            <a:off x="36963" y="338345"/>
            <a:ext cx="8345037" cy="3471655"/>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dirty="0">
              <a:solidFill>
                <a:schemeClr val="bg1"/>
              </a:solidFill>
            </a:endParaRPr>
          </a:p>
          <a:p>
            <a:r>
              <a:rPr lang="en-US" dirty="0">
                <a:solidFill>
                  <a:schemeClr val="bg1"/>
                </a:solidFill>
              </a:rPr>
              <a:t>“My hope is when he leaves, he's always going to talk to people about how [our program] is an open and inclusive place. Which is really what we are aiming for.” </a:t>
            </a:r>
          </a:p>
          <a:p>
            <a:r>
              <a:rPr lang="en-US" dirty="0">
                <a:solidFill>
                  <a:schemeClr val="bg1"/>
                </a:solidFill>
              </a:rPr>
              <a:t>“We are at [this hospital], we are in the South, we're in [this city]... frankly there are other residency programs at [our hospital] that don't quite look [diverse] like ours.”</a:t>
            </a:r>
          </a:p>
          <a:p>
            <a:r>
              <a:rPr lang="en-US" dirty="0">
                <a:solidFill>
                  <a:schemeClr val="bg1"/>
                </a:solidFill>
              </a:rPr>
              <a:t>“Everybody is fighting over the top 10 minority applicants… versus saying, ‘How can we improve, how can we look at people as a whole and improve the way we are approaching this problem... [we could be] actively trying to improve the pool…”</a:t>
            </a:r>
          </a:p>
        </p:txBody>
      </p:sp>
      <p:sp>
        <p:nvSpPr>
          <p:cNvPr id="15" name="Content Placeholder 4"/>
          <p:cNvSpPr txBox="1">
            <a:spLocks/>
          </p:cNvSpPr>
          <p:nvPr/>
        </p:nvSpPr>
        <p:spPr>
          <a:xfrm>
            <a:off x="3200400" y="3848100"/>
            <a:ext cx="5943600" cy="2923014"/>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dirty="0"/>
              <a:t>“We tend to lose a lot of our URMs to places with warmth or a better cultural mix.”</a:t>
            </a:r>
          </a:p>
          <a:p>
            <a:pPr marL="0" indent="0">
              <a:buNone/>
            </a:pPr>
            <a:r>
              <a:rPr lang="en-US" dirty="0"/>
              <a:t>“It's bad enough not to have a community of people who are a visible at the health care institution... a second huge barrier for recruitment is working in a city where it's mostly white.”</a:t>
            </a:r>
          </a:p>
          <a:p>
            <a:pPr marL="0" indent="0">
              <a:buNone/>
            </a:pPr>
            <a:r>
              <a:rPr lang="en-US" dirty="0"/>
              <a:t>“[Blacks] are not thinking so much in terms of an academic practice so they’re leaning more towards the community practice.”</a:t>
            </a:r>
          </a:p>
        </p:txBody>
      </p:sp>
      <p:sp>
        <p:nvSpPr>
          <p:cNvPr id="19" name="Title 18">
            <a:extLst>
              <a:ext uri="{FF2B5EF4-FFF2-40B4-BE49-F238E27FC236}">
                <a16:creationId xmlns:a16="http://schemas.microsoft.com/office/drawing/2014/main" id="{27F82A29-E8AE-40AE-BB2B-41ABCEA77EF2}"/>
              </a:ext>
            </a:extLst>
          </p:cNvPr>
          <p:cNvSpPr>
            <a:spLocks noGrp="1"/>
          </p:cNvSpPr>
          <p:nvPr>
            <p:ph type="title"/>
          </p:nvPr>
        </p:nvSpPr>
        <p:spPr>
          <a:xfrm>
            <a:off x="76200" y="-13901"/>
            <a:ext cx="8839200" cy="860950"/>
          </a:xfrm>
        </p:spPr>
        <p:txBody>
          <a:bodyPr>
            <a:normAutofit/>
          </a:bodyPr>
          <a:lstStyle/>
          <a:p>
            <a:r>
              <a:rPr lang="en-US" dirty="0"/>
              <a:t>The Complex Role of Perspective</a:t>
            </a:r>
          </a:p>
        </p:txBody>
      </p:sp>
    </p:spTree>
    <p:extLst>
      <p:ext uri="{BB962C8B-B14F-4D97-AF65-F5344CB8AC3E}">
        <p14:creationId xmlns:p14="http://schemas.microsoft.com/office/powerpoint/2010/main" val="660255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idx="1"/>
          </p:nvPr>
        </p:nvSpPr>
        <p:spPr/>
        <p:txBody>
          <a:bodyPr>
            <a:normAutofit lnSpcReduction="10000"/>
          </a:bodyPr>
          <a:lstStyle/>
          <a:p>
            <a:r>
              <a:rPr lang="en-US" sz="2200" dirty="0"/>
              <a:t>Most programs:</a:t>
            </a:r>
          </a:p>
          <a:p>
            <a:pPr lvl="1"/>
            <a:r>
              <a:rPr lang="en-US" sz="2000" dirty="0"/>
              <a:t>Felt that their programs valued and desired diversity</a:t>
            </a:r>
          </a:p>
          <a:p>
            <a:pPr lvl="1"/>
            <a:r>
              <a:rPr lang="en-US" sz="2000" dirty="0"/>
              <a:t>Acknowledged challenges to increasing diversity </a:t>
            </a:r>
          </a:p>
          <a:p>
            <a:r>
              <a:rPr lang="en-US" sz="2200" dirty="0"/>
              <a:t>Bottom programs expressed concerns about how to address challenges.</a:t>
            </a:r>
          </a:p>
          <a:p>
            <a:r>
              <a:rPr lang="en-US" sz="2200" dirty="0"/>
              <a:t>Top programs implemented deliberate strategies to recruit diverse residents with tangible support from program leadership.</a:t>
            </a:r>
          </a:p>
          <a:p>
            <a:r>
              <a:rPr lang="en-US" sz="2200" dirty="0"/>
              <a:t>Programs varied in perspective:</a:t>
            </a:r>
          </a:p>
          <a:p>
            <a:pPr lvl="1"/>
            <a:r>
              <a:rPr lang="en-US" sz="2000" dirty="0"/>
              <a:t>Top quartile focused on modifiable barriers (programs, policies, protocols)</a:t>
            </a:r>
          </a:p>
          <a:p>
            <a:pPr lvl="1"/>
            <a:r>
              <a:rPr lang="en-US" sz="2000" dirty="0"/>
              <a:t>Bottom quartile focused on non-modifiable barriers (sociopolitical, geographical)</a:t>
            </a:r>
          </a:p>
        </p:txBody>
      </p:sp>
    </p:spTree>
    <p:extLst>
      <p:ext uri="{BB962C8B-B14F-4D97-AF65-F5344CB8AC3E}">
        <p14:creationId xmlns:p14="http://schemas.microsoft.com/office/powerpoint/2010/main" val="1107141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Implications</a:t>
            </a:r>
          </a:p>
        </p:txBody>
      </p:sp>
      <p:sp>
        <p:nvSpPr>
          <p:cNvPr id="3" name="Content Placeholder 2"/>
          <p:cNvSpPr>
            <a:spLocks noGrp="1"/>
          </p:cNvSpPr>
          <p:nvPr>
            <p:ph idx="1"/>
          </p:nvPr>
        </p:nvSpPr>
        <p:spPr/>
        <p:txBody>
          <a:bodyPr>
            <a:normAutofit/>
          </a:bodyPr>
          <a:lstStyle/>
          <a:p>
            <a:r>
              <a:rPr lang="en-US" sz="2200" dirty="0"/>
              <a:t>Descriptions of URM recruitment challenges and evidence-based solutions could: </a:t>
            </a:r>
          </a:p>
          <a:p>
            <a:pPr marL="744538" lvl="1" indent="-284163"/>
            <a:r>
              <a:rPr lang="en-US" sz="2200" dirty="0"/>
              <a:t>Inform revisions to the diversity recruitment recommendations published by the Council of Emergency Residency Program Directors (CORD), which are largely consensus based</a:t>
            </a:r>
          </a:p>
          <a:p>
            <a:pPr marL="744538" lvl="1" indent="-284163"/>
            <a:r>
              <a:rPr lang="en-US" sz="2200" dirty="0"/>
              <a:t>Assist residency program leadership to improve their URM recruitment efforts </a:t>
            </a:r>
          </a:p>
          <a:p>
            <a:pPr marL="0" indent="0">
              <a:buNone/>
            </a:pPr>
            <a:endParaRPr lang="en-US" dirty="0"/>
          </a:p>
        </p:txBody>
      </p:sp>
    </p:spTree>
    <p:extLst>
      <p:ext uri="{BB962C8B-B14F-4D97-AF65-F5344CB8AC3E}">
        <p14:creationId xmlns:p14="http://schemas.microsoft.com/office/powerpoint/2010/main" val="19048474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8B431C-C3F0-448E-A86F-86FB06E606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9760" y="2046625"/>
            <a:ext cx="4051840" cy="1371600"/>
          </a:xfrm>
          <a:prstGeom prst="rect">
            <a:avLst/>
          </a:prstGeom>
        </p:spPr>
      </p:pic>
      <p:sp>
        <p:nvSpPr>
          <p:cNvPr id="2" name="Title 1">
            <a:extLst>
              <a:ext uri="{FF2B5EF4-FFF2-40B4-BE49-F238E27FC236}">
                <a16:creationId xmlns:a16="http://schemas.microsoft.com/office/drawing/2014/main" id="{FD0A8D3D-B68A-4A0C-BEE8-56737249B5D0}"/>
              </a:ext>
            </a:extLst>
          </p:cNvPr>
          <p:cNvSpPr>
            <a:spLocks noGrp="1"/>
          </p:cNvSpPr>
          <p:nvPr>
            <p:ph type="title"/>
          </p:nvPr>
        </p:nvSpPr>
        <p:spPr/>
        <p:txBody>
          <a:bodyPr/>
          <a:lstStyle/>
          <a:p>
            <a:r>
              <a:rPr lang="en-US" dirty="0"/>
              <a:t>Acknowledgements</a:t>
            </a:r>
          </a:p>
        </p:txBody>
      </p:sp>
      <p:sp>
        <p:nvSpPr>
          <p:cNvPr id="3" name="Content Placeholder 2">
            <a:extLst>
              <a:ext uri="{FF2B5EF4-FFF2-40B4-BE49-F238E27FC236}">
                <a16:creationId xmlns:a16="http://schemas.microsoft.com/office/drawing/2014/main" id="{B127F070-611A-44B1-9C3B-04D04015ED6A}"/>
              </a:ext>
            </a:extLst>
          </p:cNvPr>
          <p:cNvSpPr>
            <a:spLocks noGrp="1"/>
          </p:cNvSpPr>
          <p:nvPr>
            <p:ph idx="1"/>
          </p:nvPr>
        </p:nvSpPr>
        <p:spPr>
          <a:xfrm>
            <a:off x="914400" y="1845734"/>
            <a:ext cx="7452360" cy="4555066"/>
          </a:xfrm>
        </p:spPr>
        <p:txBody>
          <a:bodyPr>
            <a:normAutofit fontScale="92500" lnSpcReduction="20000"/>
          </a:bodyPr>
          <a:lstStyle/>
          <a:p>
            <a:pPr marL="0" indent="0">
              <a:buNone/>
            </a:pPr>
            <a:r>
              <a:rPr lang="en-US" sz="3100" dirty="0"/>
              <a:t>Diversity in Emergency Medicine Team:</a:t>
            </a:r>
          </a:p>
          <a:p>
            <a:r>
              <a:rPr lang="en-US" sz="2600" dirty="0"/>
              <a:t>Martina Caldwell, MD, MS</a:t>
            </a:r>
          </a:p>
          <a:p>
            <a:r>
              <a:rPr lang="en-US" sz="2600" dirty="0"/>
              <a:t>Linda Camaj</a:t>
            </a:r>
          </a:p>
          <a:p>
            <a:r>
              <a:rPr lang="en-US" sz="2600" dirty="0"/>
              <a:t>Nanci Hambrick, MSW</a:t>
            </a:r>
          </a:p>
          <a:p>
            <a:r>
              <a:rPr lang="en-US" sz="2600" dirty="0"/>
              <a:t>Timothy Guetterman, PhD</a:t>
            </a:r>
          </a:p>
          <a:p>
            <a:r>
              <a:rPr lang="en-US" sz="2600" dirty="0"/>
              <a:t>Sheryl L. Heron, MD, MPH</a:t>
            </a:r>
          </a:p>
          <a:p>
            <a:r>
              <a:rPr lang="en-US" sz="2600" dirty="0"/>
              <a:t>Adrianne Haggins, MD, MS</a:t>
            </a:r>
          </a:p>
          <a:p>
            <a:r>
              <a:rPr lang="en-US" sz="2600" dirty="0"/>
              <a:t>Federico E. </a:t>
            </a:r>
            <a:r>
              <a:rPr lang="en-US" sz="2600" dirty="0" err="1"/>
              <a:t>Vaca</a:t>
            </a:r>
            <a:r>
              <a:rPr lang="en-US" sz="2600" dirty="0"/>
              <a:t>, MD, MPH</a:t>
            </a:r>
          </a:p>
          <a:p>
            <a:r>
              <a:rPr lang="en-US" sz="2600" dirty="0"/>
              <a:t>Ava E. Pierce, MD</a:t>
            </a:r>
          </a:p>
          <a:p>
            <a:r>
              <a:rPr lang="en-US" sz="2600" dirty="0"/>
              <a:t>Dowin Boatright, MD, MBA</a:t>
            </a:r>
          </a:p>
          <a:p>
            <a:endParaRPr lang="en-US" dirty="0"/>
          </a:p>
          <a:p>
            <a:endParaRPr lang="en-US" dirty="0"/>
          </a:p>
        </p:txBody>
      </p:sp>
      <p:pic>
        <p:nvPicPr>
          <p:cNvPr id="7" name="Picture 6">
            <a:extLst>
              <a:ext uri="{FF2B5EF4-FFF2-40B4-BE49-F238E27FC236}">
                <a16:creationId xmlns:a16="http://schemas.microsoft.com/office/drawing/2014/main" id="{5F2EAC3D-3D05-405B-B973-4C537D0BB50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13594" y="3177611"/>
            <a:ext cx="3220806" cy="1097280"/>
          </a:xfrm>
          <a:prstGeom prst="rect">
            <a:avLst/>
          </a:prstGeom>
        </p:spPr>
      </p:pic>
      <p:pic>
        <p:nvPicPr>
          <p:cNvPr id="9" name="Picture 8">
            <a:extLst>
              <a:ext uri="{FF2B5EF4-FFF2-40B4-BE49-F238E27FC236}">
                <a16:creationId xmlns:a16="http://schemas.microsoft.com/office/drawing/2014/main" id="{F50414A2-AE63-4FEE-913A-C03EA26BB97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65684" y="4329077"/>
            <a:ext cx="3168716" cy="1920240"/>
          </a:xfrm>
          <a:prstGeom prst="rect">
            <a:avLst/>
          </a:prstGeom>
        </p:spPr>
      </p:pic>
    </p:spTree>
    <p:extLst>
      <p:ext uri="{BB962C8B-B14F-4D97-AF65-F5344CB8AC3E}">
        <p14:creationId xmlns:p14="http://schemas.microsoft.com/office/powerpoint/2010/main" val="325424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DE119-CE25-4890-9D64-8AEEDD1A227C}"/>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60ADD668-D8D6-4525-991C-5A6081A1FA00}"/>
              </a:ext>
            </a:extLst>
          </p:cNvPr>
          <p:cNvSpPr>
            <a:spLocks noGrp="1"/>
          </p:cNvSpPr>
          <p:nvPr>
            <p:ph idx="1"/>
          </p:nvPr>
        </p:nvSpPr>
        <p:spPr>
          <a:xfrm>
            <a:off x="822959" y="1845734"/>
            <a:ext cx="7833361" cy="4023360"/>
          </a:xfrm>
        </p:spPr>
        <p:txBody>
          <a:bodyPr>
            <a:normAutofit fontScale="40000" lnSpcReduction="20000"/>
          </a:bodyPr>
          <a:lstStyle/>
          <a:p>
            <a:pPr marL="228600" indent="-228600">
              <a:buAutoNum type="arabicPeriod"/>
            </a:pPr>
            <a:r>
              <a:rPr lang="en-US" dirty="0" err="1">
                <a:solidFill>
                  <a:schemeClr val="tx1"/>
                </a:solidFill>
              </a:rPr>
              <a:t>Nivet</a:t>
            </a:r>
            <a:r>
              <a:rPr lang="en-US" dirty="0">
                <a:solidFill>
                  <a:schemeClr val="tx1"/>
                </a:solidFill>
              </a:rPr>
              <a:t> MA, Castillo-Page L. Diversity in the physician workforce: Facts &amp; figures 2014. http://aamcdiversityfactsandfigures.org/. Accessed July 28, 2016.</a:t>
            </a:r>
          </a:p>
          <a:p>
            <a:pPr marL="228600" indent="-228600">
              <a:buAutoNum type="arabicPeriod"/>
            </a:pPr>
            <a:r>
              <a:rPr lang="en-US" dirty="0" err="1">
                <a:solidFill>
                  <a:schemeClr val="tx1"/>
                </a:solidFill>
              </a:rPr>
              <a:t>Basco</a:t>
            </a:r>
            <a:r>
              <a:rPr lang="en-US" dirty="0">
                <a:solidFill>
                  <a:schemeClr val="tx1"/>
                </a:solidFill>
              </a:rPr>
              <a:t> WT Jr, Cull WL, O’Connor KG, Shipman SA. Assessing trends in practice demographics of underrepresented minority pediatricians, 1993–2007. Pediatrics. 2010; 125: 460–467.</a:t>
            </a:r>
          </a:p>
          <a:p>
            <a:pPr marL="228600" indent="-228600">
              <a:buAutoNum type="arabicPeriod"/>
            </a:pPr>
            <a:r>
              <a:rPr lang="en-US" dirty="0" err="1">
                <a:solidFill>
                  <a:schemeClr val="tx1"/>
                </a:solidFill>
              </a:rPr>
              <a:t>Xierali</a:t>
            </a:r>
            <a:r>
              <a:rPr lang="en-US" dirty="0">
                <a:solidFill>
                  <a:schemeClr val="tx1"/>
                </a:solidFill>
              </a:rPr>
              <a:t> IM, Castillo-Page L, Zhang K, </a:t>
            </a:r>
            <a:r>
              <a:rPr lang="en-US" dirty="0" err="1">
                <a:solidFill>
                  <a:schemeClr val="tx1"/>
                </a:solidFill>
              </a:rPr>
              <a:t>Gampfer</a:t>
            </a:r>
            <a:r>
              <a:rPr lang="en-US" dirty="0">
                <a:solidFill>
                  <a:schemeClr val="tx1"/>
                </a:solidFill>
              </a:rPr>
              <a:t> KR, </a:t>
            </a:r>
            <a:r>
              <a:rPr lang="en-US" dirty="0" err="1">
                <a:solidFill>
                  <a:schemeClr val="tx1"/>
                </a:solidFill>
              </a:rPr>
              <a:t>Nivet</a:t>
            </a:r>
            <a:r>
              <a:rPr lang="en-US" dirty="0">
                <a:solidFill>
                  <a:schemeClr val="tx1"/>
                </a:solidFill>
              </a:rPr>
              <a:t> MA. AM last page: the urgency of physician workforce diversity. </a:t>
            </a:r>
            <a:r>
              <a:rPr lang="en-US" dirty="0" err="1">
                <a:solidFill>
                  <a:schemeClr val="tx1"/>
                </a:solidFill>
              </a:rPr>
              <a:t>Acad</a:t>
            </a:r>
            <a:r>
              <a:rPr lang="en-US" dirty="0">
                <a:solidFill>
                  <a:schemeClr val="tx1"/>
                </a:solidFill>
              </a:rPr>
              <a:t> Med. 2014; 89(8): 1192.</a:t>
            </a:r>
          </a:p>
          <a:p>
            <a:pPr marL="228600" indent="-228600">
              <a:buAutoNum type="arabicPeriod"/>
            </a:pPr>
            <a:r>
              <a:rPr lang="en-US" dirty="0" err="1">
                <a:solidFill>
                  <a:schemeClr val="tx1"/>
                </a:solidFill>
              </a:rPr>
              <a:t>Komaromy</a:t>
            </a:r>
            <a:r>
              <a:rPr lang="en-US" dirty="0">
                <a:solidFill>
                  <a:schemeClr val="tx1"/>
                </a:solidFill>
              </a:rPr>
              <a:t> M, </a:t>
            </a:r>
            <a:r>
              <a:rPr lang="en-US" dirty="0" err="1">
                <a:solidFill>
                  <a:schemeClr val="tx1"/>
                </a:solidFill>
              </a:rPr>
              <a:t>Grumbach</a:t>
            </a:r>
            <a:r>
              <a:rPr lang="en-US" dirty="0">
                <a:solidFill>
                  <a:schemeClr val="tx1"/>
                </a:solidFill>
              </a:rPr>
              <a:t> K, Drake M, et al. The role of black and Hispanic physicians in providing healthcare for underserved populations. N </a:t>
            </a:r>
            <a:r>
              <a:rPr lang="en-US" dirty="0" err="1">
                <a:solidFill>
                  <a:schemeClr val="tx1"/>
                </a:solidFill>
              </a:rPr>
              <a:t>Engl</a:t>
            </a:r>
            <a:r>
              <a:rPr lang="en-US" dirty="0">
                <a:solidFill>
                  <a:schemeClr val="tx1"/>
                </a:solidFill>
              </a:rPr>
              <a:t> J Med. 1996; 334(20): 1305-10.</a:t>
            </a:r>
          </a:p>
          <a:p>
            <a:pPr marL="228600" indent="-228600">
              <a:buAutoNum type="arabicPeriod"/>
            </a:pPr>
            <a:r>
              <a:rPr lang="en-US" dirty="0">
                <a:solidFill>
                  <a:schemeClr val="tx1"/>
                </a:solidFill>
              </a:rPr>
              <a:t>Landry AM, Stevens J, Kelly SP, Sanchez LD, Fisher J. Under-represented minorities in emergency medicine. J </a:t>
            </a:r>
            <a:r>
              <a:rPr lang="en-US" dirty="0" err="1">
                <a:solidFill>
                  <a:schemeClr val="tx1"/>
                </a:solidFill>
              </a:rPr>
              <a:t>Emerg</a:t>
            </a:r>
            <a:r>
              <a:rPr lang="en-US" dirty="0">
                <a:solidFill>
                  <a:schemeClr val="tx1"/>
                </a:solidFill>
              </a:rPr>
              <a:t> Med. 2013; 45(1): 100-4.</a:t>
            </a:r>
          </a:p>
          <a:p>
            <a:pPr marL="228600" indent="-228600">
              <a:buAutoNum type="arabicPeriod"/>
            </a:pPr>
            <a:r>
              <a:rPr lang="en-US" dirty="0">
                <a:solidFill>
                  <a:schemeClr val="tx1"/>
                </a:solidFill>
              </a:rPr>
              <a:t>Rodriguez JR, Campbell KM, Adelson WJ. Poor representation of Blacks, Latinos, and Native Americans </a:t>
            </a:r>
            <a:r>
              <a:rPr lang="en-US" dirty="0" err="1">
                <a:solidFill>
                  <a:schemeClr val="tx1"/>
                </a:solidFill>
              </a:rPr>
              <a:t>inmedicine</a:t>
            </a:r>
            <a:r>
              <a:rPr lang="en-US" dirty="0">
                <a:solidFill>
                  <a:schemeClr val="tx1"/>
                </a:solidFill>
              </a:rPr>
              <a:t>. Fam Med. 2015; 47(4):259‐63. </a:t>
            </a:r>
          </a:p>
          <a:p>
            <a:pPr marL="228600" indent="-228600">
              <a:buAutoNum type="arabicPeriod"/>
            </a:pPr>
            <a:r>
              <a:rPr lang="en-US" dirty="0">
                <a:solidFill>
                  <a:schemeClr val="tx1"/>
                </a:solidFill>
              </a:rPr>
              <a:t>Chapman EN, </a:t>
            </a:r>
            <a:r>
              <a:rPr lang="en-US" dirty="0" err="1">
                <a:solidFill>
                  <a:schemeClr val="tx1"/>
                </a:solidFill>
              </a:rPr>
              <a:t>Kaatz</a:t>
            </a:r>
            <a:r>
              <a:rPr lang="en-US" dirty="0">
                <a:solidFill>
                  <a:schemeClr val="tx1"/>
                </a:solidFill>
              </a:rPr>
              <a:t> A, Carnes M. Physicians and implicit bias: how doctors may unwittingly perpetuate health care disparities. J Gen Intern Med. 2013; 28(11): 1504‐10. </a:t>
            </a:r>
          </a:p>
          <a:p>
            <a:pPr marL="228600" indent="-228600">
              <a:buAutoNum type="arabicPeriod"/>
            </a:pPr>
            <a:r>
              <a:rPr lang="en-US" dirty="0">
                <a:solidFill>
                  <a:schemeClr val="tx1"/>
                </a:solidFill>
              </a:rPr>
              <a:t>Sabin JA, </a:t>
            </a:r>
            <a:r>
              <a:rPr lang="en-US" dirty="0" err="1">
                <a:solidFill>
                  <a:schemeClr val="tx1"/>
                </a:solidFill>
              </a:rPr>
              <a:t>Nosek</a:t>
            </a:r>
            <a:r>
              <a:rPr lang="en-US" dirty="0">
                <a:solidFill>
                  <a:schemeClr val="tx1"/>
                </a:solidFill>
              </a:rPr>
              <a:t> BA, Greenwald AG, </a:t>
            </a:r>
            <a:r>
              <a:rPr lang="en-US" dirty="0" err="1">
                <a:solidFill>
                  <a:schemeClr val="tx1"/>
                </a:solidFill>
              </a:rPr>
              <a:t>Rivara</a:t>
            </a:r>
            <a:r>
              <a:rPr lang="en-US" dirty="0">
                <a:solidFill>
                  <a:schemeClr val="tx1"/>
                </a:solidFill>
              </a:rPr>
              <a:t> FP. Physicians’ implicit and explicit attitudes about race by MD race, ethnicity, and gender. J Health Care Poor Underserved. 2009 Aug; 20(3): 896‐913 </a:t>
            </a:r>
          </a:p>
          <a:p>
            <a:pPr marL="228600" indent="-228600">
              <a:buAutoNum type="arabicPeriod"/>
            </a:pPr>
            <a:r>
              <a:rPr lang="en-US" dirty="0">
                <a:solidFill>
                  <a:schemeClr val="tx1"/>
                </a:solidFill>
              </a:rPr>
              <a:t>Smith-Coggins R, Marco CA, </a:t>
            </a:r>
            <a:r>
              <a:rPr lang="en-US" dirty="0" err="1">
                <a:solidFill>
                  <a:schemeClr val="tx1"/>
                </a:solidFill>
              </a:rPr>
              <a:t>Baren</a:t>
            </a:r>
            <a:r>
              <a:rPr lang="en-US" dirty="0">
                <a:solidFill>
                  <a:schemeClr val="tx1"/>
                </a:solidFill>
              </a:rPr>
              <a:t> JM, Beeson MS, </a:t>
            </a:r>
            <a:r>
              <a:rPr lang="en-US" dirty="0" err="1">
                <a:solidFill>
                  <a:schemeClr val="tx1"/>
                </a:solidFill>
              </a:rPr>
              <a:t>Carius</a:t>
            </a:r>
            <a:r>
              <a:rPr lang="en-US" dirty="0">
                <a:solidFill>
                  <a:schemeClr val="tx1"/>
                </a:solidFill>
              </a:rPr>
              <a:t> ML, </a:t>
            </a:r>
            <a:r>
              <a:rPr lang="en-US" dirty="0" err="1">
                <a:solidFill>
                  <a:schemeClr val="tx1"/>
                </a:solidFill>
              </a:rPr>
              <a:t>Counselman</a:t>
            </a:r>
            <a:r>
              <a:rPr lang="en-US" dirty="0">
                <a:solidFill>
                  <a:schemeClr val="tx1"/>
                </a:solidFill>
              </a:rPr>
              <a:t> FL… </a:t>
            </a:r>
            <a:r>
              <a:rPr lang="en-US" dirty="0" err="1">
                <a:solidFill>
                  <a:schemeClr val="tx1"/>
                </a:solidFill>
              </a:rPr>
              <a:t>Joldersma</a:t>
            </a:r>
            <a:r>
              <a:rPr lang="en-US" dirty="0">
                <a:solidFill>
                  <a:schemeClr val="tx1"/>
                </a:solidFill>
              </a:rPr>
              <a:t> KB. American Board of Emergency Medicine report on residency training information (2014-2015). Ann </a:t>
            </a:r>
            <a:r>
              <a:rPr lang="en-US" dirty="0" err="1">
                <a:solidFill>
                  <a:schemeClr val="tx1"/>
                </a:solidFill>
              </a:rPr>
              <a:t>EmergMed</a:t>
            </a:r>
            <a:r>
              <a:rPr lang="en-US" dirty="0">
                <a:solidFill>
                  <a:schemeClr val="tx1"/>
                </a:solidFill>
              </a:rPr>
              <a:t>.  2015; 65(5): 584-94.</a:t>
            </a:r>
          </a:p>
          <a:p>
            <a:pPr marL="228600" indent="-228600">
              <a:buAutoNum type="arabicPeriod"/>
            </a:pPr>
            <a:r>
              <a:rPr lang="en-US" dirty="0"/>
              <a:t>Marco CA, Nelson LS, </a:t>
            </a:r>
            <a:r>
              <a:rPr lang="en-US" dirty="0" err="1"/>
              <a:t>Baren</a:t>
            </a:r>
            <a:r>
              <a:rPr lang="en-US" dirty="0"/>
              <a:t> JM, Beeson  MS, </a:t>
            </a:r>
            <a:r>
              <a:rPr lang="en-US" dirty="0" err="1"/>
              <a:t>Carius</a:t>
            </a:r>
            <a:r>
              <a:rPr lang="en-US" dirty="0"/>
              <a:t> ML, </a:t>
            </a:r>
            <a:r>
              <a:rPr lang="en-US" dirty="0" err="1"/>
              <a:t>Chudnofsky</a:t>
            </a:r>
            <a:r>
              <a:rPr lang="en-US" dirty="0"/>
              <a:t> CR, et al. American  Board of Emergency Medicine  Report on Residency  and Fellowship Training Information (2016-2017). Ann </a:t>
            </a:r>
            <a:r>
              <a:rPr lang="en-US" dirty="0" err="1"/>
              <a:t>Emerg</a:t>
            </a:r>
            <a:r>
              <a:rPr lang="en-US" dirty="0"/>
              <a:t> Med 2017;69:640-52.</a:t>
            </a:r>
          </a:p>
          <a:p>
            <a:pPr marL="228600" indent="-228600">
              <a:buAutoNum type="arabicPeriod"/>
            </a:pPr>
            <a:r>
              <a:rPr lang="en-US" dirty="0"/>
              <a:t>Boatright D, </a:t>
            </a:r>
            <a:r>
              <a:rPr lang="en-US" dirty="0" err="1"/>
              <a:t>Tunson</a:t>
            </a:r>
            <a:r>
              <a:rPr lang="en-US" dirty="0"/>
              <a:t> J, Caruso E, </a:t>
            </a:r>
            <a:r>
              <a:rPr lang="en-US" dirty="0" err="1"/>
              <a:t>Angerhofer</a:t>
            </a:r>
            <a:r>
              <a:rPr lang="en-US" dirty="0"/>
              <a:t>  C, Baker  B, King R, et al. The Impact of the 2008 Council of Emergency Residency  Directors (CORD)  Panel on Emergency  Medicine Resident  Diversity. The Journal  of emergency  medicine 2016;51:576-83.</a:t>
            </a:r>
          </a:p>
          <a:p>
            <a:endParaRPr lang="en-US" dirty="0"/>
          </a:p>
        </p:txBody>
      </p:sp>
    </p:spTree>
    <p:extLst>
      <p:ext uri="{BB962C8B-B14F-4D97-AF65-F5344CB8AC3E}">
        <p14:creationId xmlns:p14="http://schemas.microsoft.com/office/powerpoint/2010/main" val="3373859248"/>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0</TotalTime>
  <Words>1705</Words>
  <Application>Microsoft Office PowerPoint</Application>
  <PresentationFormat>On-screen Show (4:3)</PresentationFormat>
  <Paragraphs>162</Paragraphs>
  <Slides>16</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Calibri</vt:lpstr>
      <vt:lpstr>Calibri Light</vt:lpstr>
      <vt:lpstr>Wingdings</vt:lpstr>
      <vt:lpstr>Retrospect</vt:lpstr>
      <vt:lpstr>Factors Associated with Successful Recruitment of Racial and Ethnic Minorities to U.S. Emergency Medicine Residency Programs</vt:lpstr>
      <vt:lpstr>Disclosures</vt:lpstr>
      <vt:lpstr>Background</vt:lpstr>
      <vt:lpstr>URM Recruitment Remains Stagnant</vt:lpstr>
      <vt:lpstr>Objective</vt:lpstr>
      <vt:lpstr>Methods</vt:lpstr>
      <vt:lpstr>Results</vt:lpstr>
      <vt:lpstr>Tangible Support</vt:lpstr>
      <vt:lpstr>Low Self-Efficacy</vt:lpstr>
      <vt:lpstr>PowerPoint Presentation</vt:lpstr>
      <vt:lpstr>PowerPoint Presentation</vt:lpstr>
      <vt:lpstr>The Complex Role of Perspective</vt:lpstr>
      <vt:lpstr>Conclusions</vt:lpstr>
      <vt:lpstr>Implications</vt:lpstr>
      <vt:lpstr>Acknowledgements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2012-08-24T00:53:15Z</dcterms:created>
  <dcterms:modified xsi:type="dcterms:W3CDTF">2017-07-30T13:05:01Z</dcterms:modified>
</cp:coreProperties>
</file>