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handoutMasterIdLst>
    <p:handoutMasterId r:id="rId30"/>
  </p:handoutMasterIdLst>
  <p:sldIdLst>
    <p:sldId id="256" r:id="rId2"/>
    <p:sldId id="257" r:id="rId3"/>
    <p:sldId id="284" r:id="rId4"/>
    <p:sldId id="263" r:id="rId5"/>
    <p:sldId id="264" r:id="rId6"/>
    <p:sldId id="265" r:id="rId7"/>
    <p:sldId id="269" r:id="rId8"/>
    <p:sldId id="266" r:id="rId9"/>
    <p:sldId id="267" r:id="rId10"/>
    <p:sldId id="262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8" r:id="rId27"/>
    <p:sldId id="287" r:id="rId28"/>
    <p:sldId id="258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29" autoAdjust="0"/>
    <p:restoredTop sz="94679"/>
  </p:normalViewPr>
  <p:slideViewPr>
    <p:cSldViewPr>
      <p:cViewPr varScale="1">
        <p:scale>
          <a:sx n="88" d="100"/>
          <a:sy n="88" d="100"/>
        </p:scale>
        <p:origin x="199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034A5-6E31-41C4-A805-6C46F202D39A}" type="datetimeFigureOut">
              <a:rPr lang="en-US" smtClean="0"/>
              <a:t>1/15/20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E4A24-5EE1-4E1D-BD93-E5CDA2DEC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0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0" y="3733800"/>
            <a:ext cx="91440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5000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Title and Content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0" y="838200"/>
            <a:ext cx="8991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0" y="838200"/>
            <a:ext cx="8991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46404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 bwMode="auto">
          <a:xfrm flipH="1">
            <a:off x="0" y="839788"/>
            <a:ext cx="90678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600"/>
              </a:spcBef>
              <a:spcAft>
                <a:spcPts val="600"/>
              </a:spcAft>
              <a:defRPr sz="2000"/>
            </a:lvl2pPr>
            <a:lvl3pPr>
              <a:spcBef>
                <a:spcPts val="600"/>
              </a:spcBef>
              <a:spcAft>
                <a:spcPts val="600"/>
              </a:spcAft>
              <a:defRPr sz="1800"/>
            </a:lvl3pPr>
            <a:lvl4pPr>
              <a:spcBef>
                <a:spcPts val="600"/>
              </a:spcBef>
              <a:spcAft>
                <a:spcPts val="600"/>
              </a:spcAft>
              <a:defRPr sz="16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 bwMode="auto">
          <a:xfrm flipH="1">
            <a:off x="0" y="839788"/>
            <a:ext cx="90678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5516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Only -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 flipH="1">
            <a:off x="0" y="838200"/>
            <a:ext cx="8991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 Only -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 flipH="1">
            <a:off x="0" y="838200"/>
            <a:ext cx="8991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27993"/>
            <a:ext cx="91440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5647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itle Only - no logo - for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 flipH="1">
            <a:off x="0" y="609600"/>
            <a:ext cx="8991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for large images – not to be regularly used</a:t>
            </a:r>
          </a:p>
        </p:txBody>
      </p:sp>
    </p:spTree>
    <p:extLst>
      <p:ext uri="{BB962C8B-B14F-4D97-AF65-F5344CB8AC3E}">
        <p14:creationId xmlns:p14="http://schemas.microsoft.com/office/powerpoint/2010/main" val="97100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1400" y="6505800"/>
            <a:ext cx="420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/>
                </a:solidFill>
              </a:defRPr>
            </a:lvl1pPr>
          </a:lstStyle>
          <a:p>
            <a:fld id="{313D4505-985F-49BE-8C1F-E0CFEEC3F3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7" r:id="rId3"/>
    <p:sldLayoutId id="2147483771" r:id="rId4"/>
    <p:sldLayoutId id="2147483772" r:id="rId5"/>
    <p:sldLayoutId id="2147483779" r:id="rId6"/>
    <p:sldLayoutId id="2147483774" r:id="rId7"/>
    <p:sldLayoutId id="2147483780" r:id="rId8"/>
    <p:sldLayoutId id="2147483784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tiff"/><Relationship Id="rId3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Delays in Antibiotic </a:t>
            </a:r>
            <a:r>
              <a:rPr lang="en-US" dirty="0" smtClean="0"/>
              <a:t>Administration after </a:t>
            </a:r>
            <a:r>
              <a:rPr lang="en-US" dirty="0"/>
              <a:t>Obtaining Blood Cultures in the AAVA ICU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Rizwan</a:t>
            </a:r>
            <a:r>
              <a:rPr lang="en-US" dirty="0"/>
              <a:t> Ahmed</a:t>
            </a:r>
          </a:p>
          <a:p>
            <a:r>
              <a:rPr lang="en-US" dirty="0"/>
              <a:t>MS4 </a:t>
            </a:r>
            <a:r>
              <a:rPr lang="mr-IN" dirty="0"/>
              <a:t>–</a:t>
            </a:r>
            <a:r>
              <a:rPr lang="en-US" dirty="0"/>
              <a:t> Blue </a:t>
            </a:r>
            <a:r>
              <a:rPr lang="en-US" dirty="0" smtClean="0"/>
              <a:t>Medicine</a:t>
            </a:r>
          </a:p>
          <a:p>
            <a:endParaRPr lang="en-US" dirty="0"/>
          </a:p>
        </p:txBody>
      </p:sp>
      <p:pic>
        <p:nvPicPr>
          <p:cNvPr id="4" name="Picture 3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5562600"/>
            <a:ext cx="1422091" cy="104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Patient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65 YO/M, history of T2DM, osteomyelitis of toes s/p amputations, CKD V, </a:t>
            </a:r>
            <a:r>
              <a:rPr lang="en-US" dirty="0" err="1"/>
              <a:t>HFpEF</a:t>
            </a:r>
            <a:r>
              <a:rPr lang="en-US" dirty="0"/>
              <a:t> (50-60%), NASH cirrhosis, OSA not on CPAP, presents with worsening edema and increased weight gain.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98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Patient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Admitted to floor for decompensated heart failure.</a:t>
            </a:r>
          </a:p>
          <a:p>
            <a:r>
              <a:rPr lang="en-US" dirty="0"/>
              <a:t>Day 2: Increasing agitation, tremors, somnolence, AOx2.</a:t>
            </a:r>
          </a:p>
          <a:p>
            <a:pPr lvl="1"/>
            <a:r>
              <a:rPr lang="en-US" dirty="0"/>
              <a:t>T: 100.0, BP: 120/74, HR 128, RR 28, 93% 3L O2</a:t>
            </a:r>
          </a:p>
          <a:p>
            <a:pPr lvl="1"/>
            <a:r>
              <a:rPr lang="en-US" dirty="0"/>
              <a:t> WBC: 7.38, Hgb: 7.6, </a:t>
            </a:r>
            <a:r>
              <a:rPr lang="en-US" dirty="0" err="1"/>
              <a:t>Plt</a:t>
            </a:r>
            <a:r>
              <a:rPr lang="en-US" dirty="0"/>
              <a:t>: 75</a:t>
            </a:r>
          </a:p>
          <a:p>
            <a:pPr lvl="1"/>
            <a:r>
              <a:rPr lang="en-US" dirty="0"/>
              <a:t>Cr 5.48, BUN 105</a:t>
            </a:r>
          </a:p>
          <a:p>
            <a:pPr lvl="1"/>
            <a:r>
              <a:rPr lang="en-US" dirty="0"/>
              <a:t>ABG: </a:t>
            </a:r>
            <a:r>
              <a:rPr lang="en-US" dirty="0" smtClean="0"/>
              <a:t>7.5/39/63/29.5</a:t>
            </a:r>
            <a:endParaRPr lang="en-US" dirty="0"/>
          </a:p>
          <a:p>
            <a:pPr lvl="1"/>
            <a:r>
              <a:rPr lang="en-US" dirty="0"/>
              <a:t>Lactic acid: 1.2, Ammonia: 30</a:t>
            </a:r>
          </a:p>
          <a:p>
            <a:r>
              <a:rPr lang="en-US" dirty="0"/>
              <a:t>Transferred to ICU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98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Hospital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F823AA5F-6C90-44F8-929D-4189522C27AA}"/>
              </a:ext>
            </a:extLst>
          </p:cNvPr>
          <p:cNvGrpSpPr/>
          <p:nvPr/>
        </p:nvGrpSpPr>
        <p:grpSpPr>
          <a:xfrm>
            <a:off x="133865" y="1143000"/>
            <a:ext cx="8599297" cy="1107996"/>
            <a:chOff x="133865" y="1143000"/>
            <a:chExt cx="8599297" cy="1107996"/>
          </a:xfrm>
        </p:grpSpPr>
        <p:sp>
          <p:nvSpPr>
            <p:cNvPr id="3" name="TextBox 2"/>
            <p:cNvSpPr txBox="1"/>
            <p:nvPr/>
          </p:nvSpPr>
          <p:spPr>
            <a:xfrm>
              <a:off x="133865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</a:t>
              </a:r>
            </a:p>
            <a:p>
              <a:pPr algn="ctr"/>
              <a:r>
                <a:rPr lang="en-US" sz="1600" dirty="0"/>
                <a:t>Blood cultures drawn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78400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3</a:t>
              </a:r>
            </a:p>
            <a:p>
              <a:pPr algn="ctr"/>
              <a:r>
                <a:rPr lang="en-US" sz="1600" dirty="0"/>
                <a:t>Attempt to re-draw cultures, patient refused</a:t>
              </a:r>
            </a:p>
          </p:txBody>
        </p:sp>
        <p:cxnSp>
          <p:nvCxnSpPr>
            <p:cNvPr id="8" name="Straight Arrow Connector 7"/>
            <p:cNvCxnSpPr>
              <a:cxnSpLocks/>
            </p:cNvCxnSpPr>
            <p:nvPr/>
          </p:nvCxnSpPr>
          <p:spPr>
            <a:xfrm>
              <a:off x="175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209162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5</a:t>
              </a:r>
            </a:p>
            <a:p>
              <a:pPr algn="ctr"/>
              <a:r>
                <a:rPr lang="en-US" sz="1600" dirty="0"/>
                <a:t>Tunneled line for HD</a:t>
              </a:r>
            </a:p>
          </p:txBody>
        </p:sp>
        <p:cxnSp>
          <p:nvCxnSpPr>
            <p:cNvPr id="10" name="Straight Arrow Connector 9"/>
            <p:cNvCxnSpPr>
              <a:cxnSpLocks/>
            </p:cNvCxnSpPr>
            <p:nvPr/>
          </p:nvCxnSpPr>
          <p:spPr>
            <a:xfrm>
              <a:off x="64770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0F0D94A9-859F-4CE1-9618-9B092D5EF262}"/>
                </a:ext>
              </a:extLst>
            </p:cNvPr>
            <p:cNvSpPr txBox="1"/>
            <p:nvPr/>
          </p:nvSpPr>
          <p:spPr>
            <a:xfrm>
              <a:off x="2641601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</a:t>
              </a:r>
            </a:p>
            <a:p>
              <a:pPr algn="ctr"/>
              <a:r>
                <a:rPr lang="en-US" sz="1600" dirty="0"/>
                <a:t>2/4 bottles +GPC in pairs and clusters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62961E2F-ED89-4C68-BC24-3CF9EDB0DE60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00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Hospital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7995" y="2590800"/>
            <a:ext cx="152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HD 6</a:t>
            </a:r>
          </a:p>
          <a:p>
            <a:pPr algn="ctr"/>
            <a:r>
              <a:rPr lang="en-US" sz="1600" dirty="0"/>
              <a:t>Transferred to floor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0450" y="2590800"/>
            <a:ext cx="33579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HD 8</a:t>
            </a:r>
          </a:p>
          <a:p>
            <a:pPr algn="ctr"/>
            <a:r>
              <a:rPr lang="en-US" sz="1600" dirty="0"/>
              <a:t>Temp to 101.4, erythema at line site. Started on </a:t>
            </a:r>
            <a:r>
              <a:rPr lang="en-US" sz="1600" dirty="0" err="1"/>
              <a:t>Vancomycin</a:t>
            </a:r>
            <a:r>
              <a:rPr lang="en-US" sz="1600" dirty="0"/>
              <a:t>, blood cultures drawn from line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48399" y="3048000"/>
            <a:ext cx="8382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952626" y="2182914"/>
            <a:ext cx="1" cy="246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4459" y="2590800"/>
            <a:ext cx="152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HD 9</a:t>
            </a:r>
          </a:p>
          <a:p>
            <a:pPr algn="ctr"/>
            <a:r>
              <a:rPr lang="en-US" sz="1600" dirty="0"/>
              <a:t>Erythema improved. 4/4 bottles +GPC. Review of past blood cultures reveal HD1 BC +MRSA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752600" y="3048000"/>
            <a:ext cx="8382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CB8C11F0-D973-4FFE-8BBF-38488CB97047}"/>
              </a:ext>
            </a:extLst>
          </p:cNvPr>
          <p:cNvGrpSpPr/>
          <p:nvPr/>
        </p:nvGrpSpPr>
        <p:grpSpPr>
          <a:xfrm>
            <a:off x="133865" y="1143000"/>
            <a:ext cx="8599297" cy="1107996"/>
            <a:chOff x="133865" y="1143000"/>
            <a:chExt cx="8599297" cy="1107996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9025B0B-A3C7-491F-8B71-92300A3CE815}"/>
                </a:ext>
              </a:extLst>
            </p:cNvPr>
            <p:cNvSpPr txBox="1"/>
            <p:nvPr/>
          </p:nvSpPr>
          <p:spPr>
            <a:xfrm>
              <a:off x="133865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</a:t>
              </a:r>
            </a:p>
            <a:p>
              <a:pPr algn="ctr"/>
              <a:r>
                <a:rPr lang="en-US" sz="1600" dirty="0"/>
                <a:t>Blood cultures drawn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5A543221-C483-4714-9A81-D5E723AB7785}"/>
                </a:ext>
              </a:extLst>
            </p:cNvPr>
            <p:cNvSpPr txBox="1"/>
            <p:nvPr/>
          </p:nvSpPr>
          <p:spPr>
            <a:xfrm>
              <a:off x="4978400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3</a:t>
              </a:r>
            </a:p>
            <a:p>
              <a:pPr algn="ctr"/>
              <a:r>
                <a:rPr lang="en-US" sz="1600" dirty="0"/>
                <a:t>Attempt to re-draw cultures, patient refused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="" xmlns:a16="http://schemas.microsoft.com/office/drawing/2014/main" id="{A95E6A91-E021-4A1E-B6F5-7C8CCB45AEA9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2A5D989-BE17-4AD6-B5D9-7B0BBD0381EF}"/>
                </a:ext>
              </a:extLst>
            </p:cNvPr>
            <p:cNvSpPr txBox="1"/>
            <p:nvPr/>
          </p:nvSpPr>
          <p:spPr>
            <a:xfrm>
              <a:off x="7209162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5</a:t>
              </a:r>
            </a:p>
            <a:p>
              <a:pPr algn="ctr"/>
              <a:r>
                <a:rPr lang="en-US" sz="1600" dirty="0"/>
                <a:t>Tunneled line for HD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B0B2E911-9480-4131-859E-94B89679847A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B7763256-DD4B-48B4-8C94-62BD16A502F4}"/>
                </a:ext>
              </a:extLst>
            </p:cNvPr>
            <p:cNvSpPr txBox="1"/>
            <p:nvPr/>
          </p:nvSpPr>
          <p:spPr>
            <a:xfrm>
              <a:off x="2641601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</a:t>
              </a:r>
            </a:p>
            <a:p>
              <a:pPr algn="ctr"/>
              <a:r>
                <a:rPr lang="en-US" sz="1600" dirty="0"/>
                <a:t>2/4 bottles +GPC in pairs and clusters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50F7E976-D3E6-40B5-A619-B64634C827D3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513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Hospital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7952626" y="2182914"/>
            <a:ext cx="1" cy="246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B5F7E673-1F8C-4F2F-BD6B-EA453FD98036}"/>
              </a:ext>
            </a:extLst>
          </p:cNvPr>
          <p:cNvGrpSpPr/>
          <p:nvPr/>
        </p:nvGrpSpPr>
        <p:grpSpPr>
          <a:xfrm>
            <a:off x="133865" y="1143000"/>
            <a:ext cx="8599297" cy="1107996"/>
            <a:chOff x="133865" y="1143000"/>
            <a:chExt cx="8599297" cy="1107996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9EC59A2B-A3C3-49EF-A903-BB6DBDA3EC39}"/>
                </a:ext>
              </a:extLst>
            </p:cNvPr>
            <p:cNvSpPr txBox="1"/>
            <p:nvPr/>
          </p:nvSpPr>
          <p:spPr>
            <a:xfrm>
              <a:off x="133865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</a:t>
              </a:r>
            </a:p>
            <a:p>
              <a:pPr algn="ctr"/>
              <a:r>
                <a:rPr lang="en-US" sz="1600" dirty="0"/>
                <a:t>Blood cultures drawn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46256D95-F3DD-41F1-AE7E-EDC2D45D0516}"/>
                </a:ext>
              </a:extLst>
            </p:cNvPr>
            <p:cNvSpPr txBox="1"/>
            <p:nvPr/>
          </p:nvSpPr>
          <p:spPr>
            <a:xfrm>
              <a:off x="4978400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3</a:t>
              </a:r>
            </a:p>
            <a:p>
              <a:pPr algn="ctr"/>
              <a:r>
                <a:rPr lang="en-US" sz="1600" dirty="0"/>
                <a:t>Attempt to re-draw cultures, patient refused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140F94CB-A701-49AD-9A60-EF03347C20D3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70B60A7-14E0-4589-8964-84AFA4A0C6C0}"/>
                </a:ext>
              </a:extLst>
            </p:cNvPr>
            <p:cNvSpPr txBox="1"/>
            <p:nvPr/>
          </p:nvSpPr>
          <p:spPr>
            <a:xfrm>
              <a:off x="7209162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5</a:t>
              </a:r>
            </a:p>
            <a:p>
              <a:pPr algn="ctr"/>
              <a:r>
                <a:rPr lang="en-US" sz="1600" dirty="0"/>
                <a:t>Tunneled line for HD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079EA4D3-0FD1-4110-AB62-849E4DEDAA57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BC91C29-292A-41A0-93D9-5EF1E81CE181}"/>
                </a:ext>
              </a:extLst>
            </p:cNvPr>
            <p:cNvSpPr txBox="1"/>
            <p:nvPr/>
          </p:nvSpPr>
          <p:spPr>
            <a:xfrm>
              <a:off x="2641601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</a:t>
              </a:r>
            </a:p>
            <a:p>
              <a:pPr algn="ctr"/>
              <a:r>
                <a:rPr lang="en-US" sz="1600" dirty="0"/>
                <a:t>2/4 bottles +GPC in pairs and clusters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="" xmlns:a16="http://schemas.microsoft.com/office/drawing/2014/main" id="{E0A8495F-5B5E-4547-9E3E-B2A933FF4052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214C260-373C-4024-A1EC-4D499DF8AB18}"/>
              </a:ext>
            </a:extLst>
          </p:cNvPr>
          <p:cNvGrpSpPr/>
          <p:nvPr/>
        </p:nvGrpSpPr>
        <p:grpSpPr>
          <a:xfrm>
            <a:off x="142332" y="2590800"/>
            <a:ext cx="8752581" cy="3849381"/>
            <a:chOff x="142332" y="2590800"/>
            <a:chExt cx="8752581" cy="3849381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472988B7-494A-492E-96F2-96DB34FE734E}"/>
                </a:ext>
              </a:extLst>
            </p:cNvPr>
            <p:cNvSpPr txBox="1"/>
            <p:nvPr/>
          </p:nvSpPr>
          <p:spPr>
            <a:xfrm>
              <a:off x="7237995" y="25908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6</a:t>
              </a:r>
            </a:p>
            <a:p>
              <a:pPr algn="ctr"/>
              <a:r>
                <a:rPr lang="en-US" sz="1600" dirty="0"/>
                <a:t>Transferred to floor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3ED51247-8E03-48B5-98F7-25D7917F79B0}"/>
                </a:ext>
              </a:extLst>
            </p:cNvPr>
            <p:cNvSpPr txBox="1"/>
            <p:nvPr/>
          </p:nvSpPr>
          <p:spPr>
            <a:xfrm>
              <a:off x="2890450" y="2590800"/>
              <a:ext cx="33579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8</a:t>
              </a:r>
            </a:p>
            <a:p>
              <a:pPr algn="ctr"/>
              <a:r>
                <a:rPr lang="en-US" sz="1600" dirty="0"/>
                <a:t>Temp to 101.4, erythema at line site. Started on </a:t>
              </a:r>
              <a:r>
                <a:rPr lang="en-US" sz="1600" dirty="0" err="1"/>
                <a:t>Vancomycin</a:t>
              </a:r>
              <a:r>
                <a:rPr lang="en-US" sz="1600" dirty="0"/>
                <a:t>, blood cultures drawn from line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E8270CF7-1889-4507-963C-9A5390C6017C}"/>
                </a:ext>
              </a:extLst>
            </p:cNvPr>
            <p:cNvCxnSpPr/>
            <p:nvPr/>
          </p:nvCxnSpPr>
          <p:spPr>
            <a:xfrm flipH="1">
              <a:off x="6248399" y="3048000"/>
              <a:ext cx="8382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1A5CCFF-55F8-484D-B153-C03318A56FA9}"/>
                </a:ext>
              </a:extLst>
            </p:cNvPr>
            <p:cNvSpPr txBox="1"/>
            <p:nvPr/>
          </p:nvSpPr>
          <p:spPr>
            <a:xfrm>
              <a:off x="154459" y="2590800"/>
              <a:ext cx="152400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9</a:t>
              </a:r>
            </a:p>
            <a:p>
              <a:pPr algn="ctr"/>
              <a:r>
                <a:rPr lang="en-US" sz="1600" dirty="0"/>
                <a:t>Erythema improved. 4/4 bottles +GPC. Review of past blood cultures reveal HD1 BC +MRSA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8EB2B2D5-55B1-4C3D-B012-93F5C2887B84}"/>
                </a:ext>
              </a:extLst>
            </p:cNvPr>
            <p:cNvCxnSpPr/>
            <p:nvPr/>
          </p:nvCxnSpPr>
          <p:spPr>
            <a:xfrm flipH="1">
              <a:off x="1752600" y="3048000"/>
              <a:ext cx="8382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56A24532-F9D6-4DAB-AE01-D7528163DA50}"/>
                </a:ext>
              </a:extLst>
            </p:cNvPr>
            <p:cNvSpPr txBox="1"/>
            <p:nvPr/>
          </p:nvSpPr>
          <p:spPr>
            <a:xfrm>
              <a:off x="142332" y="5072346"/>
              <a:ext cx="16622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10</a:t>
              </a:r>
            </a:p>
            <a:p>
              <a:pPr algn="ctr"/>
              <a:r>
                <a:rPr lang="en-US" sz="1600" dirty="0"/>
                <a:t>Line cultures speciate MRSA.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42479C2F-7F36-4974-9973-A86633660EAD}"/>
                </a:ext>
              </a:extLst>
            </p:cNvPr>
            <p:cNvSpPr txBox="1"/>
            <p:nvPr/>
          </p:nvSpPr>
          <p:spPr>
            <a:xfrm>
              <a:off x="2162033" y="5085964"/>
              <a:ext cx="22479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11</a:t>
              </a:r>
            </a:p>
            <a:p>
              <a:pPr algn="ctr"/>
              <a:r>
                <a:rPr lang="en-US" sz="1600" dirty="0"/>
                <a:t>Switched to daptomycin due to renal </a:t>
              </a:r>
              <a:r>
                <a:rPr lang="en-US" sz="1600" dirty="0" err="1"/>
                <a:t>fx</a:t>
              </a:r>
              <a:r>
                <a:rPr lang="en-US" sz="1600" dirty="0"/>
                <a:t>, empiric treatment for endocarditis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9EE9DD73-66F3-4C0D-932D-4AD206C1926B}"/>
                </a:ext>
              </a:extLst>
            </p:cNvPr>
            <p:cNvSpPr txBox="1"/>
            <p:nvPr/>
          </p:nvSpPr>
          <p:spPr>
            <a:xfrm>
              <a:off x="5016818" y="5085964"/>
              <a:ext cx="175724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14</a:t>
              </a:r>
            </a:p>
            <a:p>
              <a:pPr algn="ctr"/>
              <a:r>
                <a:rPr lang="en-US" sz="1600" dirty="0"/>
                <a:t>Added linezolid to help with MRSA bacteremia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0369F96E-BE5B-48FB-A30C-2BA202BBBEDF}"/>
                </a:ext>
              </a:extLst>
            </p:cNvPr>
            <p:cNvSpPr txBox="1"/>
            <p:nvPr/>
          </p:nvSpPr>
          <p:spPr>
            <a:xfrm>
              <a:off x="7370913" y="5072346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21</a:t>
              </a:r>
            </a:p>
            <a:p>
              <a:pPr algn="ctr"/>
              <a:r>
                <a:rPr lang="en-US" sz="1600" dirty="0"/>
                <a:t>Proceeded with comfort care.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="" xmlns:a16="http://schemas.microsoft.com/office/drawing/2014/main" id="{FD4BD7E5-E14E-4D03-A128-77570F0FB8C8}"/>
                </a:ext>
              </a:extLst>
            </p:cNvPr>
            <p:cNvCxnSpPr>
              <a:stCxn id="36" idx="3"/>
            </p:cNvCxnSpPr>
            <p:nvPr/>
          </p:nvCxnSpPr>
          <p:spPr>
            <a:xfrm>
              <a:off x="1804572" y="5503233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="" xmlns:a16="http://schemas.microsoft.com/office/drawing/2014/main" id="{8F01F687-79A5-43AE-86C7-9439624D307D}"/>
                </a:ext>
              </a:extLst>
            </p:cNvPr>
            <p:cNvCxnSpPr/>
            <p:nvPr/>
          </p:nvCxnSpPr>
          <p:spPr>
            <a:xfrm>
              <a:off x="4460402" y="5529641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="" xmlns:a16="http://schemas.microsoft.com/office/drawing/2014/main" id="{0D9217A2-2DDB-453C-96AD-18EA383F1F04}"/>
                </a:ext>
              </a:extLst>
            </p:cNvPr>
            <p:cNvCxnSpPr/>
            <p:nvPr/>
          </p:nvCxnSpPr>
          <p:spPr>
            <a:xfrm>
              <a:off x="6862400" y="5503233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="" xmlns:a16="http://schemas.microsoft.com/office/drawing/2014/main" id="{1765CB20-3BAB-48CF-89F7-26EC4F22E805}"/>
                </a:ext>
              </a:extLst>
            </p:cNvPr>
            <p:cNvCxnSpPr>
              <a:cxnSpLocks/>
            </p:cNvCxnSpPr>
            <p:nvPr/>
          </p:nvCxnSpPr>
          <p:spPr>
            <a:xfrm>
              <a:off x="977494" y="4726827"/>
              <a:ext cx="0" cy="3455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42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Hospital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7952626" y="2182914"/>
            <a:ext cx="1" cy="246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93A3E6DE-25B1-4FDE-9D61-231BBC518DB5}"/>
              </a:ext>
            </a:extLst>
          </p:cNvPr>
          <p:cNvGrpSpPr/>
          <p:nvPr/>
        </p:nvGrpSpPr>
        <p:grpSpPr>
          <a:xfrm>
            <a:off x="133865" y="1143000"/>
            <a:ext cx="8599297" cy="1107996"/>
            <a:chOff x="133865" y="1143000"/>
            <a:chExt cx="8599297" cy="1107996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4D266411-4F73-4B28-A970-AE62CF331CD0}"/>
                </a:ext>
              </a:extLst>
            </p:cNvPr>
            <p:cNvSpPr txBox="1"/>
            <p:nvPr/>
          </p:nvSpPr>
          <p:spPr>
            <a:xfrm>
              <a:off x="133865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</a:t>
              </a:r>
            </a:p>
            <a:p>
              <a:pPr algn="ctr"/>
              <a:r>
                <a:rPr lang="en-US" sz="1600" dirty="0"/>
                <a:t>Blood cultures drawn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A107F8F-A7D4-4EBE-B336-BE3AF738AB17}"/>
                </a:ext>
              </a:extLst>
            </p:cNvPr>
            <p:cNvSpPr txBox="1"/>
            <p:nvPr/>
          </p:nvSpPr>
          <p:spPr>
            <a:xfrm>
              <a:off x="4978400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3</a:t>
              </a:r>
            </a:p>
            <a:p>
              <a:pPr algn="ctr"/>
              <a:r>
                <a:rPr lang="en-US" sz="1600" dirty="0"/>
                <a:t>Attempt to re-draw cultures, </a:t>
              </a:r>
              <a:r>
                <a:rPr lang="en-US" sz="1600" b="1" dirty="0">
                  <a:solidFill>
                    <a:srgbClr val="FF0000"/>
                  </a:solidFill>
                </a:rPr>
                <a:t>patient refused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0ACD8D05-AE55-4C5F-91D3-D8381E09B4F8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9A294B9-3D33-4089-BDC7-D480D3C31DE4}"/>
                </a:ext>
              </a:extLst>
            </p:cNvPr>
            <p:cNvSpPr txBox="1"/>
            <p:nvPr/>
          </p:nvSpPr>
          <p:spPr>
            <a:xfrm>
              <a:off x="7209162" y="11430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5</a:t>
              </a:r>
            </a:p>
            <a:p>
              <a:pPr algn="ctr"/>
              <a:r>
                <a:rPr lang="en-US" sz="1600" dirty="0"/>
                <a:t>Tunneled line for HD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5D069C71-4BDD-445B-9D13-7E851B9AC284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518D08E6-35A5-466B-8D25-EBD713E68ABE}"/>
                </a:ext>
              </a:extLst>
            </p:cNvPr>
            <p:cNvSpPr txBox="1"/>
            <p:nvPr/>
          </p:nvSpPr>
          <p:spPr>
            <a:xfrm>
              <a:off x="2641601" y="1143000"/>
              <a:ext cx="152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</a:t>
              </a:r>
            </a:p>
            <a:p>
              <a:pPr algn="ctr"/>
              <a:r>
                <a:rPr lang="en-US" sz="1600" dirty="0"/>
                <a:t>2/4 bottles +GPC in pairs and clusters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="" xmlns:a16="http://schemas.microsoft.com/office/drawing/2014/main" id="{BB260903-BAC3-4FE0-9FF5-FD135C2E4AFE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00" y="1696998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tar: 5 Points 14">
            <a:extLst>
              <a:ext uri="{FF2B5EF4-FFF2-40B4-BE49-F238E27FC236}">
                <a16:creationId xmlns="" xmlns:a16="http://schemas.microsoft.com/office/drawing/2014/main" id="{8F35BD59-B3EC-4780-845F-A7E96532EAFF}"/>
              </a:ext>
            </a:extLst>
          </p:cNvPr>
          <p:cNvSpPr/>
          <p:nvPr/>
        </p:nvSpPr>
        <p:spPr>
          <a:xfrm>
            <a:off x="6614481" y="1143000"/>
            <a:ext cx="381000" cy="38099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B650D6E9-6B74-4155-9093-C578F21A20B9}"/>
              </a:ext>
            </a:extLst>
          </p:cNvPr>
          <p:cNvGrpSpPr/>
          <p:nvPr/>
        </p:nvGrpSpPr>
        <p:grpSpPr>
          <a:xfrm>
            <a:off x="142332" y="2590800"/>
            <a:ext cx="8752581" cy="3849381"/>
            <a:chOff x="142332" y="2590800"/>
            <a:chExt cx="8752581" cy="3849381"/>
          </a:xfrm>
        </p:grpSpPr>
        <p:sp>
          <p:nvSpPr>
            <p:cNvPr id="11" name="TextBox 10"/>
            <p:cNvSpPr txBox="1"/>
            <p:nvPr/>
          </p:nvSpPr>
          <p:spPr>
            <a:xfrm>
              <a:off x="7237995" y="2590800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6</a:t>
              </a:r>
            </a:p>
            <a:p>
              <a:pPr algn="ctr"/>
              <a:r>
                <a:rPr lang="en-US" sz="1600" dirty="0"/>
                <a:t>Transferred to floor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90450" y="2590800"/>
              <a:ext cx="33579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8</a:t>
              </a:r>
            </a:p>
            <a:p>
              <a:pPr algn="ctr"/>
              <a:r>
                <a:rPr lang="en-US" sz="1600" dirty="0"/>
                <a:t>Temp to 101.4, erythema at line site. Started on vancomycin, blood cultures drawn from line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6248399" y="3048000"/>
              <a:ext cx="8382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54459" y="2590800"/>
              <a:ext cx="152400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9</a:t>
              </a:r>
            </a:p>
            <a:p>
              <a:pPr algn="ctr"/>
              <a:r>
                <a:rPr lang="en-US" sz="1600" dirty="0"/>
                <a:t>Erythema improved. 4/4 bottles +GPC. Review of past blood cultures reveal HD1 BC +MRSA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1752600" y="3048000"/>
              <a:ext cx="8382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42332" y="5072346"/>
              <a:ext cx="16622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10</a:t>
              </a:r>
            </a:p>
            <a:p>
              <a:pPr algn="ctr"/>
              <a:r>
                <a:rPr lang="en-US" sz="1600" dirty="0"/>
                <a:t>Line cultures speciate MRSA.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1A4B945-899D-4DD1-87B4-6C4F10464D58}"/>
                </a:ext>
              </a:extLst>
            </p:cNvPr>
            <p:cNvSpPr txBox="1"/>
            <p:nvPr/>
          </p:nvSpPr>
          <p:spPr>
            <a:xfrm>
              <a:off x="2162033" y="5085964"/>
              <a:ext cx="22479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11</a:t>
              </a:r>
            </a:p>
            <a:p>
              <a:pPr algn="ctr"/>
              <a:r>
                <a:rPr lang="en-US" sz="1600" dirty="0"/>
                <a:t>Switched to daptomycin due to renal </a:t>
              </a:r>
              <a:r>
                <a:rPr lang="en-US" sz="1600" dirty="0" err="1"/>
                <a:t>fx</a:t>
              </a:r>
              <a:r>
                <a:rPr lang="en-US" sz="1600" dirty="0"/>
                <a:t>, empiric treatment for endocarditis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431A8D93-AC80-415C-BB64-F59FB4CC52B7}"/>
                </a:ext>
              </a:extLst>
            </p:cNvPr>
            <p:cNvSpPr txBox="1"/>
            <p:nvPr/>
          </p:nvSpPr>
          <p:spPr>
            <a:xfrm>
              <a:off x="5016818" y="5085964"/>
              <a:ext cx="175724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14</a:t>
              </a:r>
            </a:p>
            <a:p>
              <a:pPr algn="ctr"/>
              <a:r>
                <a:rPr lang="en-US" sz="1600" dirty="0"/>
                <a:t>Added linezolid to help with MRSA bacteremia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9577C755-63C7-4BB6-9CEA-067B84FF8BDD}"/>
                </a:ext>
              </a:extLst>
            </p:cNvPr>
            <p:cNvSpPr txBox="1"/>
            <p:nvPr/>
          </p:nvSpPr>
          <p:spPr>
            <a:xfrm>
              <a:off x="7370913" y="5072346"/>
              <a:ext cx="152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HD 21</a:t>
              </a:r>
            </a:p>
            <a:p>
              <a:pPr algn="ctr"/>
              <a:r>
                <a:rPr lang="en-US" sz="1600" dirty="0"/>
                <a:t>Proceeded with comfort care.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BDF876F2-332C-49FB-8D6B-F6B347379CD6}"/>
                </a:ext>
              </a:extLst>
            </p:cNvPr>
            <p:cNvCxnSpPr>
              <a:stCxn id="17" idx="3"/>
            </p:cNvCxnSpPr>
            <p:nvPr/>
          </p:nvCxnSpPr>
          <p:spPr>
            <a:xfrm>
              <a:off x="1804572" y="5503233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="" xmlns:a16="http://schemas.microsoft.com/office/drawing/2014/main" id="{E9577F52-2DD6-43FB-870A-400893F489AE}"/>
                </a:ext>
              </a:extLst>
            </p:cNvPr>
            <p:cNvCxnSpPr/>
            <p:nvPr/>
          </p:nvCxnSpPr>
          <p:spPr>
            <a:xfrm>
              <a:off x="4460402" y="5529641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CCF13502-D2DF-423A-9020-029F3BC8DE35}"/>
                </a:ext>
              </a:extLst>
            </p:cNvPr>
            <p:cNvCxnSpPr/>
            <p:nvPr/>
          </p:nvCxnSpPr>
          <p:spPr>
            <a:xfrm>
              <a:off x="6862400" y="5503233"/>
              <a:ext cx="3755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="" xmlns:a16="http://schemas.microsoft.com/office/drawing/2014/main" id="{3389FBC9-0D9E-4208-A46C-0D9CCAAA75BF}"/>
                </a:ext>
              </a:extLst>
            </p:cNvPr>
            <p:cNvCxnSpPr>
              <a:cxnSpLocks/>
            </p:cNvCxnSpPr>
            <p:nvPr/>
          </p:nvCxnSpPr>
          <p:spPr>
            <a:xfrm>
              <a:off x="977494" y="4726827"/>
              <a:ext cx="0" cy="3455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96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How big of a problem is delayed provider awareness of blood culture speciation?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49" y="1524000"/>
            <a:ext cx="8885752" cy="39240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5496" y="3301356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Franklin Gothic Medium" charset="0"/>
                <a:ea typeface="Franklin Gothic Medium" charset="0"/>
                <a:cs typeface="Franklin Gothic Medium" charset="0"/>
              </a:rPr>
              <a:t>n=42</a:t>
            </a:r>
          </a:p>
        </p:txBody>
      </p:sp>
    </p:spTree>
    <p:extLst>
      <p:ext uri="{BB962C8B-B14F-4D97-AF65-F5344CB8AC3E}">
        <p14:creationId xmlns:p14="http://schemas.microsoft.com/office/powerpoint/2010/main" val="4466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How often do missed culture results lead to a delay (&gt;24 hours) in antibiotic changes?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72" y="1582563"/>
            <a:ext cx="7896903" cy="390383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5496" y="3301356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Franklin Gothic Medium" charset="0"/>
                <a:ea typeface="Franklin Gothic Medium" charset="0"/>
                <a:cs typeface="Franklin Gothic Medium" charset="0"/>
              </a:rPr>
              <a:t>n=42</a:t>
            </a:r>
          </a:p>
        </p:txBody>
      </p:sp>
    </p:spTree>
    <p:extLst>
      <p:ext uri="{BB962C8B-B14F-4D97-AF65-F5344CB8AC3E}">
        <p14:creationId xmlns:p14="http://schemas.microsoft.com/office/powerpoint/2010/main" val="130821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There is delayed provider awareness for positive blood culture speciation and sensitivities, which leads to delayed antibiotic administration.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1EE314-A9A8-8347-B137-D173B72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Culture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97E82A-7C3F-C841-ADB5-4F62079E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C2A6E8E-4B85-464C-AD74-6DA3BF6509F2}"/>
              </a:ext>
            </a:extLst>
          </p:cNvPr>
          <p:cNvSpPr txBox="1"/>
          <p:nvPr/>
        </p:nvSpPr>
        <p:spPr>
          <a:xfrm>
            <a:off x="3608700" y="119509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9BC202-6464-EC4D-9067-36CCB5FB6AD3}"/>
              </a:ext>
            </a:extLst>
          </p:cNvPr>
          <p:cNvSpPr txBox="1"/>
          <p:nvPr/>
        </p:nvSpPr>
        <p:spPr>
          <a:xfrm>
            <a:off x="3608700" y="234728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4198E5-80EF-7742-88B2-BB2BE479AD2A}"/>
              </a:ext>
            </a:extLst>
          </p:cNvPr>
          <p:cNvSpPr txBox="1"/>
          <p:nvPr/>
        </p:nvSpPr>
        <p:spPr>
          <a:xfrm>
            <a:off x="7005733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Provider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70A2712-8B87-4E42-AC9C-A74192AE6DCD}"/>
              </a:ext>
            </a:extLst>
          </p:cNvPr>
          <p:cNvSpPr txBox="1"/>
          <p:nvPr/>
        </p:nvSpPr>
        <p:spPr>
          <a:xfrm>
            <a:off x="226031" y="331666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Phlebotomist collects sample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CDE287-F468-8744-BE02-9B28C023C486}"/>
              </a:ext>
            </a:extLst>
          </p:cNvPr>
          <p:cNvSpPr txBox="1"/>
          <p:nvPr/>
        </p:nvSpPr>
        <p:spPr>
          <a:xfrm>
            <a:off x="226031" y="4800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Deliver sample to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B29411-1DAE-244F-9143-8816523E00D9}"/>
              </a:ext>
            </a:extLst>
          </p:cNvPr>
          <p:cNvSpPr txBox="1"/>
          <p:nvPr/>
        </p:nvSpPr>
        <p:spPr>
          <a:xfrm>
            <a:off x="232024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Collection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D3C69648-525E-244A-BF23-B535D0FB0EC8}"/>
              </a:ext>
            </a:extLst>
          </p:cNvPr>
          <p:cNvCxnSpPr>
            <a:cxnSpLocks/>
            <a:stCxn id="5" idx="3"/>
            <a:endCxn id="7" idx="0"/>
          </p:cNvCxnSpPr>
          <p:nvPr/>
        </p:nvCxnSpPr>
        <p:spPr>
          <a:xfrm>
            <a:off x="5361300" y="1379762"/>
            <a:ext cx="2520733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7BABE0E4-C555-D749-91A1-CBC808EBE2AA}"/>
              </a:ext>
            </a:extLst>
          </p:cNvPr>
          <p:cNvCxnSpPr>
            <a:cxnSpLocks/>
            <a:stCxn id="5" idx="1"/>
            <a:endCxn id="13" idx="0"/>
          </p:cNvCxnSpPr>
          <p:nvPr/>
        </p:nvCxnSpPr>
        <p:spPr>
          <a:xfrm flipH="1">
            <a:off x="1108324" y="1379762"/>
            <a:ext cx="2500376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8FC9D854-F29E-5747-AA66-8E1768779DCC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4485000" y="1564428"/>
            <a:ext cx="0" cy="78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4D59071E-340B-C946-959F-D8A4896B702E}"/>
              </a:ext>
            </a:extLst>
          </p:cNvPr>
          <p:cNvCxnSpPr>
            <a:stCxn id="13" idx="2"/>
            <a:endCxn id="9" idx="0"/>
          </p:cNvCxnSpPr>
          <p:nvPr/>
        </p:nvCxnSpPr>
        <p:spPr>
          <a:xfrm flipH="1">
            <a:off x="1102331" y="2715765"/>
            <a:ext cx="5993" cy="600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58BD3E6C-A490-9E49-9958-7DEE4056725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1102331" y="3962995"/>
            <a:ext cx="0" cy="837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3210C4E-A2E1-E748-A005-3E54BD70C587}"/>
              </a:ext>
            </a:extLst>
          </p:cNvPr>
          <p:cNvSpPr txBox="1"/>
          <p:nvPr/>
        </p:nvSpPr>
        <p:spPr>
          <a:xfrm>
            <a:off x="3836608" y="3324293"/>
            <a:ext cx="129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 stain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CB9E984-EA85-DF4C-800A-221179F3CD13}"/>
              </a:ext>
            </a:extLst>
          </p:cNvPr>
          <p:cNvSpPr txBox="1"/>
          <p:nvPr/>
        </p:nvSpPr>
        <p:spPr>
          <a:xfrm>
            <a:off x="3774749" y="4197131"/>
            <a:ext cx="142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1B2CF04-42CF-0143-9E12-546A076AA1CC}"/>
              </a:ext>
            </a:extLst>
          </p:cNvPr>
          <p:cNvSpPr txBox="1"/>
          <p:nvPr/>
        </p:nvSpPr>
        <p:spPr>
          <a:xfrm>
            <a:off x="3774749" y="5069969"/>
            <a:ext cx="142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Antibiotic sensitivity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87355BB-F287-2441-A6AC-16577DE9DF54}"/>
              </a:ext>
            </a:extLst>
          </p:cNvPr>
          <p:cNvCxnSpPr>
            <a:stCxn id="6" idx="2"/>
            <a:endCxn id="29" idx="0"/>
          </p:cNvCxnSpPr>
          <p:nvPr/>
        </p:nvCxnSpPr>
        <p:spPr>
          <a:xfrm>
            <a:off x="4485000" y="2716621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127F2F-9583-FE4C-8BFA-E960D1AC5B3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flipH="1">
            <a:off x="4484999" y="3693625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5E4E9C49-DE4D-7C41-ABFC-EE10C8DD270E}"/>
              </a:ext>
            </a:extLst>
          </p:cNvPr>
          <p:cNvCxnSpPr>
            <a:cxnSpLocks/>
          </p:cNvCxnSpPr>
          <p:nvPr/>
        </p:nvCxnSpPr>
        <p:spPr>
          <a:xfrm flipH="1">
            <a:off x="4484999" y="4591863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Signature-Vertical.eps">
            <a:extLst>
              <a:ext uri="{FF2B5EF4-FFF2-40B4-BE49-F238E27FC236}">
                <a16:creationId xmlns="" xmlns:a16="http://schemas.microsoft.com/office/drawing/2014/main" id="{BD3BC9D1-5950-8947-8375-EC1C44C9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D4BEE4B-BE62-8145-B267-E8FB09F1E2C8}"/>
              </a:ext>
            </a:extLst>
          </p:cNvPr>
          <p:cNvSpPr txBox="1"/>
          <p:nvPr/>
        </p:nvSpPr>
        <p:spPr>
          <a:xfrm>
            <a:off x="7048500" y="329786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Notification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A41C5A2-66E0-044B-AD60-D65F855F1898}"/>
              </a:ext>
            </a:extLst>
          </p:cNvPr>
          <p:cNvSpPr txBox="1"/>
          <p:nvPr/>
        </p:nvSpPr>
        <p:spPr>
          <a:xfrm>
            <a:off x="7356007" y="4252227"/>
            <a:ext cx="11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4B6839A-0C01-9449-A487-5323F3F1687E}"/>
              </a:ext>
            </a:extLst>
          </p:cNvPr>
          <p:cNvSpPr txBox="1"/>
          <p:nvPr/>
        </p:nvSpPr>
        <p:spPr>
          <a:xfrm>
            <a:off x="7294033" y="5173963"/>
            <a:ext cx="126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Narrow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C214ADD-E5A1-904D-8E99-7DE9468464DD}"/>
              </a:ext>
            </a:extLst>
          </p:cNvPr>
          <p:cNvCxnSpPr/>
          <p:nvPr/>
        </p:nvCxnSpPr>
        <p:spPr>
          <a:xfrm>
            <a:off x="7924800" y="2708992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567DE1E5-CD32-154A-8D07-F36D7924C97D}"/>
              </a:ext>
            </a:extLst>
          </p:cNvPr>
          <p:cNvCxnSpPr>
            <a:cxnSpLocks/>
          </p:cNvCxnSpPr>
          <p:nvPr/>
        </p:nvCxnSpPr>
        <p:spPr>
          <a:xfrm>
            <a:off x="7924800" y="3707817"/>
            <a:ext cx="0" cy="544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54731A89-16FC-A445-8E14-762D771C5903}"/>
              </a:ext>
            </a:extLst>
          </p:cNvPr>
          <p:cNvCxnSpPr>
            <a:cxnSpLocks/>
            <a:stCxn id="40" idx="2"/>
            <a:endCxn id="41" idx="0"/>
          </p:cNvCxnSpPr>
          <p:nvPr/>
        </p:nvCxnSpPr>
        <p:spPr>
          <a:xfrm>
            <a:off x="7924799" y="4621559"/>
            <a:ext cx="1" cy="552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="" xmlns:a16="http://schemas.microsoft.com/office/drawing/2014/main" id="{1AE8DD23-97AF-9D41-A2D5-1B5CDED2C5C6}"/>
              </a:ext>
            </a:extLst>
          </p:cNvPr>
          <p:cNvCxnSpPr>
            <a:stCxn id="13" idx="3"/>
            <a:endCxn id="6" idx="1"/>
          </p:cNvCxnSpPr>
          <p:nvPr/>
        </p:nvCxnSpPr>
        <p:spPr>
          <a:xfrm>
            <a:off x="1984624" y="2531099"/>
            <a:ext cx="1624076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0868E285-3274-2A4A-A68B-0FA55A6AF74D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61300" y="2531099"/>
            <a:ext cx="1644433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5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1EE314-A9A8-8347-B137-D173B72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Culture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97E82A-7C3F-C841-ADB5-4F62079E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C2A6E8E-4B85-464C-AD74-6DA3BF6509F2}"/>
              </a:ext>
            </a:extLst>
          </p:cNvPr>
          <p:cNvSpPr txBox="1"/>
          <p:nvPr/>
        </p:nvSpPr>
        <p:spPr>
          <a:xfrm>
            <a:off x="3608700" y="119509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9BC202-6464-EC4D-9067-36CCB5FB6AD3}"/>
              </a:ext>
            </a:extLst>
          </p:cNvPr>
          <p:cNvSpPr txBox="1"/>
          <p:nvPr/>
        </p:nvSpPr>
        <p:spPr>
          <a:xfrm>
            <a:off x="3608700" y="234728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4198E5-80EF-7742-88B2-BB2BE479AD2A}"/>
              </a:ext>
            </a:extLst>
          </p:cNvPr>
          <p:cNvSpPr txBox="1"/>
          <p:nvPr/>
        </p:nvSpPr>
        <p:spPr>
          <a:xfrm>
            <a:off x="7005733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Provider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70A2712-8B87-4E42-AC9C-A74192AE6DCD}"/>
              </a:ext>
            </a:extLst>
          </p:cNvPr>
          <p:cNvSpPr txBox="1"/>
          <p:nvPr/>
        </p:nvSpPr>
        <p:spPr>
          <a:xfrm>
            <a:off x="226031" y="331666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Phlebotomist collects sample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CDE287-F468-8744-BE02-9B28C023C486}"/>
              </a:ext>
            </a:extLst>
          </p:cNvPr>
          <p:cNvSpPr txBox="1"/>
          <p:nvPr/>
        </p:nvSpPr>
        <p:spPr>
          <a:xfrm>
            <a:off x="226031" y="4800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Deliver sample to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B29411-1DAE-244F-9143-8816523E00D9}"/>
              </a:ext>
            </a:extLst>
          </p:cNvPr>
          <p:cNvSpPr txBox="1"/>
          <p:nvPr/>
        </p:nvSpPr>
        <p:spPr>
          <a:xfrm>
            <a:off x="232024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Collection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D3C69648-525E-244A-BF23-B535D0FB0EC8}"/>
              </a:ext>
            </a:extLst>
          </p:cNvPr>
          <p:cNvCxnSpPr>
            <a:cxnSpLocks/>
            <a:stCxn id="5" idx="3"/>
            <a:endCxn id="7" idx="0"/>
          </p:cNvCxnSpPr>
          <p:nvPr/>
        </p:nvCxnSpPr>
        <p:spPr>
          <a:xfrm>
            <a:off x="5361300" y="1379762"/>
            <a:ext cx="2520733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7BABE0E4-C555-D749-91A1-CBC808EBE2AA}"/>
              </a:ext>
            </a:extLst>
          </p:cNvPr>
          <p:cNvCxnSpPr>
            <a:cxnSpLocks/>
            <a:stCxn id="5" idx="1"/>
            <a:endCxn id="13" idx="0"/>
          </p:cNvCxnSpPr>
          <p:nvPr/>
        </p:nvCxnSpPr>
        <p:spPr>
          <a:xfrm flipH="1">
            <a:off x="1108324" y="1379762"/>
            <a:ext cx="2500376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8FC9D854-F29E-5747-AA66-8E1768779DCC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4485000" y="1564428"/>
            <a:ext cx="0" cy="78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4D59071E-340B-C946-959F-D8A4896B702E}"/>
              </a:ext>
            </a:extLst>
          </p:cNvPr>
          <p:cNvCxnSpPr>
            <a:stCxn id="13" idx="2"/>
            <a:endCxn id="9" idx="0"/>
          </p:cNvCxnSpPr>
          <p:nvPr/>
        </p:nvCxnSpPr>
        <p:spPr>
          <a:xfrm flipH="1">
            <a:off x="1102331" y="2715765"/>
            <a:ext cx="5993" cy="600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58BD3E6C-A490-9E49-9958-7DEE4056725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1102331" y="3962995"/>
            <a:ext cx="0" cy="837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3210C4E-A2E1-E748-A005-3E54BD70C587}"/>
              </a:ext>
            </a:extLst>
          </p:cNvPr>
          <p:cNvSpPr txBox="1"/>
          <p:nvPr/>
        </p:nvSpPr>
        <p:spPr>
          <a:xfrm>
            <a:off x="3836608" y="3324293"/>
            <a:ext cx="129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 stain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CB9E984-EA85-DF4C-800A-221179F3CD13}"/>
              </a:ext>
            </a:extLst>
          </p:cNvPr>
          <p:cNvSpPr txBox="1"/>
          <p:nvPr/>
        </p:nvSpPr>
        <p:spPr>
          <a:xfrm>
            <a:off x="3774749" y="4197131"/>
            <a:ext cx="142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1B2CF04-42CF-0143-9E12-546A076AA1CC}"/>
              </a:ext>
            </a:extLst>
          </p:cNvPr>
          <p:cNvSpPr txBox="1"/>
          <p:nvPr/>
        </p:nvSpPr>
        <p:spPr>
          <a:xfrm>
            <a:off x="3774749" y="5069969"/>
            <a:ext cx="142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Antibiotic sensitivity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87355BB-F287-2441-A6AC-16577DE9DF54}"/>
              </a:ext>
            </a:extLst>
          </p:cNvPr>
          <p:cNvCxnSpPr>
            <a:stCxn id="6" idx="2"/>
            <a:endCxn id="29" idx="0"/>
          </p:cNvCxnSpPr>
          <p:nvPr/>
        </p:nvCxnSpPr>
        <p:spPr>
          <a:xfrm>
            <a:off x="4485000" y="2716621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127F2F-9583-FE4C-8BFA-E960D1AC5B3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flipH="1">
            <a:off x="4484999" y="3693625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5E4E9C49-DE4D-7C41-ABFC-EE10C8DD270E}"/>
              </a:ext>
            </a:extLst>
          </p:cNvPr>
          <p:cNvCxnSpPr>
            <a:cxnSpLocks/>
          </p:cNvCxnSpPr>
          <p:nvPr/>
        </p:nvCxnSpPr>
        <p:spPr>
          <a:xfrm flipH="1">
            <a:off x="4484999" y="4591863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Signature-Vertical.eps">
            <a:extLst>
              <a:ext uri="{FF2B5EF4-FFF2-40B4-BE49-F238E27FC236}">
                <a16:creationId xmlns="" xmlns:a16="http://schemas.microsoft.com/office/drawing/2014/main" id="{BD3BC9D1-5950-8947-8375-EC1C44C9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D4BEE4B-BE62-8145-B267-E8FB09F1E2C8}"/>
              </a:ext>
            </a:extLst>
          </p:cNvPr>
          <p:cNvSpPr txBox="1"/>
          <p:nvPr/>
        </p:nvSpPr>
        <p:spPr>
          <a:xfrm>
            <a:off x="7048500" y="329786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Notification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A41C5A2-66E0-044B-AD60-D65F855F1898}"/>
              </a:ext>
            </a:extLst>
          </p:cNvPr>
          <p:cNvSpPr txBox="1"/>
          <p:nvPr/>
        </p:nvSpPr>
        <p:spPr>
          <a:xfrm>
            <a:off x="7356007" y="4252227"/>
            <a:ext cx="11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4B6839A-0C01-9449-A487-5323F3F1687E}"/>
              </a:ext>
            </a:extLst>
          </p:cNvPr>
          <p:cNvSpPr txBox="1"/>
          <p:nvPr/>
        </p:nvSpPr>
        <p:spPr>
          <a:xfrm>
            <a:off x="7294033" y="5173963"/>
            <a:ext cx="126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Narrow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C214ADD-E5A1-904D-8E99-7DE9468464DD}"/>
              </a:ext>
            </a:extLst>
          </p:cNvPr>
          <p:cNvCxnSpPr/>
          <p:nvPr/>
        </p:nvCxnSpPr>
        <p:spPr>
          <a:xfrm>
            <a:off x="7924800" y="2708992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567DE1E5-CD32-154A-8D07-F36D7924C97D}"/>
              </a:ext>
            </a:extLst>
          </p:cNvPr>
          <p:cNvCxnSpPr>
            <a:cxnSpLocks/>
          </p:cNvCxnSpPr>
          <p:nvPr/>
        </p:nvCxnSpPr>
        <p:spPr>
          <a:xfrm>
            <a:off x="7924800" y="3707817"/>
            <a:ext cx="0" cy="544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54731A89-16FC-A445-8E14-762D771C5903}"/>
              </a:ext>
            </a:extLst>
          </p:cNvPr>
          <p:cNvCxnSpPr>
            <a:cxnSpLocks/>
            <a:stCxn id="40" idx="2"/>
            <a:endCxn id="41" idx="0"/>
          </p:cNvCxnSpPr>
          <p:nvPr/>
        </p:nvCxnSpPr>
        <p:spPr>
          <a:xfrm>
            <a:off x="7924799" y="4621559"/>
            <a:ext cx="1" cy="552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="" xmlns:a16="http://schemas.microsoft.com/office/drawing/2014/main" id="{1AE8DD23-97AF-9D41-A2D5-1B5CDED2C5C6}"/>
              </a:ext>
            </a:extLst>
          </p:cNvPr>
          <p:cNvCxnSpPr>
            <a:stCxn id="13" idx="3"/>
            <a:endCxn id="6" idx="1"/>
          </p:cNvCxnSpPr>
          <p:nvPr/>
        </p:nvCxnSpPr>
        <p:spPr>
          <a:xfrm>
            <a:off x="1984624" y="2531099"/>
            <a:ext cx="1624076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0868E285-3274-2A4A-A68B-0FA55A6AF74D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61300" y="2531099"/>
            <a:ext cx="1644433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ame 2">
            <a:extLst>
              <a:ext uri="{FF2B5EF4-FFF2-40B4-BE49-F238E27FC236}">
                <a16:creationId xmlns="" xmlns:a16="http://schemas.microsoft.com/office/drawing/2014/main" id="{952C83D4-E5C9-CF4A-8BEA-067913FB72BA}"/>
              </a:ext>
            </a:extLst>
          </p:cNvPr>
          <p:cNvSpPr/>
          <p:nvPr/>
        </p:nvSpPr>
        <p:spPr>
          <a:xfrm>
            <a:off x="226031" y="2057400"/>
            <a:ext cx="1752600" cy="3733800"/>
          </a:xfrm>
          <a:prstGeom prst="frame">
            <a:avLst>
              <a:gd name="adj1" fmla="val 90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9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D4454F-BDC3-A041-A280-1DC5E583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AAVA Contamination Rates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19CEBF7-20F4-D147-94CD-4FBAD4B5E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5FE77989-1586-9145-BAA9-C0E5C52502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28524"/>
              </p:ext>
            </p:extLst>
          </p:nvPr>
        </p:nvGraphicFramePr>
        <p:xfrm>
          <a:off x="1129348" y="1676400"/>
          <a:ext cx="7037702" cy="1447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0668">
                  <a:extLst>
                    <a:ext uri="{9D8B030D-6E8A-4147-A177-3AD203B41FA5}">
                      <a16:colId xmlns="" xmlns:a16="http://schemas.microsoft.com/office/drawing/2014/main" val="1697707499"/>
                    </a:ext>
                  </a:extLst>
                </a:gridCol>
                <a:gridCol w="732747">
                  <a:extLst>
                    <a:ext uri="{9D8B030D-6E8A-4147-A177-3AD203B41FA5}">
                      <a16:colId xmlns="" xmlns:a16="http://schemas.microsoft.com/office/drawing/2014/main" val="1238483456"/>
                    </a:ext>
                  </a:extLst>
                </a:gridCol>
                <a:gridCol w="732747">
                  <a:extLst>
                    <a:ext uri="{9D8B030D-6E8A-4147-A177-3AD203B41FA5}">
                      <a16:colId xmlns="" xmlns:a16="http://schemas.microsoft.com/office/drawing/2014/main" val="4119324964"/>
                    </a:ext>
                  </a:extLst>
                </a:gridCol>
                <a:gridCol w="732747">
                  <a:extLst>
                    <a:ext uri="{9D8B030D-6E8A-4147-A177-3AD203B41FA5}">
                      <a16:colId xmlns="" xmlns:a16="http://schemas.microsoft.com/office/drawing/2014/main" val="4271241091"/>
                    </a:ext>
                  </a:extLst>
                </a:gridCol>
                <a:gridCol w="1508793">
                  <a:extLst>
                    <a:ext uri="{9D8B030D-6E8A-4147-A177-3AD203B41FA5}">
                      <a16:colId xmlns="" xmlns:a16="http://schemas.microsoft.com/office/drawing/2014/main" val="2280636624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JAN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FEB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MAR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 month cumulative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551389865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Total bottles drawn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2362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110026222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Total positive bottles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79794815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Total number of contaminated bottles(*)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21219125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Overall contamination 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2.61%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1.73%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1.09%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1.91%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027648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B6B753D5-88CB-A542-9AD4-EF48F536F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656584"/>
              </p:ext>
            </p:extLst>
          </p:nvPr>
        </p:nvGraphicFramePr>
        <p:xfrm>
          <a:off x="1129348" y="3505200"/>
          <a:ext cx="7037701" cy="2318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39580">
                  <a:extLst>
                    <a:ext uri="{9D8B030D-6E8A-4147-A177-3AD203B41FA5}">
                      <a16:colId xmlns="" xmlns:a16="http://schemas.microsoft.com/office/drawing/2014/main" val="4222074390"/>
                    </a:ext>
                  </a:extLst>
                </a:gridCol>
                <a:gridCol w="932707">
                  <a:extLst>
                    <a:ext uri="{9D8B030D-6E8A-4147-A177-3AD203B41FA5}">
                      <a16:colId xmlns="" xmlns:a16="http://schemas.microsoft.com/office/drawing/2014/main" val="2312763662"/>
                    </a:ext>
                  </a:extLst>
                </a:gridCol>
                <a:gridCol w="932707">
                  <a:extLst>
                    <a:ext uri="{9D8B030D-6E8A-4147-A177-3AD203B41FA5}">
                      <a16:colId xmlns="" xmlns:a16="http://schemas.microsoft.com/office/drawing/2014/main" val="1829438654"/>
                    </a:ext>
                  </a:extLst>
                </a:gridCol>
                <a:gridCol w="932707">
                  <a:extLst>
                    <a:ext uri="{9D8B030D-6E8A-4147-A177-3AD203B41FA5}">
                      <a16:colId xmlns="" xmlns:a16="http://schemas.microsoft.com/office/drawing/2014/main" val="682495561"/>
                    </a:ext>
                  </a:extLst>
                </a:gridCol>
              </a:tblGrid>
              <a:tr h="362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Quarterly Contamination by Location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# bottles contam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Total collected*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Rate by unit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37197934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ER-DAY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463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3.67%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59850730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ER-PM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234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1.28%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051262624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5PCU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4.08%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77962077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MSICU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3.31%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059915516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5WM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2.13%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684140561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6SM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0.20%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16951416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CLC-GEM 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2.08%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505708000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5E MED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0.54%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547033322"/>
                  </a:ext>
                </a:extLst>
              </a:tr>
              <a:tr h="217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CLC-GEM 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25.00%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71380233"/>
                  </a:ext>
                </a:extLst>
              </a:tr>
            </a:tbl>
          </a:graphicData>
        </a:graphic>
      </p:graphicFrame>
      <p:pic>
        <p:nvPicPr>
          <p:cNvPr id="8" name="Picture 7" descr="Signature-Vertical.eps">
            <a:extLst>
              <a:ext uri="{FF2B5EF4-FFF2-40B4-BE49-F238E27FC236}">
                <a16:creationId xmlns="" xmlns:a16="http://schemas.microsoft.com/office/drawing/2014/main" id="{0081A425-0D35-3A42-B518-DE1015B5B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AAE4BF-96C3-884F-B556-349B1B8F9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Follow-up Culture during possible Contamination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D1A431A-A9F9-1F43-B74C-018EC9F6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7C4331B-93AB-2B49-9253-A2DFFAF8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24000"/>
            <a:ext cx="4726329" cy="3733800"/>
          </a:xfrm>
          <a:prstGeom prst="rect">
            <a:avLst/>
          </a:prstGeom>
        </p:spPr>
      </p:pic>
      <p:pic>
        <p:nvPicPr>
          <p:cNvPr id="8" name="Picture 7" descr="Signature-Vertical.eps">
            <a:extLst>
              <a:ext uri="{FF2B5EF4-FFF2-40B4-BE49-F238E27FC236}">
                <a16:creationId xmlns="" xmlns:a16="http://schemas.microsoft.com/office/drawing/2014/main" id="{DBEC3311-52DE-464C-8491-EE322A512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4293" y="5906869"/>
            <a:ext cx="7452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Weinstein MP, </a:t>
            </a:r>
            <a:r>
              <a:rPr lang="en-US" sz="1200" dirty="0" err="1"/>
              <a:t>Reller</a:t>
            </a:r>
            <a:r>
              <a:rPr lang="en-US" sz="1200" dirty="0"/>
              <a:t> LB, Murphy JR, Lichtenstein KA. The clinical significance of positive blood cultures: a comprehensive analysis of 500 episodes of bacteremia and </a:t>
            </a:r>
            <a:r>
              <a:rPr lang="en-US" sz="1200" dirty="0" err="1"/>
              <a:t>fungemia</a:t>
            </a:r>
            <a:r>
              <a:rPr lang="en-US" sz="1200" dirty="0"/>
              <a:t> in adults. I. Laboratory and epidemiologic observations. Rev Infect Dis. 1983;5:35-53.</a:t>
            </a:r>
          </a:p>
        </p:txBody>
      </p:sp>
    </p:spTree>
    <p:extLst>
      <p:ext uri="{BB962C8B-B14F-4D97-AF65-F5344CB8AC3E}">
        <p14:creationId xmlns:p14="http://schemas.microsoft.com/office/powerpoint/2010/main" val="4349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1EE314-A9A8-8347-B137-D173B72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Culture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97E82A-7C3F-C841-ADB5-4F62079E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C2A6E8E-4B85-464C-AD74-6DA3BF6509F2}"/>
              </a:ext>
            </a:extLst>
          </p:cNvPr>
          <p:cNvSpPr txBox="1"/>
          <p:nvPr/>
        </p:nvSpPr>
        <p:spPr>
          <a:xfrm>
            <a:off x="3608700" y="119509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9BC202-6464-EC4D-9067-36CCB5FB6AD3}"/>
              </a:ext>
            </a:extLst>
          </p:cNvPr>
          <p:cNvSpPr txBox="1"/>
          <p:nvPr/>
        </p:nvSpPr>
        <p:spPr>
          <a:xfrm>
            <a:off x="3608700" y="234728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4198E5-80EF-7742-88B2-BB2BE479AD2A}"/>
              </a:ext>
            </a:extLst>
          </p:cNvPr>
          <p:cNvSpPr txBox="1"/>
          <p:nvPr/>
        </p:nvSpPr>
        <p:spPr>
          <a:xfrm>
            <a:off x="7005733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Provider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70A2712-8B87-4E42-AC9C-A74192AE6DCD}"/>
              </a:ext>
            </a:extLst>
          </p:cNvPr>
          <p:cNvSpPr txBox="1"/>
          <p:nvPr/>
        </p:nvSpPr>
        <p:spPr>
          <a:xfrm>
            <a:off x="226031" y="331666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Phlebotomist collects sample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CDE287-F468-8744-BE02-9B28C023C486}"/>
              </a:ext>
            </a:extLst>
          </p:cNvPr>
          <p:cNvSpPr txBox="1"/>
          <p:nvPr/>
        </p:nvSpPr>
        <p:spPr>
          <a:xfrm>
            <a:off x="226031" y="4800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Deliver sample to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B29411-1DAE-244F-9143-8816523E00D9}"/>
              </a:ext>
            </a:extLst>
          </p:cNvPr>
          <p:cNvSpPr txBox="1"/>
          <p:nvPr/>
        </p:nvSpPr>
        <p:spPr>
          <a:xfrm>
            <a:off x="232024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Collection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D3C69648-525E-244A-BF23-B535D0FB0EC8}"/>
              </a:ext>
            </a:extLst>
          </p:cNvPr>
          <p:cNvCxnSpPr>
            <a:cxnSpLocks/>
            <a:stCxn id="5" idx="3"/>
            <a:endCxn id="7" idx="0"/>
          </p:cNvCxnSpPr>
          <p:nvPr/>
        </p:nvCxnSpPr>
        <p:spPr>
          <a:xfrm>
            <a:off x="5361300" y="1379762"/>
            <a:ext cx="2520733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7BABE0E4-C555-D749-91A1-CBC808EBE2AA}"/>
              </a:ext>
            </a:extLst>
          </p:cNvPr>
          <p:cNvCxnSpPr>
            <a:cxnSpLocks/>
            <a:stCxn id="5" idx="1"/>
            <a:endCxn id="13" idx="0"/>
          </p:cNvCxnSpPr>
          <p:nvPr/>
        </p:nvCxnSpPr>
        <p:spPr>
          <a:xfrm flipH="1">
            <a:off x="1108324" y="1379762"/>
            <a:ext cx="2500376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8FC9D854-F29E-5747-AA66-8E1768779DCC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4485000" y="1564428"/>
            <a:ext cx="0" cy="78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4D59071E-340B-C946-959F-D8A4896B702E}"/>
              </a:ext>
            </a:extLst>
          </p:cNvPr>
          <p:cNvCxnSpPr>
            <a:stCxn id="13" idx="2"/>
            <a:endCxn id="9" idx="0"/>
          </p:cNvCxnSpPr>
          <p:nvPr/>
        </p:nvCxnSpPr>
        <p:spPr>
          <a:xfrm flipH="1">
            <a:off x="1102331" y="2715765"/>
            <a:ext cx="5993" cy="600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58BD3E6C-A490-9E49-9958-7DEE4056725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1102331" y="3962995"/>
            <a:ext cx="0" cy="837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3210C4E-A2E1-E748-A005-3E54BD70C587}"/>
              </a:ext>
            </a:extLst>
          </p:cNvPr>
          <p:cNvSpPr txBox="1"/>
          <p:nvPr/>
        </p:nvSpPr>
        <p:spPr>
          <a:xfrm>
            <a:off x="3836608" y="3324293"/>
            <a:ext cx="129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 stain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CB9E984-EA85-DF4C-800A-221179F3CD13}"/>
              </a:ext>
            </a:extLst>
          </p:cNvPr>
          <p:cNvSpPr txBox="1"/>
          <p:nvPr/>
        </p:nvSpPr>
        <p:spPr>
          <a:xfrm>
            <a:off x="3774749" y="4197131"/>
            <a:ext cx="142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1B2CF04-42CF-0143-9E12-546A076AA1CC}"/>
              </a:ext>
            </a:extLst>
          </p:cNvPr>
          <p:cNvSpPr txBox="1"/>
          <p:nvPr/>
        </p:nvSpPr>
        <p:spPr>
          <a:xfrm>
            <a:off x="3774749" y="5069969"/>
            <a:ext cx="142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Antibiotic sensitivity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87355BB-F287-2441-A6AC-16577DE9DF54}"/>
              </a:ext>
            </a:extLst>
          </p:cNvPr>
          <p:cNvCxnSpPr>
            <a:stCxn id="6" idx="2"/>
            <a:endCxn id="29" idx="0"/>
          </p:cNvCxnSpPr>
          <p:nvPr/>
        </p:nvCxnSpPr>
        <p:spPr>
          <a:xfrm>
            <a:off x="4485000" y="2716621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127F2F-9583-FE4C-8BFA-E960D1AC5B3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flipH="1">
            <a:off x="4484999" y="3693625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5E4E9C49-DE4D-7C41-ABFC-EE10C8DD270E}"/>
              </a:ext>
            </a:extLst>
          </p:cNvPr>
          <p:cNvCxnSpPr>
            <a:cxnSpLocks/>
          </p:cNvCxnSpPr>
          <p:nvPr/>
        </p:nvCxnSpPr>
        <p:spPr>
          <a:xfrm flipH="1">
            <a:off x="4484999" y="4591863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Signature-Vertical.eps">
            <a:extLst>
              <a:ext uri="{FF2B5EF4-FFF2-40B4-BE49-F238E27FC236}">
                <a16:creationId xmlns="" xmlns:a16="http://schemas.microsoft.com/office/drawing/2014/main" id="{BD3BC9D1-5950-8947-8375-EC1C44C9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D4BEE4B-BE62-8145-B267-E8FB09F1E2C8}"/>
              </a:ext>
            </a:extLst>
          </p:cNvPr>
          <p:cNvSpPr txBox="1"/>
          <p:nvPr/>
        </p:nvSpPr>
        <p:spPr>
          <a:xfrm>
            <a:off x="7048500" y="329786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Notification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A41C5A2-66E0-044B-AD60-D65F855F1898}"/>
              </a:ext>
            </a:extLst>
          </p:cNvPr>
          <p:cNvSpPr txBox="1"/>
          <p:nvPr/>
        </p:nvSpPr>
        <p:spPr>
          <a:xfrm>
            <a:off x="7356007" y="4252227"/>
            <a:ext cx="11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4B6839A-0C01-9449-A487-5323F3F1687E}"/>
              </a:ext>
            </a:extLst>
          </p:cNvPr>
          <p:cNvSpPr txBox="1"/>
          <p:nvPr/>
        </p:nvSpPr>
        <p:spPr>
          <a:xfrm>
            <a:off x="7294033" y="5173963"/>
            <a:ext cx="126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Narrow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C214ADD-E5A1-904D-8E99-7DE9468464DD}"/>
              </a:ext>
            </a:extLst>
          </p:cNvPr>
          <p:cNvCxnSpPr/>
          <p:nvPr/>
        </p:nvCxnSpPr>
        <p:spPr>
          <a:xfrm>
            <a:off x="7924800" y="2708992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567DE1E5-CD32-154A-8D07-F36D7924C97D}"/>
              </a:ext>
            </a:extLst>
          </p:cNvPr>
          <p:cNvCxnSpPr>
            <a:cxnSpLocks/>
          </p:cNvCxnSpPr>
          <p:nvPr/>
        </p:nvCxnSpPr>
        <p:spPr>
          <a:xfrm>
            <a:off x="7924800" y="3707817"/>
            <a:ext cx="0" cy="544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54731A89-16FC-A445-8E14-762D771C5903}"/>
              </a:ext>
            </a:extLst>
          </p:cNvPr>
          <p:cNvCxnSpPr>
            <a:cxnSpLocks/>
            <a:stCxn id="40" idx="2"/>
            <a:endCxn id="41" idx="0"/>
          </p:cNvCxnSpPr>
          <p:nvPr/>
        </p:nvCxnSpPr>
        <p:spPr>
          <a:xfrm>
            <a:off x="7924799" y="4621559"/>
            <a:ext cx="1" cy="552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="" xmlns:a16="http://schemas.microsoft.com/office/drawing/2014/main" id="{1AE8DD23-97AF-9D41-A2D5-1B5CDED2C5C6}"/>
              </a:ext>
            </a:extLst>
          </p:cNvPr>
          <p:cNvCxnSpPr>
            <a:stCxn id="13" idx="3"/>
            <a:endCxn id="6" idx="1"/>
          </p:cNvCxnSpPr>
          <p:nvPr/>
        </p:nvCxnSpPr>
        <p:spPr>
          <a:xfrm>
            <a:off x="1984624" y="2531099"/>
            <a:ext cx="1624076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0868E285-3274-2A4A-A68B-0FA55A6AF74D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61300" y="2531099"/>
            <a:ext cx="1644433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ame 31">
            <a:extLst>
              <a:ext uri="{FF2B5EF4-FFF2-40B4-BE49-F238E27FC236}">
                <a16:creationId xmlns="" xmlns:a16="http://schemas.microsoft.com/office/drawing/2014/main" id="{2EF1900D-6690-FC49-BCBD-1C294B10A1E3}"/>
              </a:ext>
            </a:extLst>
          </p:cNvPr>
          <p:cNvSpPr/>
          <p:nvPr/>
        </p:nvSpPr>
        <p:spPr>
          <a:xfrm>
            <a:off x="3623063" y="2113388"/>
            <a:ext cx="1752600" cy="3733800"/>
          </a:xfrm>
          <a:prstGeom prst="frame">
            <a:avLst>
              <a:gd name="adj1" fmla="val 90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19C306-EFBA-744E-A149-8432AB9D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Process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CFB402F-5195-D74F-9D46-6A2BDDC4E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16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3FD208F-0451-A547-A3CC-068987231CBB}"/>
              </a:ext>
            </a:extLst>
          </p:cNvPr>
          <p:cNvGrpSpPr/>
          <p:nvPr/>
        </p:nvGrpSpPr>
        <p:grpSpPr>
          <a:xfrm>
            <a:off x="457200" y="3180992"/>
            <a:ext cx="8382000" cy="990600"/>
            <a:chOff x="304800" y="3352800"/>
            <a:chExt cx="8382000" cy="990600"/>
          </a:xfrm>
        </p:grpSpPr>
        <p:sp>
          <p:nvSpPr>
            <p:cNvPr id="6" name="Pentagon 5">
              <a:extLst>
                <a:ext uri="{FF2B5EF4-FFF2-40B4-BE49-F238E27FC236}">
                  <a16:creationId xmlns="" xmlns:a16="http://schemas.microsoft.com/office/drawing/2014/main" id="{A8575F12-B950-0547-BACD-2A966ED4853C}"/>
                </a:ext>
              </a:extLst>
            </p:cNvPr>
            <p:cNvSpPr/>
            <p:nvPr/>
          </p:nvSpPr>
          <p:spPr>
            <a:xfrm>
              <a:off x="304800" y="3352800"/>
              <a:ext cx="16764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Blood Culture Ordered</a:t>
              </a:r>
            </a:p>
          </p:txBody>
        </p:sp>
        <p:sp>
          <p:nvSpPr>
            <p:cNvPr id="8" name="Pentagon 7">
              <a:extLst>
                <a:ext uri="{FF2B5EF4-FFF2-40B4-BE49-F238E27FC236}">
                  <a16:creationId xmlns="" xmlns:a16="http://schemas.microsoft.com/office/drawing/2014/main" id="{02D5FDD0-1969-A740-B71D-E7DD403A1FB4}"/>
                </a:ext>
              </a:extLst>
            </p:cNvPr>
            <p:cNvSpPr/>
            <p:nvPr/>
          </p:nvSpPr>
          <p:spPr>
            <a:xfrm>
              <a:off x="20574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Phlebotomy collects</a:t>
              </a:r>
            </a:p>
          </p:txBody>
        </p:sp>
        <p:sp>
          <p:nvSpPr>
            <p:cNvPr id="9" name="Pentagon 8">
              <a:extLst>
                <a:ext uri="{FF2B5EF4-FFF2-40B4-BE49-F238E27FC236}">
                  <a16:creationId xmlns="" xmlns:a16="http://schemas.microsoft.com/office/drawing/2014/main" id="{14E8940B-3A17-494B-8553-EB80981ADDF7}"/>
                </a:ext>
              </a:extLst>
            </p:cNvPr>
            <p:cNvSpPr/>
            <p:nvPr/>
          </p:nvSpPr>
          <p:spPr>
            <a:xfrm>
              <a:off x="37338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Incubation in </a:t>
              </a:r>
              <a:r>
                <a:rPr lang="en-US" dirty="0" err="1"/>
                <a:t>Bactalert</a:t>
              </a:r>
              <a:r>
                <a:rPr lang="en-US" dirty="0"/>
                <a:t> </a:t>
              </a:r>
            </a:p>
          </p:txBody>
        </p:sp>
        <p:sp>
          <p:nvSpPr>
            <p:cNvPr id="11" name="Pentagon 10">
              <a:extLst>
                <a:ext uri="{FF2B5EF4-FFF2-40B4-BE49-F238E27FC236}">
                  <a16:creationId xmlns="" xmlns:a16="http://schemas.microsoft.com/office/drawing/2014/main" id="{1C333C4E-DC72-9048-91F3-562C074E11DA}"/>
                </a:ext>
              </a:extLst>
            </p:cNvPr>
            <p:cNvSpPr/>
            <p:nvPr/>
          </p:nvSpPr>
          <p:spPr>
            <a:xfrm>
              <a:off x="54102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Gram Stain performed</a:t>
              </a:r>
            </a:p>
          </p:txBody>
        </p:sp>
        <p:sp>
          <p:nvSpPr>
            <p:cNvPr id="12" name="Pentagon 11">
              <a:extLst>
                <a:ext uri="{FF2B5EF4-FFF2-40B4-BE49-F238E27FC236}">
                  <a16:creationId xmlns="" xmlns:a16="http://schemas.microsoft.com/office/drawing/2014/main" id="{5EF24965-3CF3-2846-8BF2-8BEAC98FB49E}"/>
                </a:ext>
              </a:extLst>
            </p:cNvPr>
            <p:cNvSpPr/>
            <p:nvPr/>
          </p:nvSpPr>
          <p:spPr>
            <a:xfrm>
              <a:off x="70866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Incubated in VITEK 2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ABC7C79-9E48-9642-BB2A-0D17CC8AAD5A}"/>
              </a:ext>
            </a:extLst>
          </p:cNvPr>
          <p:cNvSpPr txBox="1"/>
          <p:nvPr/>
        </p:nvSpPr>
        <p:spPr>
          <a:xfrm>
            <a:off x="6354233" y="1561927"/>
            <a:ext cx="1333500" cy="92333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MD alerted via page by technician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8363F4E6-BB5C-7249-BEA9-42C65BA17530}"/>
              </a:ext>
            </a:extLst>
          </p:cNvPr>
          <p:cNvCxnSpPr>
            <a:cxnSpLocks/>
          </p:cNvCxnSpPr>
          <p:nvPr/>
        </p:nvCxnSpPr>
        <p:spPr>
          <a:xfrm flipH="1">
            <a:off x="7020983" y="2585620"/>
            <a:ext cx="10583" cy="562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ignature-Vertical.eps">
            <a:extLst>
              <a:ext uri="{FF2B5EF4-FFF2-40B4-BE49-F238E27FC236}">
                <a16:creationId xmlns="" xmlns:a16="http://schemas.microsoft.com/office/drawing/2014/main" id="{881D8429-DED0-7644-831E-17D98CF6D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5E9151-6D91-2941-83E2-FA8ACA97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Process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C7CDD32-A7E4-7144-B790-F82227E8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EBECD78-3DBB-5C4E-9683-D0EAE5A8F33A}"/>
              </a:ext>
            </a:extLst>
          </p:cNvPr>
          <p:cNvGrpSpPr/>
          <p:nvPr/>
        </p:nvGrpSpPr>
        <p:grpSpPr>
          <a:xfrm>
            <a:off x="457200" y="1828800"/>
            <a:ext cx="8382000" cy="990600"/>
            <a:chOff x="304800" y="3352800"/>
            <a:chExt cx="8382000" cy="990600"/>
          </a:xfrm>
        </p:grpSpPr>
        <p:sp>
          <p:nvSpPr>
            <p:cNvPr id="6" name="Pentagon 5">
              <a:extLst>
                <a:ext uri="{FF2B5EF4-FFF2-40B4-BE49-F238E27FC236}">
                  <a16:creationId xmlns="" xmlns:a16="http://schemas.microsoft.com/office/drawing/2014/main" id="{DE1F9023-7077-EC42-A222-1904EF0FF5E9}"/>
                </a:ext>
              </a:extLst>
            </p:cNvPr>
            <p:cNvSpPr/>
            <p:nvPr/>
          </p:nvSpPr>
          <p:spPr>
            <a:xfrm>
              <a:off x="304800" y="3352800"/>
              <a:ext cx="16764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Blood Culture Ordered</a:t>
              </a:r>
            </a:p>
          </p:txBody>
        </p:sp>
        <p:sp>
          <p:nvSpPr>
            <p:cNvPr id="7" name="Pentagon 6">
              <a:extLst>
                <a:ext uri="{FF2B5EF4-FFF2-40B4-BE49-F238E27FC236}">
                  <a16:creationId xmlns="" xmlns:a16="http://schemas.microsoft.com/office/drawing/2014/main" id="{655F0DEC-0A20-2C40-9E0F-FE363D81AC4F}"/>
                </a:ext>
              </a:extLst>
            </p:cNvPr>
            <p:cNvSpPr/>
            <p:nvPr/>
          </p:nvSpPr>
          <p:spPr>
            <a:xfrm>
              <a:off x="20574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Phlebotomy collects</a:t>
              </a:r>
            </a:p>
          </p:txBody>
        </p:sp>
        <p:sp>
          <p:nvSpPr>
            <p:cNvPr id="8" name="Pentagon 7">
              <a:extLst>
                <a:ext uri="{FF2B5EF4-FFF2-40B4-BE49-F238E27FC236}">
                  <a16:creationId xmlns="" xmlns:a16="http://schemas.microsoft.com/office/drawing/2014/main" id="{B6325FA8-6586-2D41-AFA0-18A8C739C7CC}"/>
                </a:ext>
              </a:extLst>
            </p:cNvPr>
            <p:cNvSpPr/>
            <p:nvPr/>
          </p:nvSpPr>
          <p:spPr>
            <a:xfrm>
              <a:off x="37338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Incubation in </a:t>
              </a:r>
              <a:r>
                <a:rPr lang="en-US" dirty="0" err="1"/>
                <a:t>Bactalert</a:t>
              </a:r>
              <a:r>
                <a:rPr lang="en-US" dirty="0"/>
                <a:t> </a:t>
              </a:r>
            </a:p>
          </p:txBody>
        </p:sp>
        <p:sp>
          <p:nvSpPr>
            <p:cNvPr id="9" name="Pentagon 8">
              <a:extLst>
                <a:ext uri="{FF2B5EF4-FFF2-40B4-BE49-F238E27FC236}">
                  <a16:creationId xmlns="" xmlns:a16="http://schemas.microsoft.com/office/drawing/2014/main" id="{0A9BFD25-62E0-2146-BC9D-9B1ABA563661}"/>
                </a:ext>
              </a:extLst>
            </p:cNvPr>
            <p:cNvSpPr/>
            <p:nvPr/>
          </p:nvSpPr>
          <p:spPr>
            <a:xfrm>
              <a:off x="54102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Gram Stain performed</a:t>
              </a:r>
            </a:p>
          </p:txBody>
        </p:sp>
        <p:sp>
          <p:nvSpPr>
            <p:cNvPr id="10" name="Pentagon 9">
              <a:extLst>
                <a:ext uri="{FF2B5EF4-FFF2-40B4-BE49-F238E27FC236}">
                  <a16:creationId xmlns="" xmlns:a16="http://schemas.microsoft.com/office/drawing/2014/main" id="{9D1E7DA6-B662-3D42-B1C9-F7BADD0FB17D}"/>
                </a:ext>
              </a:extLst>
            </p:cNvPr>
            <p:cNvSpPr/>
            <p:nvPr/>
          </p:nvSpPr>
          <p:spPr>
            <a:xfrm>
              <a:off x="7086600" y="3352800"/>
              <a:ext cx="16002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Incubated in VITEK 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BF654312-BD2D-284E-85BC-D5BB9276A7DF}"/>
              </a:ext>
            </a:extLst>
          </p:cNvPr>
          <p:cNvGrpSpPr/>
          <p:nvPr/>
        </p:nvGrpSpPr>
        <p:grpSpPr>
          <a:xfrm>
            <a:off x="457200" y="3928533"/>
            <a:ext cx="8381999" cy="1024467"/>
            <a:chOff x="457200" y="3928533"/>
            <a:chExt cx="8381999" cy="1024467"/>
          </a:xfrm>
        </p:grpSpPr>
        <p:sp>
          <p:nvSpPr>
            <p:cNvPr id="11" name="Pentagon 10">
              <a:extLst>
                <a:ext uri="{FF2B5EF4-FFF2-40B4-BE49-F238E27FC236}">
                  <a16:creationId xmlns="" xmlns:a16="http://schemas.microsoft.com/office/drawing/2014/main" id="{541667C8-2F60-7844-AAC8-62F225D6385D}"/>
                </a:ext>
              </a:extLst>
            </p:cNvPr>
            <p:cNvSpPr/>
            <p:nvPr/>
          </p:nvSpPr>
          <p:spPr>
            <a:xfrm>
              <a:off x="457200" y="3962400"/>
              <a:ext cx="28194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10AM: Lab technician checks for speciation/sensitivity</a:t>
              </a:r>
            </a:p>
          </p:txBody>
        </p:sp>
        <p:sp>
          <p:nvSpPr>
            <p:cNvPr id="12" name="Pentagon 11">
              <a:extLst>
                <a:ext uri="{FF2B5EF4-FFF2-40B4-BE49-F238E27FC236}">
                  <a16:creationId xmlns="" xmlns:a16="http://schemas.microsoft.com/office/drawing/2014/main" id="{622DC3AE-6DE5-C849-9AA5-7FE7860A299B}"/>
                </a:ext>
              </a:extLst>
            </p:cNvPr>
            <p:cNvSpPr/>
            <p:nvPr/>
          </p:nvSpPr>
          <p:spPr>
            <a:xfrm>
              <a:off x="3352800" y="3928533"/>
              <a:ext cx="19050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1:00-4:30PM: Results uploaded to VISTA</a:t>
              </a:r>
            </a:p>
          </p:txBody>
        </p:sp>
        <p:sp>
          <p:nvSpPr>
            <p:cNvPr id="13" name="Pentagon 12">
              <a:extLst>
                <a:ext uri="{FF2B5EF4-FFF2-40B4-BE49-F238E27FC236}">
                  <a16:creationId xmlns="" xmlns:a16="http://schemas.microsoft.com/office/drawing/2014/main" id="{5D37AF26-4776-314F-A731-2AB33F93EC26}"/>
                </a:ext>
              </a:extLst>
            </p:cNvPr>
            <p:cNvSpPr/>
            <p:nvPr/>
          </p:nvSpPr>
          <p:spPr>
            <a:xfrm>
              <a:off x="5334000" y="3936999"/>
              <a:ext cx="1676400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Uploaded to CPRS</a:t>
              </a:r>
            </a:p>
          </p:txBody>
        </p:sp>
        <p:sp>
          <p:nvSpPr>
            <p:cNvPr id="14" name="Pentagon 13">
              <a:extLst>
                <a:ext uri="{FF2B5EF4-FFF2-40B4-BE49-F238E27FC236}">
                  <a16:creationId xmlns="" xmlns:a16="http://schemas.microsoft.com/office/drawing/2014/main" id="{B0991192-7F39-9A4B-B038-462765385776}"/>
                </a:ext>
              </a:extLst>
            </p:cNvPr>
            <p:cNvSpPr/>
            <p:nvPr/>
          </p:nvSpPr>
          <p:spPr>
            <a:xfrm>
              <a:off x="7095066" y="3953932"/>
              <a:ext cx="1744133" cy="990600"/>
            </a:xfrm>
            <a:prstGeom prst="homePlat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Ordering provider gets inbox message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C8C2F51-2736-1548-93EB-6BC00713AD68}"/>
              </a:ext>
            </a:extLst>
          </p:cNvPr>
          <p:cNvSpPr txBox="1"/>
          <p:nvPr/>
        </p:nvSpPr>
        <p:spPr>
          <a:xfrm>
            <a:off x="304800" y="3316664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 day:</a:t>
            </a:r>
          </a:p>
        </p:txBody>
      </p:sp>
      <p:pic>
        <p:nvPicPr>
          <p:cNvPr id="16" name="Picture 15" descr="Signature-Vertical.eps">
            <a:extLst>
              <a:ext uri="{FF2B5EF4-FFF2-40B4-BE49-F238E27FC236}">
                <a16:creationId xmlns="" xmlns:a16="http://schemas.microsoft.com/office/drawing/2014/main" id="{B4929403-0672-D944-9404-02F00A00B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5E9151-6D91-2941-83E2-FA8ACA97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Process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C7CDD32-A7E4-7144-B790-F82227E8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82A894FB-11F6-CA4A-A1BF-114CF1419B7E}"/>
              </a:ext>
            </a:extLst>
          </p:cNvPr>
          <p:cNvGrpSpPr/>
          <p:nvPr/>
        </p:nvGrpSpPr>
        <p:grpSpPr>
          <a:xfrm>
            <a:off x="304800" y="1828800"/>
            <a:ext cx="8534400" cy="3124200"/>
            <a:chOff x="304800" y="1828800"/>
            <a:chExt cx="8534400" cy="312420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6EBECD78-3DBB-5C4E-9683-D0EAE5A8F33A}"/>
                </a:ext>
              </a:extLst>
            </p:cNvPr>
            <p:cNvGrpSpPr/>
            <p:nvPr/>
          </p:nvGrpSpPr>
          <p:grpSpPr>
            <a:xfrm>
              <a:off x="457200" y="1828800"/>
              <a:ext cx="8382000" cy="990600"/>
              <a:chOff x="304800" y="3352800"/>
              <a:chExt cx="8382000" cy="990600"/>
            </a:xfrm>
          </p:grpSpPr>
          <p:sp>
            <p:nvSpPr>
              <p:cNvPr id="6" name="Pentagon 5">
                <a:extLst>
                  <a:ext uri="{FF2B5EF4-FFF2-40B4-BE49-F238E27FC236}">
                    <a16:creationId xmlns="" xmlns:a16="http://schemas.microsoft.com/office/drawing/2014/main" id="{DE1F9023-7077-EC42-A222-1904EF0FF5E9}"/>
                  </a:ext>
                </a:extLst>
              </p:cNvPr>
              <p:cNvSpPr/>
              <p:nvPr/>
            </p:nvSpPr>
            <p:spPr>
              <a:xfrm>
                <a:off x="304800" y="3352800"/>
                <a:ext cx="16764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Blood Culture Ordered</a:t>
                </a:r>
              </a:p>
            </p:txBody>
          </p:sp>
          <p:sp>
            <p:nvSpPr>
              <p:cNvPr id="7" name="Pentagon 6">
                <a:extLst>
                  <a:ext uri="{FF2B5EF4-FFF2-40B4-BE49-F238E27FC236}">
                    <a16:creationId xmlns="" xmlns:a16="http://schemas.microsoft.com/office/drawing/2014/main" id="{655F0DEC-0A20-2C40-9E0F-FE363D81AC4F}"/>
                  </a:ext>
                </a:extLst>
              </p:cNvPr>
              <p:cNvSpPr/>
              <p:nvPr/>
            </p:nvSpPr>
            <p:spPr>
              <a:xfrm>
                <a:off x="2057400" y="3352800"/>
                <a:ext cx="16002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Phlebotomy collects</a:t>
                </a:r>
              </a:p>
            </p:txBody>
          </p:sp>
          <p:sp>
            <p:nvSpPr>
              <p:cNvPr id="8" name="Pentagon 7">
                <a:extLst>
                  <a:ext uri="{FF2B5EF4-FFF2-40B4-BE49-F238E27FC236}">
                    <a16:creationId xmlns="" xmlns:a16="http://schemas.microsoft.com/office/drawing/2014/main" id="{B6325FA8-6586-2D41-AFA0-18A8C739C7CC}"/>
                  </a:ext>
                </a:extLst>
              </p:cNvPr>
              <p:cNvSpPr/>
              <p:nvPr/>
            </p:nvSpPr>
            <p:spPr>
              <a:xfrm>
                <a:off x="3733800" y="3352800"/>
                <a:ext cx="16002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Incubation in </a:t>
                </a:r>
                <a:r>
                  <a:rPr lang="en-US" dirty="0" err="1"/>
                  <a:t>Bactalert</a:t>
                </a:r>
                <a:r>
                  <a:rPr lang="en-US" dirty="0"/>
                  <a:t> </a:t>
                </a:r>
              </a:p>
            </p:txBody>
          </p:sp>
          <p:sp>
            <p:nvSpPr>
              <p:cNvPr id="9" name="Pentagon 8">
                <a:extLst>
                  <a:ext uri="{FF2B5EF4-FFF2-40B4-BE49-F238E27FC236}">
                    <a16:creationId xmlns="" xmlns:a16="http://schemas.microsoft.com/office/drawing/2014/main" id="{0A9BFD25-62E0-2146-BC9D-9B1ABA563661}"/>
                  </a:ext>
                </a:extLst>
              </p:cNvPr>
              <p:cNvSpPr/>
              <p:nvPr/>
            </p:nvSpPr>
            <p:spPr>
              <a:xfrm>
                <a:off x="5410200" y="3352800"/>
                <a:ext cx="1600200" cy="990600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Gram Stain performed</a:t>
                </a:r>
              </a:p>
            </p:txBody>
          </p:sp>
          <p:sp>
            <p:nvSpPr>
              <p:cNvPr id="10" name="Pentagon 9">
                <a:extLst>
                  <a:ext uri="{FF2B5EF4-FFF2-40B4-BE49-F238E27FC236}">
                    <a16:creationId xmlns="" xmlns:a16="http://schemas.microsoft.com/office/drawing/2014/main" id="{9D1E7DA6-B662-3D42-B1C9-F7BADD0FB17D}"/>
                  </a:ext>
                </a:extLst>
              </p:cNvPr>
              <p:cNvSpPr/>
              <p:nvPr/>
            </p:nvSpPr>
            <p:spPr>
              <a:xfrm>
                <a:off x="7086600" y="3352800"/>
                <a:ext cx="16002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Incubated in VITEK 2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3B5B1C9E-33E5-1C4F-B2FF-6D7B102B47A3}"/>
                </a:ext>
              </a:extLst>
            </p:cNvPr>
            <p:cNvGrpSpPr/>
            <p:nvPr/>
          </p:nvGrpSpPr>
          <p:grpSpPr>
            <a:xfrm>
              <a:off x="457200" y="3928533"/>
              <a:ext cx="8381999" cy="1024467"/>
              <a:chOff x="457200" y="3928533"/>
              <a:chExt cx="8381999" cy="1024467"/>
            </a:xfrm>
          </p:grpSpPr>
          <p:sp>
            <p:nvSpPr>
              <p:cNvPr id="11" name="Pentagon 10">
                <a:extLst>
                  <a:ext uri="{FF2B5EF4-FFF2-40B4-BE49-F238E27FC236}">
                    <a16:creationId xmlns="" xmlns:a16="http://schemas.microsoft.com/office/drawing/2014/main" id="{541667C8-2F60-7844-AAC8-62F225D6385D}"/>
                  </a:ext>
                </a:extLst>
              </p:cNvPr>
              <p:cNvSpPr/>
              <p:nvPr/>
            </p:nvSpPr>
            <p:spPr>
              <a:xfrm>
                <a:off x="457200" y="3962400"/>
                <a:ext cx="28194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10AM: Lab technician checks for speciation/sensitivity</a:t>
                </a:r>
              </a:p>
            </p:txBody>
          </p:sp>
          <p:sp>
            <p:nvSpPr>
              <p:cNvPr id="12" name="Pentagon 11">
                <a:extLst>
                  <a:ext uri="{FF2B5EF4-FFF2-40B4-BE49-F238E27FC236}">
                    <a16:creationId xmlns="" xmlns:a16="http://schemas.microsoft.com/office/drawing/2014/main" id="{622DC3AE-6DE5-C849-9AA5-7FE7860A299B}"/>
                  </a:ext>
                </a:extLst>
              </p:cNvPr>
              <p:cNvSpPr/>
              <p:nvPr/>
            </p:nvSpPr>
            <p:spPr>
              <a:xfrm>
                <a:off x="3352800" y="3928533"/>
                <a:ext cx="1905000" cy="99060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1:00-4:30PM: Results uploaded to VISTA</a:t>
                </a:r>
              </a:p>
            </p:txBody>
          </p:sp>
          <p:sp>
            <p:nvSpPr>
              <p:cNvPr id="13" name="Pentagon 12">
                <a:extLst>
                  <a:ext uri="{FF2B5EF4-FFF2-40B4-BE49-F238E27FC236}">
                    <a16:creationId xmlns="" xmlns:a16="http://schemas.microsoft.com/office/drawing/2014/main" id="{5D37AF26-4776-314F-A731-2AB33F93EC26}"/>
                  </a:ext>
                </a:extLst>
              </p:cNvPr>
              <p:cNvSpPr/>
              <p:nvPr/>
            </p:nvSpPr>
            <p:spPr>
              <a:xfrm>
                <a:off x="5334000" y="3936999"/>
                <a:ext cx="1676400" cy="990600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Uploaded to CPRS</a:t>
                </a:r>
              </a:p>
            </p:txBody>
          </p:sp>
          <p:sp>
            <p:nvSpPr>
              <p:cNvPr id="14" name="Pentagon 13">
                <a:extLst>
                  <a:ext uri="{FF2B5EF4-FFF2-40B4-BE49-F238E27FC236}">
                    <a16:creationId xmlns="" xmlns:a16="http://schemas.microsoft.com/office/drawing/2014/main" id="{B0991192-7F39-9A4B-B038-462765385776}"/>
                  </a:ext>
                </a:extLst>
              </p:cNvPr>
              <p:cNvSpPr/>
              <p:nvPr/>
            </p:nvSpPr>
            <p:spPr>
              <a:xfrm>
                <a:off x="7095066" y="3953932"/>
                <a:ext cx="1744133" cy="990600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Ordering provider gets inbox message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9C8C2F51-2736-1548-93EB-6BC00713AD68}"/>
                </a:ext>
              </a:extLst>
            </p:cNvPr>
            <p:cNvSpPr txBox="1"/>
            <p:nvPr/>
          </p:nvSpPr>
          <p:spPr>
            <a:xfrm>
              <a:off x="304800" y="3316664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Next day:</a:t>
              </a:r>
            </a:p>
          </p:txBody>
        </p:sp>
      </p:grpSp>
      <p:pic>
        <p:nvPicPr>
          <p:cNvPr id="16" name="Picture 15" descr="Signature-Vertical.eps">
            <a:extLst>
              <a:ext uri="{FF2B5EF4-FFF2-40B4-BE49-F238E27FC236}">
                <a16:creationId xmlns="" xmlns:a16="http://schemas.microsoft.com/office/drawing/2014/main" id="{B4929403-0672-D944-9404-02F00A00B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0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1EE314-A9A8-8347-B137-D173B72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Culture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97E82A-7C3F-C841-ADB5-4F62079E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C2A6E8E-4B85-464C-AD74-6DA3BF6509F2}"/>
              </a:ext>
            </a:extLst>
          </p:cNvPr>
          <p:cNvSpPr txBox="1"/>
          <p:nvPr/>
        </p:nvSpPr>
        <p:spPr>
          <a:xfrm>
            <a:off x="3608700" y="119509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9BC202-6464-EC4D-9067-36CCB5FB6AD3}"/>
              </a:ext>
            </a:extLst>
          </p:cNvPr>
          <p:cNvSpPr txBox="1"/>
          <p:nvPr/>
        </p:nvSpPr>
        <p:spPr>
          <a:xfrm>
            <a:off x="3608700" y="234728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4198E5-80EF-7742-88B2-BB2BE479AD2A}"/>
              </a:ext>
            </a:extLst>
          </p:cNvPr>
          <p:cNvSpPr txBox="1"/>
          <p:nvPr/>
        </p:nvSpPr>
        <p:spPr>
          <a:xfrm>
            <a:off x="7005733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Provider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70A2712-8B87-4E42-AC9C-A74192AE6DCD}"/>
              </a:ext>
            </a:extLst>
          </p:cNvPr>
          <p:cNvSpPr txBox="1"/>
          <p:nvPr/>
        </p:nvSpPr>
        <p:spPr>
          <a:xfrm>
            <a:off x="226031" y="331666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Phlebotomist collects sample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CDE287-F468-8744-BE02-9B28C023C486}"/>
              </a:ext>
            </a:extLst>
          </p:cNvPr>
          <p:cNvSpPr txBox="1"/>
          <p:nvPr/>
        </p:nvSpPr>
        <p:spPr>
          <a:xfrm>
            <a:off x="226031" y="4800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Deliver sample to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B29411-1DAE-244F-9143-8816523E00D9}"/>
              </a:ext>
            </a:extLst>
          </p:cNvPr>
          <p:cNvSpPr txBox="1"/>
          <p:nvPr/>
        </p:nvSpPr>
        <p:spPr>
          <a:xfrm>
            <a:off x="232024" y="234643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Collection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D3C69648-525E-244A-BF23-B535D0FB0EC8}"/>
              </a:ext>
            </a:extLst>
          </p:cNvPr>
          <p:cNvCxnSpPr>
            <a:cxnSpLocks/>
            <a:stCxn id="5" idx="3"/>
            <a:endCxn id="7" idx="0"/>
          </p:cNvCxnSpPr>
          <p:nvPr/>
        </p:nvCxnSpPr>
        <p:spPr>
          <a:xfrm>
            <a:off x="5361300" y="1379762"/>
            <a:ext cx="2520733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7BABE0E4-C555-D749-91A1-CBC808EBE2AA}"/>
              </a:ext>
            </a:extLst>
          </p:cNvPr>
          <p:cNvCxnSpPr>
            <a:cxnSpLocks/>
            <a:stCxn id="5" idx="1"/>
            <a:endCxn id="13" idx="0"/>
          </p:cNvCxnSpPr>
          <p:nvPr/>
        </p:nvCxnSpPr>
        <p:spPr>
          <a:xfrm flipH="1">
            <a:off x="1108324" y="1379762"/>
            <a:ext cx="2500376" cy="966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8FC9D854-F29E-5747-AA66-8E1768779DCC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4485000" y="1564428"/>
            <a:ext cx="0" cy="78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4D59071E-340B-C946-959F-D8A4896B702E}"/>
              </a:ext>
            </a:extLst>
          </p:cNvPr>
          <p:cNvCxnSpPr>
            <a:stCxn id="13" idx="2"/>
            <a:endCxn id="9" idx="0"/>
          </p:cNvCxnSpPr>
          <p:nvPr/>
        </p:nvCxnSpPr>
        <p:spPr>
          <a:xfrm flipH="1">
            <a:off x="1102331" y="2715765"/>
            <a:ext cx="5993" cy="600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58BD3E6C-A490-9E49-9958-7DEE4056725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1102331" y="3962995"/>
            <a:ext cx="0" cy="837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3210C4E-A2E1-E748-A005-3E54BD70C587}"/>
              </a:ext>
            </a:extLst>
          </p:cNvPr>
          <p:cNvSpPr txBox="1"/>
          <p:nvPr/>
        </p:nvSpPr>
        <p:spPr>
          <a:xfrm>
            <a:off x="3836608" y="3324293"/>
            <a:ext cx="129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 stain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CB9E984-EA85-DF4C-800A-221179F3CD13}"/>
              </a:ext>
            </a:extLst>
          </p:cNvPr>
          <p:cNvSpPr txBox="1"/>
          <p:nvPr/>
        </p:nvSpPr>
        <p:spPr>
          <a:xfrm>
            <a:off x="3774749" y="4197131"/>
            <a:ext cx="142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1B2CF04-42CF-0143-9E12-546A076AA1CC}"/>
              </a:ext>
            </a:extLst>
          </p:cNvPr>
          <p:cNvSpPr txBox="1"/>
          <p:nvPr/>
        </p:nvSpPr>
        <p:spPr>
          <a:xfrm>
            <a:off x="3774749" y="5069969"/>
            <a:ext cx="142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Antibiotic sensitivity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A87355BB-F287-2441-A6AC-16577DE9DF54}"/>
              </a:ext>
            </a:extLst>
          </p:cNvPr>
          <p:cNvCxnSpPr>
            <a:stCxn id="6" idx="2"/>
            <a:endCxn id="29" idx="0"/>
          </p:cNvCxnSpPr>
          <p:nvPr/>
        </p:nvCxnSpPr>
        <p:spPr>
          <a:xfrm>
            <a:off x="4485000" y="2716621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127F2F-9583-FE4C-8BFA-E960D1AC5B3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flipH="1">
            <a:off x="4484999" y="3693625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5E4E9C49-DE4D-7C41-ABFC-EE10C8DD270E}"/>
              </a:ext>
            </a:extLst>
          </p:cNvPr>
          <p:cNvCxnSpPr>
            <a:cxnSpLocks/>
          </p:cNvCxnSpPr>
          <p:nvPr/>
        </p:nvCxnSpPr>
        <p:spPr>
          <a:xfrm flipH="1">
            <a:off x="4484999" y="4591863"/>
            <a:ext cx="1" cy="503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Signature-Vertical.eps">
            <a:extLst>
              <a:ext uri="{FF2B5EF4-FFF2-40B4-BE49-F238E27FC236}">
                <a16:creationId xmlns="" xmlns:a16="http://schemas.microsoft.com/office/drawing/2014/main" id="{BD3BC9D1-5950-8947-8375-EC1C44C9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77267"/>
            <a:ext cx="888691" cy="6521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D4BEE4B-BE62-8145-B267-E8FB09F1E2C8}"/>
              </a:ext>
            </a:extLst>
          </p:cNvPr>
          <p:cNvSpPr txBox="1"/>
          <p:nvPr/>
        </p:nvSpPr>
        <p:spPr>
          <a:xfrm>
            <a:off x="7048500" y="329786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Notification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A41C5A2-66E0-044B-AD60-D65F855F1898}"/>
              </a:ext>
            </a:extLst>
          </p:cNvPr>
          <p:cNvSpPr txBox="1"/>
          <p:nvPr/>
        </p:nvSpPr>
        <p:spPr>
          <a:xfrm>
            <a:off x="7356007" y="4252227"/>
            <a:ext cx="11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4B6839A-0C01-9449-A487-5323F3F1687E}"/>
              </a:ext>
            </a:extLst>
          </p:cNvPr>
          <p:cNvSpPr txBox="1"/>
          <p:nvPr/>
        </p:nvSpPr>
        <p:spPr>
          <a:xfrm>
            <a:off x="7294033" y="5173963"/>
            <a:ext cx="126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Narrow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C214ADD-E5A1-904D-8E99-7DE9468464DD}"/>
              </a:ext>
            </a:extLst>
          </p:cNvPr>
          <p:cNvCxnSpPr/>
          <p:nvPr/>
        </p:nvCxnSpPr>
        <p:spPr>
          <a:xfrm>
            <a:off x="7924800" y="2708992"/>
            <a:ext cx="0" cy="607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567DE1E5-CD32-154A-8D07-F36D7924C97D}"/>
              </a:ext>
            </a:extLst>
          </p:cNvPr>
          <p:cNvCxnSpPr>
            <a:cxnSpLocks/>
          </p:cNvCxnSpPr>
          <p:nvPr/>
        </p:nvCxnSpPr>
        <p:spPr>
          <a:xfrm>
            <a:off x="7924800" y="3707817"/>
            <a:ext cx="0" cy="544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54731A89-16FC-A445-8E14-762D771C5903}"/>
              </a:ext>
            </a:extLst>
          </p:cNvPr>
          <p:cNvCxnSpPr>
            <a:cxnSpLocks/>
            <a:stCxn id="40" idx="2"/>
            <a:endCxn id="41" idx="0"/>
          </p:cNvCxnSpPr>
          <p:nvPr/>
        </p:nvCxnSpPr>
        <p:spPr>
          <a:xfrm>
            <a:off x="7924799" y="4621559"/>
            <a:ext cx="1" cy="552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="" xmlns:a16="http://schemas.microsoft.com/office/drawing/2014/main" id="{1AE8DD23-97AF-9D41-A2D5-1B5CDED2C5C6}"/>
              </a:ext>
            </a:extLst>
          </p:cNvPr>
          <p:cNvCxnSpPr>
            <a:stCxn id="13" idx="3"/>
            <a:endCxn id="6" idx="1"/>
          </p:cNvCxnSpPr>
          <p:nvPr/>
        </p:nvCxnSpPr>
        <p:spPr>
          <a:xfrm>
            <a:off x="1984624" y="2531099"/>
            <a:ext cx="1624076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0868E285-3274-2A4A-A68B-0FA55A6AF74D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61300" y="2531099"/>
            <a:ext cx="1644433" cy="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ame 31">
            <a:extLst>
              <a:ext uri="{FF2B5EF4-FFF2-40B4-BE49-F238E27FC236}">
                <a16:creationId xmlns="" xmlns:a16="http://schemas.microsoft.com/office/drawing/2014/main" id="{2EF1900D-6690-FC49-BCBD-1C294B10A1E3}"/>
              </a:ext>
            </a:extLst>
          </p:cNvPr>
          <p:cNvSpPr/>
          <p:nvPr/>
        </p:nvSpPr>
        <p:spPr>
          <a:xfrm>
            <a:off x="7037699" y="3124200"/>
            <a:ext cx="1752600" cy="1699230"/>
          </a:xfrm>
          <a:prstGeom prst="frame">
            <a:avLst>
              <a:gd name="adj1" fmla="val 90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967A25-DFB2-E448-B780-48B4CDF7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Provider Pitfalls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31C898-7105-424B-813C-767FCD49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20</a:t>
            </a:fld>
            <a:endParaRPr lang="en-US" dirty="0"/>
          </a:p>
        </p:txBody>
      </p:sp>
      <p:grpSp>
        <p:nvGrpSpPr>
          <p:cNvPr id="111" name="Group 110">
            <a:extLst>
              <a:ext uri="{FF2B5EF4-FFF2-40B4-BE49-F238E27FC236}">
                <a16:creationId xmlns="" xmlns:a16="http://schemas.microsoft.com/office/drawing/2014/main" id="{C3403D00-5A0E-FA41-894D-4BD182723F2D}"/>
              </a:ext>
            </a:extLst>
          </p:cNvPr>
          <p:cNvGrpSpPr/>
          <p:nvPr/>
        </p:nvGrpSpPr>
        <p:grpSpPr>
          <a:xfrm>
            <a:off x="328084" y="1159934"/>
            <a:ext cx="3547534" cy="4831824"/>
            <a:chOff x="328084" y="1159934"/>
            <a:chExt cx="3547534" cy="4831824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C32B07DE-3AC9-C641-937A-A19C1B546241}"/>
                </a:ext>
              </a:extLst>
            </p:cNvPr>
            <p:cNvSpPr txBox="1"/>
            <p:nvPr/>
          </p:nvSpPr>
          <p:spPr>
            <a:xfrm>
              <a:off x="1286933" y="1159934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Notification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1F873194-F98B-3043-A91D-6CC23BAFED0E}"/>
                </a:ext>
              </a:extLst>
            </p:cNvPr>
            <p:cNvSpPr txBox="1"/>
            <p:nvPr/>
          </p:nvSpPr>
          <p:spPr>
            <a:xfrm>
              <a:off x="2129367" y="2271874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Speciation</a:t>
              </a:r>
            </a:p>
            <a:p>
              <a:pPr algn="ctr"/>
              <a:r>
                <a:rPr lang="en-US" dirty="0"/>
                <a:t>Sensitivity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26C6F07-EA2B-1747-8050-D4A1545408D5}"/>
                </a:ext>
              </a:extLst>
            </p:cNvPr>
            <p:cNvSpPr txBox="1"/>
            <p:nvPr/>
          </p:nvSpPr>
          <p:spPr>
            <a:xfrm>
              <a:off x="657226" y="3534154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Page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C0F787EA-C645-4644-A6B6-E5C895071C4A}"/>
                </a:ext>
              </a:extLst>
            </p:cNvPr>
            <p:cNvCxnSpPr>
              <a:cxnSpLocks/>
              <a:stCxn id="5" idx="2"/>
              <a:endCxn id="16" idx="0"/>
            </p:cNvCxnSpPr>
            <p:nvPr/>
          </p:nvCxnSpPr>
          <p:spPr>
            <a:xfrm flipH="1">
              <a:off x="1114426" y="1540934"/>
              <a:ext cx="820207" cy="811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66A7D66B-1412-5B4A-A847-A6DCCD66EC6F}"/>
                </a:ext>
              </a:extLst>
            </p:cNvPr>
            <p:cNvCxnSpPr>
              <a:cxnSpLocks/>
              <a:stCxn id="5" idx="2"/>
              <a:endCxn id="7" idx="0"/>
            </p:cNvCxnSpPr>
            <p:nvPr/>
          </p:nvCxnSpPr>
          <p:spPr>
            <a:xfrm>
              <a:off x="1934633" y="1540934"/>
              <a:ext cx="842434" cy="7309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1A56CE2-B943-6F46-9B64-826D58404212}"/>
                </a:ext>
              </a:extLst>
            </p:cNvPr>
            <p:cNvSpPr txBox="1"/>
            <p:nvPr/>
          </p:nvSpPr>
          <p:spPr>
            <a:xfrm>
              <a:off x="466726" y="2352878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Gram stain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4C3E5015-3615-2940-ADCF-68C9F3A9CE2B}"/>
                </a:ext>
              </a:extLst>
            </p:cNvPr>
            <p:cNvCxnSpPr>
              <a:cxnSpLocks/>
              <a:stCxn id="16" idx="2"/>
              <a:endCxn id="8" idx="0"/>
            </p:cNvCxnSpPr>
            <p:nvPr/>
          </p:nvCxnSpPr>
          <p:spPr>
            <a:xfrm>
              <a:off x="1114426" y="2722210"/>
              <a:ext cx="0" cy="811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517C7A8-3EEC-D545-9EBF-DC271136E99F}"/>
                </a:ext>
              </a:extLst>
            </p:cNvPr>
            <p:cNvSpPr txBox="1"/>
            <p:nvPr/>
          </p:nvSpPr>
          <p:spPr>
            <a:xfrm>
              <a:off x="2161118" y="3516026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Inbox alert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="" xmlns:a16="http://schemas.microsoft.com/office/drawing/2014/main" id="{5000F7CC-0802-B94D-9BAE-EA77C6AB7031}"/>
                </a:ext>
              </a:extLst>
            </p:cNvPr>
            <p:cNvCxnSpPr>
              <a:cxnSpLocks/>
              <a:stCxn id="7" idx="2"/>
              <a:endCxn id="27" idx="0"/>
            </p:cNvCxnSpPr>
            <p:nvPr/>
          </p:nvCxnSpPr>
          <p:spPr>
            <a:xfrm flipH="1">
              <a:off x="2770718" y="2918205"/>
              <a:ext cx="6349" cy="5978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7E8BAF62-216C-5643-83F4-7100D9277B3A}"/>
                </a:ext>
              </a:extLst>
            </p:cNvPr>
            <p:cNvSpPr txBox="1"/>
            <p:nvPr/>
          </p:nvSpPr>
          <p:spPr>
            <a:xfrm>
              <a:off x="1665818" y="5048506"/>
              <a:ext cx="2209800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Lost in countless inbox messages in CRPS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33E36A67-9C4A-6748-B111-87067247A603}"/>
                </a:ext>
              </a:extLst>
            </p:cNvPr>
            <p:cNvSpPr txBox="1"/>
            <p:nvPr/>
          </p:nvSpPr>
          <p:spPr>
            <a:xfrm>
              <a:off x="328084" y="5068428"/>
              <a:ext cx="1219200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Only to ordering provider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46FFD0AD-1D7D-9842-BCFE-D2F71E70C7D7}"/>
                </a:ext>
              </a:extLst>
            </p:cNvPr>
            <p:cNvCxnSpPr>
              <a:stCxn id="27" idx="2"/>
              <a:endCxn id="33" idx="0"/>
            </p:cNvCxnSpPr>
            <p:nvPr/>
          </p:nvCxnSpPr>
          <p:spPr>
            <a:xfrm flipH="1">
              <a:off x="937684" y="3885358"/>
              <a:ext cx="1833034" cy="11830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="" xmlns:a16="http://schemas.microsoft.com/office/drawing/2014/main" id="{5E7818CB-9CAA-2045-A8AB-AE443E42C852}"/>
                </a:ext>
              </a:extLst>
            </p:cNvPr>
            <p:cNvCxnSpPr>
              <a:stCxn id="27" idx="2"/>
              <a:endCxn id="32" idx="0"/>
            </p:cNvCxnSpPr>
            <p:nvPr/>
          </p:nvCxnSpPr>
          <p:spPr>
            <a:xfrm>
              <a:off x="2770718" y="3885358"/>
              <a:ext cx="0" cy="11631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Straight Arrow Connector 99">
            <a:extLst>
              <a:ext uri="{FF2B5EF4-FFF2-40B4-BE49-F238E27FC236}">
                <a16:creationId xmlns="" xmlns:a16="http://schemas.microsoft.com/office/drawing/2014/main" id="{88F49037-30DA-804A-9BF8-ECB0F5770376}"/>
              </a:ext>
            </a:extLst>
          </p:cNvPr>
          <p:cNvCxnSpPr>
            <a:cxnSpLocks/>
          </p:cNvCxnSpPr>
          <p:nvPr/>
        </p:nvCxnSpPr>
        <p:spPr>
          <a:xfrm>
            <a:off x="2667000" y="1350434"/>
            <a:ext cx="35898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>
            <a:extLst>
              <a:ext uri="{FF2B5EF4-FFF2-40B4-BE49-F238E27FC236}">
                <a16:creationId xmlns="" xmlns:a16="http://schemas.microsoft.com/office/drawing/2014/main" id="{1A421DDF-5F36-C543-BAC6-4A210A2D61DC}"/>
              </a:ext>
            </a:extLst>
          </p:cNvPr>
          <p:cNvGrpSpPr/>
          <p:nvPr/>
        </p:nvGrpSpPr>
        <p:grpSpPr>
          <a:xfrm>
            <a:off x="4610100" y="1159934"/>
            <a:ext cx="4229100" cy="4555673"/>
            <a:chOff x="4610100" y="1159934"/>
            <a:chExt cx="4229100" cy="4555673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740CEFDC-86A0-944C-99E8-41657E34355D}"/>
                </a:ext>
              </a:extLst>
            </p:cNvPr>
            <p:cNvSpPr txBox="1"/>
            <p:nvPr/>
          </p:nvSpPr>
          <p:spPr>
            <a:xfrm>
              <a:off x="6172199" y="1159934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Action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2C89F553-BC36-2145-8893-F9F48EAF5A10}"/>
                </a:ext>
              </a:extLst>
            </p:cNvPr>
            <p:cNvSpPr txBox="1"/>
            <p:nvPr/>
          </p:nvSpPr>
          <p:spPr>
            <a:xfrm>
              <a:off x="5545664" y="2381060"/>
              <a:ext cx="2548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Difficulty tracking culture data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75FE5219-3102-D44F-B018-959EACB2CC7D}"/>
                </a:ext>
              </a:extLst>
            </p:cNvPr>
            <p:cNvSpPr txBox="1"/>
            <p:nvPr/>
          </p:nvSpPr>
          <p:spPr>
            <a:xfrm>
              <a:off x="4654550" y="3536077"/>
              <a:ext cx="12954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Poor UI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="" xmlns:a16="http://schemas.microsoft.com/office/drawing/2014/main" id="{A255E52E-A541-FD4E-9491-12AB6C35299A}"/>
                </a:ext>
              </a:extLst>
            </p:cNvPr>
            <p:cNvCxnSpPr>
              <a:stCxn id="6" idx="2"/>
              <a:endCxn id="38" idx="0"/>
            </p:cNvCxnSpPr>
            <p:nvPr/>
          </p:nvCxnSpPr>
          <p:spPr>
            <a:xfrm flipH="1">
              <a:off x="6819898" y="1540934"/>
              <a:ext cx="1" cy="840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BC0D06BD-8224-A546-98EA-A2A8F6D82DBE}"/>
                </a:ext>
              </a:extLst>
            </p:cNvPr>
            <p:cNvSpPr txBox="1"/>
            <p:nvPr/>
          </p:nvSpPr>
          <p:spPr>
            <a:xfrm>
              <a:off x="5638798" y="4100904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Multiple modalities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="" xmlns:a16="http://schemas.microsoft.com/office/drawing/2014/main" id="{6A3CFDB7-1CDC-1B46-9286-47005475CBDE}"/>
                </a:ext>
              </a:extLst>
            </p:cNvPr>
            <p:cNvCxnSpPr>
              <a:stCxn id="38" idx="2"/>
              <a:endCxn id="39" idx="0"/>
            </p:cNvCxnSpPr>
            <p:nvPr/>
          </p:nvCxnSpPr>
          <p:spPr>
            <a:xfrm flipH="1">
              <a:off x="5302250" y="3027391"/>
              <a:ext cx="1517648" cy="50868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="" xmlns:a16="http://schemas.microsoft.com/office/drawing/2014/main" id="{C05F4817-112E-0349-8B67-EBB9157D58CF}"/>
                </a:ext>
              </a:extLst>
            </p:cNvPr>
            <p:cNvCxnSpPr>
              <a:stCxn id="38" idx="2"/>
              <a:endCxn id="57" idx="0"/>
            </p:cNvCxnSpPr>
            <p:nvPr/>
          </p:nvCxnSpPr>
          <p:spPr>
            <a:xfrm>
              <a:off x="6819898" y="3027391"/>
              <a:ext cx="0" cy="107351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E4416B25-6666-1F49-8CA0-14D97A6756C4}"/>
                </a:ext>
              </a:extLst>
            </p:cNvPr>
            <p:cNvSpPr txBox="1"/>
            <p:nvPr/>
          </p:nvSpPr>
          <p:spPr>
            <a:xfrm>
              <a:off x="4610100" y="5334607"/>
              <a:ext cx="1295400" cy="3810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Dashboard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216A1509-E288-A145-BAFB-BC4CE35E0DF4}"/>
                </a:ext>
              </a:extLst>
            </p:cNvPr>
            <p:cNvSpPr txBox="1"/>
            <p:nvPr/>
          </p:nvSpPr>
          <p:spPr>
            <a:xfrm>
              <a:off x="6210299" y="5334607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CPRS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D5ADF681-A25F-3943-ABF8-5C94956DE652}"/>
                </a:ext>
              </a:extLst>
            </p:cNvPr>
            <p:cNvSpPr txBox="1"/>
            <p:nvPr/>
          </p:nvSpPr>
          <p:spPr>
            <a:xfrm>
              <a:off x="7543800" y="5334607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Essentris</a:t>
              </a:r>
              <a:endParaRPr lang="en-US" dirty="0"/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="" xmlns:a16="http://schemas.microsoft.com/office/drawing/2014/main" id="{D401B52C-4B58-2841-9033-0DBED7E42E97}"/>
                </a:ext>
              </a:extLst>
            </p:cNvPr>
            <p:cNvCxnSpPr>
              <a:stCxn id="57" idx="2"/>
              <a:endCxn id="62" idx="0"/>
            </p:cNvCxnSpPr>
            <p:nvPr/>
          </p:nvCxnSpPr>
          <p:spPr>
            <a:xfrm flipH="1">
              <a:off x="5257800" y="4470236"/>
              <a:ext cx="1562098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="" xmlns:a16="http://schemas.microsoft.com/office/drawing/2014/main" id="{F23FB6F6-B23E-8640-B01B-CA41A2D0BD9F}"/>
                </a:ext>
              </a:extLst>
            </p:cNvPr>
            <p:cNvCxnSpPr>
              <a:stCxn id="57" idx="2"/>
              <a:endCxn id="63" idx="0"/>
            </p:cNvCxnSpPr>
            <p:nvPr/>
          </p:nvCxnSpPr>
          <p:spPr>
            <a:xfrm>
              <a:off x="6819898" y="4470236"/>
              <a:ext cx="38101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="" xmlns:a16="http://schemas.microsoft.com/office/drawing/2014/main" id="{E865F1A4-60B7-BA4F-8199-DF0C68FAC667}"/>
                </a:ext>
              </a:extLst>
            </p:cNvPr>
            <p:cNvCxnSpPr>
              <a:stCxn id="57" idx="2"/>
              <a:endCxn id="64" idx="0"/>
            </p:cNvCxnSpPr>
            <p:nvPr/>
          </p:nvCxnSpPr>
          <p:spPr>
            <a:xfrm>
              <a:off x="6819898" y="4470236"/>
              <a:ext cx="1371602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="" xmlns:a16="http://schemas.microsoft.com/office/drawing/2014/main" id="{34AF2D72-AE96-034D-B72D-B65ABE5D8B13}"/>
                </a:ext>
              </a:extLst>
            </p:cNvPr>
            <p:cNvCxnSpPr>
              <a:cxnSpLocks/>
              <a:endCxn id="62" idx="3"/>
            </p:cNvCxnSpPr>
            <p:nvPr/>
          </p:nvCxnSpPr>
          <p:spPr>
            <a:xfrm flipH="1">
              <a:off x="5905500" y="5525107"/>
              <a:ext cx="495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="" xmlns:a16="http://schemas.microsoft.com/office/drawing/2014/main" id="{16126CB5-12CA-D341-9F53-F4F744FAA4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57800" y="4044163"/>
              <a:ext cx="0" cy="1103782"/>
            </a:xfrm>
            <a:prstGeom prst="straightConnector1">
              <a:avLst/>
            </a:prstGeom>
            <a:ln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424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B16255-182B-D943-A8EB-2599BB6D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2F17F6D-7409-E649-B36C-1199D8FE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6A2EE61-B8F9-C540-8AEE-DE55755B0774}"/>
              </a:ext>
            </a:extLst>
          </p:cNvPr>
          <p:cNvGrpSpPr>
            <a:grpSpLocks noChangeAspect="1"/>
          </p:cNvGrpSpPr>
          <p:nvPr/>
        </p:nvGrpSpPr>
        <p:grpSpPr>
          <a:xfrm>
            <a:off x="533400" y="4267200"/>
            <a:ext cx="7772400" cy="1904999"/>
            <a:chOff x="304800" y="1862435"/>
            <a:chExt cx="8534400" cy="3100007"/>
          </a:xfrm>
        </p:grpSpPr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CA4632E1-C2A0-C640-8712-F924DD806173}"/>
                </a:ext>
              </a:extLst>
            </p:cNvPr>
            <p:cNvGrpSpPr/>
            <p:nvPr/>
          </p:nvGrpSpPr>
          <p:grpSpPr>
            <a:xfrm>
              <a:off x="457200" y="1862435"/>
              <a:ext cx="8382000" cy="923330"/>
              <a:chOff x="304800" y="3386435"/>
              <a:chExt cx="8382000" cy="923330"/>
            </a:xfrm>
          </p:grpSpPr>
          <p:sp>
            <p:nvSpPr>
              <p:cNvPr id="13" name="Pentagon 12">
                <a:extLst>
                  <a:ext uri="{FF2B5EF4-FFF2-40B4-BE49-F238E27FC236}">
                    <a16:creationId xmlns="" xmlns:a16="http://schemas.microsoft.com/office/drawing/2014/main" id="{15D52ECF-EBDF-0740-9430-8E3F08C64DAA}"/>
                  </a:ext>
                </a:extLst>
              </p:cNvPr>
              <p:cNvSpPr/>
              <p:nvPr/>
            </p:nvSpPr>
            <p:spPr>
              <a:xfrm>
                <a:off x="304800" y="3386435"/>
                <a:ext cx="1676400" cy="92333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r>
                  <a:rPr lang="en-US" sz="1200" dirty="0"/>
                  <a:t>Blood Culture Ordered</a:t>
                </a:r>
              </a:p>
            </p:txBody>
          </p:sp>
          <p:sp>
            <p:nvSpPr>
              <p:cNvPr id="14" name="Pentagon 13">
                <a:extLst>
                  <a:ext uri="{FF2B5EF4-FFF2-40B4-BE49-F238E27FC236}">
                    <a16:creationId xmlns="" xmlns:a16="http://schemas.microsoft.com/office/drawing/2014/main" id="{EF4C63D0-8AD3-6B49-8764-ACDA03AFED3A}"/>
                  </a:ext>
                </a:extLst>
              </p:cNvPr>
              <p:cNvSpPr/>
              <p:nvPr/>
            </p:nvSpPr>
            <p:spPr>
              <a:xfrm>
                <a:off x="2057400" y="3524934"/>
                <a:ext cx="1600200" cy="646331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r>
                  <a:rPr lang="en-US" sz="1000" dirty="0"/>
                  <a:t>Phlebotomy collects</a:t>
                </a:r>
              </a:p>
            </p:txBody>
          </p:sp>
          <p:sp>
            <p:nvSpPr>
              <p:cNvPr id="15" name="Pentagon 14">
                <a:extLst>
                  <a:ext uri="{FF2B5EF4-FFF2-40B4-BE49-F238E27FC236}">
                    <a16:creationId xmlns="" xmlns:a16="http://schemas.microsoft.com/office/drawing/2014/main" id="{6556F4CC-BFF3-3F4C-8834-8B4F1C1D6F6D}"/>
                  </a:ext>
                </a:extLst>
              </p:cNvPr>
              <p:cNvSpPr/>
              <p:nvPr/>
            </p:nvSpPr>
            <p:spPr>
              <a:xfrm>
                <a:off x="3733800" y="3524934"/>
                <a:ext cx="1600200" cy="646331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r>
                  <a:rPr lang="en-US" sz="1000" dirty="0"/>
                  <a:t>Incubation in </a:t>
                </a:r>
                <a:r>
                  <a:rPr lang="en-US" sz="1000" dirty="0" err="1"/>
                  <a:t>Bactalert</a:t>
                </a:r>
                <a:r>
                  <a:rPr lang="en-US" sz="1000" dirty="0"/>
                  <a:t> </a:t>
                </a:r>
              </a:p>
            </p:txBody>
          </p:sp>
          <p:sp>
            <p:nvSpPr>
              <p:cNvPr id="16" name="Pentagon 15">
                <a:extLst>
                  <a:ext uri="{FF2B5EF4-FFF2-40B4-BE49-F238E27FC236}">
                    <a16:creationId xmlns="" xmlns:a16="http://schemas.microsoft.com/office/drawing/2014/main" id="{1773FA7B-E90D-E342-9AB1-A73D2A05553A}"/>
                  </a:ext>
                </a:extLst>
              </p:cNvPr>
              <p:cNvSpPr/>
              <p:nvPr/>
            </p:nvSpPr>
            <p:spPr>
              <a:xfrm>
                <a:off x="5410200" y="3524934"/>
                <a:ext cx="1600200" cy="646331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000" dirty="0"/>
                  <a:t>Gram Stain performed</a:t>
                </a:r>
              </a:p>
            </p:txBody>
          </p:sp>
          <p:sp>
            <p:nvSpPr>
              <p:cNvPr id="17" name="Pentagon 16">
                <a:extLst>
                  <a:ext uri="{FF2B5EF4-FFF2-40B4-BE49-F238E27FC236}">
                    <a16:creationId xmlns="" xmlns:a16="http://schemas.microsoft.com/office/drawing/2014/main" id="{10B4C420-797E-F24A-BDC9-07A6EEE23343}"/>
                  </a:ext>
                </a:extLst>
              </p:cNvPr>
              <p:cNvSpPr/>
              <p:nvPr/>
            </p:nvSpPr>
            <p:spPr>
              <a:xfrm>
                <a:off x="7086600" y="3524934"/>
                <a:ext cx="1600200" cy="646331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000" dirty="0"/>
                  <a:t>Incubated in VITEK 2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25D18C7-0395-7B4D-AF73-D3F3645E8791}"/>
                </a:ext>
              </a:extLst>
            </p:cNvPr>
            <p:cNvGrpSpPr/>
            <p:nvPr/>
          </p:nvGrpSpPr>
          <p:grpSpPr>
            <a:xfrm>
              <a:off x="457200" y="3885224"/>
              <a:ext cx="8381999" cy="1077218"/>
              <a:chOff x="457200" y="3885224"/>
              <a:chExt cx="8381999" cy="1077218"/>
            </a:xfrm>
          </p:grpSpPr>
          <p:sp>
            <p:nvSpPr>
              <p:cNvPr id="9" name="Pentagon 8">
                <a:extLst>
                  <a:ext uri="{FF2B5EF4-FFF2-40B4-BE49-F238E27FC236}">
                    <a16:creationId xmlns="" xmlns:a16="http://schemas.microsoft.com/office/drawing/2014/main" id="{1C69DF4A-3BE8-5C49-9B19-176E2BF5278E}"/>
                  </a:ext>
                </a:extLst>
              </p:cNvPr>
              <p:cNvSpPr/>
              <p:nvPr/>
            </p:nvSpPr>
            <p:spPr>
              <a:xfrm>
                <a:off x="457200" y="3996035"/>
                <a:ext cx="2819400" cy="923330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000" dirty="0"/>
                  <a:t>10AM: Lab technician checks for speciation/sensitivity</a:t>
                </a:r>
              </a:p>
            </p:txBody>
          </p:sp>
          <p:sp>
            <p:nvSpPr>
              <p:cNvPr id="10" name="Pentagon 9">
                <a:extLst>
                  <a:ext uri="{FF2B5EF4-FFF2-40B4-BE49-F238E27FC236}">
                    <a16:creationId xmlns="" xmlns:a16="http://schemas.microsoft.com/office/drawing/2014/main" id="{FC40FE02-6836-8641-8061-3E64F24977F5}"/>
                  </a:ext>
                </a:extLst>
              </p:cNvPr>
              <p:cNvSpPr/>
              <p:nvPr/>
            </p:nvSpPr>
            <p:spPr>
              <a:xfrm>
                <a:off x="3352800" y="3885224"/>
                <a:ext cx="1905000" cy="1077218"/>
              </a:xfrm>
              <a:prstGeom prst="homePlat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r>
                  <a:rPr lang="en-US" sz="1000" dirty="0"/>
                  <a:t>1:00-4:30PM: Results uploaded to VISTA</a:t>
                </a:r>
              </a:p>
            </p:txBody>
          </p:sp>
          <p:sp>
            <p:nvSpPr>
              <p:cNvPr id="11" name="Pentagon 10">
                <a:extLst>
                  <a:ext uri="{FF2B5EF4-FFF2-40B4-BE49-F238E27FC236}">
                    <a16:creationId xmlns="" xmlns:a16="http://schemas.microsoft.com/office/drawing/2014/main" id="{74FDD80A-1645-DD48-B358-E75305CB6A15}"/>
                  </a:ext>
                </a:extLst>
              </p:cNvPr>
              <p:cNvSpPr/>
              <p:nvPr/>
            </p:nvSpPr>
            <p:spPr>
              <a:xfrm>
                <a:off x="5334000" y="4109133"/>
                <a:ext cx="1676400" cy="646331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000" dirty="0"/>
                  <a:t>Uploaded to CPRS</a:t>
                </a:r>
              </a:p>
            </p:txBody>
          </p:sp>
          <p:sp>
            <p:nvSpPr>
              <p:cNvPr id="12" name="Pentagon 11">
                <a:extLst>
                  <a:ext uri="{FF2B5EF4-FFF2-40B4-BE49-F238E27FC236}">
                    <a16:creationId xmlns="" xmlns:a16="http://schemas.microsoft.com/office/drawing/2014/main" id="{C4F78D37-F184-2740-B038-B9CE9F133D13}"/>
                  </a:ext>
                </a:extLst>
              </p:cNvPr>
              <p:cNvSpPr/>
              <p:nvPr/>
            </p:nvSpPr>
            <p:spPr>
              <a:xfrm>
                <a:off x="7095066" y="4033733"/>
                <a:ext cx="1744133" cy="830997"/>
              </a:xfrm>
              <a:prstGeom prst="homePlate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r>
                  <a:rPr lang="en-US" sz="1000" dirty="0"/>
                  <a:t>Ordering provider gets inbox message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85AEBFD5-D71E-1E4A-AC33-D2DA55C74461}"/>
                </a:ext>
              </a:extLst>
            </p:cNvPr>
            <p:cNvSpPr txBox="1"/>
            <p:nvPr/>
          </p:nvSpPr>
          <p:spPr>
            <a:xfrm>
              <a:off x="304800" y="3316664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000" dirty="0"/>
                <a:t>Next day: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A3DCC7FF-5817-344D-AF77-8CD7CAE74668}"/>
              </a:ext>
            </a:extLst>
          </p:cNvPr>
          <p:cNvGrpSpPr/>
          <p:nvPr/>
        </p:nvGrpSpPr>
        <p:grpSpPr>
          <a:xfrm>
            <a:off x="164068" y="1470271"/>
            <a:ext cx="3165512" cy="2599981"/>
            <a:chOff x="164068" y="1470271"/>
            <a:chExt cx="3165512" cy="2599981"/>
          </a:xfrm>
        </p:grpSpPr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738D6248-6BDA-9A40-B12E-7D6C3E396F02}"/>
                </a:ext>
              </a:extLst>
            </p:cNvPr>
            <p:cNvGrpSpPr/>
            <p:nvPr/>
          </p:nvGrpSpPr>
          <p:grpSpPr>
            <a:xfrm>
              <a:off x="710580" y="1525296"/>
              <a:ext cx="2438400" cy="2133600"/>
              <a:chOff x="304800" y="1524000"/>
              <a:chExt cx="2438400" cy="213360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="" xmlns:a16="http://schemas.microsoft.com/office/drawing/2014/main" id="{53AE7D0C-55D7-424C-A6C4-6EF38C7A38E8}"/>
                  </a:ext>
                </a:extLst>
              </p:cNvPr>
              <p:cNvCxnSpPr/>
              <p:nvPr/>
            </p:nvCxnSpPr>
            <p:spPr>
              <a:xfrm>
                <a:off x="304800" y="1524000"/>
                <a:ext cx="0" cy="2133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="" xmlns:a16="http://schemas.microsoft.com/office/drawing/2014/main" id="{50BE7FA8-9FF8-2940-9552-53C533524225}"/>
                  </a:ext>
                </a:extLst>
              </p:cNvPr>
              <p:cNvCxnSpPr/>
              <p:nvPr/>
            </p:nvCxnSpPr>
            <p:spPr>
              <a:xfrm>
                <a:off x="304800" y="3657600"/>
                <a:ext cx="2438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B9CE880-6E2E-4A45-8BBC-D147AE6A11F5}"/>
                </a:ext>
              </a:extLst>
            </p:cNvPr>
            <p:cNvSpPr txBox="1"/>
            <p:nvPr/>
          </p:nvSpPr>
          <p:spPr>
            <a:xfrm>
              <a:off x="1498827" y="370092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Effort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A0A40129-EF09-9A4F-B14C-4B54C235A3F7}"/>
                </a:ext>
              </a:extLst>
            </p:cNvPr>
            <p:cNvSpPr txBox="1"/>
            <p:nvPr/>
          </p:nvSpPr>
          <p:spPr>
            <a:xfrm rot="16200000">
              <a:off x="-108466" y="236639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Impact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7BA4885E-82B2-B14B-AE5B-759A10B35727}"/>
                </a:ext>
              </a:extLst>
            </p:cNvPr>
            <p:cNvSpPr txBox="1"/>
            <p:nvPr/>
          </p:nvSpPr>
          <p:spPr>
            <a:xfrm>
              <a:off x="253254" y="147027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6478675-0CDC-904E-9706-30E319CCAA35}"/>
                </a:ext>
              </a:extLst>
            </p:cNvPr>
            <p:cNvSpPr txBox="1"/>
            <p:nvPr/>
          </p:nvSpPr>
          <p:spPr>
            <a:xfrm>
              <a:off x="279337" y="341690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E773F89-5EC6-2D48-9158-E07297724717}"/>
                </a:ext>
              </a:extLst>
            </p:cNvPr>
            <p:cNvSpPr txBox="1"/>
            <p:nvPr/>
          </p:nvSpPr>
          <p:spPr>
            <a:xfrm>
              <a:off x="710580" y="3663122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A72909E9-D100-7744-9A36-31138A284CA6}"/>
                </a:ext>
              </a:extLst>
            </p:cNvPr>
            <p:cNvSpPr txBox="1"/>
            <p:nvPr/>
          </p:nvSpPr>
          <p:spPr>
            <a:xfrm>
              <a:off x="2821455" y="3683903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B142AFB-BAC6-3F45-AFC0-0111051BB41D}"/>
              </a:ext>
            </a:extLst>
          </p:cNvPr>
          <p:cNvGrpSpPr/>
          <p:nvPr/>
        </p:nvGrpSpPr>
        <p:grpSpPr>
          <a:xfrm>
            <a:off x="2590800" y="1603833"/>
            <a:ext cx="406173" cy="377367"/>
            <a:chOff x="2742807" y="1676624"/>
            <a:chExt cx="406173" cy="377367"/>
          </a:xfrm>
        </p:grpSpPr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20A725DA-47ED-3F44-9E70-C9AFC024A8EF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5C36E106-7068-D246-A791-63ADC073429C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829821E4-51A5-A14C-A34B-5AFCBD88402C}"/>
              </a:ext>
            </a:extLst>
          </p:cNvPr>
          <p:cNvGrpSpPr/>
          <p:nvPr/>
        </p:nvGrpSpPr>
        <p:grpSpPr>
          <a:xfrm>
            <a:off x="964820" y="1885176"/>
            <a:ext cx="406173" cy="377367"/>
            <a:chOff x="2742807" y="1676624"/>
            <a:chExt cx="406173" cy="377367"/>
          </a:xfrm>
        </p:grpSpPr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036063F0-3136-AD42-9F2A-086C69560CF0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B273B0B9-3968-E44F-BA8F-74831BCA66EB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54860654-30A2-1F4F-8D53-154B81D32EC4}"/>
              </a:ext>
            </a:extLst>
          </p:cNvPr>
          <p:cNvGrpSpPr/>
          <p:nvPr/>
        </p:nvGrpSpPr>
        <p:grpSpPr>
          <a:xfrm>
            <a:off x="4204606" y="1696018"/>
            <a:ext cx="406173" cy="377367"/>
            <a:chOff x="2742807" y="1676624"/>
            <a:chExt cx="406173" cy="377367"/>
          </a:xfrm>
        </p:grpSpPr>
        <p:sp>
          <p:nvSpPr>
            <p:cNvPr id="40" name="Oval 39">
              <a:extLst>
                <a:ext uri="{FF2B5EF4-FFF2-40B4-BE49-F238E27FC236}">
                  <a16:creationId xmlns="" xmlns:a16="http://schemas.microsoft.com/office/drawing/2014/main" id="{2C6E5719-83BF-7E4F-B837-F6C7BFDAF788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AC127798-3559-5343-9184-24447DDEC297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09783A4A-FBD2-9144-B52C-95B1C1556A52}"/>
              </a:ext>
            </a:extLst>
          </p:cNvPr>
          <p:cNvSpPr txBox="1"/>
          <p:nvPr/>
        </p:nvSpPr>
        <p:spPr>
          <a:xfrm>
            <a:off x="4683728" y="1570045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 pages first contact for new blood culture results.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B68DD315-DA81-4247-9EC1-43861D803DD4}"/>
              </a:ext>
            </a:extLst>
          </p:cNvPr>
          <p:cNvGrpSpPr/>
          <p:nvPr/>
        </p:nvGrpSpPr>
        <p:grpSpPr>
          <a:xfrm>
            <a:off x="4204606" y="2377026"/>
            <a:ext cx="4506848" cy="646331"/>
            <a:chOff x="4223253" y="2858869"/>
            <a:chExt cx="4506848" cy="646331"/>
          </a:xfrm>
        </p:grpSpPr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B4306818-1677-C54B-BDA4-3BC863CB1582}"/>
                </a:ext>
              </a:extLst>
            </p:cNvPr>
            <p:cNvGrpSpPr/>
            <p:nvPr/>
          </p:nvGrpSpPr>
          <p:grpSpPr>
            <a:xfrm>
              <a:off x="4223253" y="2993965"/>
              <a:ext cx="406173" cy="377367"/>
              <a:chOff x="2742807" y="1676624"/>
              <a:chExt cx="406173" cy="377367"/>
            </a:xfrm>
          </p:grpSpPr>
          <p:sp>
            <p:nvSpPr>
              <p:cNvPr id="44" name="Oval 43">
                <a:extLst>
                  <a:ext uri="{FF2B5EF4-FFF2-40B4-BE49-F238E27FC236}">
                    <a16:creationId xmlns="" xmlns:a16="http://schemas.microsoft.com/office/drawing/2014/main" id="{82B1DB1A-4127-7244-8E66-6FEBF8CDED68}"/>
                  </a:ext>
                </a:extLst>
              </p:cNvPr>
              <p:cNvSpPr/>
              <p:nvPr/>
            </p:nvSpPr>
            <p:spPr>
              <a:xfrm>
                <a:off x="2742807" y="1676624"/>
                <a:ext cx="406173" cy="377367"/>
              </a:xfrm>
              <a:prstGeom prst="ellips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4D0973A9-14B8-2349-B76E-74D2B8CE1B99}"/>
                  </a:ext>
                </a:extLst>
              </p:cNvPr>
              <p:cNvSpPr txBox="1"/>
              <p:nvPr/>
            </p:nvSpPr>
            <p:spPr>
              <a:xfrm>
                <a:off x="2804882" y="1684659"/>
                <a:ext cx="31931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34037AE5-D0C8-9D44-9596-43715D5DB4BE}"/>
                </a:ext>
              </a:extLst>
            </p:cNvPr>
            <p:cNvSpPr txBox="1"/>
            <p:nvPr/>
          </p:nvSpPr>
          <p:spPr>
            <a:xfrm>
              <a:off x="4691501" y="2858869"/>
              <a:ext cx="4038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Hire lab personnel as contact to primary team for speciation/sensitivity updates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EBBEB143-052E-D340-9945-6094E062660D}"/>
              </a:ext>
            </a:extLst>
          </p:cNvPr>
          <p:cNvGrpSpPr/>
          <p:nvPr/>
        </p:nvGrpSpPr>
        <p:grpSpPr>
          <a:xfrm>
            <a:off x="2590800" y="2368991"/>
            <a:ext cx="406173" cy="377367"/>
            <a:chOff x="2742807" y="1676624"/>
            <a:chExt cx="406173" cy="377367"/>
          </a:xfrm>
        </p:grpSpPr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EDFA1A2D-8A23-4B4F-8B4D-680F046DD462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3E7B9F54-A384-5240-8F4F-43118E816FBC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2AC4675E-5ED6-5A44-9B91-4512244ADCB6}"/>
              </a:ext>
            </a:extLst>
          </p:cNvPr>
          <p:cNvGrpSpPr/>
          <p:nvPr/>
        </p:nvGrpSpPr>
        <p:grpSpPr>
          <a:xfrm>
            <a:off x="4229260" y="3331936"/>
            <a:ext cx="406173" cy="377367"/>
            <a:chOff x="2742807" y="1676624"/>
            <a:chExt cx="406173" cy="377367"/>
          </a:xfrm>
        </p:grpSpPr>
        <p:sp>
          <p:nvSpPr>
            <p:cNvPr id="53" name="Oval 52">
              <a:extLst>
                <a:ext uri="{FF2B5EF4-FFF2-40B4-BE49-F238E27FC236}">
                  <a16:creationId xmlns="" xmlns:a16="http://schemas.microsoft.com/office/drawing/2014/main" id="{4A2145FD-94E2-9241-97A9-9EA8901E32CB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B7F9E8C0-28B0-434C-A2B0-643C57732577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3B10AB62-4679-3147-9BE7-B9995E69D2CB}"/>
              </a:ext>
            </a:extLst>
          </p:cNvPr>
          <p:cNvSpPr txBox="1"/>
          <p:nvPr/>
        </p:nvSpPr>
        <p:spPr>
          <a:xfrm>
            <a:off x="4702800" y="3216845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Blood culture data extracted from CPRS into dashboard.</a:t>
            </a:r>
          </a:p>
        </p:txBody>
      </p:sp>
    </p:spTree>
    <p:extLst>
      <p:ext uri="{BB962C8B-B14F-4D97-AF65-F5344CB8AC3E}">
        <p14:creationId xmlns:p14="http://schemas.microsoft.com/office/powerpoint/2010/main" val="11823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1266FE-AD66-DE42-A377-A5869BAEA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A86FBDF-3DE2-154D-A202-66FC3AEAA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2D1A0E6-DE6F-2C46-91D9-0ABFF6CE9B52}"/>
              </a:ext>
            </a:extLst>
          </p:cNvPr>
          <p:cNvGrpSpPr/>
          <p:nvPr/>
        </p:nvGrpSpPr>
        <p:grpSpPr>
          <a:xfrm>
            <a:off x="4751730" y="1261617"/>
            <a:ext cx="3547534" cy="4831824"/>
            <a:chOff x="328084" y="1159934"/>
            <a:chExt cx="3547534" cy="4831824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9101ED37-B141-3245-A510-FFD8CFAE76C2}"/>
                </a:ext>
              </a:extLst>
            </p:cNvPr>
            <p:cNvSpPr txBox="1"/>
            <p:nvPr/>
          </p:nvSpPr>
          <p:spPr>
            <a:xfrm>
              <a:off x="1286933" y="1159934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Notification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5C11838-E517-CC4A-86C0-90F0BDA7BEBD}"/>
                </a:ext>
              </a:extLst>
            </p:cNvPr>
            <p:cNvSpPr txBox="1"/>
            <p:nvPr/>
          </p:nvSpPr>
          <p:spPr>
            <a:xfrm>
              <a:off x="2129367" y="2271874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Speciation</a:t>
              </a:r>
            </a:p>
            <a:p>
              <a:pPr algn="ctr"/>
              <a:r>
                <a:rPr lang="en-US" dirty="0"/>
                <a:t>Sensitivity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0E5F140D-6B55-B14F-A2CE-6D3B68EE531A}"/>
                </a:ext>
              </a:extLst>
            </p:cNvPr>
            <p:cNvSpPr txBox="1"/>
            <p:nvPr/>
          </p:nvSpPr>
          <p:spPr>
            <a:xfrm>
              <a:off x="657226" y="3534154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Page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067D1D18-AE14-D44B-8997-41778BACD096}"/>
                </a:ext>
              </a:extLst>
            </p:cNvPr>
            <p:cNvCxnSpPr>
              <a:cxnSpLocks/>
              <a:stCxn id="6" idx="2"/>
              <a:endCxn id="11" idx="0"/>
            </p:cNvCxnSpPr>
            <p:nvPr/>
          </p:nvCxnSpPr>
          <p:spPr>
            <a:xfrm flipH="1">
              <a:off x="1114426" y="1540934"/>
              <a:ext cx="820207" cy="811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E8CB86AE-13AB-F44B-A8CF-FBA7E67476C3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1934633" y="1540934"/>
              <a:ext cx="842434" cy="7309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2B3033F-6C6D-6C4B-BFA4-CC4904C7585A}"/>
                </a:ext>
              </a:extLst>
            </p:cNvPr>
            <p:cNvSpPr txBox="1"/>
            <p:nvPr/>
          </p:nvSpPr>
          <p:spPr>
            <a:xfrm>
              <a:off x="466726" y="2352878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Gram stain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791FEFDA-4F09-5B48-BDFE-7E39FEFDF6FA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>
              <a:off x="1114426" y="2722210"/>
              <a:ext cx="0" cy="811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25D6537-2285-F845-9FDB-13515668CA88}"/>
                </a:ext>
              </a:extLst>
            </p:cNvPr>
            <p:cNvSpPr txBox="1"/>
            <p:nvPr/>
          </p:nvSpPr>
          <p:spPr>
            <a:xfrm>
              <a:off x="2161118" y="3516026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Inbox alert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CBA0F149-0B81-6845-8067-8021028F782F}"/>
                </a:ext>
              </a:extLst>
            </p:cNvPr>
            <p:cNvCxnSpPr>
              <a:cxnSpLocks/>
              <a:stCxn id="7" idx="2"/>
              <a:endCxn id="13" idx="0"/>
            </p:cNvCxnSpPr>
            <p:nvPr/>
          </p:nvCxnSpPr>
          <p:spPr>
            <a:xfrm flipH="1">
              <a:off x="2770718" y="2918205"/>
              <a:ext cx="6349" cy="5978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30D66A17-006D-9048-84FC-F34B3EAF3D4B}"/>
                </a:ext>
              </a:extLst>
            </p:cNvPr>
            <p:cNvSpPr txBox="1"/>
            <p:nvPr/>
          </p:nvSpPr>
          <p:spPr>
            <a:xfrm>
              <a:off x="1665818" y="5048506"/>
              <a:ext cx="2209800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Lost in countless inbox messages in CRPS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6FE64B8-E54B-2B43-A3F4-531EA3ABA645}"/>
                </a:ext>
              </a:extLst>
            </p:cNvPr>
            <p:cNvSpPr txBox="1"/>
            <p:nvPr/>
          </p:nvSpPr>
          <p:spPr>
            <a:xfrm>
              <a:off x="328084" y="5068428"/>
              <a:ext cx="1219200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Only to ordering provider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="" xmlns:a16="http://schemas.microsoft.com/office/drawing/2014/main" id="{00AF6703-85A6-F840-8F99-C85AED98E689}"/>
                </a:ext>
              </a:extLst>
            </p:cNvPr>
            <p:cNvCxnSpPr>
              <a:stCxn id="13" idx="2"/>
              <a:endCxn id="16" idx="0"/>
            </p:cNvCxnSpPr>
            <p:nvPr/>
          </p:nvCxnSpPr>
          <p:spPr>
            <a:xfrm flipH="1">
              <a:off x="937684" y="3885358"/>
              <a:ext cx="1833034" cy="11830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="" xmlns:a16="http://schemas.microsoft.com/office/drawing/2014/main" id="{B9DEA5AE-6328-914E-9DB6-5B7747DDCF9C}"/>
                </a:ext>
              </a:extLst>
            </p:cNvPr>
            <p:cNvCxnSpPr>
              <a:stCxn id="13" idx="2"/>
              <a:endCxn id="15" idx="0"/>
            </p:cNvCxnSpPr>
            <p:nvPr/>
          </p:nvCxnSpPr>
          <p:spPr>
            <a:xfrm>
              <a:off x="2770718" y="3885358"/>
              <a:ext cx="0" cy="11631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4D35947-648D-6B4F-9E27-06D00A42ADAE}"/>
              </a:ext>
            </a:extLst>
          </p:cNvPr>
          <p:cNvGrpSpPr/>
          <p:nvPr/>
        </p:nvGrpSpPr>
        <p:grpSpPr>
          <a:xfrm>
            <a:off x="460374" y="1523902"/>
            <a:ext cx="3165512" cy="2599981"/>
            <a:chOff x="164068" y="1470271"/>
            <a:chExt cx="3165512" cy="2599981"/>
          </a:xfrm>
        </p:grpSpPr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B9A94F40-B555-7245-9B55-B81674C1AF74}"/>
                </a:ext>
              </a:extLst>
            </p:cNvPr>
            <p:cNvGrpSpPr/>
            <p:nvPr/>
          </p:nvGrpSpPr>
          <p:grpSpPr>
            <a:xfrm>
              <a:off x="710580" y="1525296"/>
              <a:ext cx="2438400" cy="2133600"/>
              <a:chOff x="304800" y="1524000"/>
              <a:chExt cx="2438400" cy="21336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="" xmlns:a16="http://schemas.microsoft.com/office/drawing/2014/main" id="{A10D9F8B-8C05-C948-9789-167142244DEA}"/>
                  </a:ext>
                </a:extLst>
              </p:cNvPr>
              <p:cNvCxnSpPr/>
              <p:nvPr/>
            </p:nvCxnSpPr>
            <p:spPr>
              <a:xfrm>
                <a:off x="304800" y="1524000"/>
                <a:ext cx="0" cy="2133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="" xmlns:a16="http://schemas.microsoft.com/office/drawing/2014/main" id="{ABBC419C-BCB5-A544-8DE0-E9946EF6576A}"/>
                  </a:ext>
                </a:extLst>
              </p:cNvPr>
              <p:cNvCxnSpPr/>
              <p:nvPr/>
            </p:nvCxnSpPr>
            <p:spPr>
              <a:xfrm>
                <a:off x="304800" y="3657600"/>
                <a:ext cx="2438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70BDE5B-897D-1E46-AF5B-11DAEC3D2BDB}"/>
                </a:ext>
              </a:extLst>
            </p:cNvPr>
            <p:cNvSpPr txBox="1"/>
            <p:nvPr/>
          </p:nvSpPr>
          <p:spPr>
            <a:xfrm>
              <a:off x="1498827" y="370092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Effort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4A0DAE27-5BA1-284B-8521-558249932668}"/>
                </a:ext>
              </a:extLst>
            </p:cNvPr>
            <p:cNvSpPr txBox="1"/>
            <p:nvPr/>
          </p:nvSpPr>
          <p:spPr>
            <a:xfrm rot="16200000">
              <a:off x="-108466" y="236639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Impact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C9269884-FBED-C14B-ADD3-C1DBA179F724}"/>
                </a:ext>
              </a:extLst>
            </p:cNvPr>
            <p:cNvSpPr txBox="1"/>
            <p:nvPr/>
          </p:nvSpPr>
          <p:spPr>
            <a:xfrm>
              <a:off x="253254" y="147027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CA91F09-3ECD-1742-B7DC-0396966D1CB3}"/>
                </a:ext>
              </a:extLst>
            </p:cNvPr>
            <p:cNvSpPr txBox="1"/>
            <p:nvPr/>
          </p:nvSpPr>
          <p:spPr>
            <a:xfrm>
              <a:off x="279337" y="341690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CEDD178E-4085-B043-99A4-4319C900EB94}"/>
                </a:ext>
              </a:extLst>
            </p:cNvPr>
            <p:cNvSpPr txBox="1"/>
            <p:nvPr/>
          </p:nvSpPr>
          <p:spPr>
            <a:xfrm>
              <a:off x="710580" y="3663122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08770D56-0943-4C43-B74A-5F4FDC034038}"/>
                </a:ext>
              </a:extLst>
            </p:cNvPr>
            <p:cNvSpPr txBox="1"/>
            <p:nvPr/>
          </p:nvSpPr>
          <p:spPr>
            <a:xfrm>
              <a:off x="2821455" y="3683903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0A6EFE5C-4B74-174D-A7FF-9BD7A4BB6FBC}"/>
              </a:ext>
            </a:extLst>
          </p:cNvPr>
          <p:cNvGrpSpPr/>
          <p:nvPr/>
        </p:nvGrpSpPr>
        <p:grpSpPr>
          <a:xfrm>
            <a:off x="2997580" y="2253034"/>
            <a:ext cx="406173" cy="377367"/>
            <a:chOff x="2742807" y="1676624"/>
            <a:chExt cx="406173" cy="377367"/>
          </a:xfrm>
        </p:grpSpPr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B5234F60-CCF9-154E-9BB6-314040E70D1E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91123789-BEF0-0E45-BD1E-0C3233BD8DC7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A468698B-4005-274D-9CF5-B52429DEFBB0}"/>
              </a:ext>
            </a:extLst>
          </p:cNvPr>
          <p:cNvGrpSpPr/>
          <p:nvPr/>
        </p:nvGrpSpPr>
        <p:grpSpPr>
          <a:xfrm>
            <a:off x="2984690" y="1642617"/>
            <a:ext cx="406173" cy="377367"/>
            <a:chOff x="2742807" y="1676624"/>
            <a:chExt cx="406173" cy="377367"/>
          </a:xfrm>
        </p:grpSpPr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58F1508E-D4BC-3F43-9BF8-F68FA071E10E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B0A50499-AA66-ED4F-A41C-D0B9113F7B4C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4A6EE334-2BCF-3F4E-9CDC-768C39611C06}"/>
              </a:ext>
            </a:extLst>
          </p:cNvPr>
          <p:cNvGrpSpPr/>
          <p:nvPr/>
        </p:nvGrpSpPr>
        <p:grpSpPr>
          <a:xfrm>
            <a:off x="253254" y="4394611"/>
            <a:ext cx="4090146" cy="377367"/>
            <a:chOff x="253254" y="4792744"/>
            <a:chExt cx="4090146" cy="377367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9AA231AF-5E0F-E747-A2F8-AFA4948F368E}"/>
                </a:ext>
              </a:extLst>
            </p:cNvPr>
            <p:cNvGrpSpPr/>
            <p:nvPr/>
          </p:nvGrpSpPr>
          <p:grpSpPr>
            <a:xfrm>
              <a:off x="253254" y="4792744"/>
              <a:ext cx="406173" cy="377367"/>
              <a:chOff x="2742807" y="1676624"/>
              <a:chExt cx="406173" cy="377367"/>
            </a:xfrm>
          </p:grpSpPr>
          <p:sp>
            <p:nvSpPr>
              <p:cNvPr id="36" name="Oval 35">
                <a:extLst>
                  <a:ext uri="{FF2B5EF4-FFF2-40B4-BE49-F238E27FC236}">
                    <a16:creationId xmlns="" xmlns:a16="http://schemas.microsoft.com/office/drawing/2014/main" id="{69C9CB38-B345-CF40-8287-7292615748AE}"/>
                  </a:ext>
                </a:extLst>
              </p:cNvPr>
              <p:cNvSpPr/>
              <p:nvPr/>
            </p:nvSpPr>
            <p:spPr>
              <a:xfrm>
                <a:off x="2742807" y="1676624"/>
                <a:ext cx="406173" cy="3773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CCECAC19-716F-C34B-85FD-80E24243606A}"/>
                  </a:ext>
                </a:extLst>
              </p:cNvPr>
              <p:cNvSpPr txBox="1"/>
              <p:nvPr/>
            </p:nvSpPr>
            <p:spPr>
              <a:xfrm>
                <a:off x="2804882" y="1684659"/>
                <a:ext cx="31931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A896E51A-522F-2B4E-83F0-311F97C2CD2B}"/>
                </a:ext>
              </a:extLst>
            </p:cNvPr>
            <p:cNvSpPr txBox="1"/>
            <p:nvPr/>
          </p:nvSpPr>
          <p:spPr>
            <a:xfrm>
              <a:off x="685179" y="4792744"/>
              <a:ext cx="3658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Inbox alert forwards to first contact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DD0CE362-D7ED-1B4D-94DC-95ADC6BA42B1}"/>
              </a:ext>
            </a:extLst>
          </p:cNvPr>
          <p:cNvGrpSpPr/>
          <p:nvPr/>
        </p:nvGrpSpPr>
        <p:grpSpPr>
          <a:xfrm>
            <a:off x="279337" y="5226729"/>
            <a:ext cx="4063216" cy="385125"/>
            <a:chOff x="279337" y="5673062"/>
            <a:chExt cx="4063216" cy="385125"/>
          </a:xfrm>
        </p:grpSpPr>
        <p:grpSp>
          <p:nvGrpSpPr>
            <p:cNvPr id="38" name="Group 37">
              <a:extLst>
                <a:ext uri="{FF2B5EF4-FFF2-40B4-BE49-F238E27FC236}">
                  <a16:creationId xmlns="" xmlns:a16="http://schemas.microsoft.com/office/drawing/2014/main" id="{EFDD8063-7D3E-0546-85C8-FE5C392695CA}"/>
                </a:ext>
              </a:extLst>
            </p:cNvPr>
            <p:cNvGrpSpPr/>
            <p:nvPr/>
          </p:nvGrpSpPr>
          <p:grpSpPr>
            <a:xfrm>
              <a:off x="279337" y="5680820"/>
              <a:ext cx="406173" cy="377367"/>
              <a:chOff x="2742807" y="1676624"/>
              <a:chExt cx="406173" cy="377367"/>
            </a:xfrm>
          </p:grpSpPr>
          <p:sp>
            <p:nvSpPr>
              <p:cNvPr id="39" name="Oval 38">
                <a:extLst>
                  <a:ext uri="{FF2B5EF4-FFF2-40B4-BE49-F238E27FC236}">
                    <a16:creationId xmlns="" xmlns:a16="http://schemas.microsoft.com/office/drawing/2014/main" id="{589FED10-E0EF-DC49-B448-17A00DFFEA8D}"/>
                  </a:ext>
                </a:extLst>
              </p:cNvPr>
              <p:cNvSpPr/>
              <p:nvPr/>
            </p:nvSpPr>
            <p:spPr>
              <a:xfrm>
                <a:off x="2742807" y="1676624"/>
                <a:ext cx="406173" cy="3773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8DE7B5CA-F3E4-FC41-A162-7C07F128380C}"/>
                  </a:ext>
                </a:extLst>
              </p:cNvPr>
              <p:cNvSpPr txBox="1"/>
              <p:nvPr/>
            </p:nvSpPr>
            <p:spPr>
              <a:xfrm>
                <a:off x="2804882" y="1684659"/>
                <a:ext cx="31931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5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C65B85E4-81F8-594E-9F4D-57EB9712A29D}"/>
                </a:ext>
              </a:extLst>
            </p:cNvPr>
            <p:cNvSpPr txBox="1"/>
            <p:nvPr/>
          </p:nvSpPr>
          <p:spPr>
            <a:xfrm>
              <a:off x="684332" y="5673062"/>
              <a:ext cx="3658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Priority filtering options in inbox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1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6C554B-F3B2-4F4E-8742-3ACCD1E03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5685606-D792-6B48-BB9B-3662D4DA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8D341E63-399C-E84C-9BAD-825E99EFAA97}"/>
              </a:ext>
            </a:extLst>
          </p:cNvPr>
          <p:cNvGrpSpPr/>
          <p:nvPr/>
        </p:nvGrpSpPr>
        <p:grpSpPr>
          <a:xfrm>
            <a:off x="4610100" y="1159934"/>
            <a:ext cx="4229100" cy="4555673"/>
            <a:chOff x="4610100" y="1159934"/>
            <a:chExt cx="4229100" cy="4555673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7767999A-B8A3-9C4E-9776-2F559845D21A}"/>
                </a:ext>
              </a:extLst>
            </p:cNvPr>
            <p:cNvSpPr txBox="1"/>
            <p:nvPr/>
          </p:nvSpPr>
          <p:spPr>
            <a:xfrm>
              <a:off x="6172199" y="1159934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Action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D97A57F8-DB79-194D-B48F-8EACB79E859A}"/>
                </a:ext>
              </a:extLst>
            </p:cNvPr>
            <p:cNvSpPr txBox="1"/>
            <p:nvPr/>
          </p:nvSpPr>
          <p:spPr>
            <a:xfrm>
              <a:off x="5545664" y="2381060"/>
              <a:ext cx="2548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Difficulty tracking culture data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E3A7B85-9ACA-4B4F-B2BE-66425F2EA3A4}"/>
                </a:ext>
              </a:extLst>
            </p:cNvPr>
            <p:cNvSpPr txBox="1"/>
            <p:nvPr/>
          </p:nvSpPr>
          <p:spPr>
            <a:xfrm>
              <a:off x="4654550" y="3536077"/>
              <a:ext cx="12954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Poor UI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FF00D434-BAC5-C34B-9CDE-02367132D97A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flipH="1">
              <a:off x="6819898" y="1540934"/>
              <a:ext cx="1" cy="840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625CCB96-1BC5-4F40-9BF2-A510CCD67F22}"/>
                </a:ext>
              </a:extLst>
            </p:cNvPr>
            <p:cNvSpPr txBox="1"/>
            <p:nvPr/>
          </p:nvSpPr>
          <p:spPr>
            <a:xfrm>
              <a:off x="5638798" y="4100904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Multiple modalities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="" xmlns:a16="http://schemas.microsoft.com/office/drawing/2014/main" id="{FEA68E40-4549-2449-A1ED-A8167C629331}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 flipH="1">
              <a:off x="5302250" y="3027391"/>
              <a:ext cx="1517648" cy="50868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91202914-F7B4-2840-8986-5A7362164D09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6819898" y="3027391"/>
              <a:ext cx="0" cy="107351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850C0A31-ABCC-D14B-9354-C54903468062}"/>
                </a:ext>
              </a:extLst>
            </p:cNvPr>
            <p:cNvSpPr txBox="1"/>
            <p:nvPr/>
          </p:nvSpPr>
          <p:spPr>
            <a:xfrm>
              <a:off x="4610100" y="5334607"/>
              <a:ext cx="1295400" cy="38100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Dashboard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9A2ED004-A83B-CF4B-B663-F55D3A96AA68}"/>
                </a:ext>
              </a:extLst>
            </p:cNvPr>
            <p:cNvSpPr txBox="1"/>
            <p:nvPr/>
          </p:nvSpPr>
          <p:spPr>
            <a:xfrm>
              <a:off x="6210299" y="5334607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CPRS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65034E9-23F3-424F-87EC-FCAD7DB3751B}"/>
                </a:ext>
              </a:extLst>
            </p:cNvPr>
            <p:cNvSpPr txBox="1"/>
            <p:nvPr/>
          </p:nvSpPr>
          <p:spPr>
            <a:xfrm>
              <a:off x="7543800" y="5334607"/>
              <a:ext cx="1295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Essentris</a:t>
              </a:r>
              <a:endParaRPr lang="en-US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="" xmlns:a16="http://schemas.microsoft.com/office/drawing/2014/main" id="{373C3923-E667-5A41-940F-5DB0A8886ECB}"/>
                </a:ext>
              </a:extLst>
            </p:cNvPr>
            <p:cNvCxnSpPr>
              <a:stCxn id="10" idx="2"/>
              <a:endCxn id="13" idx="0"/>
            </p:cNvCxnSpPr>
            <p:nvPr/>
          </p:nvCxnSpPr>
          <p:spPr>
            <a:xfrm flipH="1">
              <a:off x="5257800" y="4470236"/>
              <a:ext cx="1562098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="" xmlns:a16="http://schemas.microsoft.com/office/drawing/2014/main" id="{DBD7C795-8AD3-A440-9553-CEC69D788BB6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>
              <a:off x="6819898" y="4470236"/>
              <a:ext cx="38101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="" xmlns:a16="http://schemas.microsoft.com/office/drawing/2014/main" id="{AB2D2EB8-AEE5-4E42-B9ED-3DABB5A249FC}"/>
                </a:ext>
              </a:extLst>
            </p:cNvPr>
            <p:cNvCxnSpPr>
              <a:stCxn id="10" idx="2"/>
              <a:endCxn id="15" idx="0"/>
            </p:cNvCxnSpPr>
            <p:nvPr/>
          </p:nvCxnSpPr>
          <p:spPr>
            <a:xfrm>
              <a:off x="6819898" y="4470236"/>
              <a:ext cx="1371602" cy="8643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="" xmlns:a16="http://schemas.microsoft.com/office/drawing/2014/main" id="{5B398D3E-089A-D04C-956C-C3C2FD7C92CA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H="1">
              <a:off x="5905500" y="5525107"/>
              <a:ext cx="495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C8B3712C-50A3-ED47-BE28-704FDE3A8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57800" y="4044163"/>
              <a:ext cx="0" cy="1103782"/>
            </a:xfrm>
            <a:prstGeom prst="straightConnector1">
              <a:avLst/>
            </a:prstGeom>
            <a:ln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69AA3D0F-3B1A-3E40-B546-BBF32C497A80}"/>
              </a:ext>
            </a:extLst>
          </p:cNvPr>
          <p:cNvGrpSpPr/>
          <p:nvPr/>
        </p:nvGrpSpPr>
        <p:grpSpPr>
          <a:xfrm>
            <a:off x="164068" y="1470271"/>
            <a:ext cx="3165512" cy="2599981"/>
            <a:chOff x="164068" y="1470271"/>
            <a:chExt cx="3165512" cy="2599981"/>
          </a:xfrm>
        </p:grpSpPr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BC651A15-FF90-5C4D-81AC-7721F7583A29}"/>
                </a:ext>
              </a:extLst>
            </p:cNvPr>
            <p:cNvGrpSpPr/>
            <p:nvPr/>
          </p:nvGrpSpPr>
          <p:grpSpPr>
            <a:xfrm>
              <a:off x="710580" y="1525296"/>
              <a:ext cx="2438400" cy="2133600"/>
              <a:chOff x="304800" y="1524000"/>
              <a:chExt cx="2438400" cy="21336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="" xmlns:a16="http://schemas.microsoft.com/office/drawing/2014/main" id="{839676FD-E3D7-FE4E-9D41-346C630BD8AA}"/>
                  </a:ext>
                </a:extLst>
              </p:cNvPr>
              <p:cNvCxnSpPr/>
              <p:nvPr/>
            </p:nvCxnSpPr>
            <p:spPr>
              <a:xfrm>
                <a:off x="304800" y="1524000"/>
                <a:ext cx="0" cy="2133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="" xmlns:a16="http://schemas.microsoft.com/office/drawing/2014/main" id="{9A4430B3-0FFD-684F-BC32-EE86335F8BC8}"/>
                  </a:ext>
                </a:extLst>
              </p:cNvPr>
              <p:cNvCxnSpPr/>
              <p:nvPr/>
            </p:nvCxnSpPr>
            <p:spPr>
              <a:xfrm>
                <a:off x="304800" y="3657600"/>
                <a:ext cx="2438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0DA48A1-0242-6149-B755-1393447F9437}"/>
                </a:ext>
              </a:extLst>
            </p:cNvPr>
            <p:cNvSpPr txBox="1"/>
            <p:nvPr/>
          </p:nvSpPr>
          <p:spPr>
            <a:xfrm>
              <a:off x="1498827" y="370092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Effort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2D99F97-7549-C44E-96DD-BF315CA0D2BF}"/>
                </a:ext>
              </a:extLst>
            </p:cNvPr>
            <p:cNvSpPr txBox="1"/>
            <p:nvPr/>
          </p:nvSpPr>
          <p:spPr>
            <a:xfrm rot="16200000">
              <a:off x="-108466" y="236639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Impact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1EF24358-3D5D-A546-AF5C-0CC58A552000}"/>
                </a:ext>
              </a:extLst>
            </p:cNvPr>
            <p:cNvSpPr txBox="1"/>
            <p:nvPr/>
          </p:nvSpPr>
          <p:spPr>
            <a:xfrm>
              <a:off x="253254" y="147027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9B73E3C2-6D87-2441-9212-C983F5577D9C}"/>
                </a:ext>
              </a:extLst>
            </p:cNvPr>
            <p:cNvSpPr txBox="1"/>
            <p:nvPr/>
          </p:nvSpPr>
          <p:spPr>
            <a:xfrm>
              <a:off x="279337" y="3416901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9685B68F-8F1E-7B49-B78D-A9624D44EB1F}"/>
                </a:ext>
              </a:extLst>
            </p:cNvPr>
            <p:cNvSpPr txBox="1"/>
            <p:nvPr/>
          </p:nvSpPr>
          <p:spPr>
            <a:xfrm>
              <a:off x="710580" y="3663122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low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07DF8169-E28C-AC47-9B96-729CAA21AB32}"/>
                </a:ext>
              </a:extLst>
            </p:cNvPr>
            <p:cNvSpPr txBox="1"/>
            <p:nvPr/>
          </p:nvSpPr>
          <p:spPr>
            <a:xfrm>
              <a:off x="2821455" y="3683903"/>
              <a:ext cx="508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high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98DDC4B2-A528-824E-8886-C0D8F42D645B}"/>
              </a:ext>
            </a:extLst>
          </p:cNvPr>
          <p:cNvGrpSpPr/>
          <p:nvPr/>
        </p:nvGrpSpPr>
        <p:grpSpPr>
          <a:xfrm>
            <a:off x="2794227" y="1527633"/>
            <a:ext cx="406173" cy="377367"/>
            <a:chOff x="2742807" y="1676624"/>
            <a:chExt cx="406173" cy="377367"/>
          </a:xfrm>
        </p:grpSpPr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13B064F2-B32C-7740-BFD5-C2DFD026C10C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A0684E0E-EC5E-6B4C-803E-AFEBC5F780F4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6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362FA609-E698-B243-8064-C1C5B5935276}"/>
              </a:ext>
            </a:extLst>
          </p:cNvPr>
          <p:cNvGrpSpPr/>
          <p:nvPr/>
        </p:nvGrpSpPr>
        <p:grpSpPr>
          <a:xfrm>
            <a:off x="1218705" y="1905175"/>
            <a:ext cx="406173" cy="377367"/>
            <a:chOff x="2742807" y="1676624"/>
            <a:chExt cx="406173" cy="377367"/>
          </a:xfrm>
        </p:grpSpPr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720267E6-DD20-6245-A428-F863C760F339}"/>
                </a:ext>
              </a:extLst>
            </p:cNvPr>
            <p:cNvSpPr/>
            <p:nvPr/>
          </p:nvSpPr>
          <p:spPr>
            <a:xfrm>
              <a:off x="2742807" y="1676624"/>
              <a:ext cx="406173" cy="37736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6A249765-2CEC-7B4D-A3F1-D4C004B22757}"/>
                </a:ext>
              </a:extLst>
            </p:cNvPr>
            <p:cNvSpPr txBox="1"/>
            <p:nvPr/>
          </p:nvSpPr>
          <p:spPr>
            <a:xfrm>
              <a:off x="2804882" y="1684659"/>
              <a:ext cx="31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7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574BFDF5-42D1-C34A-AF14-0A7D0F34FC59}"/>
              </a:ext>
            </a:extLst>
          </p:cNvPr>
          <p:cNvGrpSpPr/>
          <p:nvPr/>
        </p:nvGrpSpPr>
        <p:grpSpPr>
          <a:xfrm>
            <a:off x="215151" y="4409795"/>
            <a:ext cx="4090146" cy="377367"/>
            <a:chOff x="253254" y="4792744"/>
            <a:chExt cx="4090146" cy="377367"/>
          </a:xfrm>
        </p:grpSpPr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D636188B-4A1E-5047-AFA0-7A19CAD0BC55}"/>
                </a:ext>
              </a:extLst>
            </p:cNvPr>
            <p:cNvGrpSpPr/>
            <p:nvPr/>
          </p:nvGrpSpPr>
          <p:grpSpPr>
            <a:xfrm>
              <a:off x="253254" y="4792744"/>
              <a:ext cx="406173" cy="377367"/>
              <a:chOff x="2742807" y="1676624"/>
              <a:chExt cx="406173" cy="377367"/>
            </a:xfrm>
          </p:grpSpPr>
          <p:sp>
            <p:nvSpPr>
              <p:cNvPr id="38" name="Oval 37">
                <a:extLst>
                  <a:ext uri="{FF2B5EF4-FFF2-40B4-BE49-F238E27FC236}">
                    <a16:creationId xmlns="" xmlns:a16="http://schemas.microsoft.com/office/drawing/2014/main" id="{18CA079F-7915-F44D-B125-C0442ADB3B89}"/>
                  </a:ext>
                </a:extLst>
              </p:cNvPr>
              <p:cNvSpPr/>
              <p:nvPr/>
            </p:nvSpPr>
            <p:spPr>
              <a:xfrm>
                <a:off x="2742807" y="1676624"/>
                <a:ext cx="406173" cy="3773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2C78E6D1-6D8C-BA49-AA4A-8334605FA95D}"/>
                  </a:ext>
                </a:extLst>
              </p:cNvPr>
              <p:cNvSpPr txBox="1"/>
              <p:nvPr/>
            </p:nvSpPr>
            <p:spPr>
              <a:xfrm>
                <a:off x="2804882" y="1684659"/>
                <a:ext cx="31931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6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73FEBE4A-8DBA-FA4F-9E07-88353546916D}"/>
                </a:ext>
              </a:extLst>
            </p:cNvPr>
            <p:cNvSpPr txBox="1"/>
            <p:nvPr/>
          </p:nvSpPr>
          <p:spPr>
            <a:xfrm>
              <a:off x="685179" y="4792744"/>
              <a:ext cx="3658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Single platform for ICU information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D642D16E-86B8-1848-812F-4A4B326A0288}"/>
              </a:ext>
            </a:extLst>
          </p:cNvPr>
          <p:cNvGrpSpPr/>
          <p:nvPr/>
        </p:nvGrpSpPr>
        <p:grpSpPr>
          <a:xfrm>
            <a:off x="214757" y="5147945"/>
            <a:ext cx="4357242" cy="923330"/>
            <a:chOff x="244166" y="5688246"/>
            <a:chExt cx="4357242" cy="923330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0778526E-121B-AC4A-838C-5311F04DE8D7}"/>
                </a:ext>
              </a:extLst>
            </p:cNvPr>
            <p:cNvGrpSpPr/>
            <p:nvPr/>
          </p:nvGrpSpPr>
          <p:grpSpPr>
            <a:xfrm>
              <a:off x="244166" y="5715607"/>
              <a:ext cx="406173" cy="377367"/>
              <a:chOff x="2742807" y="1676624"/>
              <a:chExt cx="406173" cy="377367"/>
            </a:xfrm>
          </p:grpSpPr>
          <p:sp>
            <p:nvSpPr>
              <p:cNvPr id="41" name="Oval 40">
                <a:extLst>
                  <a:ext uri="{FF2B5EF4-FFF2-40B4-BE49-F238E27FC236}">
                    <a16:creationId xmlns="" xmlns:a16="http://schemas.microsoft.com/office/drawing/2014/main" id="{F19F350D-BCDC-7F4F-9A3E-0B92261284FA}"/>
                  </a:ext>
                </a:extLst>
              </p:cNvPr>
              <p:cNvSpPr/>
              <p:nvPr/>
            </p:nvSpPr>
            <p:spPr>
              <a:xfrm>
                <a:off x="2742807" y="1676624"/>
                <a:ext cx="406173" cy="3773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BB16EF29-1F47-094E-ABB9-ACD83DC1C1F4}"/>
                  </a:ext>
                </a:extLst>
              </p:cNvPr>
              <p:cNvSpPr txBox="1"/>
              <p:nvPr/>
            </p:nvSpPr>
            <p:spPr>
              <a:xfrm>
                <a:off x="2804882" y="1684659"/>
                <a:ext cx="31931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7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CBC08BC4-E692-D943-BEE9-37F060822CC4}"/>
                </a:ext>
              </a:extLst>
            </p:cNvPr>
            <p:cNvSpPr txBox="1"/>
            <p:nvPr/>
          </p:nvSpPr>
          <p:spPr>
            <a:xfrm>
              <a:off x="676485" y="5688246"/>
              <a:ext cx="39249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Blood culture speciation and sensitivity results notification in dashboard.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44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CPRS to Dashboard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2192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Blood culture results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218538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VISTA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83000" y="32766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CPRS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59400" y="43434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Extract to Dashboard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75886" y="5334000"/>
            <a:ext cx="16764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Visual notification for provider </a:t>
            </a:r>
            <a:endParaRPr lang="en-US" dirty="0"/>
          </a:p>
        </p:txBody>
      </p:sp>
      <p:cxnSp>
        <p:nvCxnSpPr>
          <p:cNvPr id="12" name="Elbow Connector 11"/>
          <p:cNvCxnSpPr>
            <a:stCxn id="6" idx="2"/>
            <a:endCxn id="7" idx="1"/>
          </p:cNvCxnSpPr>
          <p:nvPr/>
        </p:nvCxnSpPr>
        <p:spPr>
          <a:xfrm rot="16200000" flipH="1">
            <a:off x="1224014" y="178451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6200000" flipH="1">
            <a:off x="2924000" y="278385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6200000" flipH="1">
            <a:off x="4602214" y="3831032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6200000" flipH="1">
            <a:off x="6318700" y="4881613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1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CPRS to Dashboard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2192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Blood culture results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218538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VISTA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83000" y="32766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CPRS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59400" y="43434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Extract to Dashboard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75886" y="5334000"/>
            <a:ext cx="16764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Visual notification for provider </a:t>
            </a:r>
            <a:endParaRPr lang="en-US" dirty="0"/>
          </a:p>
        </p:txBody>
      </p:sp>
      <p:cxnSp>
        <p:nvCxnSpPr>
          <p:cNvPr id="12" name="Elbow Connector 11"/>
          <p:cNvCxnSpPr>
            <a:stCxn id="6" idx="2"/>
            <a:endCxn id="7" idx="1"/>
          </p:cNvCxnSpPr>
          <p:nvPr/>
        </p:nvCxnSpPr>
        <p:spPr>
          <a:xfrm rot="16200000" flipH="1">
            <a:off x="1224014" y="178451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6200000" flipH="1">
            <a:off x="2924000" y="278385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6200000" flipH="1">
            <a:off x="4602214" y="3831032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6200000" flipH="1">
            <a:off x="6318700" y="4881613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ame 2"/>
          <p:cNvSpPr/>
          <p:nvPr/>
        </p:nvSpPr>
        <p:spPr>
          <a:xfrm>
            <a:off x="5029200" y="4171401"/>
            <a:ext cx="3962400" cy="2334400"/>
          </a:xfrm>
          <a:prstGeom prst="frame">
            <a:avLst>
              <a:gd name="adj1" fmla="val 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CPRS to Dashboard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2192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Blood culture results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218538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VISTA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83000" y="32766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Upload to CPRS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59400" y="4343400"/>
            <a:ext cx="1676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Extract to Dashboard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75886" y="5334000"/>
            <a:ext cx="16764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Visual notification for provider </a:t>
            </a:r>
            <a:endParaRPr lang="en-US" dirty="0"/>
          </a:p>
        </p:txBody>
      </p:sp>
      <p:cxnSp>
        <p:nvCxnSpPr>
          <p:cNvPr id="12" name="Elbow Connector 11"/>
          <p:cNvCxnSpPr>
            <a:stCxn id="6" idx="2"/>
            <a:endCxn id="7" idx="1"/>
          </p:cNvCxnSpPr>
          <p:nvPr/>
        </p:nvCxnSpPr>
        <p:spPr>
          <a:xfrm rot="16200000" flipH="1">
            <a:off x="1224014" y="178451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6200000" flipH="1">
            <a:off x="2924000" y="2783857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6200000" flipH="1">
            <a:off x="4602214" y="3831032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6200000" flipH="1">
            <a:off x="6318700" y="4881613"/>
            <a:ext cx="676173" cy="838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ame 2"/>
          <p:cNvSpPr/>
          <p:nvPr/>
        </p:nvSpPr>
        <p:spPr>
          <a:xfrm>
            <a:off x="5029200" y="4171401"/>
            <a:ext cx="3962400" cy="2334400"/>
          </a:xfrm>
          <a:prstGeom prst="frame">
            <a:avLst>
              <a:gd name="adj1" fmla="val 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1117524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Collaborate with lab to develop positive speciation and </a:t>
            </a:r>
            <a:r>
              <a:rPr lang="en-US" smtClean="0"/>
              <a:t>sensitivity-specific keyword.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133600" y="1542365"/>
            <a:ext cx="198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" y="4882251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Coordinate with Gabe Solomon in development of Dashboard program to recognize lab keyword and flag for notification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000500" y="5351907"/>
            <a:ext cx="8763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6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Plans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6858"/>
              </p:ext>
            </p:extLst>
          </p:nvPr>
        </p:nvGraphicFramePr>
        <p:xfrm>
          <a:off x="511800" y="2800337"/>
          <a:ext cx="8229600" cy="1702110"/>
        </p:xfrm>
        <a:graphic>
          <a:graphicData uri="http://schemas.openxmlformats.org/drawingml/2006/table">
            <a:tbl>
              <a:tblPr/>
              <a:tblGrid>
                <a:gridCol w="3474548"/>
                <a:gridCol w="1494886"/>
                <a:gridCol w="1205180"/>
                <a:gridCol w="2054986"/>
              </a:tblGrid>
              <a:tr h="27811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Implementation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Who</a:t>
                      </a:r>
                      <a:endParaRPr lang="en-U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When</a:t>
                      </a:r>
                      <a:endParaRPr lang="en-U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Follow-up</a:t>
                      </a:r>
                      <a:endParaRPr lang="en-U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</a:tr>
              <a:tr h="69529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Standardize unique  language for each step of micro reporting to automate dashboard system notification. 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Iyad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Kadorra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Mark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DeRoo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Gabe Solomon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August 2019</a:t>
                      </a:r>
                      <a:endParaRPr lang="is-I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Resend survey February 2020</a:t>
                      </a:r>
                      <a:endParaRPr lang="en-U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</a:tr>
              <a:tr h="695296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Coordinate with laboratory and dashboard designers to capture micro results within dashboard system</a:t>
                      </a:r>
                      <a:endParaRPr lang="en-US" sz="140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Iyad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Kadorra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Mark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DeRoo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Gabe Solomon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September 2019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Franklin Gothic Book" charset="0"/>
                          <a:cs typeface="Franklin Gothic Book" charset="0"/>
                        </a:rPr>
                        <a:t>Resend survey February 2020</a:t>
                      </a:r>
                      <a:endParaRPr lang="en-US" sz="1400" dirty="0">
                        <a:effectLst/>
                        <a:latin typeface="Franklin Gothic Book" charset="0"/>
                        <a:ea typeface="Franklin Gothic Book" charset="0"/>
                        <a:cs typeface="Franklin Gothic Book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1800" y="13716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Goal:</a:t>
            </a:r>
            <a:endParaRPr lang="en-US" dirty="0"/>
          </a:p>
          <a:p>
            <a:r>
              <a:rPr lang="en-US" dirty="0" smtClean="0"/>
              <a:t>&lt; 50% surveyed providers will report issues with delayed awareness in blood culture data by February 2020.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0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4505-985F-49BE-8C1F-E0CFEEC3F372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Thank you Dr. Gupta, Brian Yagi, and Derek </a:t>
            </a:r>
            <a:r>
              <a:rPr lang="en-US" sz="2400" dirty="0" err="1" smtClean="0"/>
              <a:t>Antoku</a:t>
            </a:r>
            <a:endParaRPr lang="en-US" sz="2400" dirty="0"/>
          </a:p>
        </p:txBody>
      </p:sp>
      <p:pic>
        <p:nvPicPr>
          <p:cNvPr id="6" name="Picture 5" descr="Signature-Vertic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963" y="3540915"/>
            <a:ext cx="2013024" cy="125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UM">
      <a:dk1>
        <a:srgbClr val="000050"/>
      </a:dk1>
      <a:lt1>
        <a:sysClr val="window" lastClr="FFFFFF"/>
      </a:lt1>
      <a:dk2>
        <a:srgbClr val="303C6E"/>
      </a:dk2>
      <a:lt2>
        <a:srgbClr val="FFFFCC"/>
      </a:lt2>
      <a:accent1>
        <a:srgbClr val="000066"/>
      </a:accent1>
      <a:accent2>
        <a:srgbClr val="0000CC"/>
      </a:accent2>
      <a:accent3>
        <a:srgbClr val="FFCC00"/>
      </a:accent3>
      <a:accent4>
        <a:srgbClr val="FFFF00"/>
      </a:accent4>
      <a:accent5>
        <a:srgbClr val="FFFFCC"/>
      </a:accent5>
      <a:accent6>
        <a:srgbClr val="005BD3"/>
      </a:accent6>
      <a:hlink>
        <a:srgbClr val="00349E"/>
      </a:hlink>
      <a:folHlink>
        <a:srgbClr val="FFFFFF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13071</TotalTime>
  <Words>1263</Words>
  <Application>Microsoft Macintosh PowerPoint</Application>
  <PresentationFormat>On-screen Show (4:3)</PresentationFormat>
  <Paragraphs>394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Franklin Gothic Book</vt:lpstr>
      <vt:lpstr>Franklin Gothic Medium</vt:lpstr>
      <vt:lpstr>Mangal</vt:lpstr>
      <vt:lpstr>Default Theme</vt:lpstr>
      <vt:lpstr>Delays in Antibiotic Administration after Obtaining Blood Cultures in the AAVA ICU</vt:lpstr>
      <vt:lpstr>Patient history</vt:lpstr>
      <vt:lpstr>Patient history</vt:lpstr>
      <vt:lpstr>Hospital Course</vt:lpstr>
      <vt:lpstr>Hospital Course</vt:lpstr>
      <vt:lpstr>Hospital Course</vt:lpstr>
      <vt:lpstr>Hospital Course</vt:lpstr>
      <vt:lpstr>How big of a problem is delayed provider awareness of blood culture speciation?</vt:lpstr>
      <vt:lpstr>How often do missed culture results lead to a delay (&gt;24 hours) in antibiotic changes?</vt:lpstr>
      <vt:lpstr>Problem</vt:lpstr>
      <vt:lpstr>Blood Culture Process</vt:lpstr>
      <vt:lpstr>Blood Culture Process</vt:lpstr>
      <vt:lpstr>AAVA Contamination Rates</vt:lpstr>
      <vt:lpstr>Follow-up Culture during possible Contamination</vt:lpstr>
      <vt:lpstr>Blood Culture Process</vt:lpstr>
      <vt:lpstr>Lab Process Map</vt:lpstr>
      <vt:lpstr>Lab Process Map</vt:lpstr>
      <vt:lpstr>Lab Process Map</vt:lpstr>
      <vt:lpstr>Blood Culture Process</vt:lpstr>
      <vt:lpstr>Provider Pitfalls</vt:lpstr>
      <vt:lpstr>Potential Solutions</vt:lpstr>
      <vt:lpstr>Potential Solutions</vt:lpstr>
      <vt:lpstr>Potential Solutions</vt:lpstr>
      <vt:lpstr>CPRS to Dashboard</vt:lpstr>
      <vt:lpstr>CPRS to Dashboard</vt:lpstr>
      <vt:lpstr>CPRS to Dashboard</vt:lpstr>
      <vt:lpstr>Upcoming Plans</vt:lpstr>
      <vt:lpstr>Thank you Dr. Gupta, Brian Yagi, and Derek Antoku</vt:lpstr>
    </vt:vector>
  </TitlesOfParts>
  <Company>University of Michigan Hospital and Health 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UMHS Finance</dc:creator>
  <cp:lastModifiedBy>Microsoft Office User</cp:lastModifiedBy>
  <cp:revision>235</cp:revision>
  <cp:lastPrinted>2012-12-19T21:37:31Z</cp:lastPrinted>
  <dcterms:created xsi:type="dcterms:W3CDTF">2012-09-24T13:18:52Z</dcterms:created>
  <dcterms:modified xsi:type="dcterms:W3CDTF">2020-01-16T03:01:11Z</dcterms:modified>
</cp:coreProperties>
</file>