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66" r:id="rId2"/>
    <p:sldMasterId id="2147483662" r:id="rId3"/>
  </p:sldMasterIdLst>
  <p:sldIdLst>
    <p:sldId id="256" r:id="rId4"/>
  </p:sldIdLst>
  <p:sldSz cx="40233600" cy="4023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672" userDrawn="1">
          <p15:clr>
            <a:srgbClr val="A4A3A4"/>
          </p15:clr>
        </p15:guide>
        <p15:guide id="2" pos="12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747" autoAdjust="0"/>
    <p:restoredTop sz="94660"/>
  </p:normalViewPr>
  <p:slideViewPr>
    <p:cSldViewPr snapToGrid="0">
      <p:cViewPr varScale="1">
        <p:scale>
          <a:sx n="18" d="100"/>
          <a:sy n="18" d="100"/>
        </p:scale>
        <p:origin x="1328" y="384"/>
      </p:cViewPr>
      <p:guideLst>
        <p:guide orient="horz" pos="12672"/>
        <p:guide pos="126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927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97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089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A439ED-A85D-450F-8164-16AD6C4B9145}"/>
              </a:ext>
            </a:extLst>
          </p:cNvPr>
          <p:cNvSpPr/>
          <p:nvPr userDrawn="1"/>
        </p:nvSpPr>
        <p:spPr>
          <a:xfrm>
            <a:off x="0" y="0"/>
            <a:ext cx="40233600" cy="45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982AF0-9FA7-4DAC-B1F8-C6D3622D1CEC}"/>
              </a:ext>
            </a:extLst>
          </p:cNvPr>
          <p:cNvSpPr/>
          <p:nvPr userDrawn="1"/>
        </p:nvSpPr>
        <p:spPr>
          <a:xfrm>
            <a:off x="0" y="36576000"/>
            <a:ext cx="40233600" cy="36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D89865-DFD1-4A5A-BFE0-6EEF0A7F3DD4}"/>
              </a:ext>
            </a:extLst>
          </p:cNvPr>
          <p:cNvSpPr/>
          <p:nvPr userDrawn="1"/>
        </p:nvSpPr>
        <p:spPr>
          <a:xfrm>
            <a:off x="0" y="14630400"/>
            <a:ext cx="13258800" cy="21945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6181CB-7913-491C-8876-3D0EA2B5E648}"/>
              </a:ext>
            </a:extLst>
          </p:cNvPr>
          <p:cNvSpPr/>
          <p:nvPr userDrawn="1"/>
        </p:nvSpPr>
        <p:spPr>
          <a:xfrm>
            <a:off x="13258800" y="14630400"/>
            <a:ext cx="13716000" cy="2194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15110B-5249-4028-839F-C2434A8CEB21}"/>
              </a:ext>
            </a:extLst>
          </p:cNvPr>
          <p:cNvSpPr/>
          <p:nvPr userDrawn="1"/>
        </p:nvSpPr>
        <p:spPr>
          <a:xfrm>
            <a:off x="26974800" y="14630400"/>
            <a:ext cx="13258800" cy="21945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4C5F85-2B76-4210-8DA5-8B3A5990DFC8}"/>
              </a:ext>
            </a:extLst>
          </p:cNvPr>
          <p:cNvSpPr/>
          <p:nvPr userDrawn="1"/>
        </p:nvSpPr>
        <p:spPr>
          <a:xfrm>
            <a:off x="0" y="13716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A5D57C-4461-4189-B9B5-1AFE6A535ED4}"/>
              </a:ext>
            </a:extLst>
          </p:cNvPr>
          <p:cNvSpPr/>
          <p:nvPr userDrawn="1"/>
        </p:nvSpPr>
        <p:spPr>
          <a:xfrm>
            <a:off x="0" y="4572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8E1038-1929-4DEB-AD20-AAF240553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39928800"/>
            <a:ext cx="5297435" cy="18592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B17C2EC-5038-4189-ABC1-8F58270BC908}"/>
              </a:ext>
            </a:extLst>
          </p:cNvPr>
          <p:cNvGrpSpPr/>
          <p:nvPr userDrawn="1"/>
        </p:nvGrpSpPr>
        <p:grpSpPr>
          <a:xfrm>
            <a:off x="41071800" y="0"/>
            <a:ext cx="11734800" cy="40233600"/>
            <a:chOff x="41071800" y="0"/>
            <a:chExt cx="11734800" cy="40233600"/>
          </a:xfrm>
        </p:grpSpPr>
        <p:sp>
          <p:nvSpPr>
            <p:cNvPr id="16" name="Instructions">
              <a:extLst>
                <a:ext uri="{FF2B5EF4-FFF2-40B4-BE49-F238E27FC236}">
                  <a16:creationId xmlns:a16="http://schemas.microsoft.com/office/drawing/2014/main" id="{92C6E426-1DD2-416D-AC55-69A32AD54077}"/>
                </a:ext>
              </a:extLst>
            </p:cNvPr>
            <p:cNvSpPr/>
            <p:nvPr userDrawn="1"/>
          </p:nvSpPr>
          <p:spPr>
            <a:xfrm>
              <a:off x="41071800" y="0"/>
              <a:ext cx="11734800" cy="40233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8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88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8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6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6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8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6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br>
                <a:rPr lang="en-US" sz="44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4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B9D3F4F-1BEC-4CFA-AE59-1F056773BB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82964" y="8488585"/>
              <a:ext cx="10912472" cy="9393016"/>
            </a:xfrm>
            <a:prstGeom prst="rect">
              <a:avLst/>
            </a:prstGeom>
          </p:spPr>
        </p:pic>
      </p:grpSp>
      <p:sp>
        <p:nvSpPr>
          <p:cNvPr id="15" name="Instructions">
            <a:extLst>
              <a:ext uri="{FF2B5EF4-FFF2-40B4-BE49-F238E27FC236}">
                <a16:creationId xmlns:a16="http://schemas.microsoft.com/office/drawing/2014/main" id="{E2926F8A-3766-4C03-9F72-D59D3A1DD6DD}"/>
              </a:ext>
            </a:extLst>
          </p:cNvPr>
          <p:cNvSpPr/>
          <p:nvPr userDrawn="1"/>
        </p:nvSpPr>
        <p:spPr>
          <a:xfrm>
            <a:off x="-12573000" y="0"/>
            <a:ext cx="11734800" cy="402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535" tIns="209535" rIns="209535" bIns="209535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44” high by 44” wide. It can be used to print any poster with a 1:1 aspect ratio.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Replace the QR Code with a link to your complete research paper. We prefer: https://www.qrstuff.com</a:t>
            </a:r>
            <a:b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6000" b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(Genigraphics has no relationship)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Always check the specific poster requirements with your conference organizer to confirm if this type of poster design is allowed.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Multiple Layouts: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Use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Layout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dropdown to choose between one, two, or three content sections.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88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</a:t>
            </a:r>
          </a:p>
          <a:p>
            <a:pPr lvl="0" algn="ctr">
              <a:spcBef>
                <a:spcPts val="0"/>
              </a:spcBef>
              <a:spcAft>
                <a:spcPts val="2200"/>
              </a:spcAft>
            </a:pPr>
            <a:b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C23B17-7355-4C95-B2C1-96A2F6CE9022}"/>
              </a:ext>
            </a:extLst>
          </p:cNvPr>
          <p:cNvGrpSpPr/>
          <p:nvPr userDrawn="1"/>
        </p:nvGrpSpPr>
        <p:grpSpPr>
          <a:xfrm>
            <a:off x="-12046792" y="16988589"/>
            <a:ext cx="10473836" cy="5197643"/>
            <a:chOff x="-12046792" y="16603579"/>
            <a:chExt cx="10473836" cy="519764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B6BF48E-544D-4A7B-A644-4278E7EDBA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2046792" y="17228826"/>
              <a:ext cx="10473836" cy="4572396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2" name="Arrow: Down 1">
              <a:extLst>
                <a:ext uri="{FF2B5EF4-FFF2-40B4-BE49-F238E27FC236}">
                  <a16:creationId xmlns:a16="http://schemas.microsoft.com/office/drawing/2014/main" id="{9CA4D960-11B4-4079-9FB8-01FE589B1C69}"/>
                </a:ext>
              </a:extLst>
            </p:cNvPr>
            <p:cNvSpPr/>
            <p:nvPr userDrawn="1"/>
          </p:nvSpPr>
          <p:spPr>
            <a:xfrm>
              <a:off x="-3801979" y="16603579"/>
              <a:ext cx="818147" cy="1732547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2364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D89865-DFD1-4A5A-BFE0-6EEF0A7F3DD4}"/>
              </a:ext>
            </a:extLst>
          </p:cNvPr>
          <p:cNvSpPr/>
          <p:nvPr userDrawn="1"/>
        </p:nvSpPr>
        <p:spPr>
          <a:xfrm>
            <a:off x="0" y="14630400"/>
            <a:ext cx="26974800" cy="21945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6181CB-7913-491C-8876-3D0EA2B5E648}"/>
              </a:ext>
            </a:extLst>
          </p:cNvPr>
          <p:cNvSpPr/>
          <p:nvPr userDrawn="1"/>
        </p:nvSpPr>
        <p:spPr>
          <a:xfrm>
            <a:off x="26974800" y="14630400"/>
            <a:ext cx="13258800" cy="2194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A439ED-A85D-450F-8164-16AD6C4B9145}"/>
              </a:ext>
            </a:extLst>
          </p:cNvPr>
          <p:cNvSpPr/>
          <p:nvPr userDrawn="1"/>
        </p:nvSpPr>
        <p:spPr>
          <a:xfrm>
            <a:off x="0" y="0"/>
            <a:ext cx="40233600" cy="45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982AF0-9FA7-4DAC-B1F8-C6D3622D1CEC}"/>
              </a:ext>
            </a:extLst>
          </p:cNvPr>
          <p:cNvSpPr/>
          <p:nvPr userDrawn="1"/>
        </p:nvSpPr>
        <p:spPr>
          <a:xfrm>
            <a:off x="0" y="36576000"/>
            <a:ext cx="40233600" cy="36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4C5F85-2B76-4210-8DA5-8B3A5990DFC8}"/>
              </a:ext>
            </a:extLst>
          </p:cNvPr>
          <p:cNvSpPr/>
          <p:nvPr userDrawn="1"/>
        </p:nvSpPr>
        <p:spPr>
          <a:xfrm>
            <a:off x="0" y="288036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A5D57C-4461-4189-B9B5-1AFE6A535ED4}"/>
              </a:ext>
            </a:extLst>
          </p:cNvPr>
          <p:cNvSpPr/>
          <p:nvPr userDrawn="1"/>
        </p:nvSpPr>
        <p:spPr>
          <a:xfrm>
            <a:off x="0" y="4572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8E1038-1929-4DEB-AD20-AAF240553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39928800"/>
            <a:ext cx="5297435" cy="185928"/>
          </a:xfrm>
          <a:prstGeom prst="rect">
            <a:avLst/>
          </a:prstGeom>
        </p:spPr>
      </p:pic>
      <p:sp>
        <p:nvSpPr>
          <p:cNvPr id="16" name="Instructions">
            <a:extLst>
              <a:ext uri="{FF2B5EF4-FFF2-40B4-BE49-F238E27FC236}">
                <a16:creationId xmlns:a16="http://schemas.microsoft.com/office/drawing/2014/main" id="{92C6E426-1DD2-416D-AC55-69A32AD54077}"/>
              </a:ext>
            </a:extLst>
          </p:cNvPr>
          <p:cNvSpPr/>
          <p:nvPr userDrawn="1"/>
        </p:nvSpPr>
        <p:spPr>
          <a:xfrm>
            <a:off x="41071800" y="0"/>
            <a:ext cx="11734800" cy="402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228600" rIns="228600" bIns="228600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Change</a:t>
            </a:r>
            <a:r>
              <a:rPr lang="en-US" sz="88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Color Theme</a:t>
            </a:r>
            <a:r>
              <a:rPr lang="en-US"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  <a:endParaRPr sz="88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This template is designed to use the built-in color themes in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the newer versions of PowerPoint.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To change the color theme, select the </a:t>
            </a:r>
            <a:r>
              <a:rPr lang="en-US" sz="6000" b="1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Design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tab, then select the </a:t>
            </a:r>
            <a:r>
              <a:rPr lang="en-US" sz="6000" b="1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Colors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drop-down list.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The default color theme for this template is “Office”, so you can always return to that after trying some of the alternatives.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Printing Your Poster: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Once your poster file is ready, visit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6000" b="1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www.genigraphics.com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to order a high-quality, affordable poster print. Every order receives a free design review and we can deliver as fast as next business day within the US and Canada. 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Genigraphics® has been producing output from PowerPoint® longer than anyone in the industry; dating back to when we helped Microsoft® design the PowerPoint® software.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US and Canada:  1-800-790-4001</a:t>
            </a:r>
            <a:b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Email: info@genigraphics.com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b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B9D3F4F-1BEC-4CFA-AE59-1F056773BB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2964" y="8488585"/>
            <a:ext cx="10912472" cy="939301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0362F5-29B7-478D-8285-E1AF0101F14D}"/>
              </a:ext>
            </a:extLst>
          </p:cNvPr>
          <p:cNvSpPr/>
          <p:nvPr userDrawn="1"/>
        </p:nvSpPr>
        <p:spPr>
          <a:xfrm>
            <a:off x="0" y="13716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Instructions">
            <a:extLst>
              <a:ext uri="{FF2B5EF4-FFF2-40B4-BE49-F238E27FC236}">
                <a16:creationId xmlns:a16="http://schemas.microsoft.com/office/drawing/2014/main" id="{8BA651DF-DA69-41DE-B9C3-D53B26D1F1E0}"/>
              </a:ext>
            </a:extLst>
          </p:cNvPr>
          <p:cNvSpPr/>
          <p:nvPr userDrawn="1"/>
        </p:nvSpPr>
        <p:spPr>
          <a:xfrm>
            <a:off x="-12573000" y="0"/>
            <a:ext cx="11734800" cy="402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535" tIns="209535" rIns="209535" bIns="209535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44” high by 44” wide. It can be used to print any poster with a 1:1 aspect ratio.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Replace the QR Code with a link to your complete research paper. We prefer: https://www.qrstuff.com</a:t>
            </a:r>
            <a:b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6000" b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(Genigraphics has no relationship)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Always check the specific poster requirements with your conference organizer to confirm if this type of poster design is allowed.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Multiple Layouts: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Use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Layout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dropdown to choose between one, two, or three content sections.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88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</a:t>
            </a:r>
          </a:p>
          <a:p>
            <a:pPr lvl="0" algn="ctr">
              <a:spcBef>
                <a:spcPts val="0"/>
              </a:spcBef>
              <a:spcAft>
                <a:spcPts val="2200"/>
              </a:spcAft>
            </a:pPr>
            <a:b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8DCB403-D414-41E3-A1F6-C198DCD63A5B}"/>
              </a:ext>
            </a:extLst>
          </p:cNvPr>
          <p:cNvGrpSpPr/>
          <p:nvPr userDrawn="1"/>
        </p:nvGrpSpPr>
        <p:grpSpPr>
          <a:xfrm>
            <a:off x="-12046792" y="16988589"/>
            <a:ext cx="10473836" cy="5197643"/>
            <a:chOff x="-12046792" y="16603579"/>
            <a:chExt cx="10473836" cy="519764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5469BD4-E72B-476B-BDC8-3CE143520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2046792" y="17228826"/>
              <a:ext cx="10473836" cy="4572396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BE419426-A743-4FA6-93F6-9D77D99BCA89}"/>
                </a:ext>
              </a:extLst>
            </p:cNvPr>
            <p:cNvSpPr/>
            <p:nvPr userDrawn="1"/>
          </p:nvSpPr>
          <p:spPr>
            <a:xfrm>
              <a:off x="-3801979" y="16603579"/>
              <a:ext cx="818147" cy="1732547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6715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A439ED-A85D-450F-8164-16AD6C4B9145}"/>
              </a:ext>
            </a:extLst>
          </p:cNvPr>
          <p:cNvSpPr/>
          <p:nvPr userDrawn="1"/>
        </p:nvSpPr>
        <p:spPr>
          <a:xfrm>
            <a:off x="0" y="0"/>
            <a:ext cx="40233600" cy="45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982AF0-9FA7-4DAC-B1F8-C6D3622D1CEC}"/>
              </a:ext>
            </a:extLst>
          </p:cNvPr>
          <p:cNvSpPr/>
          <p:nvPr userDrawn="1"/>
        </p:nvSpPr>
        <p:spPr>
          <a:xfrm>
            <a:off x="0" y="36576000"/>
            <a:ext cx="40233600" cy="36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D89865-DFD1-4A5A-BFE0-6EEF0A7F3DD4}"/>
              </a:ext>
            </a:extLst>
          </p:cNvPr>
          <p:cNvSpPr/>
          <p:nvPr userDrawn="1"/>
        </p:nvSpPr>
        <p:spPr>
          <a:xfrm>
            <a:off x="0" y="14630400"/>
            <a:ext cx="40233599" cy="21945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4C5F85-2B76-4210-8DA5-8B3A5990DFC8}"/>
              </a:ext>
            </a:extLst>
          </p:cNvPr>
          <p:cNvSpPr/>
          <p:nvPr userDrawn="1"/>
        </p:nvSpPr>
        <p:spPr>
          <a:xfrm>
            <a:off x="0" y="13716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A5D57C-4461-4189-B9B5-1AFE6A535ED4}"/>
              </a:ext>
            </a:extLst>
          </p:cNvPr>
          <p:cNvSpPr/>
          <p:nvPr userDrawn="1"/>
        </p:nvSpPr>
        <p:spPr>
          <a:xfrm>
            <a:off x="0" y="4572000"/>
            <a:ext cx="40233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8E1038-1929-4DEB-AD20-AAF240553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39928800"/>
            <a:ext cx="5297435" cy="185928"/>
          </a:xfrm>
          <a:prstGeom prst="rect">
            <a:avLst/>
          </a:prstGeom>
        </p:spPr>
      </p:pic>
      <p:sp>
        <p:nvSpPr>
          <p:cNvPr id="16" name="Instructions">
            <a:extLst>
              <a:ext uri="{FF2B5EF4-FFF2-40B4-BE49-F238E27FC236}">
                <a16:creationId xmlns:a16="http://schemas.microsoft.com/office/drawing/2014/main" id="{92C6E426-1DD2-416D-AC55-69A32AD54077}"/>
              </a:ext>
            </a:extLst>
          </p:cNvPr>
          <p:cNvSpPr/>
          <p:nvPr userDrawn="1"/>
        </p:nvSpPr>
        <p:spPr>
          <a:xfrm>
            <a:off x="41071800" y="0"/>
            <a:ext cx="11734800" cy="402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228600" rIns="228600" bIns="228600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Change</a:t>
            </a:r>
            <a:r>
              <a:rPr lang="en-US" sz="88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Color Theme</a:t>
            </a:r>
            <a:r>
              <a:rPr lang="en-US"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  <a:endParaRPr sz="88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This template is designed to use the built-in color themes in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the newer versions of PowerPoint.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To change the color theme, select the </a:t>
            </a:r>
            <a:r>
              <a:rPr lang="en-US" sz="6000" b="1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Design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tab, then select the </a:t>
            </a:r>
            <a:r>
              <a:rPr lang="en-US" sz="6000" b="1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Colors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drop-down list.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The default color theme for this template is “Office”, so you can always return to that after trying some of the alternatives.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Printing Your Poster: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Once your poster file is ready, visit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6000" b="1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www.genigraphics.com</a:t>
            </a: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to order a high-quality, affordable poster print. Every order receives a free design review and we can deliver as fast as next business day within the US and Canada. 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Genigraphics® has been producing output from PowerPoint® longer than anyone in the industry; dating back to when we helped Microsoft® design the PowerPoint® software.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60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US and Canada:  1-800-790-4001</a:t>
            </a:r>
            <a:b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Email: info@genigraphics.com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b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B9D3F4F-1BEC-4CFA-AE59-1F056773BB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2964" y="8488585"/>
            <a:ext cx="10912472" cy="9393016"/>
          </a:xfrm>
          <a:prstGeom prst="rect">
            <a:avLst/>
          </a:prstGeom>
        </p:spPr>
      </p:pic>
      <p:sp>
        <p:nvSpPr>
          <p:cNvPr id="24" name="Instructions">
            <a:extLst>
              <a:ext uri="{FF2B5EF4-FFF2-40B4-BE49-F238E27FC236}">
                <a16:creationId xmlns:a16="http://schemas.microsoft.com/office/drawing/2014/main" id="{BF2CAB13-A248-4B1F-8EA4-E784EB0CD9BF}"/>
              </a:ext>
            </a:extLst>
          </p:cNvPr>
          <p:cNvSpPr/>
          <p:nvPr userDrawn="1"/>
        </p:nvSpPr>
        <p:spPr>
          <a:xfrm>
            <a:off x="-12573000" y="0"/>
            <a:ext cx="11734800" cy="402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535" tIns="209535" rIns="209535" bIns="209535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44” high by 44” wide. It can be used to print any poster with a 1:1 aspect ratio.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Replace the QR Code with a link to your complete research paper. We prefer: https://www.qrstuff.com</a:t>
            </a:r>
            <a:b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6000" b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(Genigraphics has no relationship)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Always check the specific poster requirements with your conference organizer to confirm if this type of poster design is allowed.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Multiple Layouts: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Use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Layout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dropdown to choose between one, two, or three content sections.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endParaRPr lang="en-US"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88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</a:t>
            </a:r>
          </a:p>
          <a:p>
            <a:pPr lvl="0" algn="ctr">
              <a:spcBef>
                <a:spcPts val="0"/>
              </a:spcBef>
              <a:spcAft>
                <a:spcPts val="2200"/>
              </a:spcAft>
            </a:pPr>
            <a:b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637034-660E-4C4E-BE2D-1283BEAA23ED}"/>
              </a:ext>
            </a:extLst>
          </p:cNvPr>
          <p:cNvGrpSpPr/>
          <p:nvPr userDrawn="1"/>
        </p:nvGrpSpPr>
        <p:grpSpPr>
          <a:xfrm>
            <a:off x="-12046792" y="16988589"/>
            <a:ext cx="10473836" cy="5197643"/>
            <a:chOff x="-12046792" y="16603579"/>
            <a:chExt cx="10473836" cy="519764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B63710D-20E1-456C-BA12-4BEB023E24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2046792" y="17228826"/>
              <a:ext cx="10473836" cy="4572396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27" name="Arrow: Down 26">
              <a:extLst>
                <a:ext uri="{FF2B5EF4-FFF2-40B4-BE49-F238E27FC236}">
                  <a16:creationId xmlns:a16="http://schemas.microsoft.com/office/drawing/2014/main" id="{30E7CD74-4C68-4BB2-AC4E-A4B46A6979E4}"/>
                </a:ext>
              </a:extLst>
            </p:cNvPr>
            <p:cNvSpPr/>
            <p:nvPr userDrawn="1"/>
          </p:nvSpPr>
          <p:spPr>
            <a:xfrm>
              <a:off x="-3801979" y="16603579"/>
              <a:ext cx="818147" cy="1732547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494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5F4FC-7724-4879-8ED0-A43E8415E6D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400800" y="0"/>
            <a:ext cx="33832800" cy="4572000"/>
          </a:xfrm>
          <a:prstGeom prst="rect">
            <a:avLst/>
          </a:prstGeom>
        </p:spPr>
        <p:txBody>
          <a:bodyPr lIns="731520" tIns="731520" bIns="731520" anchor="ctr">
            <a:noAutofit/>
          </a:bodyPr>
          <a:lstStyle/>
          <a:p>
            <a:pPr>
              <a:lnSpc>
                <a:spcPct val="95000"/>
              </a:lnSpc>
            </a:pPr>
            <a:r>
              <a:rPr lang="en-US" sz="108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Medium" panose="020B0603020102020204" pitchFamily="34" charset="0"/>
              </a:rPr>
              <a:t>The Value of Pre-Decannulation ICU Observation for Pediatric Patients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64CCF-70A7-4CFC-B002-5037B24C73D0}"/>
              </a:ext>
            </a:extLst>
          </p:cNvPr>
          <p:cNvSpPr txBox="1">
            <a:spLocks/>
          </p:cNvSpPr>
          <p:nvPr/>
        </p:nvSpPr>
        <p:spPr>
          <a:xfrm>
            <a:off x="6400800" y="36576000"/>
            <a:ext cx="27432000" cy="3657600"/>
          </a:xfrm>
          <a:prstGeom prst="rect">
            <a:avLst/>
          </a:prstGeom>
        </p:spPr>
        <p:txBody>
          <a:bodyPr lIns="182880" tIns="365760" rIns="182880" bIns="365760" anchor="ctr">
            <a:normAutofit fontScale="82500" lnSpcReduction="10000"/>
          </a:bodyPr>
          <a:lstStyle>
            <a:lvl1pPr algn="l" defTabSz="4023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3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Nico Espinosa BS</a:t>
            </a:r>
            <a:r>
              <a:rPr lang="en-US" sz="89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1,2</a:t>
            </a:r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 Kevin </a:t>
            </a:r>
            <a:r>
              <a:rPr lang="en-US" sz="89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Karlic</a:t>
            </a:r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 BS</a:t>
            </a:r>
            <a:r>
              <a:rPr lang="en-US" sz="89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1,2</a:t>
            </a:r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 Brittany Fleming MS</a:t>
            </a:r>
            <a:r>
              <a:rPr lang="en-US" sz="89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2</a:t>
            </a:r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 Jennifer Helman MSN</a:t>
            </a:r>
            <a:r>
              <a:rPr lang="en-US" sz="89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2</a:t>
            </a:r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 Kelly Krawcke BSN</a:t>
            </a:r>
            <a:r>
              <a:rPr lang="en-US" sz="89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2</a:t>
            </a:r>
            <a:r>
              <a:rPr lang="en-US" sz="89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 Aaron Thatcher MD</a:t>
            </a:r>
            <a:r>
              <a:rPr lang="en-US" sz="89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1,2</a:t>
            </a:r>
            <a:endParaRPr lang="en-US" sz="89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53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1</a:t>
            </a:r>
            <a:r>
              <a:rPr lang="en-US" sz="5300" dirty="0">
                <a:solidFill>
                  <a:schemeClr val="bg1"/>
                </a:solidFill>
                <a:latin typeface="Franklin Gothic Book" panose="020B0503020102020204" pitchFamily="34" charset="0"/>
              </a:rPr>
              <a:t>University of Michigan Medical School, </a:t>
            </a:r>
            <a:r>
              <a:rPr lang="en-US" sz="5300" baseline="30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2</a:t>
            </a:r>
            <a:r>
              <a:rPr lang="en-US" sz="5300" dirty="0">
                <a:solidFill>
                  <a:schemeClr val="bg1"/>
                </a:solidFill>
                <a:latin typeface="Franklin Gothic Book" panose="020B0503020102020204" pitchFamily="34" charset="0"/>
              </a:rPr>
              <a:t>Michigan Medicine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EFB38A5-7C02-4914-8E77-4FC65FAD1A97}"/>
              </a:ext>
            </a:extLst>
          </p:cNvPr>
          <p:cNvSpPr txBox="1">
            <a:spLocks/>
          </p:cNvSpPr>
          <p:nvPr/>
        </p:nvSpPr>
        <p:spPr>
          <a:xfrm>
            <a:off x="-228602" y="5478063"/>
            <a:ext cx="40690800" cy="8229600"/>
          </a:xfrm>
          <a:prstGeom prst="rect">
            <a:avLst/>
          </a:prstGeom>
        </p:spPr>
        <p:txBody>
          <a:bodyPr lIns="914400" tIns="914400" rIns="914400" bIns="914400" anchor="ctr">
            <a:normAutofit fontScale="90000"/>
          </a:bodyPr>
          <a:lstStyle>
            <a:lvl1pPr algn="l" defTabSz="4023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3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5000"/>
              </a:lnSpc>
            </a:pPr>
            <a:r>
              <a:rPr lang="en-US" sz="14400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In the setting of sufficient ambulatory readiness testing, </a:t>
            </a:r>
          </a:p>
          <a:p>
            <a:pPr algn="ctr">
              <a:lnSpc>
                <a:spcPct val="95000"/>
              </a:lnSpc>
            </a:pPr>
            <a:r>
              <a:rPr lang="en-US" sz="14400" u="sng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pre-decannulation ICU observation</a:t>
            </a:r>
            <a:r>
              <a:rPr lang="en-US" sz="14400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 is a </a:t>
            </a:r>
            <a:r>
              <a:rPr lang="en-US" sz="14400" u="sng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high-cost, low-value</a:t>
            </a:r>
            <a:r>
              <a:rPr lang="en-US" sz="14400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 test</a:t>
            </a:r>
          </a:p>
          <a:p>
            <a:pPr algn="ctr">
              <a:lnSpc>
                <a:spcPct val="95000"/>
              </a:lnSpc>
            </a:pPr>
            <a:r>
              <a:rPr lang="en-US" sz="14400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It does not predict </a:t>
            </a:r>
            <a:r>
              <a:rPr lang="en-US" sz="14400" dirty="0" err="1">
                <a:solidFill>
                  <a:schemeClr val="tx2"/>
                </a:solidFill>
                <a:latin typeface="Franklin Gothic Medium Cond" panose="020B0606030402020204" pitchFamily="34" charset="0"/>
              </a:rPr>
              <a:t>decannulation</a:t>
            </a:r>
            <a:r>
              <a:rPr lang="en-US" sz="14400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 failure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6E8CBD81-5DE8-40BF-9477-C564D2296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448249" y="16458046"/>
            <a:ext cx="4873824" cy="4873824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3DBC72E7-8BB5-47E2-82FA-25D2BF09C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090422" y="25781886"/>
            <a:ext cx="4572000" cy="4572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8555239B-9CB1-4295-9933-DA7FAAF1E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1571178" y="25781886"/>
            <a:ext cx="4572000" cy="45720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B972004C-B7AE-4E04-AE08-3EA3CC962D8B}"/>
              </a:ext>
            </a:extLst>
          </p:cNvPr>
          <p:cNvSpPr txBox="1">
            <a:spLocks/>
          </p:cNvSpPr>
          <p:nvPr/>
        </p:nvSpPr>
        <p:spPr>
          <a:xfrm>
            <a:off x="14090422" y="22664166"/>
            <a:ext cx="12052753" cy="2779657"/>
          </a:xfrm>
          <a:prstGeom prst="rect">
            <a:avLst/>
          </a:prstGeom>
        </p:spPr>
        <p:txBody>
          <a:bodyPr lIns="91440" tIns="91440" bIns="91440" anchor="ctr">
            <a:noAutofit/>
          </a:bodyPr>
          <a:lstStyle>
            <a:lvl1pPr algn="l" defTabSz="4023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3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5000"/>
              </a:lnSpc>
            </a:pPr>
            <a:r>
              <a:rPr lang="en-US" sz="8800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Other Peri-Decannulation Checkpoints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35D6A-6B19-FE4A-97F7-64FF9FDD2D8D}"/>
              </a:ext>
            </a:extLst>
          </p:cNvPr>
          <p:cNvSpPr txBox="1">
            <a:spLocks noChangeAspect="1"/>
          </p:cNvSpPr>
          <p:nvPr/>
        </p:nvSpPr>
        <p:spPr>
          <a:xfrm>
            <a:off x="670560" y="15155473"/>
            <a:ext cx="1170432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Franklin Gothic Book" panose="020B0503020102020204" pitchFamily="34" charset="0"/>
              </a:rPr>
              <a:t>BACKGROUND:</a:t>
            </a:r>
          </a:p>
          <a:p>
            <a:r>
              <a:rPr lang="en-US" sz="4800" dirty="0">
                <a:latin typeface="Franklin Gothic Book" panose="020B0503020102020204" pitchFamily="34" charset="0"/>
              </a:rPr>
              <a:t>Despite pediatric decannulation failure rates ranging from 6.5%-21.4%, there remains significant variability among decannulation protocols. Published decannulation protocols incorporate various ambulatory and inpatient readiness tests; however, there remains a paucity of literature investigating the efficacy and value of these methods.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7D2D2-4D5D-CE4F-83EA-53B8785164C6}"/>
              </a:ext>
            </a:extLst>
          </p:cNvPr>
          <p:cNvSpPr txBox="1"/>
          <p:nvPr/>
        </p:nvSpPr>
        <p:spPr>
          <a:xfrm>
            <a:off x="670560" y="26621006"/>
            <a:ext cx="1170432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Franklin Gothic Book" panose="020B0503020102020204" pitchFamily="34" charset="0"/>
              </a:rPr>
              <a:t>METHODS:</a:t>
            </a:r>
          </a:p>
          <a:p>
            <a:r>
              <a:rPr lang="en-US" sz="4800" dirty="0">
                <a:latin typeface="Franklin Gothic Book" panose="020B0503020102020204" pitchFamily="34" charset="0"/>
              </a:rPr>
              <a:t>Using ICD-9 codes, all pediatric patients age 0-17 years with a tracheostomy between July, 2013 and July, 2018 were identified. During the specified timeframe, 125 patients attempted decannulation for a total of 126 attempts. Patients undergoing major airway reconstruction immediately prior to decannulation were excluded, resulting in 105 eligible attempts. Descriptive outcome statistics were calculated.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C1FC82-DBBA-2D4D-9A15-F86ACEA5CFBE}"/>
              </a:ext>
            </a:extLst>
          </p:cNvPr>
          <p:cNvSpPr txBox="1"/>
          <p:nvPr/>
        </p:nvSpPr>
        <p:spPr>
          <a:xfrm>
            <a:off x="670560" y="23473562"/>
            <a:ext cx="11704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Franklin Gothic Book" panose="020B0503020102020204" pitchFamily="34" charset="0"/>
              </a:rPr>
              <a:t>STUDY DESIGN: </a:t>
            </a:r>
          </a:p>
          <a:p>
            <a:r>
              <a:rPr lang="en-US" sz="4800" dirty="0">
                <a:latin typeface="Franklin Gothic Book" panose="020B0503020102020204" pitchFamily="34" charset="0"/>
              </a:rPr>
              <a:t>Single center retrospective cross-sectional study.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D8F504-7851-9B43-9AC8-AF35534ED844}"/>
              </a:ext>
            </a:extLst>
          </p:cNvPr>
          <p:cNvSpPr txBox="1"/>
          <p:nvPr/>
        </p:nvSpPr>
        <p:spPr>
          <a:xfrm>
            <a:off x="27858720" y="15155473"/>
            <a:ext cx="11704320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Franklin Gothic Book" panose="020B0503020102020204" pitchFamily="34" charset="0"/>
              </a:rPr>
              <a:t>RESULTS:</a:t>
            </a:r>
          </a:p>
          <a:p>
            <a:r>
              <a:rPr lang="en-US" sz="4800" dirty="0">
                <a:latin typeface="Franklin Gothic Book" panose="020B0503020102020204" pitchFamily="34" charset="0"/>
              </a:rPr>
              <a:t>Of the 105 eligible attempts, 75 included overnight pre-decannulation ICU observation, while 30 did not. Subsequent rates of successful decannulation were 97.33% (73/75) and 100.00% (30/30), respectively. The pre-decannulation ICU observation passing rate was 98.67% (74/75) despite a complication rate of 5.33% (4/75), defined as clinically significant oxygen desaturations. </a:t>
            </a:r>
          </a:p>
          <a:p>
            <a:r>
              <a:rPr lang="en-US" sz="4800" dirty="0">
                <a:latin typeface="Franklin Gothic Book" panose="020B0503020102020204" pitchFamily="34" charset="0"/>
              </a:rPr>
              <a:t>Post-</a:t>
            </a:r>
            <a:r>
              <a:rPr lang="en-US" sz="4800" dirty="0" err="1">
                <a:latin typeface="Franklin Gothic Book" panose="020B0503020102020204" pitchFamily="34" charset="0"/>
              </a:rPr>
              <a:t>decannulation</a:t>
            </a:r>
            <a:r>
              <a:rPr lang="en-US" sz="4800" dirty="0">
                <a:latin typeface="Franklin Gothic Book" panose="020B0503020102020204" pitchFamily="34" charset="0"/>
              </a:rPr>
              <a:t>, 98.08% (102/104) of decannulated patients were monitored inpatient for a minimum of 24 hours.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1311C5-F770-6A41-BB1B-95CA5A122EE2}"/>
              </a:ext>
            </a:extLst>
          </p:cNvPr>
          <p:cNvSpPr txBox="1"/>
          <p:nvPr/>
        </p:nvSpPr>
        <p:spPr>
          <a:xfrm>
            <a:off x="27858720" y="25764367"/>
            <a:ext cx="11704320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Franklin Gothic Book" panose="020B0503020102020204" pitchFamily="34" charset="0"/>
              </a:rPr>
              <a:t>CONCLUSION:</a:t>
            </a:r>
          </a:p>
          <a:p>
            <a:r>
              <a:rPr lang="en-US" sz="4800" dirty="0">
                <a:latin typeface="Franklin Gothic Book" panose="020B0503020102020204" pitchFamily="34" charset="0"/>
              </a:rPr>
              <a:t>With a 24hr ICU observation estimated at $2188 for room and board alone and similar rates of successful decannulation among both groups, pre-decannulation ICU observation is a low value, high cost item; especially in the setting of post-decannulation inpatient observation. We advocate that ambulatory testing may be sufficient to supplement physicians' perceived readiness for decannulation and that pre-decannulation ICU observation does not contribute significantly to decannulation readiness protocols.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4B44507-27A4-FE49-8DC0-C81B3D264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81" y="228243"/>
            <a:ext cx="5099193" cy="43437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8DFE9AE-B7DF-5349-93AE-8BB71F007516}"/>
              </a:ext>
            </a:extLst>
          </p:cNvPr>
          <p:cNvSpPr txBox="1"/>
          <p:nvPr/>
        </p:nvSpPr>
        <p:spPr>
          <a:xfrm>
            <a:off x="20179845" y="16925188"/>
            <a:ext cx="627470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Franklin Gothic Book" panose="020B0503020102020204" pitchFamily="34" charset="0"/>
              </a:rPr>
              <a:t>Cost of Room and Board for 1 night in the ICU: </a:t>
            </a:r>
          </a:p>
          <a:p>
            <a:pPr algn="ctr"/>
            <a:r>
              <a:rPr lang="en-US" sz="8800" b="1" dirty="0">
                <a:latin typeface="Franklin Gothic Book" panose="020B0503020102020204" pitchFamily="34" charset="0"/>
              </a:rPr>
              <a:t>$2188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1CE3B5-CC07-8043-B1F9-B025145117DE}"/>
              </a:ext>
            </a:extLst>
          </p:cNvPr>
          <p:cNvSpPr txBox="1"/>
          <p:nvPr/>
        </p:nvSpPr>
        <p:spPr>
          <a:xfrm>
            <a:off x="13505210" y="30085199"/>
            <a:ext cx="5742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Franklin Gothic Book" panose="020B0503020102020204" pitchFamily="34" charset="0"/>
              </a:rPr>
              <a:t>Ambulatory Capping Trial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ABEF2C-34F8-C844-80D9-2651FD69C464}"/>
              </a:ext>
            </a:extLst>
          </p:cNvPr>
          <p:cNvSpPr txBox="1"/>
          <p:nvPr/>
        </p:nvSpPr>
        <p:spPr>
          <a:xfrm>
            <a:off x="20985959" y="30088137"/>
            <a:ext cx="5742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Franklin Gothic Book" panose="020B0503020102020204" pitchFamily="34" charset="0"/>
              </a:rPr>
              <a:t>Post-Decannulation Inpatient Observation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CE3B5-CC07-8043-B1F9-B025145117DE}"/>
              </a:ext>
            </a:extLst>
          </p:cNvPr>
          <p:cNvSpPr txBox="1"/>
          <p:nvPr/>
        </p:nvSpPr>
        <p:spPr>
          <a:xfrm>
            <a:off x="17245582" y="34583037"/>
            <a:ext cx="5742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Franklin Gothic Book" panose="020B0503020102020204" pitchFamily="34" charset="0"/>
              </a:rPr>
              <a:t>Outpatient</a:t>
            </a:r>
          </a:p>
          <a:p>
            <a:pPr algn="ctr"/>
            <a:r>
              <a:rPr lang="en-US" sz="4800" b="1" dirty="0">
                <a:latin typeface="Franklin Gothic Book" panose="020B0503020102020204" pitchFamily="34" charset="0"/>
              </a:rPr>
              <a:t>Capped PSG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CE283DA-4533-F347-B2B5-196A0E75DB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7830798" y="31104879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55322"/>
      </p:ext>
    </p:extLst>
  </p:cSld>
  <p:clrMapOvr>
    <a:masterClrMapping/>
  </p:clrMapOvr>
</p:sld>
</file>

<file path=ppt/theme/theme1.xml><?xml version="1.0" encoding="utf-8"?>
<a:theme xmlns:a="http://schemas.openxmlformats.org/drawingml/2006/main" name="3 se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 section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 sectio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3222</TotalTime>
  <Words>380</Words>
  <Application>Microsoft Macintosh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Franklin Gothic Book</vt:lpstr>
      <vt:lpstr>Franklin Gothic Medium</vt:lpstr>
      <vt:lpstr>Franklin Gothic Medium Cond</vt:lpstr>
      <vt:lpstr>3 sections</vt:lpstr>
      <vt:lpstr>2 sections</vt:lpstr>
      <vt:lpstr>1 section</vt:lpstr>
      <vt:lpstr>The Value of Pre-Decannulation ICU Observation for Pediatric Patients </vt:lpstr>
    </vt:vector>
  </TitlesOfParts>
  <Company>Genigraphics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44x44</dc:title>
  <dc:creator>JL-PC</dc:creator>
  <dc:description>Quality poster printing
www.genigraphics.com
1-800-790-4001</dc:description>
  <cp:lastModifiedBy>Nico Espinosa</cp:lastModifiedBy>
  <cp:revision>81</cp:revision>
  <dcterms:created xsi:type="dcterms:W3CDTF">2019-10-25T19:49:05Z</dcterms:created>
  <dcterms:modified xsi:type="dcterms:W3CDTF">2020-01-13T17:30:00Z</dcterms:modified>
</cp:coreProperties>
</file>