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2918400" cy="16459200"/>
  <p:notesSz cx="6858000" cy="9144000"/>
  <p:defaultTextStyle>
    <a:defPPr>
      <a:defRPr lang="en-US"/>
    </a:defPPr>
    <a:lvl1pPr marL="0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1pPr>
    <a:lvl2pPr marL="352684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2pPr>
    <a:lvl3pPr marL="705368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3pPr>
    <a:lvl4pPr marL="1058052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4pPr>
    <a:lvl5pPr marL="1410736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5pPr>
    <a:lvl6pPr marL="1763420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6pPr>
    <a:lvl7pPr marL="2116104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7pPr>
    <a:lvl8pPr marL="2468789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8pPr>
    <a:lvl9pPr marL="2821473" algn="l" defTabSz="352684" rtl="0" eaLnBrk="1" latinLnBrk="0" hangingPunct="1">
      <a:defRPr sz="138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05"/>
    <a:srgbClr val="0027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041" autoAdjust="0"/>
    <p:restoredTop sz="94660"/>
  </p:normalViewPr>
  <p:slideViewPr>
    <p:cSldViewPr snapToGrid="0">
      <p:cViewPr>
        <p:scale>
          <a:sx n="49" d="100"/>
          <a:sy n="49" d="100"/>
        </p:scale>
        <p:origin x="133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DBFE8-F9BB-43BC-9EFD-7E0C527BAEE9}" type="datetimeFigureOut">
              <a:rPr lang="en-US" smtClean="0"/>
              <a:t>1/13/20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D96EF-98CA-4BC4-A446-80F47F333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9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1pPr>
    <a:lvl2pPr marL="352684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2pPr>
    <a:lvl3pPr marL="705368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3pPr>
    <a:lvl4pPr marL="1058052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4pPr>
    <a:lvl5pPr marL="1410736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5pPr>
    <a:lvl6pPr marL="1763420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6pPr>
    <a:lvl7pPr marL="2116104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7pPr>
    <a:lvl8pPr marL="2468789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8pPr>
    <a:lvl9pPr marL="2821473" algn="l" defTabSz="705368" rtl="0" eaLnBrk="1" latinLnBrk="0" hangingPunct="1">
      <a:defRPr sz="9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2693671"/>
            <a:ext cx="24688800" cy="57302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8644891"/>
            <a:ext cx="24688800" cy="397382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4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5" y="4103372"/>
            <a:ext cx="28392120" cy="684656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5" y="11014712"/>
            <a:ext cx="28392120" cy="360044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7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4381500"/>
            <a:ext cx="13990320" cy="104432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4381500"/>
            <a:ext cx="13990320" cy="104432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0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876301"/>
            <a:ext cx="28392120" cy="31813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29" y="4034791"/>
            <a:ext cx="13926025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29" y="6012180"/>
            <a:ext cx="13926025" cy="88430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0" y="4034791"/>
            <a:ext cx="13994608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0" y="6012180"/>
            <a:ext cx="13994608" cy="88430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4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96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097280"/>
            <a:ext cx="10617040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2369821"/>
            <a:ext cx="16664940" cy="116967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4937760"/>
            <a:ext cx="10617040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9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097280"/>
            <a:ext cx="10617040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2369821"/>
            <a:ext cx="16664940" cy="116967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4937760"/>
            <a:ext cx="10617040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9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6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0" y="876300"/>
            <a:ext cx="7098030" cy="139484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0" y="876300"/>
            <a:ext cx="20882610" cy="1394841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1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876301"/>
            <a:ext cx="2839212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4381500"/>
            <a:ext cx="2839212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15255241"/>
            <a:ext cx="7406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E23FE-DABC-4D1A-BA10-A47659B2F543}" type="datetimeFigureOut">
              <a:rPr lang="en-US" smtClean="0"/>
              <a:t>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15255241"/>
            <a:ext cx="1110996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15255241"/>
            <a:ext cx="7406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EF40A-C9FF-4C3D-B768-9E0C8506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2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E0E2114-5B20-3A4F-BCE9-70497CFEC869}"/>
              </a:ext>
            </a:extLst>
          </p:cNvPr>
          <p:cNvGrpSpPr/>
          <p:nvPr/>
        </p:nvGrpSpPr>
        <p:grpSpPr>
          <a:xfrm>
            <a:off x="176537" y="12001741"/>
            <a:ext cx="6668016" cy="3312827"/>
            <a:chOff x="176537" y="12123661"/>
            <a:chExt cx="6668016" cy="331282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5E42521-946B-224B-93CF-84989213C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558"/>
            <a:stretch/>
          </p:blipFill>
          <p:spPr>
            <a:xfrm>
              <a:off x="176537" y="12123661"/>
              <a:ext cx="6668016" cy="331282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B3B8A1-4F74-F94C-A290-C47629743098}"/>
                </a:ext>
              </a:extLst>
            </p:cNvPr>
            <p:cNvSpPr/>
            <p:nvPr/>
          </p:nvSpPr>
          <p:spPr>
            <a:xfrm>
              <a:off x="329255" y="12286392"/>
              <a:ext cx="401805" cy="372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9EB9112-6A28-43DE-BADC-8AED52AC8BEE}"/>
              </a:ext>
            </a:extLst>
          </p:cNvPr>
          <p:cNvSpPr/>
          <p:nvPr/>
        </p:nvSpPr>
        <p:spPr>
          <a:xfrm>
            <a:off x="0" y="-28150"/>
            <a:ext cx="32918400" cy="1959733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>
              <a:solidFill>
                <a:srgbClr val="00274C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9F5824-83B0-40AC-9BC4-02119D403676}"/>
              </a:ext>
            </a:extLst>
          </p:cNvPr>
          <p:cNvSpPr/>
          <p:nvPr/>
        </p:nvSpPr>
        <p:spPr>
          <a:xfrm>
            <a:off x="9807666" y="2259651"/>
            <a:ext cx="12417008" cy="557638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1B8DED-BF98-46C0-AE2A-C0530B1A5EDF}"/>
              </a:ext>
            </a:extLst>
          </p:cNvPr>
          <p:cNvSpPr/>
          <p:nvPr/>
        </p:nvSpPr>
        <p:spPr>
          <a:xfrm>
            <a:off x="262020" y="7301070"/>
            <a:ext cx="9371593" cy="548918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E5E41D-442B-40D4-ABDA-D1E92E6E8CC2}"/>
              </a:ext>
            </a:extLst>
          </p:cNvPr>
          <p:cNvSpPr txBox="1"/>
          <p:nvPr/>
        </p:nvSpPr>
        <p:spPr>
          <a:xfrm>
            <a:off x="2420247" y="72529"/>
            <a:ext cx="30076651" cy="163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Fetal Lung Transcriptome Patterns in an Ex Vivo Compression Model of Diaphragmatic Hernia </a:t>
            </a:r>
          </a:p>
          <a:p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Z.D. Fox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1,2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, G. Jiang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2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, K.A. Walker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2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, K. Ho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3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, A.P. Liu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3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, S.M. Kunisaki</a:t>
            </a:r>
            <a:r>
              <a:rPr lang="en-US" sz="240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1,2</a:t>
            </a:r>
            <a:r>
              <a:rPr lang="en-US" sz="2400" dirty="0">
                <a:solidFill>
                  <a:srgbClr val="FFCB05"/>
                </a:solidFill>
                <a:latin typeface="Univers Light" panose="020B0403020202020204" pitchFamily="34" charset="0"/>
              </a:rPr>
              <a:t> ;  </a:t>
            </a:r>
            <a:r>
              <a:rPr lang="en-US" sz="204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1</a:t>
            </a:r>
            <a:r>
              <a:rPr lang="en-US" sz="2040" dirty="0">
                <a:solidFill>
                  <a:srgbClr val="FFCB05"/>
                </a:solidFill>
                <a:latin typeface="Univers Light" panose="020B0403020202020204" pitchFamily="34" charset="0"/>
              </a:rPr>
              <a:t>University Of Michigan Medical School, Ann Arbor, MI, USA;  </a:t>
            </a:r>
            <a:r>
              <a:rPr lang="en-US" sz="204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2</a:t>
            </a:r>
            <a:r>
              <a:rPr lang="en-US" sz="2040" dirty="0">
                <a:solidFill>
                  <a:srgbClr val="FFCB05"/>
                </a:solidFill>
                <a:latin typeface="Univers Light" panose="020B0403020202020204" pitchFamily="34" charset="0"/>
              </a:rPr>
              <a:t>Michigan Medicine, Pediatric Surgery Section, Department Of Surgery, Ann Arbor, MICHIGAN, USA;  </a:t>
            </a:r>
            <a:r>
              <a:rPr lang="en-US" sz="2040" baseline="30000" dirty="0">
                <a:solidFill>
                  <a:srgbClr val="FFCB05"/>
                </a:solidFill>
                <a:latin typeface="Univers Light" panose="020B0403020202020204" pitchFamily="34" charset="0"/>
              </a:rPr>
              <a:t>3</a:t>
            </a:r>
            <a:r>
              <a:rPr lang="en-US" sz="2040" dirty="0">
                <a:solidFill>
                  <a:srgbClr val="FFCB05"/>
                </a:solidFill>
                <a:latin typeface="Univers Light" panose="020B0403020202020204" pitchFamily="34" charset="0"/>
              </a:rPr>
              <a:t>University Of Michigan, Mechanical Engineering, Ann Arbor, MI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2367DB-A538-40D3-991F-6580D1372866}"/>
              </a:ext>
            </a:extLst>
          </p:cNvPr>
          <p:cNvCxnSpPr>
            <a:cxnSpLocks noChangeAspect="1"/>
          </p:cNvCxnSpPr>
          <p:nvPr/>
        </p:nvCxnSpPr>
        <p:spPr>
          <a:xfrm>
            <a:off x="0" y="2087350"/>
            <a:ext cx="32894043" cy="0"/>
          </a:xfrm>
          <a:prstGeom prst="line">
            <a:avLst/>
          </a:prstGeom>
          <a:ln w="38100" cmpd="sng">
            <a:solidFill>
              <a:srgbClr val="FFD8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B8B5147-4E5B-4712-A0A1-CE009985C606}"/>
              </a:ext>
            </a:extLst>
          </p:cNvPr>
          <p:cNvSpPr txBox="1"/>
          <p:nvPr/>
        </p:nvSpPr>
        <p:spPr>
          <a:xfrm>
            <a:off x="310889" y="7246798"/>
            <a:ext cx="264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Introduction </a:t>
            </a:r>
            <a:endParaRPr lang="en-US" sz="36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76F336-9443-4A7E-9423-DA4A06D10D75}"/>
              </a:ext>
            </a:extLst>
          </p:cNvPr>
          <p:cNvSpPr txBox="1"/>
          <p:nvPr/>
        </p:nvSpPr>
        <p:spPr>
          <a:xfrm>
            <a:off x="9811679" y="2134595"/>
            <a:ext cx="17876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Results</a:t>
            </a:r>
            <a:r>
              <a:rPr lang="en-US" sz="42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 </a:t>
            </a:r>
            <a:endParaRPr lang="en-US" sz="42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A5A817-DA2A-4AA6-86B0-908A9CC21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3" y="340841"/>
            <a:ext cx="1873703" cy="129175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A0EFDBE-CB0B-4547-8326-687EEAD4ECCE}"/>
              </a:ext>
            </a:extLst>
          </p:cNvPr>
          <p:cNvSpPr/>
          <p:nvPr/>
        </p:nvSpPr>
        <p:spPr>
          <a:xfrm>
            <a:off x="245113" y="11381651"/>
            <a:ext cx="9388500" cy="609398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7F6656-84D1-4A59-BFD8-80269EF67E0A}"/>
              </a:ext>
            </a:extLst>
          </p:cNvPr>
          <p:cNvSpPr txBox="1"/>
          <p:nvPr/>
        </p:nvSpPr>
        <p:spPr>
          <a:xfrm>
            <a:off x="233127" y="11340083"/>
            <a:ext cx="273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Methods</a:t>
            </a:r>
            <a:endParaRPr lang="en-US" sz="36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F85891-5CE3-4960-B33C-2C1E86B272E0}"/>
              </a:ext>
            </a:extLst>
          </p:cNvPr>
          <p:cNvSpPr txBox="1"/>
          <p:nvPr/>
        </p:nvSpPr>
        <p:spPr>
          <a:xfrm>
            <a:off x="3030738" y="7941960"/>
            <a:ext cx="6722353" cy="3385542"/>
          </a:xfrm>
          <a:prstGeom prst="rect">
            <a:avLst/>
          </a:prstGeom>
          <a:noFill/>
          <a:ln>
            <a:noFill/>
          </a:ln>
        </p:spPr>
        <p:txBody>
          <a:bodyPr wrap="square" lIns="164592" rtlCol="0">
            <a:spAutoFit/>
          </a:bodyPr>
          <a:lstStyle/>
          <a:p>
            <a:r>
              <a:rPr lang="en-US" sz="1800" b="1" u="sng" dirty="0"/>
              <a:t>Clinical Significance:</a:t>
            </a:r>
            <a:r>
              <a:rPr lang="en-US" sz="1800" dirty="0"/>
              <a:t> Pulmonary hypoplasia and hypertension are major problems in neonates born with congenital diaphragmatic hernia (CDH). Despite advances in care, mortality remain in excess of 30 percent </a:t>
            </a:r>
          </a:p>
          <a:p>
            <a:endParaRPr lang="en-US" sz="800" dirty="0"/>
          </a:p>
          <a:p>
            <a:r>
              <a:rPr lang="en-US" sz="1800" b="1" u="sng" dirty="0"/>
              <a:t>Purpose:</a:t>
            </a:r>
            <a:r>
              <a:rPr lang="en-US" sz="1800" dirty="0"/>
              <a:t> To better understand the relative contribution of mechanical forces in the CDH lung by exploring lung development in the nitrofen rat model using a novel </a:t>
            </a:r>
            <a:r>
              <a:rPr lang="en-US" sz="1800" i="1" dirty="0"/>
              <a:t>ex vivo</a:t>
            </a:r>
            <a:r>
              <a:rPr lang="en-US" sz="1800" dirty="0"/>
              <a:t> mechanical compression micro-device.</a:t>
            </a:r>
          </a:p>
          <a:p>
            <a:endParaRPr lang="en-US" sz="800" dirty="0"/>
          </a:p>
          <a:p>
            <a:r>
              <a:rPr lang="en-US" sz="1800" b="1" u="sng" dirty="0"/>
              <a:t>Hypothesis:</a:t>
            </a:r>
            <a:r>
              <a:rPr lang="en-US" sz="1800" dirty="0"/>
              <a:t> </a:t>
            </a:r>
            <a:r>
              <a:rPr lang="en-US" sz="1800" i="1" dirty="0"/>
              <a:t>Ex vivo</a:t>
            </a:r>
            <a:r>
              <a:rPr lang="en-US" sz="1800" dirty="0"/>
              <a:t> mechanical compression results in greater alteration of pulmonary epithelial and mesenchymal developmental markers in nitrofen exposed compared to control lungs. </a:t>
            </a:r>
            <a:endParaRPr lang="en-US" sz="1800" b="1" dirty="0"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74F4AC-FE64-46AA-B683-CB81BBF832E6}"/>
              </a:ext>
            </a:extLst>
          </p:cNvPr>
          <p:cNvSpPr/>
          <p:nvPr/>
        </p:nvSpPr>
        <p:spPr>
          <a:xfrm>
            <a:off x="22441456" y="12319966"/>
            <a:ext cx="10313243" cy="642750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92BC2B-7B7A-4CDA-BA4B-644BA5F7658C}"/>
              </a:ext>
            </a:extLst>
          </p:cNvPr>
          <p:cNvSpPr txBox="1"/>
          <p:nvPr/>
        </p:nvSpPr>
        <p:spPr>
          <a:xfrm>
            <a:off x="22474117" y="12355270"/>
            <a:ext cx="3279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Conclusions </a:t>
            </a:r>
            <a:endParaRPr lang="en-US" sz="36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6F0803-AEF2-4BA0-81F5-230E7CF9AB26}"/>
              </a:ext>
            </a:extLst>
          </p:cNvPr>
          <p:cNvSpPr txBox="1"/>
          <p:nvPr/>
        </p:nvSpPr>
        <p:spPr>
          <a:xfrm>
            <a:off x="22461396" y="13083838"/>
            <a:ext cx="10360209" cy="3170099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Data from this novel, “disease-in-a-dish” </a:t>
            </a:r>
            <a:r>
              <a:rPr lang="en-US" sz="2000" i="1" dirty="0"/>
              <a:t>ex vivo</a:t>
            </a:r>
            <a:r>
              <a:rPr lang="en-US" sz="2000" dirty="0"/>
              <a:t> model of CDH fetal lung development suggests a primary aberration in the pulmonary transcriptome pattern within nitrofen-exposed lungs in response to mechanical stress. </a:t>
            </a:r>
          </a:p>
          <a:p>
            <a:endParaRPr lang="en-US" sz="2000" dirty="0"/>
          </a:p>
          <a:p>
            <a:r>
              <a:rPr lang="en-US" sz="2000" dirty="0"/>
              <a:t>These findings are associated with impaired upregulation of </a:t>
            </a:r>
            <a:r>
              <a:rPr lang="en-US" sz="2000" i="1" dirty="0"/>
              <a:t>POSTN</a:t>
            </a:r>
            <a:r>
              <a:rPr lang="en-US" sz="2000" dirty="0"/>
              <a:t>, a mechanical stress response protein important for normal lung development. </a:t>
            </a:r>
          </a:p>
          <a:p>
            <a:endParaRPr lang="en-US" sz="2000" dirty="0"/>
          </a:p>
          <a:p>
            <a:r>
              <a:rPr lang="en-US" sz="2000" dirty="0"/>
              <a:t>Further investigation of this bioengineering research platform is warranted to help facilitate a better understanding of the effect of mechanical compression on fetal lung growth and matricellular dynamics.</a:t>
            </a:r>
            <a:endParaRPr lang="en-US" sz="1680" dirty="0">
              <a:latin typeface="Univers Light" panose="020B0403020202020204" pitchFamily="34" charset="0"/>
            </a:endParaRPr>
          </a:p>
        </p:txBody>
      </p:sp>
      <p:pic>
        <p:nvPicPr>
          <p:cNvPr id="56" name="Picture 55" descr="cdh cxr2.jpg">
            <a:extLst>
              <a:ext uri="{FF2B5EF4-FFF2-40B4-BE49-F238E27FC236}">
                <a16:creationId xmlns:a16="http://schemas.microsoft.com/office/drawing/2014/main" id="{7EB8893B-FCD7-43A8-919A-109C8EFEA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5" y="8045510"/>
            <a:ext cx="2805153" cy="28204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C99080-CF48-460D-92B7-542BBBAFFE4A}"/>
              </a:ext>
            </a:extLst>
          </p:cNvPr>
          <p:cNvSpPr/>
          <p:nvPr/>
        </p:nvSpPr>
        <p:spPr>
          <a:xfrm>
            <a:off x="213380" y="7934738"/>
            <a:ext cx="9420233" cy="3346627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8C539E-45CA-473E-B7A1-C48A2A159B96}"/>
              </a:ext>
            </a:extLst>
          </p:cNvPr>
          <p:cNvSpPr/>
          <p:nvPr/>
        </p:nvSpPr>
        <p:spPr>
          <a:xfrm>
            <a:off x="9814052" y="2902862"/>
            <a:ext cx="12410621" cy="13348057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DDCC4A-3507-4986-81BC-2BD100302A0A}"/>
              </a:ext>
            </a:extLst>
          </p:cNvPr>
          <p:cNvSpPr/>
          <p:nvPr/>
        </p:nvSpPr>
        <p:spPr>
          <a:xfrm>
            <a:off x="6331309" y="6932340"/>
            <a:ext cx="205141" cy="192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E06322D-2559-46CA-B0CE-75E37288A429}"/>
              </a:ext>
            </a:extLst>
          </p:cNvPr>
          <p:cNvSpPr txBox="1"/>
          <p:nvPr/>
        </p:nvSpPr>
        <p:spPr>
          <a:xfrm>
            <a:off x="233127" y="15006990"/>
            <a:ext cx="951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Univers Condensed Light" panose="020B0306020202040204" pitchFamily="34" charset="0"/>
            </a:endParaRPr>
          </a:p>
          <a:p>
            <a:r>
              <a:rPr lang="en-US" sz="1200" dirty="0">
                <a:latin typeface="Univers Condensed Light" panose="020B0306020202040204" pitchFamily="34" charset="0"/>
              </a:rPr>
              <a:t>A) Whole fetal rat lung were dissected from Sprague-Dewey dams </a:t>
            </a:r>
            <a:r>
              <a:rPr lang="en-US" sz="1200" dirty="0" err="1">
                <a:latin typeface="Univers Condensed Light" panose="020B0306020202040204" pitchFamily="34" charset="0"/>
              </a:rPr>
              <a:t>gavaged</a:t>
            </a:r>
            <a:r>
              <a:rPr lang="en-US" sz="1200" dirty="0">
                <a:latin typeface="Univers Condensed Light" panose="020B0306020202040204" pitchFamily="34" charset="0"/>
              </a:rPr>
              <a:t> with Nitrofen  vs control at E9.5 gestation. Lungs were cultured in Hank’s buffered saline. </a:t>
            </a:r>
          </a:p>
          <a:p>
            <a:r>
              <a:rPr lang="en-US" sz="1200" dirty="0">
                <a:latin typeface="Univers Condensed Light" panose="020B0306020202040204" pitchFamily="34" charset="0"/>
              </a:rPr>
              <a:t>B) Micro-device was designed to apply compressive stress to fetal rate lung explants. </a:t>
            </a:r>
          </a:p>
          <a:p>
            <a:r>
              <a:rPr lang="en-US" sz="1200" dirty="0">
                <a:latin typeface="Univers Condensed Light" panose="020B0306020202040204" pitchFamily="34" charset="0"/>
              </a:rPr>
              <a:t>C) Lungs were encapsulated in </a:t>
            </a:r>
            <a:r>
              <a:rPr lang="en-US" sz="1200" dirty="0" err="1">
                <a:latin typeface="Univers Condensed Light" panose="020B0306020202040204" pitchFamily="34" charset="0"/>
              </a:rPr>
              <a:t>Matrigel</a:t>
            </a:r>
            <a:r>
              <a:rPr lang="en-US" sz="1200" dirty="0">
                <a:latin typeface="Univers Condensed Light" panose="020B0306020202040204" pitchFamily="34" charset="0"/>
              </a:rPr>
              <a:t> and place in a </a:t>
            </a:r>
            <a:r>
              <a:rPr lang="en-US" sz="1200" dirty="0" err="1">
                <a:latin typeface="Univers Condensed Light" panose="020B0306020202040204" pitchFamily="34" charset="0"/>
              </a:rPr>
              <a:t>transwell</a:t>
            </a:r>
            <a:r>
              <a:rPr lang="en-US" sz="1200" dirty="0">
                <a:latin typeface="Univers Condensed Light" panose="020B0306020202040204" pitchFamily="34" charset="0"/>
              </a:rPr>
              <a:t> 6-well plate on top of a 0.4 um PET </a:t>
            </a:r>
            <a:r>
              <a:rPr lang="en-US" sz="1200" dirty="0" err="1">
                <a:latin typeface="Univers Condensed Light" panose="020B0306020202040204" pitchFamily="34" charset="0"/>
              </a:rPr>
              <a:t>transwell</a:t>
            </a:r>
            <a:r>
              <a:rPr lang="en-US" sz="1200" dirty="0">
                <a:latin typeface="Univers Condensed Light" panose="020B0306020202040204" pitchFamily="34" charset="0"/>
              </a:rPr>
              <a:t> filter to allow nutrient and oxygen diffusion. To apply constant stress, a fixed weight was applied over the cushion. 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CF5CA9C6-8D0C-A847-92CE-74AF7809D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319" y="3723747"/>
            <a:ext cx="5427016" cy="3431965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3CD004C-C946-404D-8F9F-DED45318E2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92" y="8344078"/>
            <a:ext cx="12147580" cy="7857158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3032D73B-B0D7-2944-8B00-441B87D5C8B0}"/>
              </a:ext>
            </a:extLst>
          </p:cNvPr>
          <p:cNvSpPr/>
          <p:nvPr/>
        </p:nvSpPr>
        <p:spPr>
          <a:xfrm>
            <a:off x="197969" y="2259651"/>
            <a:ext cx="9435643" cy="548918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FE16C2-2E33-E843-8474-529EC2F5BB2C}"/>
              </a:ext>
            </a:extLst>
          </p:cNvPr>
          <p:cNvSpPr txBox="1"/>
          <p:nvPr/>
        </p:nvSpPr>
        <p:spPr>
          <a:xfrm>
            <a:off x="246838" y="2205379"/>
            <a:ext cx="264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Abstract </a:t>
            </a:r>
            <a:endParaRPr lang="en-US" sz="36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0E3DBFE-F056-2F45-9ABA-9A56FE148FFB}"/>
              </a:ext>
            </a:extLst>
          </p:cNvPr>
          <p:cNvSpPr/>
          <p:nvPr/>
        </p:nvSpPr>
        <p:spPr>
          <a:xfrm>
            <a:off x="206367" y="2872604"/>
            <a:ext cx="9427246" cy="4325103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61F7EC6-F2A5-F341-A4EA-878DC1AFF817}"/>
              </a:ext>
            </a:extLst>
          </p:cNvPr>
          <p:cNvSpPr txBox="1"/>
          <p:nvPr/>
        </p:nvSpPr>
        <p:spPr>
          <a:xfrm>
            <a:off x="213379" y="2913789"/>
            <a:ext cx="9420233" cy="4401205"/>
          </a:xfrm>
          <a:prstGeom prst="rect">
            <a:avLst/>
          </a:prstGeom>
          <a:noFill/>
          <a:ln>
            <a:noFill/>
          </a:ln>
        </p:spPr>
        <p:txBody>
          <a:bodyPr wrap="square" lIns="164592" rtlCol="0">
            <a:spAutoFit/>
          </a:bodyPr>
          <a:lstStyle/>
          <a:p>
            <a:r>
              <a:rPr lang="en-US" sz="1400" b="1" u="sng" dirty="0"/>
              <a:t>Background</a:t>
            </a:r>
            <a:r>
              <a:rPr lang="en-US" sz="1400" b="1" dirty="0"/>
              <a:t>: </a:t>
            </a:r>
            <a:r>
              <a:rPr lang="en-US" sz="1400" dirty="0"/>
              <a:t>The purpose of this study was to employ a novel </a:t>
            </a:r>
            <a:r>
              <a:rPr lang="en-US" sz="1400" i="1" dirty="0"/>
              <a:t>ex vivo</a:t>
            </a:r>
            <a:r>
              <a:rPr lang="en-US" sz="1400" dirty="0"/>
              <a:t> lung model of congenital diaphragmatic hernia (CDH) to determine how mechanical compression affects early pulmonary development. </a:t>
            </a:r>
          </a:p>
          <a:p>
            <a:endParaRPr lang="en-US" sz="1400" dirty="0"/>
          </a:p>
          <a:p>
            <a:r>
              <a:rPr lang="en-US" sz="1400" b="1" u="sng" dirty="0"/>
              <a:t>Methods</a:t>
            </a:r>
            <a:r>
              <a:rPr lang="en-US" sz="1400" dirty="0"/>
              <a:t>: E15 whole fetal rat lungs (n=6-12/group) from nitrofen-exposed and normal (vehicle only) dams were explanted and cultured </a:t>
            </a:r>
            <a:r>
              <a:rPr lang="en-US" sz="1400" i="1" dirty="0"/>
              <a:t>ex vivo</a:t>
            </a:r>
            <a:r>
              <a:rPr lang="en-US" sz="1400" dirty="0"/>
              <a:t> in compression micro-devices (0.2 or 0.4 </a:t>
            </a:r>
            <a:r>
              <a:rPr lang="en-US" sz="1400" dirty="0" err="1"/>
              <a:t>kPa</a:t>
            </a:r>
            <a:r>
              <a:rPr lang="en-US" sz="1400" dirty="0"/>
              <a:t>) for 12 </a:t>
            </a:r>
            <a:r>
              <a:rPr lang="en-US" sz="1400" dirty="0" err="1"/>
              <a:t>hrs</a:t>
            </a:r>
            <a:r>
              <a:rPr lang="en-US" sz="1400" dirty="0"/>
              <a:t> to mimic physiologic compression forces that occur in CDH </a:t>
            </a:r>
            <a:r>
              <a:rPr lang="en-US" sz="1400" i="1" dirty="0"/>
              <a:t>in vivo.</a:t>
            </a:r>
            <a:r>
              <a:rPr lang="en-US" sz="1400" dirty="0"/>
              <a:t> Lungs were evaluated with significance set at p&lt;0.05. </a:t>
            </a:r>
          </a:p>
          <a:p>
            <a:endParaRPr lang="en-US" sz="1400" dirty="0"/>
          </a:p>
          <a:p>
            <a:r>
              <a:rPr lang="en-US" sz="1400" b="1" u="sng" dirty="0"/>
              <a:t>Results</a:t>
            </a:r>
            <a:r>
              <a:rPr lang="en-US" sz="1400" dirty="0"/>
              <a:t>: Nitrofen-exposed lungs were hypoplastic and expressed lower levels of surfactant protein C (</a:t>
            </a:r>
            <a:r>
              <a:rPr lang="en-US" sz="1400" i="1" dirty="0"/>
              <a:t>SFPTC</a:t>
            </a:r>
            <a:r>
              <a:rPr lang="en-US" sz="1400" dirty="0"/>
              <a:t>) at baseline. Although compression alone did not alter a-smooth muscle actin (</a:t>
            </a:r>
            <a:r>
              <a:rPr lang="en-US" sz="1400" i="1" dirty="0"/>
              <a:t>ACTA2</a:t>
            </a:r>
            <a:r>
              <a:rPr lang="en-US" sz="1400" dirty="0"/>
              <a:t>) expression in normal lungs, nitrofen-exposed lungs had significantly increased </a:t>
            </a:r>
            <a:r>
              <a:rPr lang="en-US" sz="1400" i="1" dirty="0"/>
              <a:t>ACTA2 </a:t>
            </a:r>
            <a:r>
              <a:rPr lang="en-US" sz="1400" dirty="0"/>
              <a:t>transcripts (0.2 </a:t>
            </a:r>
            <a:r>
              <a:rPr lang="en-US" sz="1400" dirty="0" err="1"/>
              <a:t>kPa</a:t>
            </a:r>
            <a:r>
              <a:rPr lang="en-US" sz="1400" dirty="0"/>
              <a:t>: 2.04±0.15; 0.4 </a:t>
            </a:r>
            <a:r>
              <a:rPr lang="en-US" sz="1400" dirty="0" err="1"/>
              <a:t>kPa</a:t>
            </a:r>
            <a:r>
              <a:rPr lang="en-US" sz="1400" dirty="0"/>
              <a:t>: 2.22±0.11; both p&lt;0.001, respectively). Nitrofen-exposed lungs also showed further reductions in </a:t>
            </a:r>
            <a:r>
              <a:rPr lang="en-US" sz="1400" i="1" dirty="0"/>
              <a:t>SFPTC</a:t>
            </a:r>
            <a:r>
              <a:rPr lang="en-US" sz="1400" dirty="0"/>
              <a:t> expression at 0.2 and 0.4 </a:t>
            </a:r>
            <a:r>
              <a:rPr lang="en-US" sz="1400" dirty="0" err="1"/>
              <a:t>kPa</a:t>
            </a:r>
            <a:r>
              <a:rPr lang="en-US" sz="1400" dirty="0"/>
              <a:t> (0.53±0.04, p&lt;0.01; 0.69±0.23, p&lt;0.001; respectively). Whereas normal lungs exposed to 0.2 and 0.4 </a:t>
            </a:r>
            <a:r>
              <a:rPr lang="en-US" sz="1400" dirty="0" err="1"/>
              <a:t>kPa</a:t>
            </a:r>
            <a:r>
              <a:rPr lang="en-US" sz="1400" dirty="0"/>
              <a:t> showed significant increases in </a:t>
            </a:r>
            <a:r>
              <a:rPr lang="en-US" sz="1400" dirty="0" err="1"/>
              <a:t>periostin</a:t>
            </a:r>
            <a:r>
              <a:rPr lang="en-US" sz="1400" dirty="0"/>
              <a:t> (</a:t>
            </a:r>
            <a:r>
              <a:rPr lang="en-US" sz="1400" i="1" dirty="0"/>
              <a:t>POSTN</a:t>
            </a:r>
            <a:r>
              <a:rPr lang="en-US" sz="1400" dirty="0"/>
              <a:t>), a mechanical stress response molecule (1.79±0.10 and 2.12±0.39, respectively; both p&lt;0.001), nitrofen-exposed lungs had a significant decrease in </a:t>
            </a:r>
            <a:r>
              <a:rPr lang="en-US" sz="1400" i="1" dirty="0"/>
              <a:t>POSTN</a:t>
            </a:r>
            <a:r>
              <a:rPr lang="en-US" sz="1400" dirty="0"/>
              <a:t> expression (0.4 </a:t>
            </a:r>
            <a:r>
              <a:rPr lang="en-US" sz="1400" dirty="0" err="1"/>
              <a:t>kPa</a:t>
            </a:r>
            <a:r>
              <a:rPr lang="en-US" sz="1400" dirty="0"/>
              <a:t>: 0.67±0.15, p&lt;0.001), which was confirmed by immunohistochemistry.</a:t>
            </a:r>
          </a:p>
          <a:p>
            <a:endParaRPr lang="en-US" sz="1400" dirty="0"/>
          </a:p>
          <a:p>
            <a:r>
              <a:rPr lang="en-US" sz="1400" b="1" u="sng" dirty="0"/>
              <a:t>Conclusion</a:t>
            </a:r>
            <a:r>
              <a:rPr lang="en-US" sz="1400" dirty="0"/>
              <a:t>: Collectively, these pilot data in a model of CDH lung hypoplasia suggest a primary aberration in response to mechanical stress within the nitrofen lung, characterized by an upregulation of </a:t>
            </a:r>
            <a:r>
              <a:rPr lang="en-US" sz="1400" i="1" dirty="0"/>
              <a:t>ACTA2</a:t>
            </a:r>
            <a:r>
              <a:rPr lang="en-US" sz="1400" dirty="0"/>
              <a:t> and a downregulation in </a:t>
            </a:r>
            <a:r>
              <a:rPr lang="en-US" sz="1400" i="1" dirty="0"/>
              <a:t>SPFTC</a:t>
            </a:r>
            <a:r>
              <a:rPr lang="en-US" sz="1400" dirty="0"/>
              <a:t> and </a:t>
            </a:r>
            <a:r>
              <a:rPr lang="en-US" sz="1400" i="1" dirty="0"/>
              <a:t>POSTN</a:t>
            </a:r>
            <a:r>
              <a:rPr lang="en-US" sz="1400" dirty="0"/>
              <a:t>. This </a:t>
            </a:r>
            <a:r>
              <a:rPr lang="en-US" sz="1400" i="1" dirty="0"/>
              <a:t>ex vivo</a:t>
            </a:r>
            <a:r>
              <a:rPr lang="en-US" sz="1400" dirty="0"/>
              <a:t> compression system may serve as a novel research platform to better understand the </a:t>
            </a:r>
            <a:r>
              <a:rPr lang="en-US" sz="1400" dirty="0" err="1"/>
              <a:t>mechanobiology</a:t>
            </a:r>
            <a:r>
              <a:rPr lang="en-US" sz="1400" dirty="0"/>
              <a:t> and complex regulation of matricellular dynamics during CDH fetal lung development. </a:t>
            </a:r>
          </a:p>
          <a:p>
            <a:endParaRPr lang="en-US" sz="1400" b="1" dirty="0"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9FF83-AF4E-D94B-A3F0-D996E87CF2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946" y="3727992"/>
            <a:ext cx="3037931" cy="35323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EA5D2A-59FA-E04D-A43A-109D7F4C2C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275" y="3963655"/>
            <a:ext cx="6801718" cy="75687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05C253-0E87-3C4D-AD3A-9BAA6214FD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2628" y="4253969"/>
            <a:ext cx="3028974" cy="31673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08C4683-9426-9C44-AE8E-AACE907B98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399" y="3769013"/>
            <a:ext cx="3706279" cy="343816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C9CEEC7-7FDF-DA45-96F3-21EBC7473A22}"/>
              </a:ext>
            </a:extLst>
          </p:cNvPr>
          <p:cNvSpPr txBox="1"/>
          <p:nvPr/>
        </p:nvSpPr>
        <p:spPr>
          <a:xfrm>
            <a:off x="9814051" y="2959118"/>
            <a:ext cx="12033578" cy="646331"/>
          </a:xfrm>
          <a:prstGeom prst="rect">
            <a:avLst/>
          </a:prstGeom>
          <a:noFill/>
          <a:ln>
            <a:noFill/>
          </a:ln>
        </p:spPr>
        <p:txBody>
          <a:bodyPr wrap="square" lIns="164592" rtlCol="0">
            <a:spAutoFit/>
          </a:bodyPr>
          <a:lstStyle/>
          <a:p>
            <a:pPr algn="just"/>
            <a:r>
              <a:rPr lang="en-US" sz="1800" b="1" i="1" u="sng" dirty="0">
                <a:latin typeface="Univers Light" panose="020B0403020202020204" pitchFamily="34" charset="0"/>
                <a:cs typeface="Arial" panose="020B0604020202020204" pitchFamily="34" charset="0"/>
              </a:rPr>
              <a:t>Lung </a:t>
            </a:r>
            <a:r>
              <a:rPr lang="en-US" sz="1800" b="1" i="1" u="sng" dirty="0" err="1">
                <a:latin typeface="Univers Light" panose="020B0403020202020204" pitchFamily="34" charset="0"/>
                <a:cs typeface="Arial" panose="020B0604020202020204" pitchFamily="34" charset="0"/>
              </a:rPr>
              <a:t>Morphogenic</a:t>
            </a:r>
            <a:r>
              <a:rPr lang="en-US" sz="1800" b="1" i="1" u="sng" dirty="0">
                <a:latin typeface="Univers Light" panose="020B0403020202020204" pitchFamily="34" charset="0"/>
                <a:cs typeface="Arial" panose="020B0604020202020204" pitchFamily="34" charset="0"/>
              </a:rPr>
              <a:t> Analysis </a:t>
            </a:r>
            <a:r>
              <a:rPr lang="en-US" sz="1800" b="1" dirty="0">
                <a:latin typeface="Univers Light" panose="020B0403020202020204" pitchFamily="34" charset="0"/>
                <a:cs typeface="Arial" panose="020B0604020202020204" pitchFamily="34" charset="0"/>
              </a:rPr>
              <a:t>– Early Nitrofen exposure results in reduced lung volumes, terminal airway branching, and distal lung epithelial transcripts in embryonic lung development 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84D893-5634-4C46-B5C8-1FEA2DC60CD6}"/>
              </a:ext>
            </a:extLst>
          </p:cNvPr>
          <p:cNvSpPr/>
          <p:nvPr/>
        </p:nvSpPr>
        <p:spPr>
          <a:xfrm>
            <a:off x="22530275" y="2918479"/>
            <a:ext cx="10224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i="1" u="sng" dirty="0">
                <a:latin typeface="Univers Light" panose="020B0403020202020204" pitchFamily="34" charset="0"/>
                <a:cs typeface="Arial" panose="020B0604020202020204" pitchFamily="34" charset="0"/>
              </a:rPr>
              <a:t>Molecular Effects of Ex vivo Compression </a:t>
            </a:r>
            <a:r>
              <a:rPr lang="en-US" sz="1800" b="1" dirty="0">
                <a:latin typeface="Univers Light" panose="020B0403020202020204" pitchFamily="34" charset="0"/>
                <a:cs typeface="Arial" panose="020B0604020202020204" pitchFamily="34" charset="0"/>
              </a:rPr>
              <a:t>– Compression of nitrofen exposed lungs results in relative decreases in POSTN and SFPTC but increases in TGF-B and ACTA2 expression, while pressure alone results in increased levels of POSTN and TGFB without changes in epithelial markers.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6692B6-20EC-9644-B8D4-83F551334D59}"/>
              </a:ext>
            </a:extLst>
          </p:cNvPr>
          <p:cNvSpPr txBox="1"/>
          <p:nvPr/>
        </p:nvSpPr>
        <p:spPr>
          <a:xfrm>
            <a:off x="22451881" y="11617356"/>
            <a:ext cx="10094072" cy="400110"/>
          </a:xfrm>
          <a:prstGeom prst="rect">
            <a:avLst/>
          </a:prstGeom>
          <a:noFill/>
          <a:ln>
            <a:noFill/>
          </a:ln>
        </p:spPr>
        <p:txBody>
          <a:bodyPr wrap="square" lIns="164592" rtlCol="0">
            <a:spAutoFit/>
          </a:bodyPr>
          <a:lstStyle/>
          <a:p>
            <a:pPr algn="just"/>
            <a:r>
              <a:rPr lang="en-US" sz="1000" dirty="0"/>
              <a:t>Lungs exposed to control vehicle (</a:t>
            </a:r>
            <a:r>
              <a:rPr lang="en-US" sz="1000" i="1" dirty="0"/>
              <a:t>top</a:t>
            </a:r>
            <a:r>
              <a:rPr lang="en-US" sz="1000" dirty="0"/>
              <a:t> </a:t>
            </a:r>
            <a:r>
              <a:rPr lang="en-US" sz="1000" i="1" dirty="0"/>
              <a:t>left</a:t>
            </a:r>
            <a:r>
              <a:rPr lang="en-US" sz="1000" dirty="0"/>
              <a:t>) or nitrofen (</a:t>
            </a:r>
            <a:r>
              <a:rPr lang="en-US" sz="1000" i="1" dirty="0"/>
              <a:t>top</a:t>
            </a:r>
            <a:r>
              <a:rPr lang="en-US" sz="1000" dirty="0"/>
              <a:t> </a:t>
            </a:r>
            <a:r>
              <a:rPr lang="en-US" sz="1000" i="1" dirty="0"/>
              <a:t>right</a:t>
            </a:r>
            <a:r>
              <a:rPr lang="en-US" sz="1000" dirty="0"/>
              <a:t>) displayed robust evidence of proliferating airway epithelium denoted by expression of Ki67 (green) as well as apoptosis within the </a:t>
            </a:r>
            <a:r>
              <a:rPr lang="en-US" sz="1000" dirty="0" err="1"/>
              <a:t>interstitium</a:t>
            </a:r>
            <a:r>
              <a:rPr lang="en-US" sz="1000" dirty="0"/>
              <a:t> based on expression of cleaved caspase-3 (Cas3, red; magnification, 20x)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38F9487-68F8-B048-BDB3-DCCDEE23DEE1}"/>
              </a:ext>
            </a:extLst>
          </p:cNvPr>
          <p:cNvSpPr/>
          <p:nvPr/>
        </p:nvSpPr>
        <p:spPr>
          <a:xfrm>
            <a:off x="22446832" y="2254794"/>
            <a:ext cx="10365258" cy="575833"/>
          </a:xfrm>
          <a:prstGeom prst="rect">
            <a:avLst/>
          </a:prstGeom>
          <a:solidFill>
            <a:srgbClr val="0027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319C90-E2D4-C848-B3A7-BAFF82A19EF0}"/>
              </a:ext>
            </a:extLst>
          </p:cNvPr>
          <p:cNvSpPr txBox="1"/>
          <p:nvPr/>
        </p:nvSpPr>
        <p:spPr>
          <a:xfrm>
            <a:off x="22446832" y="2255840"/>
            <a:ext cx="2100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B05"/>
                </a:solidFill>
                <a:latin typeface="Univers Light" panose="020B0403020202020204" pitchFamily="34" charset="0"/>
                <a:cs typeface="Arial" panose="020B0604020202020204" pitchFamily="34" charset="0"/>
              </a:rPr>
              <a:t>Results </a:t>
            </a:r>
            <a:endParaRPr lang="en-US" sz="3600" dirty="0">
              <a:solidFill>
                <a:srgbClr val="FFCB05"/>
              </a:solidFill>
              <a:latin typeface="Univers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0F60AC2-5ECA-E24C-BAE7-FB4A852EE384}"/>
              </a:ext>
            </a:extLst>
          </p:cNvPr>
          <p:cNvSpPr/>
          <p:nvPr/>
        </p:nvSpPr>
        <p:spPr>
          <a:xfrm>
            <a:off x="22446370" y="2894232"/>
            <a:ext cx="10308329" cy="9275574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8212618-98EB-6448-8C22-6E2E0E6D1D3A}"/>
              </a:ext>
            </a:extLst>
          </p:cNvPr>
          <p:cNvSpPr txBox="1"/>
          <p:nvPr/>
        </p:nvSpPr>
        <p:spPr>
          <a:xfrm>
            <a:off x="9854676" y="7606266"/>
            <a:ext cx="12322987" cy="646331"/>
          </a:xfrm>
          <a:prstGeom prst="rect">
            <a:avLst/>
          </a:prstGeom>
          <a:noFill/>
          <a:ln>
            <a:noFill/>
          </a:ln>
        </p:spPr>
        <p:txBody>
          <a:bodyPr wrap="square" lIns="164592" rtlCol="0">
            <a:spAutoFit/>
          </a:bodyPr>
          <a:lstStyle/>
          <a:p>
            <a:r>
              <a:rPr lang="en-US" sz="1800" b="1" i="1" u="sng" dirty="0">
                <a:latin typeface="Univers Light" panose="020B0403020202020204" pitchFamily="34" charset="0"/>
                <a:cs typeface="Arial" panose="020B0604020202020204" pitchFamily="34" charset="0"/>
              </a:rPr>
              <a:t>Molecular Effects of Nitrofen Exposure </a:t>
            </a:r>
            <a:r>
              <a:rPr lang="en-US" sz="1800" b="1" dirty="0">
                <a:latin typeface="Univers Light" panose="020B0403020202020204" pitchFamily="34" charset="0"/>
                <a:cs typeface="Arial" panose="020B0604020202020204" pitchFamily="34" charset="0"/>
              </a:rPr>
              <a:t>– Nitrofen exposure alone does not alter levels of interstitial stress response molecules such as POSTN but results in significant reduction in markers of epithelial maturity such as Surfactant Protein C.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1C6CA676-336D-4A49-9A27-E1C28817BB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595" y="7461867"/>
            <a:ext cx="3035006" cy="40617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DD526D-D996-AD43-BF1E-B5655007D7F7}"/>
              </a:ext>
            </a:extLst>
          </p:cNvPr>
          <p:cNvSpPr/>
          <p:nvPr/>
        </p:nvSpPr>
        <p:spPr>
          <a:xfrm>
            <a:off x="15384946" y="3723747"/>
            <a:ext cx="206153" cy="18668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63E493-D576-F54B-9BEA-4D21AB3B053B}"/>
              </a:ext>
            </a:extLst>
          </p:cNvPr>
          <p:cNvSpPr/>
          <p:nvPr/>
        </p:nvSpPr>
        <p:spPr>
          <a:xfrm>
            <a:off x="18357177" y="3795174"/>
            <a:ext cx="170375" cy="18668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869738-4989-1B4C-BD8D-E8058561E7CF}"/>
              </a:ext>
            </a:extLst>
          </p:cNvPr>
          <p:cNvSpPr/>
          <p:nvPr/>
        </p:nvSpPr>
        <p:spPr>
          <a:xfrm>
            <a:off x="29474699" y="4103809"/>
            <a:ext cx="186926" cy="65567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D5F979-AD35-1542-A5BB-BA539DC29986}"/>
              </a:ext>
            </a:extLst>
          </p:cNvPr>
          <p:cNvSpPr/>
          <p:nvPr/>
        </p:nvSpPr>
        <p:spPr>
          <a:xfrm>
            <a:off x="249250" y="12089777"/>
            <a:ext cx="9384363" cy="4140823"/>
          </a:xfrm>
          <a:prstGeom prst="rect">
            <a:avLst/>
          </a:prstGeom>
          <a:noFill/>
          <a:ln>
            <a:solidFill>
              <a:srgbClr val="FFCB0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33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23366C-F221-674E-9F15-70AED27F1045}"/>
              </a:ext>
            </a:extLst>
          </p:cNvPr>
          <p:cNvGrpSpPr/>
          <p:nvPr/>
        </p:nvGrpSpPr>
        <p:grpSpPr>
          <a:xfrm>
            <a:off x="6646424" y="12199841"/>
            <a:ext cx="2463556" cy="2871896"/>
            <a:chOff x="6646424" y="12321761"/>
            <a:chExt cx="2463556" cy="2871896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7CA6BA7B-9A91-EB4E-AAB0-810CA64014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3" b="33018"/>
            <a:stretch/>
          </p:blipFill>
          <p:spPr>
            <a:xfrm>
              <a:off x="6766446" y="12321761"/>
              <a:ext cx="2091616" cy="1468014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F4D9C223-C9C1-7D45-A1D2-03AC8D4A61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725"/>
            <a:stretch/>
          </p:blipFill>
          <p:spPr>
            <a:xfrm>
              <a:off x="6700212" y="13750890"/>
              <a:ext cx="2409768" cy="1442767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E3D1BEE-D0FF-C848-9EF3-49EBA726DE60}"/>
                </a:ext>
              </a:extLst>
            </p:cNvPr>
            <p:cNvSpPr/>
            <p:nvPr/>
          </p:nvSpPr>
          <p:spPr>
            <a:xfrm>
              <a:off x="6646424" y="12321762"/>
              <a:ext cx="264363" cy="16715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1268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11574</TotalTime>
  <Words>832</Words>
  <Application>Microsoft Macintosh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Univers Condensed Light</vt:lpstr>
      <vt:lpstr>Univers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Zachary Fox</dc:creator>
  <cp:lastModifiedBy>Zachary Fox</cp:lastModifiedBy>
  <cp:revision>74</cp:revision>
  <dcterms:created xsi:type="dcterms:W3CDTF">2017-11-02T00:17:49Z</dcterms:created>
  <dcterms:modified xsi:type="dcterms:W3CDTF">2020-01-13T18:04:17Z</dcterms:modified>
</cp:coreProperties>
</file>