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60" autoAdjust="0"/>
    <p:restoredTop sz="91195" autoAdjust="0"/>
  </p:normalViewPr>
  <p:slideViewPr>
    <p:cSldViewPr>
      <p:cViewPr>
        <p:scale>
          <a:sx n="25" d="100"/>
          <a:sy n="25" d="100"/>
        </p:scale>
        <p:origin x="298" y="-394"/>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arbe\AppData\Local\Box\Box%20Edit\Documents\ZqDYZ5UACEmV6oDvnPm_Yw==\Descriptive%20Statistics%2008262019.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Sheet1!$C$78</c:f>
              <c:strCache>
                <c:ptCount val="1"/>
                <c:pt idx="0">
                  <c:v>% of Total Communications</c:v>
                </c:pt>
              </c:strCache>
            </c:strRef>
          </c:tx>
          <c:spPr>
            <a:solidFill>
              <a:schemeClr val="tx1">
                <a:lumMod val="65000"/>
                <a:lumOff val="35000"/>
              </a:schemeClr>
            </a:solidFill>
            <a:ln>
              <a:noFill/>
            </a:ln>
            <a:effectLst/>
          </c:spPr>
          <c:invertIfNegative val="0"/>
          <c:cat>
            <c:strRef>
              <c:f>Sheet1!$B$79:$B$88</c:f>
              <c:strCache>
                <c:ptCount val="10"/>
                <c:pt idx="0">
                  <c:v>Medication</c:v>
                </c:pt>
                <c:pt idx="1">
                  <c:v>Surgical Site</c:v>
                </c:pt>
                <c:pt idx="2">
                  <c:v>Other</c:v>
                </c:pt>
                <c:pt idx="3">
                  <c:v>Medication Instructions</c:v>
                </c:pt>
                <c:pt idx="4">
                  <c:v>Scheduling</c:v>
                </c:pt>
                <c:pt idx="5">
                  <c:v>Pre-op Testing</c:v>
                </c:pt>
                <c:pt idx="6">
                  <c:v>Vital Signs</c:v>
                </c:pt>
                <c:pt idx="7">
                  <c:v>New Medication</c:v>
                </c:pt>
                <c:pt idx="8">
                  <c:v>Headache</c:v>
                </c:pt>
                <c:pt idx="9">
                  <c:v>Employment</c:v>
                </c:pt>
              </c:strCache>
            </c:strRef>
          </c:cat>
          <c:val>
            <c:numRef>
              <c:f>Sheet1!$C$79:$C$88</c:f>
              <c:numCache>
                <c:formatCode>General</c:formatCode>
                <c:ptCount val="10"/>
                <c:pt idx="0">
                  <c:v>34.799999999999997</c:v>
                </c:pt>
                <c:pt idx="1">
                  <c:v>26.5</c:v>
                </c:pt>
                <c:pt idx="2">
                  <c:v>24.1</c:v>
                </c:pt>
                <c:pt idx="3">
                  <c:v>20.100000000000001</c:v>
                </c:pt>
                <c:pt idx="4">
                  <c:v>19.600000000000001</c:v>
                </c:pt>
                <c:pt idx="5">
                  <c:v>17.7</c:v>
                </c:pt>
                <c:pt idx="6">
                  <c:v>9.5</c:v>
                </c:pt>
                <c:pt idx="7">
                  <c:v>8.1999999999999993</c:v>
                </c:pt>
                <c:pt idx="8">
                  <c:v>5.7</c:v>
                </c:pt>
                <c:pt idx="9">
                  <c:v>5.7</c:v>
                </c:pt>
              </c:numCache>
            </c:numRef>
          </c:val>
          <c:extLst>
            <c:ext xmlns:c16="http://schemas.microsoft.com/office/drawing/2014/chart" uri="{C3380CC4-5D6E-409C-BE32-E72D297353CC}">
              <c16:uniqueId val="{00000000-2C7D-4FCE-8DEF-D20D1C8DCC2F}"/>
            </c:ext>
          </c:extLst>
        </c:ser>
        <c:dLbls>
          <c:showLegendKey val="0"/>
          <c:showVal val="0"/>
          <c:showCatName val="0"/>
          <c:showSerName val="0"/>
          <c:showPercent val="0"/>
          <c:showBubbleSize val="0"/>
        </c:dLbls>
        <c:gapWidth val="219"/>
        <c:overlap val="-27"/>
        <c:axId val="229659039"/>
        <c:axId val="251840255"/>
      </c:barChart>
      <c:catAx>
        <c:axId val="22965903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000" b="1" dirty="0">
                    <a:solidFill>
                      <a:schemeClr val="tx1"/>
                    </a:solidFill>
                  </a:rPr>
                  <a:t>Reason</a:t>
                </a:r>
                <a:r>
                  <a:rPr lang="en-US" sz="2000" b="1" baseline="0" dirty="0">
                    <a:solidFill>
                      <a:schemeClr val="tx1"/>
                    </a:solidFill>
                  </a:rPr>
                  <a:t> for Patient-Generated Communication</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51840255"/>
        <c:crosses val="autoZero"/>
        <c:auto val="1"/>
        <c:lblAlgn val="ctr"/>
        <c:lblOffset val="100"/>
        <c:noMultiLvlLbl val="0"/>
      </c:catAx>
      <c:valAx>
        <c:axId val="25184025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000" b="1" dirty="0">
                    <a:solidFill>
                      <a:schemeClr val="tx1"/>
                    </a:solidFill>
                  </a:rPr>
                  <a:t>%</a:t>
                </a:r>
                <a:r>
                  <a:rPr lang="en-US" sz="2000" b="1" baseline="0" dirty="0">
                    <a:solidFill>
                      <a:schemeClr val="tx1"/>
                    </a:solidFill>
                  </a:rPr>
                  <a:t> Total</a:t>
                </a:r>
                <a:endParaRPr lang="en-US" sz="2000" b="1" dirty="0">
                  <a:solidFill>
                    <a:schemeClr val="tx1"/>
                  </a:solidFill>
                </a:endParaRPr>
              </a:p>
            </c:rich>
          </c:tx>
          <c:layout>
            <c:manualLayout>
              <c:xMode val="edge"/>
              <c:yMode val="edge"/>
              <c:x val="0"/>
              <c:y val="0.2637950327932444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296590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250B704F-985B-41C4-9674-87AD151BFCA2}" type="datetimeFigureOut">
              <a:rPr lang="en-US" smtClean="0"/>
              <a:t>1/22/2020</a:t>
            </a:fld>
            <a:endParaRPr lang="en-US"/>
          </a:p>
        </p:txBody>
      </p:sp>
      <p:sp>
        <p:nvSpPr>
          <p:cNvPr id="4" name="Slide Image Placeholder 3"/>
          <p:cNvSpPr>
            <a:spLocks noGrp="1" noRot="1" noChangeAspect="1"/>
          </p:cNvSpPr>
          <p:nvPr>
            <p:ph type="sldImg" idx="2"/>
          </p:nvPr>
        </p:nvSpPr>
        <p:spPr>
          <a:xfrm>
            <a:off x="889000" y="1162050"/>
            <a:ext cx="522605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ED842BF4-0430-48EA-8CCB-18542B6676CE}" type="slidenum">
              <a:rPr lang="en-US" smtClean="0"/>
              <a:t>‹#›</a:t>
            </a:fld>
            <a:endParaRPr lang="en-US"/>
          </a:p>
        </p:txBody>
      </p:sp>
    </p:spTree>
    <p:extLst>
      <p:ext uri="{BB962C8B-B14F-4D97-AF65-F5344CB8AC3E}">
        <p14:creationId xmlns:p14="http://schemas.microsoft.com/office/powerpoint/2010/main" val="762299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842BF4-0430-48EA-8CCB-18542B6676CE}" type="slidenum">
              <a:rPr lang="en-US" smtClean="0"/>
              <a:t>1</a:t>
            </a:fld>
            <a:endParaRPr lang="en-US"/>
          </a:p>
        </p:txBody>
      </p:sp>
    </p:spTree>
    <p:extLst>
      <p:ext uri="{BB962C8B-B14F-4D97-AF65-F5344CB8AC3E}">
        <p14:creationId xmlns:p14="http://schemas.microsoft.com/office/powerpoint/2010/main" val="13105849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1/22/2020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garberk@med.umich.edu"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154632"/>
            <a:ext cx="34290000" cy="213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800" b="1" dirty="0"/>
              <a:t>Applying Patient-Generated Communications and Photographs to Smarter Telemedicine Triage and Redesign of Perioperative Educational Materials for Carotid Procedures</a:t>
            </a:r>
            <a:endParaRPr lang="en-US" sz="48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Keith Garber; Matthew Corriere, MD; Esther Cho, MD</a:t>
            </a:r>
            <a:endParaRPr lang="en-US" sz="4000" baseline="30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University of Michigan Health System – Frankel Cardiovascular Center – Division of Vascular Surgery</a:t>
            </a:r>
          </a:p>
        </p:txBody>
      </p:sp>
      <p:sp>
        <p:nvSpPr>
          <p:cNvPr id="24" name="TextBox 23"/>
          <p:cNvSpPr txBox="1"/>
          <p:nvPr/>
        </p:nvSpPr>
        <p:spPr>
          <a:xfrm>
            <a:off x="1778004" y="25031702"/>
            <a:ext cx="4884242" cy="1543255"/>
          </a:xfrm>
          <a:prstGeom prst="rect">
            <a:avLst/>
          </a:prstGeom>
          <a:solidFill>
            <a:schemeClr val="accent1">
              <a:lumMod val="40000"/>
              <a:lumOff val="60000"/>
            </a:schemeClr>
          </a:solidFill>
        </p:spPr>
        <p:txBody>
          <a:bodyPr wrap="none" lIns="65288" tIns="32645" rIns="65288" bIns="32645" rtlCol="0">
            <a:spAutoFit/>
          </a:bodyPr>
          <a:lstStyle/>
          <a:p>
            <a:r>
              <a:rPr lang="en-US" sz="2400" dirty="0"/>
              <a:t>Keith Garber</a:t>
            </a:r>
          </a:p>
          <a:p>
            <a:r>
              <a:rPr lang="en-US" sz="2400" dirty="0"/>
              <a:t>University of Michigan Medical School</a:t>
            </a:r>
          </a:p>
          <a:p>
            <a:r>
              <a:rPr lang="en-US" sz="2400" dirty="0"/>
              <a:t>Email: </a:t>
            </a:r>
            <a:r>
              <a:rPr lang="en-US" sz="2400" dirty="0">
                <a:hlinkClick r:id="rId3"/>
              </a:rPr>
              <a:t>garberk@med.umich.edu</a:t>
            </a:r>
            <a:endParaRPr lang="en-US" sz="2400" dirty="0"/>
          </a:p>
          <a:p>
            <a:r>
              <a:rPr lang="en-US" sz="2400" dirty="0"/>
              <a:t>Phone: (269) 953 - 3145</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9489400" y="24672373"/>
            <a:ext cx="16230600" cy="3086101"/>
          </a:xfrm>
          <a:prstGeom prst="rect">
            <a:avLst/>
          </a:prstGeom>
          <a:noFill/>
        </p:spPr>
        <p:txBody>
          <a:bodyPr wrap="square" lIns="65288" tIns="65288" rIns="65288" bIns="65288" numCol="1" spcCol="326442" rtlCol="0">
            <a:noAutofit/>
          </a:bodyPr>
          <a:lstStyle/>
          <a:p>
            <a:r>
              <a:rPr lang="en-US" sz="1200" dirty="0"/>
              <a:t>1.Berwick DM, Nolan TW, Whittington J. The triple aim: care, health, and cost. Health </a:t>
            </a:r>
            <a:r>
              <a:rPr lang="en-US" sz="1200" dirty="0" err="1"/>
              <a:t>Aff</a:t>
            </a:r>
            <a:r>
              <a:rPr lang="en-US" sz="1200" dirty="0"/>
              <a:t> (Millwood). 2008;27(3):759-769.</a:t>
            </a:r>
          </a:p>
          <a:p>
            <a:r>
              <a:rPr lang="en-US" sz="1200" dirty="0"/>
              <a:t>2.Asch SM, Kerr EA, </a:t>
            </a:r>
            <a:r>
              <a:rPr lang="en-US" sz="1200" dirty="0" err="1"/>
              <a:t>Keesey</a:t>
            </a:r>
            <a:r>
              <a:rPr lang="en-US" sz="1200" dirty="0"/>
              <a:t> J, et al. Who is at greatest risk for receiving poor-quality health care? N </a:t>
            </a:r>
            <a:r>
              <a:rPr lang="en-US" sz="1200" dirty="0" err="1"/>
              <a:t>Engl</a:t>
            </a:r>
            <a:r>
              <a:rPr lang="en-US" sz="1200" dirty="0"/>
              <a:t> J Med. 2006;354(11):1147-1156.</a:t>
            </a:r>
          </a:p>
          <a:p>
            <a:r>
              <a:rPr lang="en-US" sz="1200" dirty="0"/>
              <a:t>3.McGlynn EA, Asch SM, Adams J, et al. The quality of health care delivered to adults in the United States. N </a:t>
            </a:r>
            <a:r>
              <a:rPr lang="en-US" sz="1200" dirty="0" err="1"/>
              <a:t>Engl</a:t>
            </a:r>
            <a:r>
              <a:rPr lang="en-US" sz="1200" dirty="0"/>
              <a:t> J Med. 2003;348(26):2635-2645.</a:t>
            </a:r>
          </a:p>
          <a:p>
            <a:r>
              <a:rPr lang="en-US" sz="1200" dirty="0"/>
              <a:t>4.Institute of Medicine Committee on Quality of Health Care in A. Crossing the Quality Chasm: A New Health System for the 21st </a:t>
            </a:r>
            <a:r>
              <a:rPr lang="en-US" sz="1200" dirty="0" err="1"/>
              <a:t>Century.Washington</a:t>
            </a:r>
            <a:r>
              <a:rPr lang="en-US" sz="1200" dirty="0"/>
              <a:t> (DC)2001.</a:t>
            </a:r>
          </a:p>
          <a:p>
            <a:r>
              <a:rPr lang="en-US" sz="1200" dirty="0"/>
              <a:t>5.Medicine Io. Performance Measurement : Accelerating </a:t>
            </a:r>
            <a:r>
              <a:rPr lang="en-US" sz="1200" dirty="0" err="1"/>
              <a:t>Improvement.Washington</a:t>
            </a:r>
            <a:r>
              <a:rPr lang="en-US" sz="1200" dirty="0"/>
              <a:t>, D.C.: National Academies Press; 2006.</a:t>
            </a:r>
          </a:p>
          <a:p>
            <a:r>
              <a:rPr lang="en-US" sz="1200" dirty="0"/>
              <a:t>6.Donabedian A. The quality of care. How can it be assessed? Jama. 1988;260(12):1743-1748.</a:t>
            </a:r>
          </a:p>
          <a:p>
            <a:r>
              <a:rPr lang="en-US" sz="1200" dirty="0"/>
              <a:t>7.Donabedian A. Evaluating the quality of medical care. Milbank Mem Fund Q. 1966;44(3):Suppl:166-206.</a:t>
            </a:r>
          </a:p>
          <a:p>
            <a:r>
              <a:rPr lang="en-US" sz="1200" dirty="0"/>
              <a:t>8.Raval MV, </a:t>
            </a:r>
            <a:r>
              <a:rPr lang="en-US" sz="1200" dirty="0" err="1"/>
              <a:t>Pawlik</a:t>
            </a:r>
            <a:r>
              <a:rPr lang="en-US" sz="1200" dirty="0"/>
              <a:t> TM. Practical Guide to Surgical Data Sets: National Surgical Quality Improvement Program (NSQIP) and Pediatric NSQIP. JAMA Surg. 2018;153(8):764-765.</a:t>
            </a:r>
          </a:p>
          <a:p>
            <a:r>
              <a:rPr lang="en-US" sz="1200" dirty="0"/>
              <a:t>9.American College of Surgeons. ACS National Surgical Quality Improvement Program. https://www.facs.org/quality-programs/acs-nsqip. Accessed June 4th, 2019.</a:t>
            </a:r>
          </a:p>
          <a:p>
            <a:r>
              <a:rPr lang="en-US" sz="1200" dirty="0"/>
              <a:t>10.Wadhera RK, Yeh RW, Joynt Maddox KE. The Hospital Readmissions Reduction Program —Time for a Reboot. New England Journal of Medicine.0(0):null.</a:t>
            </a:r>
          </a:p>
          <a:p>
            <a:r>
              <a:rPr lang="en-US" sz="1200" dirty="0"/>
              <a:t>11.Telem DA, Yang J, Altieri M, et al. Rates and Risk Factors for Unplanned Emergency Department Utilization and Hospital Readmission Following Bariatric Surgery. Ann Surg. 2016;263(5):956-960.</a:t>
            </a:r>
          </a:p>
          <a:p>
            <a:r>
              <a:rPr lang="en-US" sz="1200" dirty="0"/>
              <a:t>12.Finnegan MA, Shaffer R, Remington A, </a:t>
            </a:r>
            <a:r>
              <a:rPr lang="en-US" sz="1200" dirty="0" err="1"/>
              <a:t>Kwong</a:t>
            </a:r>
            <a:r>
              <a:rPr lang="en-US" sz="1200" dirty="0"/>
              <a:t> J, Curtin C, Hernandez-</a:t>
            </a:r>
            <a:r>
              <a:rPr lang="en-US" sz="1200" dirty="0" err="1"/>
              <a:t>Boussard</a:t>
            </a:r>
            <a:r>
              <a:rPr lang="en-US" sz="1200" dirty="0"/>
              <a:t> T. Emergency Department Visits Following Elective Total Hip and Knee Replacement Surgery: Identifying Gaps in Continuity of Care. J Bone Joint Surg Am. 2017;99(12):1005-1012.</a:t>
            </a:r>
          </a:p>
          <a:p>
            <a:r>
              <a:rPr lang="en-US" sz="1200" dirty="0"/>
              <a:t>13.Warren LE, Kim MB, Martin NE, Shih HA. Analysis of After-Hours Patient Telephone Calls in Two Academic Radiation Oncology Departments: An Opportunity for Improvement in Patient Safety and Quality of Care. J Oncol </a:t>
            </a:r>
            <a:r>
              <a:rPr lang="en-US" sz="1200" dirty="0" err="1"/>
              <a:t>Pract</a:t>
            </a:r>
            <a:r>
              <a:rPr lang="en-US" sz="1200" dirty="0"/>
              <a:t>. 2016;12(4):e487-494.</a:t>
            </a:r>
          </a:p>
          <a:p>
            <a:r>
              <a:rPr lang="en-US" sz="1200" dirty="0"/>
              <a:t>14.Porter ME. What is value in health care? N </a:t>
            </a:r>
            <a:r>
              <a:rPr lang="en-US" sz="1200" dirty="0" err="1"/>
              <a:t>Engl</a:t>
            </a:r>
            <a:r>
              <a:rPr lang="en-US" sz="1200" dirty="0"/>
              <a:t> J Med. 2010;363(26):2477-2481.  </a:t>
            </a:r>
          </a:p>
          <a:p>
            <a:pPr marL="326442" indent="-326442">
              <a:buFont typeface="+mj-lt"/>
              <a:buAutoNum type="arabicPeriod"/>
            </a:pPr>
            <a:endParaRPr lang="en-US" sz="1200" dirty="0"/>
          </a:p>
        </p:txBody>
      </p:sp>
      <p:sp>
        <p:nvSpPr>
          <p:cNvPr id="27" name="TextBox 26"/>
          <p:cNvSpPr txBox="1"/>
          <p:nvPr/>
        </p:nvSpPr>
        <p:spPr>
          <a:xfrm>
            <a:off x="29489400" y="24047271"/>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731520" y="4138757"/>
            <a:ext cx="15803880" cy="467820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2800" dirty="0">
                <a:latin typeface="+mn-lt"/>
              </a:rPr>
              <a:t>Mismatch between patient needs and perioperative education can create safety issues, increase administrative burden through calls and related documentation, and result in unplanned visits that may be unnecessary. Patient-generated communications (including telephone, email, and portal queries) were identified from 100 elective carotid procedures and coded by two investigators using a deductive qualitative approach to identify themes. Gaps in communication and understanding identified through these data were used to target refinement of educational materials and processes. Common themes were medications (35%), surgical site issues (26%), scheduling (20%), preoperative testing (18%), and abnormal vital signs (15%).  Ten communications preceded emergency department visits, 6 of which were related to potentially avoidable surgical site concerns, and 4 of those visits resulted in readmissions. Patients’ queries can be used as a data repository and applied to refine educational materials targeting their needs.</a:t>
            </a:r>
          </a:p>
        </p:txBody>
      </p:sp>
      <p:sp>
        <p:nvSpPr>
          <p:cNvPr id="32" name="Rectangle 31"/>
          <p:cNvSpPr/>
          <p:nvPr/>
        </p:nvSpPr>
        <p:spPr>
          <a:xfrm>
            <a:off x="731520" y="3606186"/>
            <a:ext cx="15803880" cy="540767"/>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5603200" y="4144748"/>
            <a:ext cx="11049000" cy="855618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Mean age was 71.1 ± 9.4 years; 95 patients were white, and 31 were women. Mean distance from patients’ home addresses to medical center was 52.3 ± 116 miles. There were 158 patient-generated communication entries documented.  Mean days from preop visit to procedure was 17 ± 24, and mean days from preop visit to patient-generated communication was 30 ± 61, with  65% of communications generated post-operatively. Common themes were medications (35%), surgical site concerns (26%), scheduling (20%), preoperative testing (18%), and vital signs (15%).  Ten communications preceded emergency department visits, 6 of which were related to potentially avoidable surgical site concerns, and 4 of those visits resulted in readmissions.  </a:t>
            </a:r>
          </a:p>
          <a:p>
            <a:pPr eaLnBrk="1" hangingPunct="1"/>
            <a:endParaRPr lang="en-US" sz="2800" dirty="0">
              <a:latin typeface="+mn-lt"/>
            </a:endParaRPr>
          </a:p>
          <a:p>
            <a:pPr eaLnBrk="1" hangingPunct="1"/>
            <a:r>
              <a:rPr lang="en-US" sz="2800" dirty="0">
                <a:latin typeface="+mn-lt"/>
              </a:rPr>
              <a:t>Physician Education Material Assessment Tool (PEMAT) scores were fair for baseline educational materials.  Understandability scores for after-visit summaries, post-discharge instructions, and wound care instructions were 77%, 58%, and 69%, respectively.  Themes of patient-generated communications that were absent or inconsistent with baseline educational materials were used to develop targeted refinements, specifically high-yield FAQs.</a:t>
            </a:r>
          </a:p>
        </p:txBody>
      </p:sp>
      <p:sp>
        <p:nvSpPr>
          <p:cNvPr id="33" name="Rectangle 32"/>
          <p:cNvSpPr/>
          <p:nvPr/>
        </p:nvSpPr>
        <p:spPr>
          <a:xfrm>
            <a:off x="731520" y="9064335"/>
            <a:ext cx="15834358" cy="637506"/>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7068800" y="4144748"/>
            <a:ext cx="8115300" cy="855618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One-hundred consecutive elective carotid procedures (either carotid endarterectomy [CEA] or trans-carotid stenting [TCAR]) were identified. Patient-generated communications (including telephone, email, and portal queries) were identified through the medical record. Perioperative communications were defined based on the interval from the pre-operative visit to the first planned post-operative appointment.  </a:t>
            </a:r>
          </a:p>
          <a:p>
            <a:pPr eaLnBrk="1" hangingPunct="1"/>
            <a:endParaRPr lang="en-US" sz="2800" dirty="0">
              <a:latin typeface="+mn-lt"/>
            </a:endParaRPr>
          </a:p>
          <a:p>
            <a:pPr eaLnBrk="1" hangingPunct="1"/>
            <a:r>
              <a:rPr lang="en-US" sz="2800" dirty="0">
                <a:latin typeface="+mn-lt"/>
              </a:rPr>
              <a:t>Data were coded by two investigators using a deductive qualitative approach to identify themes. Additional data collected included patient demographics, unplanned clinic or ED visits, and readmissions. Baseline educational materials were evaluated for understandability and actionability using the Patient Education Materials Assessment Tool (PEMAT). New educational content in the form of Frequently Asked Questions (FAQ) was generated based on theme frequency and actionability.</a:t>
            </a:r>
          </a:p>
        </p:txBody>
      </p:sp>
      <p:sp>
        <p:nvSpPr>
          <p:cNvPr id="34" name="Rectangle 33"/>
          <p:cNvSpPr/>
          <p:nvPr/>
        </p:nvSpPr>
        <p:spPr>
          <a:xfrm>
            <a:off x="17068800" y="3573247"/>
            <a:ext cx="81153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7185600" y="4138758"/>
            <a:ext cx="7772400" cy="1071062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n-lt"/>
              </a:rPr>
              <a:t>Mismatch between patient needs and perioperative education can create safety issues, increase administrative burden through calls and related documentation, and result in unplanned hospital visits that may be unnecessary.  We evaluated patient-generated perioperative communications (including telephone and portal queries) in a cohort of consecutive carotid procedures. Lapses in communication and understanding identified through these data were used to target refinement of educational materials and processes and streamline triage strategies.</a:t>
            </a:r>
          </a:p>
          <a:p>
            <a:endParaRPr lang="en-US" sz="2800" dirty="0">
              <a:latin typeface="+mn-lt"/>
            </a:endParaRPr>
          </a:p>
          <a:p>
            <a:r>
              <a:rPr lang="en-US" sz="2800" dirty="0">
                <a:latin typeface="+mn-lt"/>
              </a:rPr>
              <a:t>Surgical site care is a potentially high yield topic for reducing unnecessary ED visits, while patient-facing resources related to scheduling and medications have the greatest potential to minimize administrative burdens related to patient questions or concerns. Ongoing evaluation of refined content, including FAQ, will include quantified understandability and actionability scores generated using the PEMAT as well as post-implementation effects on patient-generated communications and unplanned visits.</a:t>
            </a:r>
          </a:p>
        </p:txBody>
      </p:sp>
      <p:sp>
        <p:nvSpPr>
          <p:cNvPr id="35" name="Rectangle 34"/>
          <p:cNvSpPr/>
          <p:nvPr/>
        </p:nvSpPr>
        <p:spPr>
          <a:xfrm>
            <a:off x="37185600" y="3567257"/>
            <a:ext cx="77724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7155120" y="16045984"/>
            <a:ext cx="7802880" cy="6401753"/>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n-lt"/>
              </a:rPr>
              <a:t>Patient access to clinicians through electronic medical record (EMR) portals, email, and smartphones allows sharing of text and photographs in addition to voice content. These capabilities have expanded communication and documentation burdens for clinicians, especially when patients experience unanticipated problems or have unanswered questions. Patients’ queries can be used as a data repository and applied to refine educational materials targeting their needs. In the future, we aim to demonstrate post-implementation effects on patient communication modems, unplanned emergency department visits, and re-admissions.</a:t>
            </a:r>
            <a:endParaRPr lang="en-US" sz="2800" dirty="0">
              <a:effectLst/>
              <a:latin typeface="+mn-lt"/>
            </a:endParaRPr>
          </a:p>
        </p:txBody>
      </p:sp>
      <p:sp>
        <p:nvSpPr>
          <p:cNvPr id="36" name="Rectangle 35"/>
          <p:cNvSpPr/>
          <p:nvPr/>
        </p:nvSpPr>
        <p:spPr>
          <a:xfrm>
            <a:off x="37155120" y="15474484"/>
            <a:ext cx="780288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731519" y="9701841"/>
            <a:ext cx="15834359" cy="13583206"/>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2800" dirty="0">
                <a:latin typeface="+mn-lt"/>
              </a:rPr>
              <a:t>An important component of the Triple Aim approach for improving the US healthcare system is the efficiency of care</a:t>
            </a:r>
            <a:r>
              <a:rPr lang="en-US" sz="2800" baseline="30000" dirty="0">
                <a:latin typeface="+mn-lt"/>
              </a:rPr>
              <a:t>1,2</a:t>
            </a:r>
            <a:r>
              <a:rPr lang="en-US" sz="2800" dirty="0">
                <a:latin typeface="+mn-lt"/>
              </a:rPr>
              <a:t>. In line with nationwide efforts to move towards value-based healthcare system, medical societies and policymakers have pushed for strategies that will increase the quality and decrease the care volume and associated costs.</a:t>
            </a:r>
            <a:r>
              <a:rPr lang="en-US" sz="2800" baseline="30000" dirty="0">
                <a:latin typeface="+mn-lt"/>
              </a:rPr>
              <a:t>2,3</a:t>
            </a:r>
            <a:r>
              <a:rPr lang="en-US" sz="2800" dirty="0">
                <a:latin typeface="+mn-lt"/>
              </a:rPr>
              <a:t> There are multiple aspects to health care quality. The Institute of Medicine defines 6 domains of health care quality as safety, effectiveness, patient-centeredness, timeliness, efficiency, and equity of care, and that each domain deserves adequate attention in both assessment and improvement efforts.</a:t>
            </a:r>
            <a:r>
              <a:rPr lang="en-US" sz="2800" baseline="30000" dirty="0">
                <a:latin typeface="+mn-lt"/>
              </a:rPr>
              <a:t>4 </a:t>
            </a:r>
            <a:r>
              <a:rPr lang="en-US" sz="2800" dirty="0">
                <a:latin typeface="+mn-lt"/>
              </a:rPr>
              <a:t>However, most quality measures developed and used in studies only address effectiveness and safety. In addition, most of them focus on outcomes, and not processes through which those outcomes are produced.</a:t>
            </a:r>
            <a:r>
              <a:rPr lang="en-US" sz="2800" baseline="30000" dirty="0">
                <a:latin typeface="+mn-lt"/>
              </a:rPr>
              <a:t>5</a:t>
            </a:r>
          </a:p>
          <a:p>
            <a:pPr algn="just" eaLnBrk="1" hangingPunct="1"/>
            <a:endParaRPr lang="en-US" sz="2800" dirty="0">
              <a:latin typeface="+mn-lt"/>
            </a:endParaRPr>
          </a:p>
          <a:p>
            <a:pPr algn="just" eaLnBrk="1" hangingPunct="1"/>
            <a:r>
              <a:rPr lang="en-US" sz="2800" dirty="0">
                <a:latin typeface="+mn-lt"/>
              </a:rPr>
              <a:t>While outcomes and processes are two parts of Donabedian’s Triad to measure health care quality,</a:t>
            </a:r>
            <a:r>
              <a:rPr lang="en-US" sz="2800" baseline="30000" dirty="0">
                <a:latin typeface="+mn-lt"/>
              </a:rPr>
              <a:t>6,7</a:t>
            </a:r>
            <a:r>
              <a:rPr lang="en-US" sz="2800" dirty="0">
                <a:latin typeface="+mn-lt"/>
              </a:rPr>
              <a:t> but often do not suggest a way to improve the quality of care delivered. For example, the National Surgical Quality Improvement Program has been accepted as the benchmark of quality improvement in surgical care.</a:t>
            </a:r>
            <a:r>
              <a:rPr lang="en-US" sz="2800" baseline="30000" dirty="0">
                <a:latin typeface="+mn-lt"/>
              </a:rPr>
              <a:t>8</a:t>
            </a:r>
            <a:r>
              <a:rPr lang="en-US" sz="2800" dirty="0">
                <a:latin typeface="+mn-lt"/>
              </a:rPr>
              <a:t> It monitors quality measures such as 30-day mortality and readmission rates,</a:t>
            </a:r>
            <a:r>
              <a:rPr lang="en-US" sz="2800" baseline="30000" dirty="0">
                <a:latin typeface="+mn-lt"/>
              </a:rPr>
              <a:t>9</a:t>
            </a:r>
            <a:r>
              <a:rPr lang="en-US" sz="2800" dirty="0">
                <a:latin typeface="+mn-lt"/>
              </a:rPr>
              <a:t>but not variables that influence those rates, such as the level of patients’ understanding of postoperative instructions. Moreover, readmission rates only capture inpatient hospitalizations and not observation stays or emergency department visits.</a:t>
            </a:r>
            <a:r>
              <a:rPr lang="en-US" sz="2800" baseline="30000" dirty="0">
                <a:latin typeface="+mn-lt"/>
              </a:rPr>
              <a:t>10</a:t>
            </a:r>
            <a:r>
              <a:rPr lang="en-US" sz="2800" dirty="0">
                <a:latin typeface="+mn-lt"/>
              </a:rPr>
              <a:t> Unnecessary utilization of ED is a substantial waste of healthcare budget. In fact, approximately 56% of ED visits in the US are potentially avoidable, yet they cost $38 billion each year.</a:t>
            </a:r>
            <a:r>
              <a:rPr lang="en-US" sz="2800" baseline="30000" dirty="0">
                <a:latin typeface="+mn-lt"/>
              </a:rPr>
              <a:t>11,12</a:t>
            </a:r>
          </a:p>
          <a:p>
            <a:pPr algn="just" eaLnBrk="1" hangingPunct="1"/>
            <a:endParaRPr lang="en-US" sz="2800" baseline="30000" dirty="0">
              <a:latin typeface="+mn-lt"/>
            </a:endParaRPr>
          </a:p>
          <a:p>
            <a:pPr algn="just" eaLnBrk="1" hangingPunct="1"/>
            <a:r>
              <a:rPr lang="en-US" sz="2800" dirty="0">
                <a:latin typeface="+mn-lt"/>
              </a:rPr>
              <a:t>The quality of postoperative discharge instructions and patient education in the perioperative period is a strong influencer of surgical outcomes. Reducing the mismatch between care given from the providers’ perspective and perceived care from the patients’ perspective can decrease the unnecessary volume of care and associated costs from unplanned visits to clinic or the emergency department. Inefficiency equates to low quality care because wasteful care is either directly harmful to health or indirectly by displacing appropriate healthcare.</a:t>
            </a:r>
            <a:r>
              <a:rPr lang="en-US" sz="2800" baseline="30000" dirty="0">
                <a:latin typeface="+mn-lt"/>
              </a:rPr>
              <a:t>6</a:t>
            </a:r>
            <a:r>
              <a:rPr lang="en-US" sz="2800" dirty="0">
                <a:latin typeface="+mn-lt"/>
              </a:rPr>
              <a:t> Patients often contact the office before or after their procedure, but most often the patient is unknown to the responding provider. Further, calls are usually answered by medical assistants or nurses, who contact the surgeon and wait for a response before advising the patient. This is a substantial use of resources.</a:t>
            </a:r>
            <a:r>
              <a:rPr lang="en-US" sz="2800" baseline="30000" dirty="0">
                <a:latin typeface="+mn-lt"/>
              </a:rPr>
              <a:t>13</a:t>
            </a:r>
            <a:r>
              <a:rPr lang="en-US" sz="2800" dirty="0">
                <a:latin typeface="+mn-lt"/>
              </a:rPr>
              <a:t> Reducing the number of communications and ED visits will permit more efficient use of resources, including the providers’ time and energy. In addition, focused investigation on these process measures can provide effective quality improvement strategies as they are readily available and amenable to change.</a:t>
            </a:r>
            <a:r>
              <a:rPr lang="en-US" sz="2800" baseline="30000" dirty="0">
                <a:latin typeface="+mn-lt"/>
              </a:rPr>
              <a:t>6,7,14</a:t>
            </a:r>
          </a:p>
        </p:txBody>
      </p:sp>
      <p:sp>
        <p:nvSpPr>
          <p:cNvPr id="45" name="Rectangle 44"/>
          <p:cNvSpPr/>
          <p:nvPr/>
        </p:nvSpPr>
        <p:spPr>
          <a:xfrm>
            <a:off x="25603200" y="3573247"/>
            <a:ext cx="110490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1" name="Text Box 180"/>
          <p:cNvSpPr txBox="1">
            <a:spLocks noChangeArrowheads="1"/>
          </p:cNvSpPr>
          <p:nvPr/>
        </p:nvSpPr>
        <p:spPr bwMode="auto">
          <a:xfrm>
            <a:off x="25618440" y="23113984"/>
            <a:ext cx="5031344"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 </a:t>
            </a:r>
            <a:r>
              <a:rPr lang="en-US" sz="2400" dirty="0">
                <a:latin typeface="Calibri" pitchFamily="34" charset="0"/>
              </a:rPr>
              <a:t>Example of Patient-Generated Photo Related to Surgical Site Concern.</a:t>
            </a:r>
          </a:p>
        </p:txBody>
      </p:sp>
      <p:sp>
        <p:nvSpPr>
          <p:cNvPr id="52" name="Text Box 181"/>
          <p:cNvSpPr txBox="1">
            <a:spLocks noChangeArrowheads="1"/>
          </p:cNvSpPr>
          <p:nvPr/>
        </p:nvSpPr>
        <p:spPr bwMode="auto">
          <a:xfrm>
            <a:off x="31500143" y="23064455"/>
            <a:ext cx="5033824"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2.</a:t>
            </a:r>
            <a:r>
              <a:rPr lang="en-US" sz="2400" dirty="0">
                <a:latin typeface="Calibri" pitchFamily="34" charset="0"/>
              </a:rPr>
              <a:t> Example of Patient-Generated Photo Related to Surgical Site Concern.</a:t>
            </a:r>
          </a:p>
        </p:txBody>
      </p:sp>
      <p:sp>
        <p:nvSpPr>
          <p:cNvPr id="53" name="Text Box 180"/>
          <p:cNvSpPr txBox="1">
            <a:spLocks noChangeArrowheads="1"/>
          </p:cNvSpPr>
          <p:nvPr/>
        </p:nvSpPr>
        <p:spPr bwMode="auto">
          <a:xfrm>
            <a:off x="17068799" y="13179330"/>
            <a:ext cx="3925903"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a:t>
            </a:r>
            <a:r>
              <a:rPr lang="en-US" sz="2400" dirty="0">
                <a:latin typeface="Calibri" pitchFamily="34" charset="0"/>
              </a:rPr>
              <a:t> Patient Demographics</a:t>
            </a:r>
          </a:p>
        </p:txBody>
      </p:sp>
      <p:sp>
        <p:nvSpPr>
          <p:cNvPr id="37" name="Text Box 180"/>
          <p:cNvSpPr txBox="1">
            <a:spLocks noChangeArrowheads="1"/>
          </p:cNvSpPr>
          <p:nvPr/>
        </p:nvSpPr>
        <p:spPr bwMode="auto">
          <a:xfrm>
            <a:off x="25603200" y="19029230"/>
            <a:ext cx="7497522"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mj-lt"/>
              </a:rPr>
              <a:t>Chart 1</a:t>
            </a:r>
            <a:r>
              <a:rPr lang="en-US" sz="2400" dirty="0">
                <a:latin typeface="+mj-lt"/>
              </a:rPr>
              <a:t>. Relative Frequency of Patient-Generated Concerns</a:t>
            </a:r>
          </a:p>
        </p:txBody>
      </p:sp>
      <p:pic>
        <p:nvPicPr>
          <p:cNvPr id="2" name="Picture 1">
            <a:extLst>
              <a:ext uri="{FF2B5EF4-FFF2-40B4-BE49-F238E27FC236}">
                <a16:creationId xmlns:a16="http://schemas.microsoft.com/office/drawing/2014/main" id="{CE2FC66D-AA00-4593-97D0-6FFDB05B6B48}"/>
              </a:ext>
            </a:extLst>
          </p:cNvPr>
          <p:cNvPicPr>
            <a:picLocks noChangeAspect="1"/>
          </p:cNvPicPr>
          <p:nvPr/>
        </p:nvPicPr>
        <p:blipFill>
          <a:blip r:embed="rId4"/>
          <a:stretch>
            <a:fillRect/>
          </a:stretch>
        </p:blipFill>
        <p:spPr>
          <a:xfrm>
            <a:off x="0" y="38381"/>
            <a:ext cx="3886200" cy="3390621"/>
          </a:xfrm>
          <a:prstGeom prst="rect">
            <a:avLst/>
          </a:prstGeom>
        </p:spPr>
      </p:pic>
      <p:pic>
        <p:nvPicPr>
          <p:cNvPr id="6" name="Picture 5">
            <a:extLst>
              <a:ext uri="{FF2B5EF4-FFF2-40B4-BE49-F238E27FC236}">
                <a16:creationId xmlns:a16="http://schemas.microsoft.com/office/drawing/2014/main" id="{ABED426A-D0F0-4AB7-B0E4-F043C7EB8242}"/>
              </a:ext>
            </a:extLst>
          </p:cNvPr>
          <p:cNvPicPr>
            <a:picLocks noChangeAspect="1"/>
          </p:cNvPicPr>
          <p:nvPr/>
        </p:nvPicPr>
        <p:blipFill>
          <a:blip r:embed="rId5"/>
          <a:stretch>
            <a:fillRect/>
          </a:stretch>
        </p:blipFill>
        <p:spPr>
          <a:xfrm>
            <a:off x="41830415" y="38381"/>
            <a:ext cx="3889585" cy="3395766"/>
          </a:xfrm>
          <a:prstGeom prst="rect">
            <a:avLst/>
          </a:prstGeom>
        </p:spPr>
      </p:pic>
      <p:graphicFrame>
        <p:nvGraphicFramePr>
          <p:cNvPr id="40" name="Chart 39">
            <a:extLst>
              <a:ext uri="{FF2B5EF4-FFF2-40B4-BE49-F238E27FC236}">
                <a16:creationId xmlns:a16="http://schemas.microsoft.com/office/drawing/2014/main" id="{9BD8CEDF-223B-4D6E-8C99-5A95C47EB575}"/>
              </a:ext>
            </a:extLst>
          </p:cNvPr>
          <p:cNvGraphicFramePr>
            <a:graphicFrameLocks/>
          </p:cNvGraphicFramePr>
          <p:nvPr>
            <p:extLst>
              <p:ext uri="{D42A27DB-BD31-4B8C-83A1-F6EECF244321}">
                <p14:modId xmlns:p14="http://schemas.microsoft.com/office/powerpoint/2010/main" val="3324078975"/>
              </p:ext>
            </p:extLst>
          </p:nvPr>
        </p:nvGraphicFramePr>
        <p:xfrm>
          <a:off x="25603200" y="12887822"/>
          <a:ext cx="11049000" cy="6046163"/>
        </p:xfrm>
        <a:graphic>
          <a:graphicData uri="http://schemas.openxmlformats.org/drawingml/2006/chart">
            <c:chart xmlns:c="http://schemas.openxmlformats.org/drawingml/2006/chart" xmlns:r="http://schemas.openxmlformats.org/officeDocument/2006/relationships" r:id="rId6"/>
          </a:graphicData>
        </a:graphic>
      </p:graphicFrame>
      <p:pic>
        <p:nvPicPr>
          <p:cNvPr id="7" name="Picture 6">
            <a:extLst>
              <a:ext uri="{FF2B5EF4-FFF2-40B4-BE49-F238E27FC236}">
                <a16:creationId xmlns:a16="http://schemas.microsoft.com/office/drawing/2014/main" id="{91B78B6B-0272-4330-9D21-866816B855A1}"/>
              </a:ext>
            </a:extLst>
          </p:cNvPr>
          <p:cNvPicPr>
            <a:picLocks noChangeAspect="1"/>
          </p:cNvPicPr>
          <p:nvPr/>
        </p:nvPicPr>
        <p:blipFill>
          <a:blip r:embed="rId7"/>
          <a:stretch>
            <a:fillRect/>
          </a:stretch>
        </p:blipFill>
        <p:spPr>
          <a:xfrm>
            <a:off x="25603200" y="19757797"/>
            <a:ext cx="5004931" cy="3382479"/>
          </a:xfrm>
          <a:prstGeom prst="rect">
            <a:avLst/>
          </a:prstGeom>
        </p:spPr>
      </p:pic>
      <p:pic>
        <p:nvPicPr>
          <p:cNvPr id="8" name="Picture 7">
            <a:extLst>
              <a:ext uri="{FF2B5EF4-FFF2-40B4-BE49-F238E27FC236}">
                <a16:creationId xmlns:a16="http://schemas.microsoft.com/office/drawing/2014/main" id="{3A29B662-C802-4CAB-BE7C-17B661DE6554}"/>
              </a:ext>
            </a:extLst>
          </p:cNvPr>
          <p:cNvPicPr>
            <a:picLocks noChangeAspect="1"/>
          </p:cNvPicPr>
          <p:nvPr/>
        </p:nvPicPr>
        <p:blipFill>
          <a:blip r:embed="rId8"/>
          <a:stretch>
            <a:fillRect/>
          </a:stretch>
        </p:blipFill>
        <p:spPr>
          <a:xfrm>
            <a:off x="31500143" y="19737312"/>
            <a:ext cx="4995544" cy="3382479"/>
          </a:xfrm>
          <a:prstGeom prst="rect">
            <a:avLst/>
          </a:prstGeom>
        </p:spPr>
      </p:pic>
      <p:graphicFrame>
        <p:nvGraphicFramePr>
          <p:cNvPr id="9" name="Table 8">
            <a:extLst>
              <a:ext uri="{FF2B5EF4-FFF2-40B4-BE49-F238E27FC236}">
                <a16:creationId xmlns:a16="http://schemas.microsoft.com/office/drawing/2014/main" id="{02E3A559-76DC-4CC3-A0DA-220E08108EF1}"/>
              </a:ext>
            </a:extLst>
          </p:cNvPr>
          <p:cNvGraphicFramePr>
            <a:graphicFrameLocks noGrp="1"/>
          </p:cNvGraphicFramePr>
          <p:nvPr>
            <p:extLst>
              <p:ext uri="{D42A27DB-BD31-4B8C-83A1-F6EECF244321}">
                <p14:modId xmlns:p14="http://schemas.microsoft.com/office/powerpoint/2010/main" val="1384824812"/>
              </p:ext>
            </p:extLst>
          </p:nvPr>
        </p:nvGraphicFramePr>
        <p:xfrm>
          <a:off x="17068799" y="13462251"/>
          <a:ext cx="8031481" cy="10396502"/>
        </p:xfrm>
        <a:graphic>
          <a:graphicData uri="http://schemas.openxmlformats.org/drawingml/2006/table">
            <a:tbl>
              <a:tblPr firstRow="1" firstCol="1" bandCol="1"/>
              <a:tblGrid>
                <a:gridCol w="2778185">
                  <a:extLst>
                    <a:ext uri="{9D8B030D-6E8A-4147-A177-3AD203B41FA5}">
                      <a16:colId xmlns:a16="http://schemas.microsoft.com/office/drawing/2014/main" val="216772622"/>
                    </a:ext>
                  </a:extLst>
                </a:gridCol>
                <a:gridCol w="2778185">
                  <a:extLst>
                    <a:ext uri="{9D8B030D-6E8A-4147-A177-3AD203B41FA5}">
                      <a16:colId xmlns:a16="http://schemas.microsoft.com/office/drawing/2014/main" val="3531305497"/>
                    </a:ext>
                  </a:extLst>
                </a:gridCol>
                <a:gridCol w="2475111">
                  <a:extLst>
                    <a:ext uri="{9D8B030D-6E8A-4147-A177-3AD203B41FA5}">
                      <a16:colId xmlns:a16="http://schemas.microsoft.com/office/drawing/2014/main" val="3762958700"/>
                    </a:ext>
                  </a:extLst>
                </a:gridCol>
              </a:tblGrid>
              <a:tr h="438971">
                <a:tc>
                  <a:txBody>
                    <a:bodyPr/>
                    <a:lstStyle/>
                    <a:p>
                      <a:pPr algn="l" fontAlgn="b"/>
                      <a:endParaRPr lang="en-US" sz="2400" b="1" i="0" u="none" strike="noStrike" dirty="0">
                        <a:solidFill>
                          <a:srgbClr val="FFFFFF"/>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US" sz="2400" b="1" i="0" u="none" strike="noStrike" dirty="0">
                        <a:solidFill>
                          <a:srgbClr val="FFFFFF"/>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2400" b="1" i="0" u="none" strike="noStrike" dirty="0">
                          <a:solidFill>
                            <a:schemeClr val="tx1"/>
                          </a:solidFill>
                          <a:effectLst/>
                          <a:latin typeface="+mn-lt"/>
                        </a:rPr>
                        <a:t>% of Total</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6671515"/>
                  </a:ext>
                </a:extLst>
              </a:tr>
              <a:tr h="438971">
                <a:tc>
                  <a:txBody>
                    <a:bodyPr/>
                    <a:lstStyle/>
                    <a:p>
                      <a:pPr algn="ctr" fontAlgn="b"/>
                      <a:r>
                        <a:rPr lang="en-US" sz="2400" b="1" i="0" u="none" strike="noStrike" dirty="0">
                          <a:solidFill>
                            <a:srgbClr val="000000"/>
                          </a:solidFill>
                          <a:effectLst/>
                          <a:latin typeface="+mn-lt"/>
                        </a:rPr>
                        <a:t>Sex</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Female</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31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6144937"/>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Male</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69</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0458145"/>
                  </a:ext>
                </a:extLst>
              </a:tr>
              <a:tr h="438971">
                <a:tc>
                  <a:txBody>
                    <a:bodyPr/>
                    <a:lstStyle/>
                    <a:p>
                      <a:pPr algn="ctr" fontAlgn="b"/>
                      <a:r>
                        <a:rPr lang="en-US" sz="2400" b="1" i="0" u="none" strike="noStrike" dirty="0">
                          <a:solidFill>
                            <a:srgbClr val="000000"/>
                          </a:solidFill>
                          <a:effectLst/>
                          <a:latin typeface="+mn-lt"/>
                        </a:rPr>
                        <a:t>Age (years)</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&gt;85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a:solidFill>
                            <a:srgbClr val="000000"/>
                          </a:solidFill>
                          <a:effectLst/>
                          <a:latin typeface="+mn-lt"/>
                        </a:rPr>
                        <a:t>8</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7387298"/>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75 - 84 </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a:solidFill>
                            <a:srgbClr val="000000"/>
                          </a:solidFill>
                          <a:effectLst/>
                          <a:latin typeface="+mn-lt"/>
                        </a:rPr>
                        <a:t>29</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7327195"/>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65 - 74 </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a:solidFill>
                            <a:srgbClr val="000000"/>
                          </a:solidFill>
                          <a:effectLst/>
                          <a:latin typeface="+mn-lt"/>
                        </a:rPr>
                        <a:t>37</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0241686"/>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55 - 64</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a:solidFill>
                            <a:srgbClr val="000000"/>
                          </a:solidFill>
                          <a:effectLst/>
                          <a:latin typeface="+mn-lt"/>
                        </a:rPr>
                        <a:t>24</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3377859"/>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&lt;55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2</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928601"/>
                  </a:ext>
                </a:extLst>
              </a:tr>
              <a:tr h="438971">
                <a:tc>
                  <a:txBody>
                    <a:bodyPr/>
                    <a:lstStyle/>
                    <a:p>
                      <a:pPr algn="ctr" fontAlgn="b"/>
                      <a:r>
                        <a:rPr lang="en-US" sz="2400" b="1" i="0" u="none" strike="noStrike" dirty="0">
                          <a:solidFill>
                            <a:srgbClr val="000000"/>
                          </a:solidFill>
                          <a:effectLst/>
                          <a:latin typeface="+mn-lt"/>
                        </a:rPr>
                        <a:t>Race</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White</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95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2444246"/>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Black</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3</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2794738"/>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Native American</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593450"/>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N/A</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3144585"/>
                  </a:ext>
                </a:extLst>
              </a:tr>
              <a:tr h="438971">
                <a:tc>
                  <a:txBody>
                    <a:bodyPr/>
                    <a:lstStyle/>
                    <a:p>
                      <a:pPr algn="ctr" fontAlgn="b"/>
                      <a:r>
                        <a:rPr lang="en-US" sz="2400" b="1" i="0" u="none" strike="noStrike" dirty="0">
                          <a:solidFill>
                            <a:srgbClr val="000000"/>
                          </a:solidFill>
                          <a:effectLst/>
                          <a:latin typeface="+mn-lt"/>
                        </a:rPr>
                        <a:t>Distance from Hospital (miles)</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&lt;5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90897697"/>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5-10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9489036"/>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11 - 20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27</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0644017"/>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21-30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8883332"/>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31-40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5037618"/>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41-50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63356170"/>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51-75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7</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2485943"/>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76-100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6</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9147988"/>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101-150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2</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1132225"/>
                  </a:ext>
                </a:extLst>
              </a:tr>
              <a:tr h="438971">
                <a:tc>
                  <a:txBody>
                    <a:bodyPr/>
                    <a:lstStyle/>
                    <a:p>
                      <a:pPr algn="ctr" fontAlgn="b"/>
                      <a:endParaRPr lang="en-US" sz="2400" b="1" i="0" u="none" strike="noStrike">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151-200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2</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5021125"/>
                  </a:ext>
                </a:extLst>
              </a:tr>
              <a:tr h="438971">
                <a:tc>
                  <a:txBody>
                    <a:bodyPr/>
                    <a:lstStyle/>
                    <a:p>
                      <a:pPr algn="ctr" fontAlgn="b"/>
                      <a:endParaRPr lang="en-US" sz="2400" b="1" i="0" u="none" strike="noStrike" dirty="0">
                        <a:solidFill>
                          <a:srgbClr val="000000"/>
                        </a:solidFill>
                        <a:effectLst/>
                        <a:latin typeface="+mn-lt"/>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&gt;200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0" i="0" u="none" strike="noStrike" dirty="0">
                          <a:solidFill>
                            <a:srgbClr val="000000"/>
                          </a:solidFill>
                          <a:effectLst/>
                          <a:latin typeface="+mn-lt"/>
                        </a:rPr>
                        <a:t>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5100435"/>
                  </a:ext>
                </a:extLst>
              </a:tr>
            </a:tbl>
          </a:graphicData>
        </a:graphic>
      </p:graphicFrame>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3425</TotalTime>
  <Words>1858</Words>
  <Application>Microsoft Office PowerPoint</Application>
  <PresentationFormat>Custom</PresentationFormat>
  <Paragraphs>101</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Keith Garber</cp:lastModifiedBy>
  <cp:revision>122</cp:revision>
  <cp:lastPrinted>2013-02-12T02:21:55Z</cp:lastPrinted>
  <dcterms:created xsi:type="dcterms:W3CDTF">2013-02-10T21:14:48Z</dcterms:created>
  <dcterms:modified xsi:type="dcterms:W3CDTF">2020-01-23T01:51:43Z</dcterms:modified>
</cp:coreProperties>
</file>