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45720000" cy="27432000"/>
  <p:notesSz cx="7004050" cy="9290050"/>
  <p:defaultTextStyle>
    <a:defPPr>
      <a:defRPr lang="en-US"/>
    </a:defPPr>
    <a:lvl1pPr marL="0" algn="l" defTabSz="3133838" rtl="0" eaLnBrk="1" latinLnBrk="0" hangingPunct="1">
      <a:defRPr sz="6200" kern="1200">
        <a:solidFill>
          <a:schemeClr val="tx1"/>
        </a:solidFill>
        <a:latin typeface="+mn-lt"/>
        <a:ea typeface="+mn-ea"/>
        <a:cs typeface="+mn-cs"/>
      </a:defRPr>
    </a:lvl1pPr>
    <a:lvl2pPr marL="1566921" algn="l" defTabSz="3133838" rtl="0" eaLnBrk="1" latinLnBrk="0" hangingPunct="1">
      <a:defRPr sz="6200" kern="1200">
        <a:solidFill>
          <a:schemeClr val="tx1"/>
        </a:solidFill>
        <a:latin typeface="+mn-lt"/>
        <a:ea typeface="+mn-ea"/>
        <a:cs typeface="+mn-cs"/>
      </a:defRPr>
    </a:lvl2pPr>
    <a:lvl3pPr marL="3133838" algn="l" defTabSz="3133838" rtl="0" eaLnBrk="1" latinLnBrk="0" hangingPunct="1">
      <a:defRPr sz="6200" kern="1200">
        <a:solidFill>
          <a:schemeClr val="tx1"/>
        </a:solidFill>
        <a:latin typeface="+mn-lt"/>
        <a:ea typeface="+mn-ea"/>
        <a:cs typeface="+mn-cs"/>
      </a:defRPr>
    </a:lvl3pPr>
    <a:lvl4pPr marL="4700760" algn="l" defTabSz="3133838" rtl="0" eaLnBrk="1" latinLnBrk="0" hangingPunct="1">
      <a:defRPr sz="6200" kern="1200">
        <a:solidFill>
          <a:schemeClr val="tx1"/>
        </a:solidFill>
        <a:latin typeface="+mn-lt"/>
        <a:ea typeface="+mn-ea"/>
        <a:cs typeface="+mn-cs"/>
      </a:defRPr>
    </a:lvl4pPr>
    <a:lvl5pPr marL="6267679" algn="l" defTabSz="3133838" rtl="0" eaLnBrk="1" latinLnBrk="0" hangingPunct="1">
      <a:defRPr sz="6200" kern="1200">
        <a:solidFill>
          <a:schemeClr val="tx1"/>
        </a:solidFill>
        <a:latin typeface="+mn-lt"/>
        <a:ea typeface="+mn-ea"/>
        <a:cs typeface="+mn-cs"/>
      </a:defRPr>
    </a:lvl5pPr>
    <a:lvl6pPr marL="7834598" algn="l" defTabSz="3133838" rtl="0" eaLnBrk="1" latinLnBrk="0" hangingPunct="1">
      <a:defRPr sz="6200" kern="1200">
        <a:solidFill>
          <a:schemeClr val="tx1"/>
        </a:solidFill>
        <a:latin typeface="+mn-lt"/>
        <a:ea typeface="+mn-ea"/>
        <a:cs typeface="+mn-cs"/>
      </a:defRPr>
    </a:lvl6pPr>
    <a:lvl7pPr marL="9401516" algn="l" defTabSz="3133838" rtl="0" eaLnBrk="1" latinLnBrk="0" hangingPunct="1">
      <a:defRPr sz="6200" kern="1200">
        <a:solidFill>
          <a:schemeClr val="tx1"/>
        </a:solidFill>
        <a:latin typeface="+mn-lt"/>
        <a:ea typeface="+mn-ea"/>
        <a:cs typeface="+mn-cs"/>
      </a:defRPr>
    </a:lvl7pPr>
    <a:lvl8pPr marL="10968437" algn="l" defTabSz="3133838" rtl="0" eaLnBrk="1" latinLnBrk="0" hangingPunct="1">
      <a:defRPr sz="6200" kern="1200">
        <a:solidFill>
          <a:schemeClr val="tx1"/>
        </a:solidFill>
        <a:latin typeface="+mn-lt"/>
        <a:ea typeface="+mn-ea"/>
        <a:cs typeface="+mn-cs"/>
      </a:defRPr>
    </a:lvl8pPr>
    <a:lvl9pPr marL="12535358" algn="l" defTabSz="3133838" rtl="0" eaLnBrk="1" latinLnBrk="0" hangingPunct="1">
      <a:defRPr sz="62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640">
          <p15:clr>
            <a:srgbClr val="A4A3A4"/>
          </p15:clr>
        </p15:guide>
        <p15:guide id="2" pos="1440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F7F7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5660" autoAdjust="0"/>
    <p:restoredTop sz="94676" autoAdjust="0"/>
  </p:normalViewPr>
  <p:slideViewPr>
    <p:cSldViewPr>
      <p:cViewPr>
        <p:scale>
          <a:sx n="36" d="100"/>
          <a:sy n="36" d="100"/>
        </p:scale>
        <p:origin x="1400" y="160"/>
      </p:cViewPr>
      <p:guideLst>
        <p:guide orient="horz" pos="8640"/>
        <p:guide pos="1440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5" name="Rectangle 14"/>
          <p:cNvSpPr/>
          <p:nvPr userDrawn="1"/>
        </p:nvSpPr>
        <p:spPr>
          <a:xfrm>
            <a:off x="44985214" y="0"/>
            <a:ext cx="734786" cy="27432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6" name="Rectangle 15"/>
          <p:cNvSpPr/>
          <p:nvPr userDrawn="1"/>
        </p:nvSpPr>
        <p:spPr>
          <a:xfrm>
            <a:off x="0" y="0"/>
            <a:ext cx="734786" cy="27432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7" name="Rectangle 16"/>
          <p:cNvSpPr/>
          <p:nvPr userDrawn="1"/>
        </p:nvSpPr>
        <p:spPr>
          <a:xfrm>
            <a:off x="0" y="0"/>
            <a:ext cx="45720000" cy="3429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8" name="Rectangle 17"/>
          <p:cNvSpPr/>
          <p:nvPr userDrawn="1"/>
        </p:nvSpPr>
        <p:spPr>
          <a:xfrm>
            <a:off x="0" y="24003000"/>
            <a:ext cx="45720000" cy="3429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1" name="Instructions"/>
          <p:cNvSpPr/>
          <p:nvPr userDrawn="1"/>
        </p:nvSpPr>
        <p:spPr>
          <a:xfrm>
            <a:off x="-9144000" y="0"/>
            <a:ext cx="8686800" cy="27432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63222" tIns="163222" rIns="163222" bIns="163222" rtlCol="0" anchor="t"/>
          <a:lstStyle>
            <a:defPPr>
              <a:defRPr lang="en-US"/>
            </a:defPPr>
            <a:lvl1pPr marL="0" algn="l" defTabSz="3686861" rtl="0" eaLnBrk="1" latinLnBrk="0" hangingPunct="1">
              <a:defRPr sz="7258" kern="1200">
                <a:solidFill>
                  <a:schemeClr val="lt1"/>
                </a:solidFill>
                <a:latin typeface="+mn-lt"/>
                <a:ea typeface="+mn-ea"/>
                <a:cs typeface="+mn-cs"/>
              </a:defRPr>
            </a:lvl1pPr>
            <a:lvl2pPr marL="1843430" algn="l" defTabSz="3686861" rtl="0" eaLnBrk="1" latinLnBrk="0" hangingPunct="1">
              <a:defRPr sz="7258" kern="1200">
                <a:solidFill>
                  <a:schemeClr val="lt1"/>
                </a:solidFill>
                <a:latin typeface="+mn-lt"/>
                <a:ea typeface="+mn-ea"/>
                <a:cs typeface="+mn-cs"/>
              </a:defRPr>
            </a:lvl2pPr>
            <a:lvl3pPr marL="3686861" algn="l" defTabSz="3686861" rtl="0" eaLnBrk="1" latinLnBrk="0" hangingPunct="1">
              <a:defRPr sz="7258" kern="1200">
                <a:solidFill>
                  <a:schemeClr val="lt1"/>
                </a:solidFill>
                <a:latin typeface="+mn-lt"/>
                <a:ea typeface="+mn-ea"/>
                <a:cs typeface="+mn-cs"/>
              </a:defRPr>
            </a:lvl3pPr>
            <a:lvl4pPr marL="5530291" algn="l" defTabSz="3686861" rtl="0" eaLnBrk="1" latinLnBrk="0" hangingPunct="1">
              <a:defRPr sz="7258" kern="1200">
                <a:solidFill>
                  <a:schemeClr val="lt1"/>
                </a:solidFill>
                <a:latin typeface="+mn-lt"/>
                <a:ea typeface="+mn-ea"/>
                <a:cs typeface="+mn-cs"/>
              </a:defRPr>
            </a:lvl4pPr>
            <a:lvl5pPr marL="7373722" algn="l" defTabSz="3686861" rtl="0" eaLnBrk="1" latinLnBrk="0" hangingPunct="1">
              <a:defRPr sz="7258" kern="1200">
                <a:solidFill>
                  <a:schemeClr val="lt1"/>
                </a:solidFill>
                <a:latin typeface="+mn-lt"/>
                <a:ea typeface="+mn-ea"/>
                <a:cs typeface="+mn-cs"/>
              </a:defRPr>
            </a:lvl5pPr>
            <a:lvl6pPr marL="9217152" algn="l" defTabSz="3686861" rtl="0" eaLnBrk="1" latinLnBrk="0" hangingPunct="1">
              <a:defRPr sz="7258" kern="1200">
                <a:solidFill>
                  <a:schemeClr val="lt1"/>
                </a:solidFill>
                <a:latin typeface="+mn-lt"/>
                <a:ea typeface="+mn-ea"/>
                <a:cs typeface="+mn-cs"/>
              </a:defRPr>
            </a:lvl6pPr>
            <a:lvl7pPr marL="11060582" algn="l" defTabSz="3686861" rtl="0" eaLnBrk="1" latinLnBrk="0" hangingPunct="1">
              <a:defRPr sz="7258" kern="1200">
                <a:solidFill>
                  <a:schemeClr val="lt1"/>
                </a:solidFill>
                <a:latin typeface="+mn-lt"/>
                <a:ea typeface="+mn-ea"/>
                <a:cs typeface="+mn-cs"/>
              </a:defRPr>
            </a:lvl7pPr>
            <a:lvl8pPr marL="12904013" algn="l" defTabSz="3686861" rtl="0" eaLnBrk="1" latinLnBrk="0" hangingPunct="1">
              <a:defRPr sz="7258" kern="1200">
                <a:solidFill>
                  <a:schemeClr val="lt1"/>
                </a:solidFill>
                <a:latin typeface="+mn-lt"/>
                <a:ea typeface="+mn-ea"/>
                <a:cs typeface="+mn-cs"/>
              </a:defRPr>
            </a:lvl8pPr>
            <a:lvl9pPr marL="14747443" algn="l" defTabSz="3686861" rtl="0" eaLnBrk="1" latinLnBrk="0" hangingPunct="1">
              <a:defRPr sz="7258" kern="1200">
                <a:solidFill>
                  <a:schemeClr val="lt1"/>
                </a:solidFill>
                <a:latin typeface="+mn-lt"/>
                <a:ea typeface="+mn-ea"/>
                <a:cs typeface="+mn-cs"/>
              </a:defRPr>
            </a:lvl9pPr>
          </a:lstStyle>
          <a:p>
            <a:pPr lvl="0">
              <a:spcBef>
                <a:spcPts val="0"/>
              </a:spcBef>
              <a:spcAft>
                <a:spcPts val="1715"/>
              </a:spcAft>
            </a:pPr>
            <a:r>
              <a:rPr lang="en-US" sz="6000" dirty="0" smtClean="0">
                <a:solidFill>
                  <a:srgbClr val="7F7F7F"/>
                </a:solidFill>
                <a:latin typeface="Calibri" pitchFamily="34" charset="0"/>
                <a:cs typeface="Calibri" panose="020F0502020204030204" pitchFamily="34" charset="0"/>
              </a:rPr>
              <a:t>Poster Print Size:</a:t>
            </a:r>
            <a:endParaRPr sz="6000" dirty="0">
              <a:solidFill>
                <a:srgbClr val="7F7F7F"/>
              </a:solidFill>
              <a:latin typeface="Calibri" pitchFamily="34" charset="0"/>
              <a:cs typeface="Calibri" panose="020F0502020204030204" pitchFamily="34" charset="0"/>
            </a:endParaRPr>
          </a:p>
          <a:p>
            <a:pPr lvl="0">
              <a:spcBef>
                <a:spcPts val="0"/>
              </a:spcBef>
              <a:spcAft>
                <a:spcPts val="1715"/>
              </a:spcAft>
            </a:pPr>
            <a:r>
              <a:rPr lang="en-US" sz="4000" dirty="0" smtClean="0">
                <a:solidFill>
                  <a:srgbClr val="7F7F7F"/>
                </a:solidFill>
                <a:latin typeface="Calibri" pitchFamily="34" charset="0"/>
                <a:cs typeface="Calibri" panose="020F0502020204030204" pitchFamily="34" charset="0"/>
              </a:rPr>
              <a:t>This poster template is 30” high by 50” wide and is printed at 120% for a 36” high by 60” wide poster. It can be used to print any poster with a 3:5 aspect ratio.</a:t>
            </a:r>
          </a:p>
          <a:p>
            <a:pPr lvl="0">
              <a:spcBef>
                <a:spcPts val="0"/>
              </a:spcBef>
              <a:spcAft>
                <a:spcPts val="1715"/>
              </a:spcAft>
            </a:pPr>
            <a:r>
              <a:rPr lang="en-US" sz="6000" dirty="0" smtClean="0">
                <a:solidFill>
                  <a:srgbClr val="7F7F7F"/>
                </a:solidFill>
                <a:latin typeface="Calibri" pitchFamily="34" charset="0"/>
                <a:cs typeface="Calibri" panose="020F0502020204030204" pitchFamily="34" charset="0"/>
              </a:rPr>
              <a:t>Placeholders</a:t>
            </a:r>
            <a:r>
              <a:rPr sz="6000" dirty="0" smtClean="0">
                <a:solidFill>
                  <a:srgbClr val="7F7F7F"/>
                </a:solidFill>
                <a:latin typeface="Calibri" pitchFamily="34" charset="0"/>
                <a:cs typeface="Calibri" panose="020F0502020204030204" pitchFamily="34" charset="0"/>
              </a:rPr>
              <a:t>:</a:t>
            </a:r>
            <a:endParaRPr sz="6000" dirty="0">
              <a:solidFill>
                <a:srgbClr val="7F7F7F"/>
              </a:solidFill>
              <a:latin typeface="Calibri" pitchFamily="34" charset="0"/>
              <a:cs typeface="Calibri" panose="020F0502020204030204" pitchFamily="34" charset="0"/>
            </a:endParaRPr>
          </a:p>
          <a:p>
            <a:pPr lvl="0">
              <a:spcBef>
                <a:spcPts val="0"/>
              </a:spcBef>
              <a:spcAft>
                <a:spcPts val="1715"/>
              </a:spcAft>
            </a:pPr>
            <a:r>
              <a:rPr sz="4000" dirty="0">
                <a:solidFill>
                  <a:srgbClr val="7F7F7F"/>
                </a:solidFill>
                <a:latin typeface="Calibri" pitchFamily="34" charset="0"/>
                <a:cs typeface="Calibri" panose="020F0502020204030204" pitchFamily="34" charset="0"/>
              </a:rPr>
              <a:t>The </a:t>
            </a:r>
            <a:r>
              <a:rPr lang="en-US" sz="4000" dirty="0" smtClean="0">
                <a:solidFill>
                  <a:srgbClr val="7F7F7F"/>
                </a:solidFill>
                <a:latin typeface="Calibri" pitchFamily="34" charset="0"/>
                <a:cs typeface="Calibri" panose="020F0502020204030204" pitchFamily="34" charset="0"/>
              </a:rPr>
              <a:t>various elements included</a:t>
            </a:r>
            <a:r>
              <a:rPr sz="4000" dirty="0" smtClean="0">
                <a:solidFill>
                  <a:srgbClr val="7F7F7F"/>
                </a:solidFill>
                <a:latin typeface="Calibri" pitchFamily="34" charset="0"/>
                <a:cs typeface="Calibri" panose="020F0502020204030204" pitchFamily="34" charset="0"/>
              </a:rPr>
              <a:t> </a:t>
            </a:r>
            <a:r>
              <a:rPr sz="4000" dirty="0">
                <a:solidFill>
                  <a:srgbClr val="7F7F7F"/>
                </a:solidFill>
                <a:latin typeface="Calibri" pitchFamily="34" charset="0"/>
                <a:cs typeface="Calibri" panose="020F0502020204030204" pitchFamily="34" charset="0"/>
              </a:rPr>
              <a:t>in this </a:t>
            </a:r>
            <a:r>
              <a:rPr lang="en-US" sz="4000" dirty="0" smtClean="0">
                <a:solidFill>
                  <a:srgbClr val="7F7F7F"/>
                </a:solidFill>
                <a:latin typeface="Calibri" pitchFamily="34" charset="0"/>
                <a:cs typeface="Calibri" panose="020F0502020204030204" pitchFamily="34" charset="0"/>
              </a:rPr>
              <a:t>poster are ones</a:t>
            </a:r>
            <a:r>
              <a:rPr lang="en-US" sz="4000" baseline="0" dirty="0" smtClean="0">
                <a:solidFill>
                  <a:srgbClr val="7F7F7F"/>
                </a:solidFill>
                <a:latin typeface="Calibri" pitchFamily="34" charset="0"/>
                <a:cs typeface="Calibri" panose="020F0502020204030204" pitchFamily="34" charset="0"/>
              </a:rPr>
              <a:t> we often see in medical, research, and scientific posters.</a:t>
            </a:r>
            <a:r>
              <a:rPr sz="4000" dirty="0" smtClean="0">
                <a:solidFill>
                  <a:srgbClr val="7F7F7F"/>
                </a:solidFill>
                <a:latin typeface="Calibri" pitchFamily="34" charset="0"/>
                <a:cs typeface="Calibri" panose="020F0502020204030204" pitchFamily="34" charset="0"/>
              </a:rPr>
              <a:t> </a:t>
            </a:r>
            <a:r>
              <a:rPr lang="en-US" sz="4000" dirty="0" smtClean="0">
                <a:solidFill>
                  <a:srgbClr val="7F7F7F"/>
                </a:solidFill>
                <a:latin typeface="Calibri" pitchFamily="34" charset="0"/>
                <a:cs typeface="Calibri" panose="020F0502020204030204" pitchFamily="34" charset="0"/>
              </a:rPr>
              <a:t>Feel</a:t>
            </a:r>
            <a:r>
              <a:rPr lang="en-US" sz="4000" baseline="0" dirty="0" smtClean="0">
                <a:solidFill>
                  <a:srgbClr val="7F7F7F"/>
                </a:solidFill>
                <a:latin typeface="Calibri" pitchFamily="34" charset="0"/>
                <a:cs typeface="Calibri" panose="020F0502020204030204" pitchFamily="34" charset="0"/>
              </a:rPr>
              <a:t> free to edit, move,  add, and delete items, or change the layout to suit your needs. Always check with your conference organizer for specific requirements.</a:t>
            </a:r>
          </a:p>
          <a:p>
            <a:pPr lvl="0">
              <a:spcBef>
                <a:spcPts val="0"/>
              </a:spcBef>
              <a:spcAft>
                <a:spcPts val="1715"/>
              </a:spcAft>
            </a:pPr>
            <a:r>
              <a:rPr lang="en-US" sz="6000" dirty="0" smtClean="0">
                <a:solidFill>
                  <a:srgbClr val="7F7F7F"/>
                </a:solidFill>
                <a:latin typeface="Calibri" pitchFamily="34" charset="0"/>
                <a:cs typeface="Calibri" panose="020F0502020204030204" pitchFamily="34" charset="0"/>
              </a:rPr>
              <a:t>Image</a:t>
            </a:r>
            <a:r>
              <a:rPr lang="en-US" sz="6000" baseline="0" dirty="0" smtClean="0">
                <a:solidFill>
                  <a:srgbClr val="7F7F7F"/>
                </a:solidFill>
                <a:latin typeface="Calibri" pitchFamily="34" charset="0"/>
                <a:cs typeface="Calibri" panose="020F0502020204030204" pitchFamily="34" charset="0"/>
              </a:rPr>
              <a:t> Quality</a:t>
            </a:r>
            <a:r>
              <a:rPr lang="en-US" sz="6000" dirty="0" smtClean="0">
                <a:solidFill>
                  <a:srgbClr val="7F7F7F"/>
                </a:solidFill>
                <a:latin typeface="Calibri" pitchFamily="34" charset="0"/>
                <a:cs typeface="Calibri" panose="020F0502020204030204" pitchFamily="34" charset="0"/>
              </a:rPr>
              <a:t>:</a:t>
            </a:r>
          </a:p>
          <a:p>
            <a:pPr lvl="0">
              <a:spcBef>
                <a:spcPts val="0"/>
              </a:spcBef>
              <a:spcAft>
                <a:spcPts val="1715"/>
              </a:spcAft>
            </a:pPr>
            <a:r>
              <a:rPr lang="en-US" sz="4000" dirty="0" smtClean="0">
                <a:solidFill>
                  <a:srgbClr val="7F7F7F"/>
                </a:solidFill>
                <a:latin typeface="Calibri" pitchFamily="34" charset="0"/>
                <a:cs typeface="Calibri" panose="020F0502020204030204" pitchFamily="34" charset="0"/>
              </a:rPr>
              <a:t>You can place digital photos or logo art in your poster file by selecting the </a:t>
            </a:r>
            <a:r>
              <a:rPr lang="en-US" sz="4000" b="1" dirty="0" smtClean="0">
                <a:solidFill>
                  <a:srgbClr val="7F7F7F"/>
                </a:solidFill>
                <a:latin typeface="Calibri" pitchFamily="34" charset="0"/>
                <a:cs typeface="Calibri" panose="020F0502020204030204" pitchFamily="34" charset="0"/>
              </a:rPr>
              <a:t>Insert, Picture</a:t>
            </a:r>
            <a:r>
              <a:rPr lang="en-US" sz="4000" dirty="0" smtClean="0">
                <a:solidFill>
                  <a:srgbClr val="7F7F7F"/>
                </a:solidFill>
                <a:latin typeface="Calibri" pitchFamily="34" charset="0"/>
                <a:cs typeface="Calibri" panose="020F0502020204030204" pitchFamily="34" charset="0"/>
              </a:rPr>
              <a:t> command, or by using standard copy &amp; paste. For best results, all graphic elements should be at least </a:t>
            </a:r>
            <a:r>
              <a:rPr lang="en-US" sz="4000" b="1" dirty="0" smtClean="0">
                <a:solidFill>
                  <a:srgbClr val="7F7F7F"/>
                </a:solidFill>
                <a:latin typeface="Calibri" pitchFamily="34" charset="0"/>
                <a:cs typeface="Calibri" panose="020F0502020204030204" pitchFamily="34" charset="0"/>
              </a:rPr>
              <a:t>150-200 pixels per inch in their final printed size</a:t>
            </a:r>
            <a:r>
              <a:rPr lang="en-US" sz="4000" dirty="0" smtClean="0">
                <a:solidFill>
                  <a:srgbClr val="7F7F7F"/>
                </a:solidFill>
                <a:latin typeface="Calibri" pitchFamily="34" charset="0"/>
                <a:cs typeface="Calibri" panose="020F0502020204030204" pitchFamily="34" charset="0"/>
              </a:rPr>
              <a:t>. For instance, a 1600 x 1200 pixel</a:t>
            </a:r>
            <a:r>
              <a:rPr lang="en-US" sz="4000" baseline="0" dirty="0" smtClean="0">
                <a:solidFill>
                  <a:srgbClr val="7F7F7F"/>
                </a:solidFill>
                <a:latin typeface="Calibri" pitchFamily="34" charset="0"/>
                <a:cs typeface="Calibri" panose="020F0502020204030204" pitchFamily="34" charset="0"/>
              </a:rPr>
              <a:t> photo will usually look fine up to </a:t>
            </a:r>
            <a:r>
              <a:rPr lang="en-US" sz="4000" dirty="0" smtClean="0">
                <a:solidFill>
                  <a:srgbClr val="7F7F7F"/>
                </a:solidFill>
                <a:latin typeface="Calibri" pitchFamily="34" charset="0"/>
                <a:cs typeface="Calibri" panose="020F0502020204030204" pitchFamily="34" charset="0"/>
              </a:rPr>
              <a:t>8“-10” wide on your printed poster.</a:t>
            </a:r>
          </a:p>
          <a:p>
            <a:pPr lvl="0">
              <a:spcBef>
                <a:spcPts val="0"/>
              </a:spcBef>
              <a:spcAft>
                <a:spcPts val="1715"/>
              </a:spcAft>
            </a:pPr>
            <a:r>
              <a:rPr lang="en-US" sz="4000" dirty="0" smtClean="0">
                <a:solidFill>
                  <a:srgbClr val="7F7F7F"/>
                </a:solidFill>
                <a:latin typeface="Calibri" pitchFamily="34" charset="0"/>
                <a:cs typeface="Calibri" panose="020F0502020204030204" pitchFamily="34" charset="0"/>
              </a:rPr>
              <a:t>To preview the print quality of images, select a magnification of 100% when previewing your poster. This will give you a good idea of what it will look like in print. If you are laying out a large poster and using half-scale dimensions, be sure to preview your graphics at 200% to see them at their final printed size.</a:t>
            </a:r>
          </a:p>
          <a:p>
            <a:pPr lvl="0">
              <a:spcBef>
                <a:spcPts val="0"/>
              </a:spcBef>
              <a:spcAft>
                <a:spcPts val="1715"/>
              </a:spcAft>
            </a:pPr>
            <a:r>
              <a:rPr lang="en-US" sz="4000" dirty="0" smtClean="0">
                <a:solidFill>
                  <a:srgbClr val="7F7F7F"/>
                </a:solidFill>
                <a:latin typeface="Calibri" pitchFamily="34" charset="0"/>
                <a:cs typeface="Calibri" panose="020F0502020204030204" pitchFamily="34" charset="0"/>
              </a:rPr>
              <a:t>Please note that graphics from websites (such as the logo on your hospital's or university's home page) will only be 72dpi and not suitable for printing.</a:t>
            </a:r>
          </a:p>
          <a:p>
            <a:pPr lvl="0" algn="ctr">
              <a:spcBef>
                <a:spcPts val="0"/>
              </a:spcBef>
              <a:spcAft>
                <a:spcPts val="1715"/>
              </a:spcAft>
            </a:pPr>
            <a:r>
              <a:rPr lang="en-US" sz="2800" dirty="0" smtClean="0">
                <a:solidFill>
                  <a:srgbClr val="7F7F7F"/>
                </a:solidFill>
                <a:latin typeface="Calibri" pitchFamily="34" charset="0"/>
                <a:cs typeface="Calibri" panose="020F0502020204030204" pitchFamily="34" charset="0"/>
              </a:rPr>
              <a:t/>
            </a:r>
            <a:br>
              <a:rPr lang="en-US" sz="2800" dirty="0" smtClean="0">
                <a:solidFill>
                  <a:srgbClr val="7F7F7F"/>
                </a:solidFill>
                <a:latin typeface="Calibri" pitchFamily="34" charset="0"/>
                <a:cs typeface="Calibri" panose="020F0502020204030204" pitchFamily="34" charset="0"/>
              </a:rPr>
            </a:br>
            <a:r>
              <a:rPr lang="en-US" sz="2800" dirty="0" smtClean="0">
                <a:solidFill>
                  <a:srgbClr val="7F7F7F"/>
                </a:solidFill>
                <a:latin typeface="Calibri" pitchFamily="34" charset="0"/>
                <a:cs typeface="Calibri" panose="020F0502020204030204" pitchFamily="34" charset="0"/>
              </a:rPr>
              <a:t>[This sidebar area does not print.]</a:t>
            </a:r>
          </a:p>
        </p:txBody>
      </p:sp>
      <p:grpSp>
        <p:nvGrpSpPr>
          <p:cNvPr id="12" name="Group 11"/>
          <p:cNvGrpSpPr/>
          <p:nvPr userDrawn="1"/>
        </p:nvGrpSpPr>
        <p:grpSpPr>
          <a:xfrm>
            <a:off x="46177200" y="0"/>
            <a:ext cx="8686800" cy="27432000"/>
            <a:chOff x="33832800" y="0"/>
            <a:chExt cx="12801600" cy="43891200"/>
          </a:xfrm>
        </p:grpSpPr>
        <p:sp>
          <p:nvSpPr>
            <p:cNvPr id="13" name="Instructions"/>
            <p:cNvSpPr/>
            <p:nvPr userDrawn="1"/>
          </p:nvSpPr>
          <p:spPr>
            <a:xfrm>
              <a:off x="33832800" y="0"/>
              <a:ext cx="12801600" cy="43891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28600" tIns="228600" rIns="228600" bIns="228600" rtlCol="0" anchor="t"/>
            <a:lstStyle>
              <a:defPPr>
                <a:defRPr lang="en-US"/>
              </a:defPPr>
              <a:lvl1pPr marL="0" algn="l" defTabSz="3686861" rtl="0" eaLnBrk="1" latinLnBrk="0" hangingPunct="1">
                <a:defRPr sz="7258" kern="1200">
                  <a:solidFill>
                    <a:schemeClr val="lt1"/>
                  </a:solidFill>
                  <a:latin typeface="+mn-lt"/>
                  <a:ea typeface="+mn-ea"/>
                  <a:cs typeface="+mn-cs"/>
                </a:defRPr>
              </a:lvl1pPr>
              <a:lvl2pPr marL="1843430" algn="l" defTabSz="3686861" rtl="0" eaLnBrk="1" latinLnBrk="0" hangingPunct="1">
                <a:defRPr sz="7258" kern="1200">
                  <a:solidFill>
                    <a:schemeClr val="lt1"/>
                  </a:solidFill>
                  <a:latin typeface="+mn-lt"/>
                  <a:ea typeface="+mn-ea"/>
                  <a:cs typeface="+mn-cs"/>
                </a:defRPr>
              </a:lvl2pPr>
              <a:lvl3pPr marL="3686861" algn="l" defTabSz="3686861" rtl="0" eaLnBrk="1" latinLnBrk="0" hangingPunct="1">
                <a:defRPr sz="7258" kern="1200">
                  <a:solidFill>
                    <a:schemeClr val="lt1"/>
                  </a:solidFill>
                  <a:latin typeface="+mn-lt"/>
                  <a:ea typeface="+mn-ea"/>
                  <a:cs typeface="+mn-cs"/>
                </a:defRPr>
              </a:lvl3pPr>
              <a:lvl4pPr marL="5530291" algn="l" defTabSz="3686861" rtl="0" eaLnBrk="1" latinLnBrk="0" hangingPunct="1">
                <a:defRPr sz="7258" kern="1200">
                  <a:solidFill>
                    <a:schemeClr val="lt1"/>
                  </a:solidFill>
                  <a:latin typeface="+mn-lt"/>
                  <a:ea typeface="+mn-ea"/>
                  <a:cs typeface="+mn-cs"/>
                </a:defRPr>
              </a:lvl4pPr>
              <a:lvl5pPr marL="7373722" algn="l" defTabSz="3686861" rtl="0" eaLnBrk="1" latinLnBrk="0" hangingPunct="1">
                <a:defRPr sz="7258" kern="1200">
                  <a:solidFill>
                    <a:schemeClr val="lt1"/>
                  </a:solidFill>
                  <a:latin typeface="+mn-lt"/>
                  <a:ea typeface="+mn-ea"/>
                  <a:cs typeface="+mn-cs"/>
                </a:defRPr>
              </a:lvl5pPr>
              <a:lvl6pPr marL="9217152" algn="l" defTabSz="3686861" rtl="0" eaLnBrk="1" latinLnBrk="0" hangingPunct="1">
                <a:defRPr sz="7258" kern="1200">
                  <a:solidFill>
                    <a:schemeClr val="lt1"/>
                  </a:solidFill>
                  <a:latin typeface="+mn-lt"/>
                  <a:ea typeface="+mn-ea"/>
                  <a:cs typeface="+mn-cs"/>
                </a:defRPr>
              </a:lvl6pPr>
              <a:lvl7pPr marL="11060582" algn="l" defTabSz="3686861" rtl="0" eaLnBrk="1" latinLnBrk="0" hangingPunct="1">
                <a:defRPr sz="7258" kern="1200">
                  <a:solidFill>
                    <a:schemeClr val="lt1"/>
                  </a:solidFill>
                  <a:latin typeface="+mn-lt"/>
                  <a:ea typeface="+mn-ea"/>
                  <a:cs typeface="+mn-cs"/>
                </a:defRPr>
              </a:lvl7pPr>
              <a:lvl8pPr marL="12904013" algn="l" defTabSz="3686861" rtl="0" eaLnBrk="1" latinLnBrk="0" hangingPunct="1">
                <a:defRPr sz="7258" kern="1200">
                  <a:solidFill>
                    <a:schemeClr val="lt1"/>
                  </a:solidFill>
                  <a:latin typeface="+mn-lt"/>
                  <a:ea typeface="+mn-ea"/>
                  <a:cs typeface="+mn-cs"/>
                </a:defRPr>
              </a:lvl8pPr>
              <a:lvl9pPr marL="14747443" algn="l" defTabSz="3686861" rtl="0" eaLnBrk="1" latinLnBrk="0" hangingPunct="1">
                <a:defRPr sz="7258" kern="1200">
                  <a:solidFill>
                    <a:schemeClr val="lt1"/>
                  </a:solidFill>
                  <a:latin typeface="+mn-lt"/>
                  <a:ea typeface="+mn-ea"/>
                  <a:cs typeface="+mn-cs"/>
                </a:defRPr>
              </a:lvl9pPr>
            </a:lstStyle>
            <a:p>
              <a:pPr lvl="0">
                <a:spcBef>
                  <a:spcPts val="0"/>
                </a:spcBef>
                <a:spcAft>
                  <a:spcPts val="1715"/>
                </a:spcAft>
              </a:pPr>
              <a:r>
                <a:rPr lang="en-US" sz="6000" dirty="0" smtClean="0">
                  <a:solidFill>
                    <a:schemeClr val="bg1">
                      <a:lumMod val="50000"/>
                    </a:schemeClr>
                  </a:solidFill>
                  <a:latin typeface="Calibri" pitchFamily="34" charset="0"/>
                  <a:cs typeface="Calibri" panose="020F0502020204030204" pitchFamily="34" charset="0"/>
                </a:rPr>
                <a:t>Change</a:t>
              </a:r>
              <a:r>
                <a:rPr lang="en-US" sz="6000" baseline="0" dirty="0" smtClean="0">
                  <a:solidFill>
                    <a:schemeClr val="bg1">
                      <a:lumMod val="50000"/>
                    </a:schemeClr>
                  </a:solidFill>
                  <a:latin typeface="Calibri" pitchFamily="34" charset="0"/>
                  <a:cs typeface="Calibri" panose="020F0502020204030204" pitchFamily="34" charset="0"/>
                </a:rPr>
                <a:t> Color Theme</a:t>
              </a:r>
              <a:r>
                <a:rPr lang="en-US" sz="6000" dirty="0" smtClean="0">
                  <a:solidFill>
                    <a:schemeClr val="bg1">
                      <a:lumMod val="50000"/>
                    </a:schemeClr>
                  </a:solidFill>
                  <a:latin typeface="Calibri" pitchFamily="34" charset="0"/>
                  <a:cs typeface="Calibri" panose="020F0502020204030204" pitchFamily="34" charset="0"/>
                </a:rPr>
                <a:t>:</a:t>
              </a:r>
              <a:endParaRPr sz="600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r>
                <a:rPr lang="en-US" sz="4000" dirty="0" smtClean="0">
                  <a:solidFill>
                    <a:schemeClr val="bg1">
                      <a:lumMod val="50000"/>
                    </a:schemeClr>
                  </a:solidFill>
                  <a:latin typeface="Calibri" pitchFamily="34" charset="0"/>
                  <a:cs typeface="Calibri" panose="020F0502020204030204" pitchFamily="34" charset="0"/>
                </a:rPr>
                <a:t>This template is designed to use the built-in color themes in</a:t>
              </a:r>
              <a:r>
                <a:rPr lang="en-US" sz="4000" baseline="0" dirty="0" smtClean="0">
                  <a:solidFill>
                    <a:schemeClr val="bg1">
                      <a:lumMod val="50000"/>
                    </a:schemeClr>
                  </a:solidFill>
                  <a:latin typeface="Calibri" pitchFamily="34" charset="0"/>
                  <a:cs typeface="Calibri" panose="020F0502020204030204" pitchFamily="34" charset="0"/>
                </a:rPr>
                <a:t> the newer versions of PowerPoint.</a:t>
              </a:r>
            </a:p>
            <a:p>
              <a:pPr lvl="0">
                <a:spcBef>
                  <a:spcPts val="0"/>
                </a:spcBef>
                <a:spcAft>
                  <a:spcPts val="1715"/>
                </a:spcAft>
              </a:pPr>
              <a:r>
                <a:rPr lang="en-US" sz="4000" baseline="0" dirty="0" smtClean="0">
                  <a:solidFill>
                    <a:schemeClr val="bg1">
                      <a:lumMod val="50000"/>
                    </a:schemeClr>
                  </a:solidFill>
                  <a:latin typeface="Calibri" pitchFamily="34" charset="0"/>
                  <a:cs typeface="Calibri" panose="020F0502020204030204" pitchFamily="34" charset="0"/>
                </a:rPr>
                <a:t>To change the color theme, select the </a:t>
              </a:r>
              <a:r>
                <a:rPr lang="en-US" sz="4000" b="1" baseline="0" dirty="0" smtClean="0">
                  <a:solidFill>
                    <a:schemeClr val="bg1">
                      <a:lumMod val="50000"/>
                    </a:schemeClr>
                  </a:solidFill>
                  <a:latin typeface="Calibri" pitchFamily="34" charset="0"/>
                  <a:cs typeface="Calibri" panose="020F0502020204030204" pitchFamily="34" charset="0"/>
                </a:rPr>
                <a:t>Design</a:t>
              </a:r>
              <a:r>
                <a:rPr lang="en-US" sz="4000" baseline="0" dirty="0" smtClean="0">
                  <a:solidFill>
                    <a:schemeClr val="bg1">
                      <a:lumMod val="50000"/>
                    </a:schemeClr>
                  </a:solidFill>
                  <a:latin typeface="Calibri" pitchFamily="34" charset="0"/>
                  <a:cs typeface="Calibri" panose="020F0502020204030204" pitchFamily="34" charset="0"/>
                </a:rPr>
                <a:t> tab, then select the </a:t>
              </a:r>
              <a:r>
                <a:rPr lang="en-US" sz="4000" b="1" baseline="0" dirty="0" smtClean="0">
                  <a:solidFill>
                    <a:schemeClr val="bg1">
                      <a:lumMod val="50000"/>
                    </a:schemeClr>
                  </a:solidFill>
                  <a:latin typeface="Calibri" pitchFamily="34" charset="0"/>
                  <a:cs typeface="Calibri" panose="020F0502020204030204" pitchFamily="34" charset="0"/>
                </a:rPr>
                <a:t>Colors</a:t>
              </a:r>
              <a:r>
                <a:rPr lang="en-US" sz="4000" baseline="0" dirty="0" smtClean="0">
                  <a:solidFill>
                    <a:schemeClr val="bg1">
                      <a:lumMod val="50000"/>
                    </a:schemeClr>
                  </a:solidFill>
                  <a:latin typeface="Calibri" pitchFamily="34" charset="0"/>
                  <a:cs typeface="Calibri" panose="020F0502020204030204" pitchFamily="34" charset="0"/>
                </a:rPr>
                <a:t> drop-down list.</a:t>
              </a:r>
            </a:p>
            <a:p>
              <a:pPr lvl="0">
                <a:spcBef>
                  <a:spcPts val="0"/>
                </a:spcBef>
                <a:spcAft>
                  <a:spcPts val="1715"/>
                </a:spcAft>
              </a:pPr>
              <a:endParaRPr lang="en-US" sz="4000" baseline="0" dirty="0" smtClean="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smtClean="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smtClean="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smtClean="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smtClean="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smtClean="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smtClean="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smtClean="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smtClean="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r>
                <a:rPr lang="en-US" sz="4000" baseline="0" dirty="0" smtClean="0">
                  <a:solidFill>
                    <a:schemeClr val="bg1">
                      <a:lumMod val="50000"/>
                    </a:schemeClr>
                  </a:solidFill>
                  <a:latin typeface="Calibri" pitchFamily="34" charset="0"/>
                  <a:cs typeface="Calibri" panose="020F0502020204030204" pitchFamily="34" charset="0"/>
                </a:rPr>
                <a:t>The default color theme for this template is “Office”, so you can always return to that after trying some of the alternatives.</a:t>
              </a:r>
            </a:p>
            <a:p>
              <a:pPr lvl="0">
                <a:spcBef>
                  <a:spcPts val="0"/>
                </a:spcBef>
                <a:spcAft>
                  <a:spcPts val="1715"/>
                </a:spcAft>
              </a:pPr>
              <a:r>
                <a:rPr lang="en-US" sz="6000" dirty="0" smtClean="0">
                  <a:solidFill>
                    <a:schemeClr val="bg1">
                      <a:lumMod val="50000"/>
                    </a:schemeClr>
                  </a:solidFill>
                  <a:latin typeface="Calibri" pitchFamily="34" charset="0"/>
                  <a:cs typeface="Calibri" panose="020F0502020204030204" pitchFamily="34" charset="0"/>
                </a:rPr>
                <a:t>Printing Your Poster:</a:t>
              </a:r>
            </a:p>
            <a:p>
              <a:pPr lvl="0">
                <a:spcBef>
                  <a:spcPts val="0"/>
                </a:spcBef>
                <a:spcAft>
                  <a:spcPts val="1715"/>
                </a:spcAft>
              </a:pPr>
              <a:r>
                <a:rPr lang="en-US" sz="4000" dirty="0" smtClean="0">
                  <a:solidFill>
                    <a:schemeClr val="bg1">
                      <a:lumMod val="50000"/>
                    </a:schemeClr>
                  </a:solidFill>
                  <a:latin typeface="Calibri" pitchFamily="34" charset="0"/>
                  <a:cs typeface="Calibri" panose="020F0502020204030204" pitchFamily="34" charset="0"/>
                </a:rPr>
                <a:t>Once your poster file is ready, visit</a:t>
              </a:r>
              <a:r>
                <a:rPr lang="en-US" sz="4000" baseline="0" dirty="0" smtClean="0">
                  <a:solidFill>
                    <a:schemeClr val="bg1">
                      <a:lumMod val="50000"/>
                    </a:schemeClr>
                  </a:solidFill>
                  <a:latin typeface="Calibri" pitchFamily="34" charset="0"/>
                  <a:cs typeface="Calibri" panose="020F0502020204030204" pitchFamily="34" charset="0"/>
                </a:rPr>
                <a:t> </a:t>
              </a:r>
              <a:r>
                <a:rPr lang="en-US" sz="4000" b="1" baseline="0" dirty="0" smtClean="0">
                  <a:solidFill>
                    <a:schemeClr val="bg1">
                      <a:lumMod val="50000"/>
                    </a:schemeClr>
                  </a:solidFill>
                  <a:latin typeface="Calibri" pitchFamily="34" charset="0"/>
                  <a:cs typeface="Calibri" panose="020F0502020204030204" pitchFamily="34" charset="0"/>
                </a:rPr>
                <a:t>www.genigraphics.com</a:t>
              </a:r>
              <a:r>
                <a:rPr lang="en-US" sz="4000" baseline="0" dirty="0" smtClean="0">
                  <a:solidFill>
                    <a:schemeClr val="bg1">
                      <a:lumMod val="50000"/>
                    </a:schemeClr>
                  </a:solidFill>
                  <a:latin typeface="Calibri" pitchFamily="34" charset="0"/>
                  <a:cs typeface="Calibri" panose="020F0502020204030204" pitchFamily="34" charset="0"/>
                </a:rPr>
                <a:t> to order a high-quality, affordable poster print. Every order receives a free design review and we can deliver as fast as next business day within the US and Canada. </a:t>
              </a:r>
            </a:p>
            <a:p>
              <a:pPr lvl="0">
                <a:spcBef>
                  <a:spcPts val="0"/>
                </a:spcBef>
                <a:spcAft>
                  <a:spcPts val="1715"/>
                </a:spcAft>
              </a:pPr>
              <a:r>
                <a:rPr lang="en-US" sz="4000" baseline="0" dirty="0" smtClean="0">
                  <a:solidFill>
                    <a:schemeClr val="bg1">
                      <a:lumMod val="50000"/>
                    </a:schemeClr>
                  </a:solidFill>
                  <a:latin typeface="Calibri" pitchFamily="34" charset="0"/>
                  <a:cs typeface="Calibri" panose="020F0502020204030204" pitchFamily="34" charset="0"/>
                </a:rPr>
                <a:t>Genigraphics® has been producing output from PowerPoint® longer than anyone in the industry; dating back to when we helped Microsoft® design the PowerPoint® software. </a:t>
              </a:r>
            </a:p>
            <a:p>
              <a:pPr lvl="0">
                <a:spcBef>
                  <a:spcPts val="0"/>
                </a:spcBef>
                <a:spcAft>
                  <a:spcPts val="0"/>
                </a:spcAft>
              </a:pPr>
              <a:endParaRPr lang="en-US" sz="4000" baseline="0" dirty="0" smtClean="0">
                <a:solidFill>
                  <a:schemeClr val="bg1">
                    <a:lumMod val="50000"/>
                  </a:schemeClr>
                </a:solidFill>
                <a:latin typeface="Calibri" pitchFamily="34" charset="0"/>
                <a:cs typeface="Calibri" panose="020F0502020204030204" pitchFamily="34" charset="0"/>
              </a:endParaRPr>
            </a:p>
            <a:p>
              <a:pPr lvl="0" algn="ctr">
                <a:spcBef>
                  <a:spcPts val="0"/>
                </a:spcBef>
                <a:spcAft>
                  <a:spcPts val="0"/>
                </a:spcAft>
              </a:pPr>
              <a:r>
                <a:rPr lang="en-US" sz="4000" baseline="0" dirty="0" smtClean="0">
                  <a:solidFill>
                    <a:schemeClr val="bg1">
                      <a:lumMod val="50000"/>
                    </a:schemeClr>
                  </a:solidFill>
                  <a:latin typeface="Calibri" pitchFamily="34" charset="0"/>
                  <a:cs typeface="Calibri" panose="020F0502020204030204" pitchFamily="34" charset="0"/>
                </a:rPr>
                <a:t>US and Canada:  1-800-790-4001</a:t>
              </a:r>
              <a:br>
                <a:rPr lang="en-US" sz="4000" baseline="0" dirty="0" smtClean="0">
                  <a:solidFill>
                    <a:schemeClr val="bg1">
                      <a:lumMod val="50000"/>
                    </a:schemeClr>
                  </a:solidFill>
                  <a:latin typeface="Calibri" pitchFamily="34" charset="0"/>
                  <a:cs typeface="Calibri" panose="020F0502020204030204" pitchFamily="34" charset="0"/>
                </a:rPr>
              </a:br>
              <a:r>
                <a:rPr lang="en-US" sz="4000" baseline="0" dirty="0" smtClean="0">
                  <a:solidFill>
                    <a:schemeClr val="bg1">
                      <a:lumMod val="50000"/>
                    </a:schemeClr>
                  </a:solidFill>
                  <a:latin typeface="Calibri" pitchFamily="34" charset="0"/>
                  <a:cs typeface="Calibri" panose="020F0502020204030204" pitchFamily="34" charset="0"/>
                </a:rPr>
                <a:t>Email: info@genigraphics.com</a:t>
              </a:r>
            </a:p>
            <a:p>
              <a:pPr lvl="0" algn="ctr">
                <a:spcBef>
                  <a:spcPts val="0"/>
                </a:spcBef>
                <a:spcAft>
                  <a:spcPts val="0"/>
                </a:spcAft>
              </a:pPr>
              <a:r>
                <a:rPr lang="en-US" sz="2800" dirty="0" smtClean="0">
                  <a:solidFill>
                    <a:schemeClr val="bg1">
                      <a:lumMod val="50000"/>
                    </a:schemeClr>
                  </a:solidFill>
                  <a:latin typeface="Calibri" pitchFamily="34" charset="0"/>
                  <a:cs typeface="Calibri" panose="020F0502020204030204" pitchFamily="34" charset="0"/>
                </a:rPr>
                <a:t/>
              </a:r>
              <a:br>
                <a:rPr lang="en-US" sz="2800" dirty="0" smtClean="0">
                  <a:solidFill>
                    <a:schemeClr val="bg1">
                      <a:lumMod val="50000"/>
                    </a:schemeClr>
                  </a:solidFill>
                  <a:latin typeface="Calibri" pitchFamily="34" charset="0"/>
                  <a:cs typeface="Calibri" panose="020F0502020204030204" pitchFamily="34" charset="0"/>
                </a:rPr>
              </a:br>
              <a:r>
                <a:rPr lang="en-US" sz="2800" dirty="0" smtClean="0">
                  <a:solidFill>
                    <a:schemeClr val="bg1">
                      <a:lumMod val="50000"/>
                    </a:schemeClr>
                  </a:solidFill>
                  <a:latin typeface="Calibri" pitchFamily="34" charset="0"/>
                  <a:cs typeface="Calibri" panose="020F0502020204030204" pitchFamily="34" charset="0"/>
                </a:rPr>
                <a:t>[This sidebar area does not print.]</a:t>
              </a:r>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281342" y="9626034"/>
              <a:ext cx="11904515" cy="10246926"/>
            </a:xfrm>
            <a:prstGeom prst="rect">
              <a:avLst/>
            </a:prstGeom>
          </p:spPr>
        </p:pic>
      </p:grpSp>
      <p:pic>
        <p:nvPicPr>
          <p:cNvPr id="2" name="Pictur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233600" y="27127200"/>
            <a:ext cx="5297435" cy="185928"/>
          </a:xfrm>
          <a:prstGeom prst="rect">
            <a:avLst/>
          </a:prstGeom>
        </p:spPr>
      </p:pic>
    </p:spTree>
    <p:extLst>
      <p:ext uri="{BB962C8B-B14F-4D97-AF65-F5344CB8AC3E}">
        <p14:creationId xmlns:p14="http://schemas.microsoft.com/office/powerpoint/2010/main" val="381294480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85D6BDF-9D0E-4E2B-85B8-D8F4790360C9}" type="datetimeFigureOut">
              <a:rPr lang="en-US" smtClean="0"/>
              <a:t>1/15/20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BB075EA-769C-4ECD-B48E-D6FCDC24F876}" type="slidenum">
              <a:rPr lang="en-US" smtClean="0"/>
              <a:t>‹#›</a:t>
            </a:fld>
            <a:endParaRPr lang="en-US" dirty="0"/>
          </a:p>
        </p:txBody>
      </p:sp>
    </p:spTree>
    <p:extLst>
      <p:ext uri="{BB962C8B-B14F-4D97-AF65-F5344CB8AC3E}">
        <p14:creationId xmlns:p14="http://schemas.microsoft.com/office/powerpoint/2010/main" val="2931665100"/>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0" y="1098552"/>
            <a:ext cx="41148000" cy="4572000"/>
          </a:xfrm>
          <a:prstGeom prst="rect">
            <a:avLst/>
          </a:prstGeom>
        </p:spPr>
        <p:txBody>
          <a:bodyPr vert="horz" lIns="313384" tIns="156693" rIns="313384" bIns="156693"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2286000" y="6400804"/>
            <a:ext cx="41148000" cy="18103853"/>
          </a:xfrm>
          <a:prstGeom prst="rect">
            <a:avLst/>
          </a:prstGeom>
        </p:spPr>
        <p:txBody>
          <a:bodyPr vert="horz" lIns="313384" tIns="156693" rIns="313384" bIns="156693"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2286000" y="25425403"/>
            <a:ext cx="10668000" cy="1460500"/>
          </a:xfrm>
          <a:prstGeom prst="rect">
            <a:avLst/>
          </a:prstGeom>
        </p:spPr>
        <p:txBody>
          <a:bodyPr vert="horz" lIns="313384" tIns="156693" rIns="313384" bIns="156693" rtlCol="0" anchor="ctr"/>
          <a:lstStyle>
            <a:lvl1pPr algn="l">
              <a:defRPr sz="4300">
                <a:solidFill>
                  <a:schemeClr val="tx1">
                    <a:tint val="75000"/>
                  </a:schemeClr>
                </a:solidFill>
              </a:defRPr>
            </a:lvl1pPr>
          </a:lstStyle>
          <a:p>
            <a:fld id="{985D6BDF-9D0E-4E2B-85B8-D8F4790360C9}" type="datetimeFigureOut">
              <a:rPr lang="en-US" smtClean="0"/>
              <a:t>1/15/20</a:t>
            </a:fld>
            <a:endParaRPr lang="en-US" dirty="0"/>
          </a:p>
        </p:txBody>
      </p:sp>
      <p:sp>
        <p:nvSpPr>
          <p:cNvPr id="5" name="Footer Placeholder 4"/>
          <p:cNvSpPr>
            <a:spLocks noGrp="1"/>
          </p:cNvSpPr>
          <p:nvPr>
            <p:ph type="ftr" sz="quarter" idx="3"/>
          </p:nvPr>
        </p:nvSpPr>
        <p:spPr>
          <a:xfrm>
            <a:off x="15621000" y="25425403"/>
            <a:ext cx="14478000" cy="1460500"/>
          </a:xfrm>
          <a:prstGeom prst="rect">
            <a:avLst/>
          </a:prstGeom>
        </p:spPr>
        <p:txBody>
          <a:bodyPr vert="horz" lIns="313384" tIns="156693" rIns="313384" bIns="156693" rtlCol="0" anchor="ctr"/>
          <a:lstStyle>
            <a:lvl1pPr algn="ctr">
              <a:defRPr sz="43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32766000" y="25425403"/>
            <a:ext cx="10668000" cy="1460500"/>
          </a:xfrm>
          <a:prstGeom prst="rect">
            <a:avLst/>
          </a:prstGeom>
        </p:spPr>
        <p:txBody>
          <a:bodyPr vert="horz" lIns="313384" tIns="156693" rIns="313384" bIns="156693" rtlCol="0" anchor="ctr"/>
          <a:lstStyle>
            <a:lvl1pPr algn="r">
              <a:defRPr sz="4300">
                <a:solidFill>
                  <a:schemeClr val="tx1">
                    <a:tint val="75000"/>
                  </a:schemeClr>
                </a:solidFill>
              </a:defRPr>
            </a:lvl1pPr>
          </a:lstStyle>
          <a:p>
            <a:fld id="{FBB075EA-769C-4ECD-B48E-D6FCDC24F876}" type="slidenum">
              <a:rPr lang="en-US" smtClean="0"/>
              <a:t>‹#›</a:t>
            </a:fld>
            <a:endParaRPr lang="en-US" dirty="0"/>
          </a:p>
        </p:txBody>
      </p:sp>
    </p:spTree>
    <p:extLst>
      <p:ext uri="{BB962C8B-B14F-4D97-AF65-F5344CB8AC3E}">
        <p14:creationId xmlns:p14="http://schemas.microsoft.com/office/powerpoint/2010/main" val="72322184"/>
      </p:ext>
    </p:extLst>
  </p:cSld>
  <p:clrMap bg1="lt1" tx1="dk1" bg2="lt2" tx2="dk2" accent1="accent1" accent2="accent2" accent3="accent3" accent4="accent4" accent5="accent5" accent6="accent6" hlink="hlink" folHlink="folHlink"/>
  <p:sldLayoutIdLst>
    <p:sldLayoutId id="2147483649" r:id="rId1"/>
    <p:sldLayoutId id="2147483650" r:id="rId2"/>
  </p:sldLayoutIdLst>
  <p:timing>
    <p:tnLst>
      <p:par>
        <p:cTn id="1" dur="indefinite" restart="never" nodeType="tmRoot"/>
      </p:par>
    </p:tnLst>
  </p:timing>
  <p:txStyles>
    <p:titleStyle>
      <a:lvl1pPr algn="ctr" defTabSz="3133838" rtl="0" eaLnBrk="1" latinLnBrk="0" hangingPunct="1">
        <a:spcBef>
          <a:spcPct val="0"/>
        </a:spcBef>
        <a:buNone/>
        <a:defRPr sz="5600" kern="1200">
          <a:solidFill>
            <a:schemeClr val="tx1"/>
          </a:solidFill>
          <a:latin typeface="+mj-lt"/>
          <a:ea typeface="+mj-ea"/>
          <a:cs typeface="+mj-cs"/>
        </a:defRPr>
      </a:lvl1pPr>
    </p:titleStyle>
    <p:bodyStyle>
      <a:lvl1pPr marL="326442"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1pPr>
      <a:lvl2pPr marL="652882"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2pPr>
      <a:lvl3pPr marL="979326"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3pPr>
      <a:lvl4pPr marL="1305766"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4pPr>
      <a:lvl5pPr marL="1632209"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5pPr>
      <a:lvl6pPr marL="8618058"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6pPr>
      <a:lvl7pPr marL="10184977"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7pPr>
      <a:lvl8pPr marL="11751898"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8pPr>
      <a:lvl9pPr marL="13318816"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9pPr>
    </p:bodyStyle>
    <p:otherStyle>
      <a:defPPr>
        <a:defRPr lang="en-US"/>
      </a:defPPr>
      <a:lvl1pPr marL="0" algn="l" defTabSz="3133838" rtl="0" eaLnBrk="1" latinLnBrk="0" hangingPunct="1">
        <a:defRPr sz="6200" kern="1200">
          <a:solidFill>
            <a:schemeClr val="tx1"/>
          </a:solidFill>
          <a:latin typeface="+mn-lt"/>
          <a:ea typeface="+mn-ea"/>
          <a:cs typeface="+mn-cs"/>
        </a:defRPr>
      </a:lvl1pPr>
      <a:lvl2pPr marL="1566921" algn="l" defTabSz="3133838" rtl="0" eaLnBrk="1" latinLnBrk="0" hangingPunct="1">
        <a:defRPr sz="6200" kern="1200">
          <a:solidFill>
            <a:schemeClr val="tx1"/>
          </a:solidFill>
          <a:latin typeface="+mn-lt"/>
          <a:ea typeface="+mn-ea"/>
          <a:cs typeface="+mn-cs"/>
        </a:defRPr>
      </a:lvl2pPr>
      <a:lvl3pPr marL="3133838" algn="l" defTabSz="3133838" rtl="0" eaLnBrk="1" latinLnBrk="0" hangingPunct="1">
        <a:defRPr sz="6200" kern="1200">
          <a:solidFill>
            <a:schemeClr val="tx1"/>
          </a:solidFill>
          <a:latin typeface="+mn-lt"/>
          <a:ea typeface="+mn-ea"/>
          <a:cs typeface="+mn-cs"/>
        </a:defRPr>
      </a:lvl3pPr>
      <a:lvl4pPr marL="4700760" algn="l" defTabSz="3133838" rtl="0" eaLnBrk="1" latinLnBrk="0" hangingPunct="1">
        <a:defRPr sz="6200" kern="1200">
          <a:solidFill>
            <a:schemeClr val="tx1"/>
          </a:solidFill>
          <a:latin typeface="+mn-lt"/>
          <a:ea typeface="+mn-ea"/>
          <a:cs typeface="+mn-cs"/>
        </a:defRPr>
      </a:lvl4pPr>
      <a:lvl5pPr marL="6267679" algn="l" defTabSz="3133838" rtl="0" eaLnBrk="1" latinLnBrk="0" hangingPunct="1">
        <a:defRPr sz="6200" kern="1200">
          <a:solidFill>
            <a:schemeClr val="tx1"/>
          </a:solidFill>
          <a:latin typeface="+mn-lt"/>
          <a:ea typeface="+mn-ea"/>
          <a:cs typeface="+mn-cs"/>
        </a:defRPr>
      </a:lvl5pPr>
      <a:lvl6pPr marL="7834598" algn="l" defTabSz="3133838" rtl="0" eaLnBrk="1" latinLnBrk="0" hangingPunct="1">
        <a:defRPr sz="6200" kern="1200">
          <a:solidFill>
            <a:schemeClr val="tx1"/>
          </a:solidFill>
          <a:latin typeface="+mn-lt"/>
          <a:ea typeface="+mn-ea"/>
          <a:cs typeface="+mn-cs"/>
        </a:defRPr>
      </a:lvl6pPr>
      <a:lvl7pPr marL="9401516" algn="l" defTabSz="3133838" rtl="0" eaLnBrk="1" latinLnBrk="0" hangingPunct="1">
        <a:defRPr sz="6200" kern="1200">
          <a:solidFill>
            <a:schemeClr val="tx1"/>
          </a:solidFill>
          <a:latin typeface="+mn-lt"/>
          <a:ea typeface="+mn-ea"/>
          <a:cs typeface="+mn-cs"/>
        </a:defRPr>
      </a:lvl7pPr>
      <a:lvl8pPr marL="10968437" algn="l" defTabSz="3133838" rtl="0" eaLnBrk="1" latinLnBrk="0" hangingPunct="1">
        <a:defRPr sz="6200" kern="1200">
          <a:solidFill>
            <a:schemeClr val="tx1"/>
          </a:solidFill>
          <a:latin typeface="+mn-lt"/>
          <a:ea typeface="+mn-ea"/>
          <a:cs typeface="+mn-cs"/>
        </a:defRPr>
      </a:lvl8pPr>
      <a:lvl9pPr marL="12535358" algn="l" defTabSz="3133838" rtl="0" eaLnBrk="1" latinLnBrk="0" hangingPunct="1">
        <a:defRPr sz="6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22"/>
          <p:cNvSpPr txBox="1">
            <a:spLocks noChangeArrowheads="1"/>
          </p:cNvSpPr>
          <p:nvPr/>
        </p:nvSpPr>
        <p:spPr bwMode="auto">
          <a:xfrm>
            <a:off x="5715000" y="76200"/>
            <a:ext cx="34290000" cy="16749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0576" tIns="326442" rIns="130576" bIns="326442" anchor="ctr" anchorCtr="0">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algn="ctr" eaLnBrk="1" hangingPunct="1"/>
            <a:r>
              <a:rPr lang="en-US" sz="6600" b="1" dirty="0">
                <a:solidFill>
                  <a:schemeClr val="accent3">
                    <a:lumMod val="20000"/>
                    <a:lumOff val="80000"/>
                  </a:schemeClr>
                </a:solidFill>
                <a:latin typeface="+mn-lt"/>
              </a:rPr>
              <a:t>Peer- Mentorship for Medical Students Interested in Emergency Medicine</a:t>
            </a:r>
            <a:endParaRPr lang="en-US" sz="6600" b="1" dirty="0">
              <a:solidFill>
                <a:schemeClr val="accent3">
                  <a:lumMod val="20000"/>
                  <a:lumOff val="80000"/>
                </a:schemeClr>
              </a:solidFill>
              <a:latin typeface="+mn-lt"/>
            </a:endParaRPr>
          </a:p>
        </p:txBody>
      </p:sp>
      <p:sp>
        <p:nvSpPr>
          <p:cNvPr id="5" name="Text Box 123"/>
          <p:cNvSpPr txBox="1">
            <a:spLocks noChangeArrowheads="1"/>
          </p:cNvSpPr>
          <p:nvPr/>
        </p:nvSpPr>
        <p:spPr bwMode="auto">
          <a:xfrm>
            <a:off x="5715000" y="2000252"/>
            <a:ext cx="34290000" cy="1428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0576" tIns="130576" rIns="130576" bIns="130576" anchor="ctr" anchorCtr="0"/>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algn="ctr" eaLnBrk="1" hangingPunct="1"/>
            <a:r>
              <a:rPr lang="en-US" sz="4000" dirty="0" smtClean="0">
                <a:solidFill>
                  <a:schemeClr val="accent3">
                    <a:lumMod val="20000"/>
                    <a:lumOff val="80000"/>
                  </a:schemeClr>
                </a:solidFill>
                <a:latin typeface="+mn-lt"/>
              </a:rPr>
              <a:t>David Goldfarb. John Burkhardt, MD</a:t>
            </a:r>
            <a:endParaRPr lang="en-US" sz="4000" dirty="0">
              <a:solidFill>
                <a:schemeClr val="accent3">
                  <a:lumMod val="20000"/>
                  <a:lumOff val="80000"/>
                </a:schemeClr>
              </a:solidFill>
              <a:latin typeface="+mn-lt"/>
            </a:endParaRPr>
          </a:p>
          <a:p>
            <a:pPr algn="ctr" eaLnBrk="1" hangingPunct="1"/>
            <a:r>
              <a:rPr lang="en-US" sz="4000" dirty="0" smtClean="0">
                <a:solidFill>
                  <a:schemeClr val="accent3">
                    <a:lumMod val="20000"/>
                    <a:lumOff val="80000"/>
                  </a:schemeClr>
                </a:solidFill>
                <a:latin typeface="+mn-lt"/>
              </a:rPr>
              <a:t>University of Michigan Medical School</a:t>
            </a:r>
          </a:p>
        </p:txBody>
      </p:sp>
      <p:sp>
        <p:nvSpPr>
          <p:cNvPr id="24" name="TextBox 23"/>
          <p:cNvSpPr txBox="1"/>
          <p:nvPr/>
        </p:nvSpPr>
        <p:spPr>
          <a:xfrm>
            <a:off x="1778004" y="25031702"/>
            <a:ext cx="2617403" cy="1912587"/>
          </a:xfrm>
          <a:prstGeom prst="rect">
            <a:avLst/>
          </a:prstGeom>
          <a:solidFill>
            <a:schemeClr val="accent1">
              <a:lumMod val="40000"/>
              <a:lumOff val="60000"/>
            </a:schemeClr>
          </a:solidFill>
        </p:spPr>
        <p:txBody>
          <a:bodyPr wrap="none" lIns="65288" tIns="32645" rIns="65288" bIns="32645" rtlCol="0">
            <a:spAutoFit/>
          </a:bodyPr>
          <a:lstStyle/>
          <a:p>
            <a:r>
              <a:rPr lang="en-US" sz="2400" dirty="0"/>
              <a:t>&lt;your name&gt;</a:t>
            </a:r>
          </a:p>
          <a:p>
            <a:r>
              <a:rPr lang="en-US" sz="2400" dirty="0"/>
              <a:t>&lt;your organization&gt;</a:t>
            </a:r>
          </a:p>
          <a:p>
            <a:r>
              <a:rPr lang="en-US" sz="2400" dirty="0"/>
              <a:t>Email:</a:t>
            </a:r>
          </a:p>
          <a:p>
            <a:r>
              <a:rPr lang="en-US" sz="2400" dirty="0"/>
              <a:t>Website:</a:t>
            </a:r>
          </a:p>
          <a:p>
            <a:r>
              <a:rPr lang="en-US" sz="2400" dirty="0"/>
              <a:t>Phone:</a:t>
            </a:r>
          </a:p>
        </p:txBody>
      </p:sp>
      <p:sp>
        <p:nvSpPr>
          <p:cNvPr id="25" name="TextBox 24"/>
          <p:cNvSpPr txBox="1"/>
          <p:nvPr/>
        </p:nvSpPr>
        <p:spPr>
          <a:xfrm>
            <a:off x="1778002" y="24288752"/>
            <a:ext cx="1768389" cy="681481"/>
          </a:xfrm>
          <a:prstGeom prst="rect">
            <a:avLst/>
          </a:prstGeom>
          <a:noFill/>
        </p:spPr>
        <p:txBody>
          <a:bodyPr wrap="none" lIns="65288" tIns="32645" rIns="65288" bIns="32645" rtlCol="0">
            <a:spAutoFit/>
          </a:bodyPr>
          <a:lstStyle/>
          <a:p>
            <a:r>
              <a:rPr lang="en-US" sz="4000" b="1" dirty="0"/>
              <a:t>Contact</a:t>
            </a:r>
          </a:p>
        </p:txBody>
      </p:sp>
      <p:sp>
        <p:nvSpPr>
          <p:cNvPr id="26" name="TextBox 25"/>
          <p:cNvSpPr txBox="1"/>
          <p:nvPr/>
        </p:nvSpPr>
        <p:spPr>
          <a:xfrm>
            <a:off x="22860000" y="25031699"/>
            <a:ext cx="20320000" cy="1828800"/>
          </a:xfrm>
          <a:prstGeom prst="rect">
            <a:avLst/>
          </a:prstGeom>
          <a:noFill/>
        </p:spPr>
        <p:txBody>
          <a:bodyPr wrap="square" lIns="65288" tIns="65288" rIns="65288" bIns="65288" numCol="1" spcCol="326442" rtlCol="0">
            <a:noAutofit/>
          </a:bodyPr>
          <a:lstStyle/>
          <a:p>
            <a:pPr marL="326442" indent="-326442">
              <a:buFont typeface="+mj-lt"/>
              <a:buAutoNum type="arabicPeriod"/>
            </a:pPr>
            <a:r>
              <a:rPr lang="en-US" sz="1200" dirty="0"/>
              <a:t> </a:t>
            </a:r>
          </a:p>
          <a:p>
            <a:pPr marL="326442" indent="-326442">
              <a:buFont typeface="+mj-lt"/>
              <a:buAutoNum type="arabicPeriod"/>
            </a:pPr>
            <a:r>
              <a:rPr lang="en-US" sz="1200" dirty="0"/>
              <a:t> </a:t>
            </a:r>
          </a:p>
          <a:p>
            <a:pPr marL="326442" indent="-326442">
              <a:buFont typeface="+mj-lt"/>
              <a:buAutoNum type="arabicPeriod"/>
            </a:pPr>
            <a:r>
              <a:rPr lang="en-US" sz="1200" dirty="0"/>
              <a:t> </a:t>
            </a:r>
          </a:p>
          <a:p>
            <a:pPr marL="326442" indent="-326442">
              <a:buFont typeface="+mj-lt"/>
              <a:buAutoNum type="arabicPeriod"/>
            </a:pPr>
            <a:r>
              <a:rPr lang="en-US" sz="1200" dirty="0"/>
              <a:t> </a:t>
            </a:r>
          </a:p>
          <a:p>
            <a:pPr marL="326442" indent="-326442">
              <a:buFont typeface="+mj-lt"/>
              <a:buAutoNum type="arabicPeriod"/>
            </a:pPr>
            <a:r>
              <a:rPr lang="en-US" sz="1200" dirty="0"/>
              <a:t> </a:t>
            </a:r>
          </a:p>
          <a:p>
            <a:pPr marL="326442" indent="-326442">
              <a:buFont typeface="+mj-lt"/>
              <a:buAutoNum type="arabicPeriod"/>
            </a:pPr>
            <a:r>
              <a:rPr lang="en-US" sz="1200" dirty="0"/>
              <a:t> </a:t>
            </a:r>
          </a:p>
          <a:p>
            <a:pPr marL="326442" indent="-326442">
              <a:buFont typeface="+mj-lt"/>
              <a:buAutoNum type="arabicPeriod"/>
            </a:pPr>
            <a:r>
              <a:rPr lang="en-US" sz="1200" dirty="0"/>
              <a:t> </a:t>
            </a:r>
          </a:p>
          <a:p>
            <a:pPr marL="326442" indent="-326442">
              <a:buFont typeface="+mj-lt"/>
              <a:buAutoNum type="arabicPeriod"/>
            </a:pPr>
            <a:r>
              <a:rPr lang="en-US" sz="1200" dirty="0"/>
              <a:t> </a:t>
            </a:r>
          </a:p>
          <a:p>
            <a:pPr marL="326442" indent="-326442">
              <a:buFont typeface="+mj-lt"/>
              <a:buAutoNum type="arabicPeriod"/>
            </a:pPr>
            <a:r>
              <a:rPr lang="en-US" sz="1200" dirty="0"/>
              <a:t> </a:t>
            </a:r>
          </a:p>
          <a:p>
            <a:pPr marL="326442" indent="-326442">
              <a:buFont typeface="+mj-lt"/>
              <a:buAutoNum type="arabicPeriod"/>
            </a:pPr>
            <a:r>
              <a:rPr lang="en-US" sz="1200" dirty="0"/>
              <a:t>  </a:t>
            </a:r>
          </a:p>
          <a:p>
            <a:pPr marL="326442" indent="-326442">
              <a:buFont typeface="+mj-lt"/>
              <a:buAutoNum type="arabicPeriod"/>
            </a:pPr>
            <a:endParaRPr lang="en-US" sz="1200" dirty="0"/>
          </a:p>
        </p:txBody>
      </p:sp>
      <p:sp>
        <p:nvSpPr>
          <p:cNvPr id="27" name="TextBox 26"/>
          <p:cNvSpPr txBox="1"/>
          <p:nvPr/>
        </p:nvSpPr>
        <p:spPr>
          <a:xfrm>
            <a:off x="22860003" y="24288752"/>
            <a:ext cx="2466978" cy="681481"/>
          </a:xfrm>
          <a:prstGeom prst="rect">
            <a:avLst/>
          </a:prstGeom>
          <a:noFill/>
        </p:spPr>
        <p:txBody>
          <a:bodyPr wrap="none" lIns="65288" tIns="32645" rIns="65288" bIns="32645" rtlCol="0">
            <a:spAutoFit/>
          </a:bodyPr>
          <a:lstStyle/>
          <a:p>
            <a:r>
              <a:rPr lang="en-US" sz="4000" b="1" dirty="0"/>
              <a:t>References</a:t>
            </a:r>
          </a:p>
        </p:txBody>
      </p:sp>
      <p:sp>
        <p:nvSpPr>
          <p:cNvPr id="10" name="Text Box 189"/>
          <p:cNvSpPr txBox="1">
            <a:spLocks noChangeArrowheads="1"/>
          </p:cNvSpPr>
          <p:nvPr/>
        </p:nvSpPr>
        <p:spPr bwMode="auto">
          <a:xfrm>
            <a:off x="1463040" y="4572001"/>
            <a:ext cx="10149840" cy="7263527"/>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2800" dirty="0">
                <a:latin typeface="Calibri" charset="0"/>
                <a:ea typeface="Calibri" charset="0"/>
                <a:cs typeface="Calibri" charset="0"/>
              </a:rPr>
              <a:t>Third-year medical students considering applying to Emergency Medicine residency programs sometimes only belatedly become aware of aspects of the application process that are unique to the specialty. These include the required Standardized Letter of Evaluation (SLOE), the just recently discontinued Standardized Video Interview (SVI), as well as the critical importance of securing an away rotation at another institution</a:t>
            </a:r>
            <a:r>
              <a:rPr lang="en-US" sz="2800" dirty="0" smtClean="0">
                <a:latin typeface="Calibri" charset="0"/>
                <a:ea typeface="Calibri" charset="0"/>
                <a:cs typeface="Calibri" charset="0"/>
              </a:rPr>
              <a:t>.</a:t>
            </a:r>
          </a:p>
          <a:p>
            <a:pPr eaLnBrk="1" hangingPunct="1"/>
            <a:endParaRPr lang="en-US" sz="2800" dirty="0">
              <a:latin typeface="Calibri" charset="0"/>
              <a:ea typeface="Calibri" charset="0"/>
              <a:cs typeface="Calibri" charset="0"/>
            </a:endParaRPr>
          </a:p>
          <a:p>
            <a:pPr eaLnBrk="1" hangingPunct="1"/>
            <a:r>
              <a:rPr lang="en-US" sz="2800" dirty="0" smtClean="0">
                <a:latin typeface="Calibri" charset="0"/>
                <a:ea typeface="Calibri" charset="0"/>
                <a:cs typeface="Calibri" charset="0"/>
              </a:rPr>
              <a:t>A </a:t>
            </a:r>
            <a:r>
              <a:rPr lang="en-US" sz="2800" dirty="0">
                <a:latin typeface="Calibri" charset="0"/>
                <a:ea typeface="Calibri" charset="0"/>
                <a:cs typeface="Calibri" charset="0"/>
              </a:rPr>
              <a:t>trustworthy and well-informed mentor could be invaluable to the aspiring applicant in helping prepare him/her to meet the expectations of Emergency Medicine programs as they select their incoming residency staff.  By pairing third-year students with a fourth-year mentor, who is just completing his/her Emergency Medicine residency interviews, EM hopefuls will benefit from the timely guidance of a knowledgeable peer as they prepare to start their own residency application.</a:t>
            </a:r>
            <a:r>
              <a:rPr lang="en-US" sz="2800" dirty="0">
                <a:latin typeface="Calibri" charset="0"/>
                <a:ea typeface="Calibri" charset="0"/>
                <a:cs typeface="Calibri" charset="0"/>
              </a:rPr>
              <a:t> </a:t>
            </a:r>
            <a:endParaRPr lang="en-US" sz="2800" dirty="0">
              <a:latin typeface="Calibri" charset="0"/>
              <a:ea typeface="Calibri" charset="0"/>
              <a:cs typeface="Calibri" charset="0"/>
            </a:endParaRPr>
          </a:p>
        </p:txBody>
      </p:sp>
      <p:sp>
        <p:nvSpPr>
          <p:cNvPr id="32" name="Rectangle 31"/>
          <p:cNvSpPr/>
          <p:nvPr/>
        </p:nvSpPr>
        <p:spPr>
          <a:xfrm>
            <a:off x="1463040" y="4000500"/>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smtClean="0">
                <a:solidFill>
                  <a:schemeClr val="accent3">
                    <a:lumMod val="20000"/>
                    <a:lumOff val="80000"/>
                  </a:schemeClr>
                </a:solidFill>
              </a:rPr>
              <a:t>Introduction</a:t>
            </a:r>
            <a:endParaRPr lang="en-US" sz="4000" b="1" dirty="0">
              <a:solidFill>
                <a:schemeClr val="accent3">
                  <a:lumMod val="20000"/>
                  <a:lumOff val="80000"/>
                </a:schemeClr>
              </a:solidFill>
            </a:endParaRPr>
          </a:p>
        </p:txBody>
      </p:sp>
      <p:sp>
        <p:nvSpPr>
          <p:cNvPr id="15" name="Text Box 194"/>
          <p:cNvSpPr txBox="1">
            <a:spLocks noChangeArrowheads="1"/>
          </p:cNvSpPr>
          <p:nvPr/>
        </p:nvSpPr>
        <p:spPr bwMode="auto">
          <a:xfrm>
            <a:off x="23225760" y="4572001"/>
            <a:ext cx="10149840" cy="800219"/>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endParaRPr lang="en-US" sz="2800" dirty="0">
              <a:latin typeface="Calibri" pitchFamily="34" charset="0"/>
            </a:endParaRPr>
          </a:p>
        </p:txBody>
      </p:sp>
      <p:sp>
        <p:nvSpPr>
          <p:cNvPr id="13" name="Text Box 192"/>
          <p:cNvSpPr txBox="1">
            <a:spLocks noChangeArrowheads="1"/>
          </p:cNvSpPr>
          <p:nvPr/>
        </p:nvSpPr>
        <p:spPr bwMode="auto">
          <a:xfrm>
            <a:off x="12344400" y="4572001"/>
            <a:ext cx="10149840" cy="8125301"/>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r>
              <a:rPr lang="en-US" sz="2800" dirty="0">
                <a:latin typeface="Calibri" charset="0"/>
                <a:ea typeface="Calibri" charset="0"/>
                <a:cs typeface="Calibri" charset="0"/>
              </a:rPr>
              <a:t>Students in their third-year interested in Emergency Medicine career were identified through the Emergency Medicine Interest Group (EMIG).  These students were contacted via email and offered the opportunity to be paired with fourth-year students who had already applied to Emergency Medicine residency programs. In response, fifteen third-year students expressed interest in being assigned a mentor.  These fifteen students were then asked to complete a survey assessing their knowledge of the EM residency application requirements. In order to identify potential mentors, the sixteen students applying into Emergency Medicine from the University of Michigan Medical School class of 2020 were contacted. Of these, thirteen indicated willingness to participate in the mentorship program.  Mentorship pairs between third and fourth-years were assigned at random.  In order to determine if this mentorship program is beneficial to the students interested in applying to EM residencies, the Kirkpatrick model will be used to evaluate the success of the program after the third-year students apply to residency programs.</a:t>
            </a:r>
          </a:p>
        </p:txBody>
      </p:sp>
      <p:sp>
        <p:nvSpPr>
          <p:cNvPr id="34" name="Rectangle 33"/>
          <p:cNvSpPr/>
          <p:nvPr/>
        </p:nvSpPr>
        <p:spPr>
          <a:xfrm>
            <a:off x="12344400" y="4000500"/>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Methods and Materials</a:t>
            </a:r>
          </a:p>
        </p:txBody>
      </p:sp>
      <p:sp>
        <p:nvSpPr>
          <p:cNvPr id="12" name="Text Box 191"/>
          <p:cNvSpPr txBox="1">
            <a:spLocks noChangeArrowheads="1"/>
          </p:cNvSpPr>
          <p:nvPr/>
        </p:nvSpPr>
        <p:spPr bwMode="auto">
          <a:xfrm>
            <a:off x="34107120" y="4572001"/>
            <a:ext cx="10149840" cy="800219"/>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endParaRPr lang="en-US" sz="2800" dirty="0">
              <a:latin typeface="+mn-lt"/>
            </a:endParaRPr>
          </a:p>
        </p:txBody>
      </p:sp>
      <p:sp>
        <p:nvSpPr>
          <p:cNvPr id="35" name="Rectangle 34"/>
          <p:cNvSpPr/>
          <p:nvPr/>
        </p:nvSpPr>
        <p:spPr>
          <a:xfrm>
            <a:off x="34107120" y="4000500"/>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Discussion</a:t>
            </a:r>
          </a:p>
        </p:txBody>
      </p:sp>
      <p:sp>
        <p:nvSpPr>
          <p:cNvPr id="14" name="Text Box 193"/>
          <p:cNvSpPr txBox="1">
            <a:spLocks noChangeArrowheads="1"/>
          </p:cNvSpPr>
          <p:nvPr/>
        </p:nvSpPr>
        <p:spPr bwMode="auto">
          <a:xfrm>
            <a:off x="34107120" y="16720613"/>
            <a:ext cx="10149840" cy="4678204"/>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marL="457200" indent="-457200">
              <a:buFont typeface="Arial" charset="0"/>
              <a:buChar char="•"/>
            </a:pPr>
            <a:r>
              <a:rPr lang="en-US" sz="2800" dirty="0" smtClean="0">
                <a:latin typeface="Calibri" charset="0"/>
                <a:ea typeface="Calibri" charset="0"/>
                <a:cs typeface="Calibri" charset="0"/>
              </a:rPr>
              <a:t>Initial survey results indicate that some third-year students are not yet aware of all the requirements and mechanics of effectively completing the EM residency application. </a:t>
            </a:r>
          </a:p>
          <a:p>
            <a:pPr marL="457200" indent="-457200">
              <a:buFont typeface="Arial" charset="0"/>
              <a:buChar char="•"/>
            </a:pPr>
            <a:endParaRPr lang="en-US" sz="2800" dirty="0" smtClean="0">
              <a:latin typeface="Calibri" charset="0"/>
              <a:ea typeface="Calibri" charset="0"/>
              <a:cs typeface="Calibri" charset="0"/>
            </a:endParaRPr>
          </a:p>
          <a:p>
            <a:pPr marL="457200" indent="-457200">
              <a:buFont typeface="Arial" charset="0"/>
              <a:buChar char="•"/>
            </a:pPr>
            <a:r>
              <a:rPr lang="en-US" sz="2800" dirty="0" smtClean="0">
                <a:latin typeface="Calibri" charset="0"/>
                <a:ea typeface="Calibri" charset="0"/>
                <a:cs typeface="Calibri" charset="0"/>
              </a:rPr>
              <a:t>These students see value in receiving mentorship from a more experienced peer as they plan for the tasks ahead of them.  </a:t>
            </a:r>
          </a:p>
          <a:p>
            <a:pPr marL="457200" indent="-457200">
              <a:buFont typeface="Arial" charset="0"/>
              <a:buChar char="•"/>
            </a:pPr>
            <a:endParaRPr lang="en-US" sz="2800" dirty="0">
              <a:latin typeface="Calibri" charset="0"/>
              <a:ea typeface="Calibri" charset="0"/>
              <a:cs typeface="Calibri" charset="0"/>
            </a:endParaRPr>
          </a:p>
          <a:p>
            <a:pPr marL="457200" indent="-457200">
              <a:buFont typeface="Arial" charset="0"/>
              <a:buChar char="•"/>
            </a:pPr>
            <a:r>
              <a:rPr lang="en-US" sz="2800" dirty="0" smtClean="0">
                <a:latin typeface="Calibri" charset="0"/>
                <a:ea typeface="Calibri" charset="0"/>
                <a:cs typeface="Calibri" charset="0"/>
              </a:rPr>
              <a:t>These students have been paired with volunteer mentors and the benefit of the mentorship must be evaluated upon its completion. </a:t>
            </a:r>
            <a:endParaRPr lang="en-US" sz="2800" dirty="0">
              <a:latin typeface="Calibri" charset="0"/>
              <a:ea typeface="Calibri" charset="0"/>
              <a:cs typeface="Calibri" charset="0"/>
            </a:endParaRPr>
          </a:p>
        </p:txBody>
      </p:sp>
      <p:sp>
        <p:nvSpPr>
          <p:cNvPr id="36" name="Rectangle 35"/>
          <p:cNvSpPr/>
          <p:nvPr/>
        </p:nvSpPr>
        <p:spPr>
          <a:xfrm>
            <a:off x="34107120" y="16148304"/>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Conclusions</a:t>
            </a:r>
          </a:p>
        </p:txBody>
      </p:sp>
      <p:graphicFrame>
        <p:nvGraphicFramePr>
          <p:cNvPr id="44" name="Content Placeholder 114" descr="Sample table with 4 columns, 7 rows." title="Sample Table"/>
          <p:cNvGraphicFramePr>
            <a:graphicFrameLocks/>
          </p:cNvGraphicFramePr>
          <p:nvPr>
            <p:extLst>
              <p:ext uri="{D42A27DB-BD31-4B8C-83A1-F6EECF244321}">
                <p14:modId xmlns:p14="http://schemas.microsoft.com/office/powerpoint/2010/main" val="2637973363"/>
              </p:ext>
            </p:extLst>
          </p:nvPr>
        </p:nvGraphicFramePr>
        <p:xfrm>
          <a:off x="12507011" y="17431303"/>
          <a:ext cx="9987228" cy="5686086"/>
        </p:xfrm>
        <a:graphic>
          <a:graphicData uri="http://schemas.openxmlformats.org/drawingml/2006/table">
            <a:tbl>
              <a:tblPr firstRow="1" bandRow="1">
                <a:tableStyleId>{F5AB1C69-6EDB-4FF4-983F-18BD219EF322}</a:tableStyleId>
              </a:tblPr>
              <a:tblGrid>
                <a:gridCol w="2496807"/>
                <a:gridCol w="2496807"/>
                <a:gridCol w="2496807"/>
                <a:gridCol w="2496807"/>
              </a:tblGrid>
              <a:tr h="812298">
                <a:tc>
                  <a:txBody>
                    <a:bodyPr/>
                    <a:lstStyle/>
                    <a:p>
                      <a:endParaRPr lang="en-US" sz="2800" dirty="0"/>
                    </a:p>
                  </a:txBody>
                  <a:tcPr marL="127000" marR="127000" marT="28577" marB="28577" anchor="ctr">
                    <a:solidFill>
                      <a:schemeClr val="accent1">
                        <a:lumMod val="75000"/>
                      </a:schemeClr>
                    </a:solidFill>
                  </a:tcPr>
                </a:tc>
                <a:tc>
                  <a:txBody>
                    <a:bodyPr/>
                    <a:lstStyle/>
                    <a:p>
                      <a:pPr algn="ctr"/>
                      <a:r>
                        <a:rPr lang="en-US" sz="2800" dirty="0" smtClean="0"/>
                        <a:t>Heading</a:t>
                      </a:r>
                      <a:endParaRPr lang="en-US" sz="2800" dirty="0"/>
                    </a:p>
                  </a:txBody>
                  <a:tcPr marL="127000" marR="127000" marT="28577" marB="28577" anchor="ctr">
                    <a:solidFill>
                      <a:schemeClr val="accent1">
                        <a:lumMod val="75000"/>
                      </a:schemeClr>
                    </a:solidFill>
                  </a:tcPr>
                </a:tc>
                <a:tc>
                  <a:txBody>
                    <a:bodyPr/>
                    <a:lstStyle/>
                    <a:p>
                      <a:pPr algn="ctr"/>
                      <a:r>
                        <a:rPr lang="en-US" sz="2800" dirty="0" smtClean="0"/>
                        <a:t>Heading</a:t>
                      </a:r>
                      <a:endParaRPr lang="en-US" sz="2800" dirty="0"/>
                    </a:p>
                  </a:txBody>
                  <a:tcPr marL="127000" marR="127000" marT="28577" marB="28577" anchor="ctr">
                    <a:solidFill>
                      <a:schemeClr val="accent1">
                        <a:lumMod val="75000"/>
                      </a:schemeClr>
                    </a:solidFill>
                  </a:tcPr>
                </a:tc>
                <a:tc>
                  <a:txBody>
                    <a:bodyPr/>
                    <a:lstStyle/>
                    <a:p>
                      <a:pPr algn="ctr"/>
                      <a:r>
                        <a:rPr lang="en-US" sz="2800" dirty="0" smtClean="0"/>
                        <a:t>Heading</a:t>
                      </a:r>
                      <a:endParaRPr lang="en-US" sz="2800" dirty="0"/>
                    </a:p>
                  </a:txBody>
                  <a:tcPr marL="127000" marR="127000" marT="28577" marB="28577" anchor="ctr">
                    <a:solidFill>
                      <a:schemeClr val="accent1">
                        <a:lumMod val="75000"/>
                      </a:schemeClr>
                    </a:solidFill>
                  </a:tcPr>
                </a:tc>
              </a:tr>
              <a:tr h="812298">
                <a:tc>
                  <a:txBody>
                    <a:bodyPr/>
                    <a:lstStyle/>
                    <a:p>
                      <a:r>
                        <a:rPr lang="en-US" sz="2800" dirty="0" smtClean="0"/>
                        <a:t>Item</a:t>
                      </a:r>
                      <a:endParaRPr lang="en-US" sz="2800" dirty="0"/>
                    </a:p>
                  </a:txBody>
                  <a:tcPr marL="127000" marR="127000" marT="28577" marB="28577" anchor="ctr"/>
                </a:tc>
                <a:tc>
                  <a:txBody>
                    <a:bodyPr/>
                    <a:lstStyle/>
                    <a:p>
                      <a:pPr algn="ctr"/>
                      <a:r>
                        <a:rPr lang="en-US" sz="2800" dirty="0" smtClean="0"/>
                        <a:t>800</a:t>
                      </a:r>
                      <a:endParaRPr lang="en-US" sz="2800" dirty="0"/>
                    </a:p>
                  </a:txBody>
                  <a:tcPr marL="127000" marR="127000" marT="28577" marB="28577" anchor="ctr"/>
                </a:tc>
                <a:tc>
                  <a:txBody>
                    <a:bodyPr/>
                    <a:lstStyle/>
                    <a:p>
                      <a:pPr algn="ctr"/>
                      <a:r>
                        <a:rPr lang="en-US" sz="2800" dirty="0" smtClean="0"/>
                        <a:t>790</a:t>
                      </a:r>
                      <a:endParaRPr lang="en-US" sz="2800" dirty="0"/>
                    </a:p>
                  </a:txBody>
                  <a:tcPr marL="127000" marR="127000" marT="28577" marB="28577" anchor="ctr"/>
                </a:tc>
                <a:tc>
                  <a:txBody>
                    <a:bodyPr/>
                    <a:lstStyle/>
                    <a:p>
                      <a:pPr algn="ctr"/>
                      <a:r>
                        <a:rPr lang="en-US" sz="2800" dirty="0" smtClean="0"/>
                        <a:t>4001</a:t>
                      </a:r>
                      <a:endParaRPr lang="en-US" sz="2800" dirty="0"/>
                    </a:p>
                  </a:txBody>
                  <a:tcPr marL="127000" marR="127000" marT="28577" marB="28577" anchor="ctr"/>
                </a:tc>
              </a:tr>
              <a:tr h="812298">
                <a:tc>
                  <a:txBody>
                    <a:bodyPr/>
                    <a:lstStyle/>
                    <a:p>
                      <a:r>
                        <a:rPr lang="en-US" sz="2800" dirty="0" smtClean="0"/>
                        <a:t>Item</a:t>
                      </a:r>
                      <a:endParaRPr lang="en-US" sz="2800" dirty="0"/>
                    </a:p>
                  </a:txBody>
                  <a:tcPr marL="127000" marR="127000" marT="28577" marB="28577" anchor="ctr"/>
                </a:tc>
                <a:tc>
                  <a:txBody>
                    <a:bodyPr/>
                    <a:lstStyle/>
                    <a:p>
                      <a:pPr algn="ctr"/>
                      <a:r>
                        <a:rPr lang="en-US" sz="2800" dirty="0" smtClean="0"/>
                        <a:t>356</a:t>
                      </a:r>
                    </a:p>
                  </a:txBody>
                  <a:tcPr marL="127000" marR="127000" marT="28577" marB="28577" anchor="ctr"/>
                </a:tc>
                <a:tc>
                  <a:txBody>
                    <a:bodyPr/>
                    <a:lstStyle/>
                    <a:p>
                      <a:pPr algn="ctr"/>
                      <a:r>
                        <a:rPr lang="en-US" sz="2800" dirty="0" smtClean="0"/>
                        <a:t>856</a:t>
                      </a:r>
                      <a:endParaRPr lang="en-US" sz="2800" dirty="0"/>
                    </a:p>
                  </a:txBody>
                  <a:tcPr marL="127000" marR="127000" marT="28577" marB="28577" anchor="ctr"/>
                </a:tc>
                <a:tc>
                  <a:txBody>
                    <a:bodyPr/>
                    <a:lstStyle/>
                    <a:p>
                      <a:pPr algn="ctr"/>
                      <a:r>
                        <a:rPr lang="en-US" sz="2800" dirty="0" smtClean="0"/>
                        <a:t>290</a:t>
                      </a:r>
                      <a:endParaRPr lang="en-US" sz="2800" dirty="0"/>
                    </a:p>
                  </a:txBody>
                  <a:tcPr marL="127000" marR="127000" marT="28577" marB="28577" anchor="ctr"/>
                </a:tc>
              </a:tr>
              <a:tr h="812298">
                <a:tc>
                  <a:txBody>
                    <a:bodyPr/>
                    <a:lstStyle/>
                    <a:p>
                      <a:r>
                        <a:rPr lang="en-US" sz="2800" dirty="0" smtClean="0"/>
                        <a:t>Item</a:t>
                      </a:r>
                      <a:endParaRPr lang="en-US" sz="2800" dirty="0"/>
                    </a:p>
                  </a:txBody>
                  <a:tcPr marL="127000" marR="127000" marT="28577" marB="28577" anchor="ctr"/>
                </a:tc>
                <a:tc>
                  <a:txBody>
                    <a:bodyPr/>
                    <a:lstStyle/>
                    <a:p>
                      <a:pPr algn="ctr"/>
                      <a:r>
                        <a:rPr lang="en-US" sz="2800" dirty="0" smtClean="0"/>
                        <a:t>228</a:t>
                      </a:r>
                      <a:endParaRPr lang="en-US" sz="2800" dirty="0"/>
                    </a:p>
                  </a:txBody>
                  <a:tcPr marL="127000" marR="127000" marT="28577" marB="28577" anchor="ctr"/>
                </a:tc>
                <a:tc>
                  <a:txBody>
                    <a:bodyPr/>
                    <a:lstStyle/>
                    <a:p>
                      <a:pPr algn="ctr"/>
                      <a:r>
                        <a:rPr lang="en-US" sz="2800" dirty="0" smtClean="0"/>
                        <a:t>134</a:t>
                      </a:r>
                      <a:endParaRPr lang="en-US" sz="2800" dirty="0"/>
                    </a:p>
                  </a:txBody>
                  <a:tcPr marL="127000" marR="127000" marT="28577" marB="28577" anchor="ctr"/>
                </a:tc>
                <a:tc>
                  <a:txBody>
                    <a:bodyPr/>
                    <a:lstStyle/>
                    <a:p>
                      <a:pPr algn="ctr"/>
                      <a:r>
                        <a:rPr lang="en-US" sz="2800" dirty="0" smtClean="0"/>
                        <a:t>238</a:t>
                      </a:r>
                      <a:endParaRPr lang="en-US" sz="2800" dirty="0"/>
                    </a:p>
                  </a:txBody>
                  <a:tcPr marL="127000" marR="127000" marT="28577" marB="28577" anchor="ctr"/>
                </a:tc>
              </a:tr>
              <a:tr h="812298">
                <a:tc>
                  <a:txBody>
                    <a:bodyPr/>
                    <a:lstStyle/>
                    <a:p>
                      <a:r>
                        <a:rPr lang="en-US" sz="2800" dirty="0" smtClean="0"/>
                        <a:t>Item</a:t>
                      </a:r>
                      <a:endParaRPr lang="en-US" sz="2800" dirty="0"/>
                    </a:p>
                  </a:txBody>
                  <a:tcPr marL="127000" marR="127000" marT="28577" marB="28577" anchor="ctr"/>
                </a:tc>
                <a:tc>
                  <a:txBody>
                    <a:bodyPr/>
                    <a:lstStyle/>
                    <a:p>
                      <a:pPr algn="ctr"/>
                      <a:r>
                        <a:rPr lang="en-US" sz="2800" dirty="0" smtClean="0"/>
                        <a:t>954</a:t>
                      </a:r>
                      <a:endParaRPr lang="en-US" sz="2800" dirty="0"/>
                    </a:p>
                  </a:txBody>
                  <a:tcPr marL="127000" marR="127000" marT="28577" marB="28577" anchor="ctr"/>
                </a:tc>
                <a:tc>
                  <a:txBody>
                    <a:bodyPr/>
                    <a:lstStyle/>
                    <a:p>
                      <a:pPr algn="ctr"/>
                      <a:r>
                        <a:rPr lang="en-US" sz="2800" dirty="0" smtClean="0"/>
                        <a:t>875</a:t>
                      </a:r>
                      <a:endParaRPr lang="en-US" sz="2800" dirty="0"/>
                    </a:p>
                  </a:txBody>
                  <a:tcPr marL="127000" marR="127000" marT="28577" marB="28577" anchor="ctr"/>
                </a:tc>
                <a:tc>
                  <a:txBody>
                    <a:bodyPr/>
                    <a:lstStyle/>
                    <a:p>
                      <a:pPr algn="ctr"/>
                      <a:r>
                        <a:rPr lang="en-US" sz="2800" dirty="0" smtClean="0"/>
                        <a:t>976</a:t>
                      </a:r>
                      <a:endParaRPr lang="en-US" sz="2800" dirty="0"/>
                    </a:p>
                  </a:txBody>
                  <a:tcPr marL="127000" marR="127000" marT="28577" marB="28577" anchor="ctr"/>
                </a:tc>
              </a:tr>
              <a:tr h="812298">
                <a:tc>
                  <a:txBody>
                    <a:bodyPr/>
                    <a:lstStyle/>
                    <a:p>
                      <a:r>
                        <a:rPr lang="en-US" sz="2800" dirty="0" smtClean="0"/>
                        <a:t>Item</a:t>
                      </a:r>
                      <a:endParaRPr lang="en-US" sz="2800" dirty="0"/>
                    </a:p>
                  </a:txBody>
                  <a:tcPr marL="127000" marR="127000" marT="28577" marB="28577" anchor="ctr"/>
                </a:tc>
                <a:tc>
                  <a:txBody>
                    <a:bodyPr/>
                    <a:lstStyle/>
                    <a:p>
                      <a:pPr algn="ctr"/>
                      <a:r>
                        <a:rPr lang="en-US" sz="2800" dirty="0" smtClean="0"/>
                        <a:t>324</a:t>
                      </a:r>
                      <a:endParaRPr lang="en-US" sz="2800" dirty="0"/>
                    </a:p>
                  </a:txBody>
                  <a:tcPr marL="127000" marR="127000" marT="28577" marB="28577" anchor="ctr"/>
                </a:tc>
                <a:tc>
                  <a:txBody>
                    <a:bodyPr/>
                    <a:lstStyle/>
                    <a:p>
                      <a:pPr algn="ctr"/>
                      <a:r>
                        <a:rPr lang="en-US" sz="2800" dirty="0" smtClean="0"/>
                        <a:t>325</a:t>
                      </a:r>
                      <a:endParaRPr lang="en-US" sz="2800" dirty="0"/>
                    </a:p>
                  </a:txBody>
                  <a:tcPr marL="127000" marR="127000" marT="28577" marB="28577" anchor="ctr"/>
                </a:tc>
                <a:tc>
                  <a:txBody>
                    <a:bodyPr/>
                    <a:lstStyle/>
                    <a:p>
                      <a:pPr algn="ctr"/>
                      <a:r>
                        <a:rPr lang="en-US" sz="2800" dirty="0" smtClean="0"/>
                        <a:t>301</a:t>
                      </a:r>
                      <a:endParaRPr lang="en-US" sz="2800" dirty="0"/>
                    </a:p>
                  </a:txBody>
                  <a:tcPr marL="127000" marR="127000" marT="28577" marB="28577" anchor="ctr"/>
                </a:tc>
              </a:tr>
              <a:tr h="812298">
                <a:tc>
                  <a:txBody>
                    <a:bodyPr/>
                    <a:lstStyle/>
                    <a:p>
                      <a:r>
                        <a:rPr lang="en-US" sz="2800" dirty="0" smtClean="0"/>
                        <a:t>Item</a:t>
                      </a:r>
                      <a:endParaRPr lang="en-US" sz="2800" dirty="0"/>
                    </a:p>
                  </a:txBody>
                  <a:tcPr marL="127000" marR="127000" marT="28577" marB="28577" anchor="ctr"/>
                </a:tc>
                <a:tc>
                  <a:txBody>
                    <a:bodyPr/>
                    <a:lstStyle/>
                    <a:p>
                      <a:pPr algn="ctr"/>
                      <a:r>
                        <a:rPr lang="en-US" sz="2800" dirty="0" smtClean="0"/>
                        <a:t>199</a:t>
                      </a:r>
                      <a:endParaRPr lang="en-US" sz="2800" dirty="0"/>
                    </a:p>
                  </a:txBody>
                  <a:tcPr marL="127000" marR="127000" marT="28577" marB="28577" anchor="ctr"/>
                </a:tc>
                <a:tc>
                  <a:txBody>
                    <a:bodyPr/>
                    <a:lstStyle/>
                    <a:p>
                      <a:pPr algn="ctr"/>
                      <a:r>
                        <a:rPr lang="en-US" sz="2800" dirty="0" smtClean="0"/>
                        <a:t>137</a:t>
                      </a:r>
                      <a:endParaRPr lang="en-US" sz="2800" dirty="0"/>
                    </a:p>
                  </a:txBody>
                  <a:tcPr marL="127000" marR="127000" marT="28577" marB="28577" anchor="ctr"/>
                </a:tc>
                <a:tc>
                  <a:txBody>
                    <a:bodyPr/>
                    <a:lstStyle/>
                    <a:p>
                      <a:pPr algn="ctr"/>
                      <a:r>
                        <a:rPr lang="en-US" sz="2800" dirty="0" smtClean="0"/>
                        <a:t>186</a:t>
                      </a:r>
                      <a:endParaRPr lang="en-US" sz="2800" dirty="0"/>
                    </a:p>
                  </a:txBody>
                  <a:tcPr marL="127000" marR="127000" marT="28577" marB="28577" anchor="ctr"/>
                </a:tc>
              </a:tr>
            </a:tbl>
          </a:graphicData>
        </a:graphic>
      </p:graphicFrame>
      <p:sp>
        <p:nvSpPr>
          <p:cNvPr id="45" name="Rectangle 44"/>
          <p:cNvSpPr/>
          <p:nvPr/>
        </p:nvSpPr>
        <p:spPr>
          <a:xfrm>
            <a:off x="23225760" y="4000500"/>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Results</a:t>
            </a:r>
          </a:p>
        </p:txBody>
      </p:sp>
      <p:sp>
        <p:nvSpPr>
          <p:cNvPr id="53" name="Text Box 180"/>
          <p:cNvSpPr txBox="1">
            <a:spLocks noChangeArrowheads="1"/>
          </p:cNvSpPr>
          <p:nvPr/>
        </p:nvSpPr>
        <p:spPr bwMode="auto">
          <a:xfrm>
            <a:off x="12576783" y="16840200"/>
            <a:ext cx="3730017" cy="4352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5288" tIns="32645" rIns="65288" bIns="32645">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eaLnBrk="1" hangingPunct="1"/>
            <a:r>
              <a:rPr lang="en-US" sz="2400" b="1" dirty="0">
                <a:latin typeface="Calibri" pitchFamily="34" charset="0"/>
              </a:rPr>
              <a:t>Table 1.</a:t>
            </a:r>
            <a:r>
              <a:rPr lang="en-US" sz="2400" dirty="0">
                <a:latin typeface="Calibri" pitchFamily="34" charset="0"/>
              </a:rPr>
              <a:t> Label in 24pt Calibri.</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958391" y="720346"/>
            <a:ext cx="2221609" cy="1898210"/>
          </a:xfrm>
          <a:prstGeom prst="rect">
            <a:avLst/>
          </a:prstGeom>
        </p:spPr>
      </p:pic>
    </p:spTree>
    <p:extLst>
      <p:ext uri="{BB962C8B-B14F-4D97-AF65-F5344CB8AC3E}">
        <p14:creationId xmlns:p14="http://schemas.microsoft.com/office/powerpoint/2010/main" val="225125186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2825</TotalTime>
  <Words>468</Words>
  <Application>Microsoft Macintosh PowerPoint</Application>
  <PresentationFormat>Custom</PresentationFormat>
  <Paragraphs>62</Paragraphs>
  <Slides>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Calibri</vt:lpstr>
      <vt:lpstr>Arial</vt:lpstr>
      <vt:lpstr>Office Theme</vt:lpstr>
      <vt:lpstr>PowerPoint Presentation</vt:lpstr>
    </vt:vector>
  </TitlesOfParts>
  <Company>Genigraphics LLC</Company>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Genigraphics Research Poster Template 36x60</dc:title>
  <dc:creator>Jay Larson</dc:creator>
  <dc:description>Quality poster printing
www.genigraphics.com
1-800-790-4001</dc:description>
  <cp:lastModifiedBy>Microsoft Office User</cp:lastModifiedBy>
  <cp:revision>102</cp:revision>
  <cp:lastPrinted>2013-02-12T02:21:55Z</cp:lastPrinted>
  <dcterms:created xsi:type="dcterms:W3CDTF">2013-02-10T21:14:48Z</dcterms:created>
  <dcterms:modified xsi:type="dcterms:W3CDTF">2020-01-15T21:41:46Z</dcterms:modified>
</cp:coreProperties>
</file>