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5" d="100"/>
          <a:sy n="25" d="100"/>
        </p:scale>
        <p:origin x="-328" y="-6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1A5-4B84-872F-E92291236499}"/>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1A5-4B84-872F-E92291236499}"/>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3.4</c:v>
                </c:pt>
              </c:numCache>
            </c:numRef>
          </c:val>
          <c:extLst>
            <c:ext xmlns:c16="http://schemas.microsoft.com/office/drawing/2014/chart" uri="{C3380CC4-5D6E-409C-BE32-E72D297353CC}">
              <c16:uniqueId val="{00000002-81A5-4B84-872F-E92291236499}"/>
            </c:ext>
          </c:extLst>
        </c:ser>
        <c:dLbls>
          <c:showLegendKey val="0"/>
          <c:showVal val="0"/>
          <c:showCatName val="0"/>
          <c:showSerName val="0"/>
          <c:showPercent val="0"/>
          <c:showBubbleSize val="0"/>
        </c:dLbls>
        <c:gapWidth val="150"/>
        <c:axId val="92145920"/>
        <c:axId val="92151808"/>
      </c:barChart>
      <c:catAx>
        <c:axId val="92145920"/>
        <c:scaling>
          <c:orientation val="minMax"/>
        </c:scaling>
        <c:delete val="0"/>
        <c:axPos val="b"/>
        <c:numFmt formatCode="General" sourceLinked="0"/>
        <c:majorTickMark val="out"/>
        <c:minorTickMark val="none"/>
        <c:tickLblPos val="nextTo"/>
        <c:crossAx val="92151808"/>
        <c:crosses val="autoZero"/>
        <c:auto val="1"/>
        <c:lblAlgn val="ctr"/>
        <c:lblOffset val="100"/>
        <c:noMultiLvlLbl val="0"/>
      </c:catAx>
      <c:valAx>
        <c:axId val="92151808"/>
        <c:scaling>
          <c:orientation val="minMax"/>
        </c:scaling>
        <c:delete val="0"/>
        <c:axPos val="l"/>
        <c:majorGridlines/>
        <c:numFmt formatCode="General" sourceLinked="1"/>
        <c:majorTickMark val="out"/>
        <c:minorTickMark val="none"/>
        <c:tickLblPos val="nextTo"/>
        <c:crossAx val="9214592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1/13/2020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bg2"/>
                </a:solidFill>
                <a:latin typeface="+mn-lt"/>
              </a:rPr>
              <a:t>Barriers to Physical Activity in Preoperative Patients</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Emily Harker, BS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Michael </a:t>
            </a:r>
            <a:r>
              <a:rPr lang="en-US" sz="4000" dirty="0" err="1">
                <a:solidFill>
                  <a:schemeClr val="accent3">
                    <a:lumMod val="20000"/>
                    <a:lumOff val="80000"/>
                  </a:schemeClr>
                </a:solidFill>
                <a:latin typeface="+mn-lt"/>
              </a:rPr>
              <a:t>Englesbe</a:t>
            </a:r>
            <a:r>
              <a:rPr lang="en-US" sz="4000" dirty="0">
                <a:solidFill>
                  <a:schemeClr val="accent3">
                    <a:lumMod val="20000"/>
                    <a:lumOff val="80000"/>
                  </a:schemeClr>
                </a:solidFill>
                <a:latin typeface="+mn-lt"/>
              </a:rPr>
              <a:t>, MD</a:t>
            </a:r>
            <a:r>
              <a:rPr lang="en-US" sz="4000" baseline="30000" dirty="0">
                <a:solidFill>
                  <a:schemeClr val="accent3">
                    <a:lumMod val="20000"/>
                    <a:lumOff val="80000"/>
                  </a:schemeClr>
                </a:solidFill>
                <a:latin typeface="+mn-lt"/>
              </a:rPr>
              <a:t>1</a:t>
            </a:r>
          </a:p>
          <a:p>
            <a:pPr algn="ctr" eaLnBrk="1" hangingPunct="1"/>
            <a:r>
              <a:rPr lang="en-US" sz="4000" dirty="0">
                <a:solidFill>
                  <a:schemeClr val="accent3">
                    <a:lumMod val="20000"/>
                    <a:lumOff val="80000"/>
                  </a:schemeClr>
                </a:solidFill>
                <a:latin typeface="+mn-lt"/>
              </a:rPr>
              <a:t>University of Michigan</a:t>
            </a:r>
          </a:p>
        </p:txBody>
      </p:sp>
      <p:sp>
        <p:nvSpPr>
          <p:cNvPr id="24" name="TextBox 23"/>
          <p:cNvSpPr txBox="1"/>
          <p:nvPr/>
        </p:nvSpPr>
        <p:spPr>
          <a:xfrm>
            <a:off x="1778004" y="25031702"/>
            <a:ext cx="3528294"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Emily Harker</a:t>
            </a:r>
          </a:p>
          <a:p>
            <a:r>
              <a:rPr lang="en-US" sz="2400" dirty="0"/>
              <a:t>University of Michigan</a:t>
            </a:r>
          </a:p>
          <a:p>
            <a:r>
              <a:rPr lang="en-US" sz="2400" dirty="0"/>
              <a:t>Email: eharker@umich.edu</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59998" y="24971941"/>
            <a:ext cx="20320000" cy="1828800"/>
          </a:xfrm>
          <a:prstGeom prst="rect">
            <a:avLst/>
          </a:prstGeom>
          <a:noFill/>
        </p:spPr>
        <p:txBody>
          <a:bodyPr wrap="square" lIns="65288" tIns="65288" rIns="65288" bIns="65288" numCol="1" spcCol="326442" rtlCol="0">
            <a:noAutofit/>
          </a:bodyPr>
          <a:lstStyle/>
          <a:p>
            <a:pPr marL="342900" lvl="0" indent="-342900">
              <a:buFont typeface="+mj-lt"/>
              <a:buAutoNum type="arabicPeriod"/>
            </a:pPr>
            <a:r>
              <a:rPr lang="en-US" sz="1800" dirty="0"/>
              <a:t>World Health Organization. Global Strategy on Diet, Physical Activity and Health. who.int/</a:t>
            </a:r>
            <a:r>
              <a:rPr lang="en-US" sz="1800" dirty="0" err="1"/>
              <a:t>dietphysicalactivity</a:t>
            </a:r>
            <a:r>
              <a:rPr lang="en-US" sz="1800" dirty="0"/>
              <a:t>/pa/ed Published 2020. Accessed January 13, 2020.</a:t>
            </a:r>
          </a:p>
          <a:p>
            <a:pPr marL="342900" lvl="0" indent="-342900">
              <a:buFont typeface="+mj-lt"/>
              <a:buAutoNum type="arabicPeriod"/>
            </a:pPr>
            <a:r>
              <a:rPr lang="en-US" sz="1800" dirty="0"/>
              <a:t>World Health Organization. Global Recommendation on Physical Activity for Health. Published 2011. Accessed October 29, 2019.</a:t>
            </a:r>
          </a:p>
          <a:p>
            <a:pPr marL="342900" lvl="0" indent="-342900">
              <a:buFont typeface="+mj-lt"/>
              <a:buAutoNum type="arabicPeriod"/>
            </a:pPr>
            <a:r>
              <a:rPr lang="en-US" sz="1800" dirty="0"/>
              <a:t>Warburton DE, Bredin SS. Health benefits of physical activity: a systematic review of current systematic reviews. </a:t>
            </a:r>
            <a:r>
              <a:rPr lang="en-US" sz="1800" i="1" dirty="0" err="1"/>
              <a:t>Curr</a:t>
            </a:r>
            <a:r>
              <a:rPr lang="en-US" sz="1800" i="1" dirty="0"/>
              <a:t> </a:t>
            </a:r>
            <a:r>
              <a:rPr lang="en-US" sz="1800" i="1" dirty="0" err="1"/>
              <a:t>Opin</a:t>
            </a:r>
            <a:r>
              <a:rPr lang="en-US" sz="1800" i="1" dirty="0"/>
              <a:t> </a:t>
            </a:r>
            <a:r>
              <a:rPr lang="en-US" sz="1800" i="1" dirty="0" err="1"/>
              <a:t>Cardiol</a:t>
            </a:r>
            <a:r>
              <a:rPr lang="en-US" sz="1800" i="1" dirty="0"/>
              <a:t> </a:t>
            </a:r>
            <a:r>
              <a:rPr lang="en-US" sz="1800" dirty="0"/>
              <a:t>2017; 32(5):541-556.</a:t>
            </a:r>
          </a:p>
          <a:p>
            <a:pPr marL="342900" lvl="0" indent="-342900">
              <a:buFont typeface="+mj-lt"/>
              <a:buAutoNum type="arabicPeriod"/>
            </a:pPr>
            <a:r>
              <a:rPr lang="en-US" sz="1800" dirty="0"/>
              <a:t>Meyers JN, Fonda H. The Impact of Fitness on Surgical Outcomes: The Case for </a:t>
            </a:r>
            <a:r>
              <a:rPr lang="en-US" sz="1800" dirty="0" err="1"/>
              <a:t>Prehabilitation</a:t>
            </a:r>
            <a:r>
              <a:rPr lang="en-US" sz="1800" dirty="0"/>
              <a:t>. </a:t>
            </a:r>
            <a:r>
              <a:rPr lang="en-US" sz="1800" i="1" dirty="0"/>
              <a:t>Current Sports Medicine Reports</a:t>
            </a:r>
            <a:r>
              <a:rPr lang="en-US" sz="1800" dirty="0"/>
              <a:t> 2016; 15(4):282-289.</a:t>
            </a:r>
          </a:p>
          <a:p>
            <a:pPr marL="342900" lvl="0" indent="-342900">
              <a:buFont typeface="+mj-lt"/>
              <a:buAutoNum type="arabicPeriod"/>
            </a:pPr>
            <a:r>
              <a:rPr lang="en-US" sz="1800" dirty="0"/>
              <a:t>Caspersen CJ, Powell KE, Christenson GM. Physical activity, exercise, and physical fitness: definitions and distinctions for health-related research. </a:t>
            </a:r>
            <a:r>
              <a:rPr lang="en-US" sz="1800" i="1" dirty="0"/>
              <a:t>Public Heath Rep. </a:t>
            </a:r>
            <a:r>
              <a:rPr lang="en-US" sz="1800" dirty="0"/>
              <a:t>1985; 100(2):126-131.</a:t>
            </a:r>
          </a:p>
          <a:p>
            <a:pPr marL="342900" lvl="0" indent="-342900">
              <a:buFont typeface="+mj-lt"/>
              <a:buAutoNum type="arabicPeriod"/>
            </a:pPr>
            <a:r>
              <a:rPr lang="es-ES_tradnl" sz="1800" dirty="0"/>
              <a:t>Zhang P, Peterson M, Su GL, </a:t>
            </a:r>
            <a:r>
              <a:rPr lang="es-ES_tradnl" sz="1800" i="1" dirty="0"/>
              <a:t>et al.</a:t>
            </a:r>
            <a:r>
              <a:rPr lang="es-ES_tradnl" sz="1800" dirty="0"/>
              <a:t> </a:t>
            </a:r>
            <a:r>
              <a:rPr lang="en-US" sz="1800" dirty="0"/>
              <a:t>Visceral adiposity is negatively associated with bone density and muscle attenuation. </a:t>
            </a:r>
            <a:r>
              <a:rPr lang="en-US" sz="1800" i="1" dirty="0"/>
              <a:t>Am J Clin </a:t>
            </a:r>
            <a:r>
              <a:rPr lang="en-US" sz="1800" i="1" dirty="0" err="1"/>
              <a:t>Nutr</a:t>
            </a:r>
            <a:r>
              <a:rPr lang="en-US" sz="1800" i="1" dirty="0"/>
              <a:t> </a:t>
            </a:r>
            <a:r>
              <a:rPr lang="en-US" sz="1800" dirty="0"/>
              <a:t>2015; 101:337-343.</a:t>
            </a:r>
          </a:p>
          <a:p>
            <a:pPr marL="342900" lvl="0" indent="-342900">
              <a:buFont typeface="+mj-lt"/>
              <a:buAutoNum type="arabicPeriod"/>
            </a:pPr>
            <a:r>
              <a:rPr lang="en-US" sz="1800" dirty="0" err="1"/>
              <a:t>Englesbe</a:t>
            </a:r>
            <a:r>
              <a:rPr lang="en-US" sz="1800" dirty="0"/>
              <a:t> MJ, Lee JS, He K, </a:t>
            </a:r>
            <a:r>
              <a:rPr lang="en-US" sz="1800" i="1" dirty="0"/>
              <a:t>et al. </a:t>
            </a:r>
            <a:r>
              <a:rPr lang="en-US" sz="1800" dirty="0"/>
              <a:t>Analytic </a:t>
            </a:r>
            <a:r>
              <a:rPr lang="en-US" sz="1800" dirty="0" err="1"/>
              <a:t>Morphomics</a:t>
            </a:r>
            <a:r>
              <a:rPr lang="en-US" sz="1800" dirty="0"/>
              <a:t>, Core Muscle Size, and Surgical Outcomes. </a:t>
            </a:r>
            <a:r>
              <a:rPr lang="en-US" sz="1800" i="1" dirty="0"/>
              <a:t>Annals of Surgery </a:t>
            </a:r>
            <a:r>
              <a:rPr lang="en-US" sz="1800" dirty="0"/>
              <a:t>2012; 256:255-261.</a:t>
            </a:r>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Calibri" pitchFamily="34" charset="0"/>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2"/>
                </a:solidFill>
              </a:rPr>
              <a:t>Abstract</a:t>
            </a:r>
          </a:p>
        </p:txBody>
      </p:sp>
      <p:sp>
        <p:nvSpPr>
          <p:cNvPr id="15" name="Text Box 194"/>
          <p:cNvSpPr txBox="1">
            <a:spLocks noChangeArrowheads="1"/>
          </p:cNvSpPr>
          <p:nvPr/>
        </p:nvSpPr>
        <p:spPr bwMode="auto">
          <a:xfrm>
            <a:off x="23225760" y="457200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Calibri" pitchFamily="34" charset="0"/>
            </a:endParaRPr>
          </a:p>
        </p:txBody>
      </p:sp>
      <p:sp>
        <p:nvSpPr>
          <p:cNvPr id="33" name="Rectangle 32"/>
          <p:cNvSpPr/>
          <p:nvPr/>
        </p:nvSpPr>
        <p:spPr>
          <a:xfrm>
            <a:off x="1463040" y="118110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2"/>
                </a:solidFill>
              </a:rPr>
              <a:t>Introduction</a:t>
            </a:r>
          </a:p>
        </p:txBody>
      </p:sp>
      <p:sp>
        <p:nvSpPr>
          <p:cNvPr id="13" name="Text Box 192"/>
          <p:cNvSpPr txBox="1">
            <a:spLocks noChangeArrowheads="1"/>
          </p:cNvSpPr>
          <p:nvPr/>
        </p:nvSpPr>
        <p:spPr bwMode="auto">
          <a:xfrm>
            <a:off x="12344400" y="4572001"/>
            <a:ext cx="10149840" cy="646330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b="1" dirty="0"/>
              <a:t>Study population: </a:t>
            </a:r>
            <a:r>
              <a:rPr lang="en-US" dirty="0"/>
              <a:t>200 preoperative surgical patients. Participants will be recruited during their preoperative appointments. All patients who present for their preoperative assessment appointments will be offered the opportunity to complete this online survey.</a:t>
            </a:r>
          </a:p>
          <a:p>
            <a:endParaRPr lang="en-US" dirty="0"/>
          </a:p>
          <a:p>
            <a:r>
              <a:rPr lang="en-US" b="1" dirty="0"/>
              <a:t>Unique patient identifiers: </a:t>
            </a:r>
            <a:r>
              <a:rPr lang="en-US" dirty="0"/>
              <a:t>the survey will not contain any unique patient identifiers.</a:t>
            </a:r>
          </a:p>
          <a:p>
            <a:endParaRPr lang="en-US" dirty="0"/>
          </a:p>
          <a:p>
            <a:r>
              <a:rPr lang="en-US" b="1" dirty="0"/>
              <a:t>Location of recruitment: </a:t>
            </a:r>
            <a:r>
              <a:rPr lang="en-US" dirty="0"/>
              <a:t>Domino’s Farm Preoperative clinic</a:t>
            </a:r>
          </a:p>
          <a:p>
            <a:endParaRPr lang="en-US" dirty="0"/>
          </a:p>
          <a:p>
            <a:r>
              <a:rPr lang="en-US" b="1" dirty="0"/>
              <a:t>Survey content: </a:t>
            </a:r>
            <a:r>
              <a:rPr lang="en-US" dirty="0"/>
              <a:t>Assessment of the level of physical activity, perceived barriers and motivation for physical activity, and current providers recommendations for physical activity prior to surgery.</a:t>
            </a:r>
          </a:p>
          <a:p>
            <a:r>
              <a:rPr lang="en-US" dirty="0"/>
              <a:t> </a:t>
            </a:r>
          </a:p>
          <a:p>
            <a:r>
              <a:rPr lang="en-US" dirty="0"/>
              <a:t>The Institutional research board committee determined the study to be exempt from further institutional research board committee review and approval per the federal exemption category Exemption 2(</a:t>
            </a:r>
            <a:r>
              <a:rPr lang="en-US" dirty="0" err="1"/>
              <a:t>i</a:t>
            </a:r>
            <a:r>
              <a:rPr lang="en-US" dirty="0"/>
              <a:t>) and/or 2(ii) at 45 CFR 46.104(d)</a:t>
            </a:r>
          </a:p>
          <a:p>
            <a:r>
              <a:rPr lang="en-US" dirty="0"/>
              <a:t> </a:t>
            </a:r>
          </a:p>
        </p:txBody>
      </p:sp>
      <p:sp>
        <p:nvSpPr>
          <p:cNvPr id="34" name="Rectangle 33"/>
          <p:cNvSpPr/>
          <p:nvPr/>
        </p:nvSpPr>
        <p:spPr>
          <a:xfrm>
            <a:off x="1234440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bg2"/>
                </a:solidFill>
              </a:rPr>
              <a:t>Methods</a:t>
            </a:r>
          </a:p>
        </p:txBody>
      </p:sp>
      <p:sp>
        <p:nvSpPr>
          <p:cNvPr id="12" name="Text Box 191"/>
          <p:cNvSpPr txBox="1">
            <a:spLocks noChangeArrowheads="1"/>
          </p:cNvSpPr>
          <p:nvPr/>
        </p:nvSpPr>
        <p:spPr bwMode="auto">
          <a:xfrm>
            <a:off x="34107120" y="4572001"/>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mn-lt"/>
            </a:endParaRPr>
          </a:p>
        </p:txBody>
      </p:sp>
      <p:sp>
        <p:nvSpPr>
          <p:cNvPr id="35" name="Rectangle 3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16720613"/>
            <a:ext cx="10149840" cy="80021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US" sz="2800" dirty="0">
              <a:latin typeface="Calibri" pitchFamily="34" charset="0"/>
            </a:endParaRPr>
          </a:p>
        </p:txBody>
      </p:sp>
      <p:sp>
        <p:nvSpPr>
          <p:cNvPr id="36" name="Rectangle 35"/>
          <p:cNvSpPr/>
          <p:nvPr/>
        </p:nvSpPr>
        <p:spPr>
          <a:xfrm>
            <a:off x="34107120" y="1614830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References</a:t>
            </a:r>
          </a:p>
        </p:txBody>
      </p:sp>
      <p:graphicFrame>
        <p:nvGraphicFramePr>
          <p:cNvPr id="44" name="Content Placeholder 114" descr="Sample table with 4 columns, 7 rows." title="Sample Table"/>
          <p:cNvGraphicFramePr>
            <a:graphicFrameLocks/>
          </p:cNvGraphicFramePr>
          <p:nvPr>
            <p:extLst>
              <p:ext uri="{D42A27DB-BD31-4B8C-83A1-F6EECF244321}">
                <p14:modId xmlns:p14="http://schemas.microsoft.com/office/powerpoint/2010/main" val="2637973363"/>
              </p:ext>
            </p:extLst>
          </p:nvPr>
        </p:nvGraphicFramePr>
        <p:xfrm>
          <a:off x="12507011" y="17431303"/>
          <a:ext cx="9987228" cy="5686086"/>
        </p:xfrm>
        <a:graphic>
          <a:graphicData uri="http://schemas.openxmlformats.org/drawingml/2006/table">
            <a:tbl>
              <a:tblPr firstRow="1" bandRow="1">
                <a:tableStyleId>{F5AB1C69-6EDB-4FF4-983F-18BD219EF322}</a:tableStyleId>
              </a:tblPr>
              <a:tblGrid>
                <a:gridCol w="2496807">
                  <a:extLst>
                    <a:ext uri="{9D8B030D-6E8A-4147-A177-3AD203B41FA5}">
                      <a16:colId xmlns:a16="http://schemas.microsoft.com/office/drawing/2014/main" val="20000"/>
                    </a:ext>
                  </a:extLst>
                </a:gridCol>
                <a:gridCol w="2496807">
                  <a:extLst>
                    <a:ext uri="{9D8B030D-6E8A-4147-A177-3AD203B41FA5}">
                      <a16:colId xmlns:a16="http://schemas.microsoft.com/office/drawing/2014/main" val="20001"/>
                    </a:ext>
                  </a:extLst>
                </a:gridCol>
                <a:gridCol w="2496807">
                  <a:extLst>
                    <a:ext uri="{9D8B030D-6E8A-4147-A177-3AD203B41FA5}">
                      <a16:colId xmlns:a16="http://schemas.microsoft.com/office/drawing/2014/main" val="20002"/>
                    </a:ext>
                  </a:extLst>
                </a:gridCol>
                <a:gridCol w="2496807">
                  <a:extLst>
                    <a:ext uri="{9D8B030D-6E8A-4147-A177-3AD203B41FA5}">
                      <a16:colId xmlns:a16="http://schemas.microsoft.com/office/drawing/2014/main" val="20003"/>
                    </a:ext>
                  </a:extLst>
                </a:gridCol>
              </a:tblGrid>
              <a:tr h="812298">
                <a:tc>
                  <a:txBody>
                    <a:bodyPr/>
                    <a:lstStyle/>
                    <a:p>
                      <a:endParaRPr lang="en-US" sz="2800" dirty="0"/>
                    </a:p>
                  </a:txBody>
                  <a:tcPr marL="127000" marR="127000" marT="28577" marB="28577" anchor="ctr">
                    <a:solidFill>
                      <a:schemeClr val="accent1">
                        <a:lumMod val="75000"/>
                      </a:schemeClr>
                    </a:solidFill>
                  </a:tcPr>
                </a:tc>
                <a:tc>
                  <a:txBody>
                    <a:bodyPr/>
                    <a:lstStyle/>
                    <a:p>
                      <a:pPr algn="ctr"/>
                      <a:r>
                        <a:rPr lang="en-US" sz="2800" dirty="0"/>
                        <a:t>Heading</a:t>
                      </a:r>
                    </a:p>
                  </a:txBody>
                  <a:tcPr marL="127000" marR="127000" marT="28577" marB="28577" anchor="ctr">
                    <a:solidFill>
                      <a:schemeClr val="accent1">
                        <a:lumMod val="75000"/>
                      </a:schemeClr>
                    </a:solidFill>
                  </a:tcPr>
                </a:tc>
                <a:tc>
                  <a:txBody>
                    <a:bodyPr/>
                    <a:lstStyle/>
                    <a:p>
                      <a:pPr algn="ctr"/>
                      <a:r>
                        <a:rPr lang="en-US" sz="2800" dirty="0"/>
                        <a:t>Heading</a:t>
                      </a:r>
                    </a:p>
                  </a:txBody>
                  <a:tcPr marL="127000" marR="127000" marT="28577" marB="28577" anchor="ctr">
                    <a:solidFill>
                      <a:schemeClr val="accent1">
                        <a:lumMod val="75000"/>
                      </a:schemeClr>
                    </a:solidFill>
                  </a:tcPr>
                </a:tc>
                <a:tc>
                  <a:txBody>
                    <a:bodyPr/>
                    <a:lstStyle/>
                    <a:p>
                      <a:pPr algn="ctr"/>
                      <a:r>
                        <a:rPr lang="en-US" sz="2800" dirty="0"/>
                        <a:t>Heading</a:t>
                      </a:r>
                    </a:p>
                  </a:txBody>
                  <a:tcPr marL="127000" marR="127000" marT="28577" marB="28577" anchor="ctr">
                    <a:solidFill>
                      <a:schemeClr val="accent1">
                        <a:lumMod val="75000"/>
                      </a:schemeClr>
                    </a:solidFill>
                  </a:tcPr>
                </a:tc>
                <a:extLst>
                  <a:ext uri="{0D108BD9-81ED-4DB2-BD59-A6C34878D82A}">
                    <a16:rowId xmlns:a16="http://schemas.microsoft.com/office/drawing/2014/main" val="10000"/>
                  </a:ext>
                </a:extLst>
              </a:tr>
              <a:tr h="812298">
                <a:tc>
                  <a:txBody>
                    <a:bodyPr/>
                    <a:lstStyle/>
                    <a:p>
                      <a:r>
                        <a:rPr lang="en-US" sz="2800" dirty="0"/>
                        <a:t>Item</a:t>
                      </a:r>
                    </a:p>
                  </a:txBody>
                  <a:tcPr marL="127000" marR="127000" marT="28577" marB="28577" anchor="ctr"/>
                </a:tc>
                <a:tc>
                  <a:txBody>
                    <a:bodyPr/>
                    <a:lstStyle/>
                    <a:p>
                      <a:pPr algn="ctr"/>
                      <a:r>
                        <a:rPr lang="en-US" sz="2800" dirty="0"/>
                        <a:t>800</a:t>
                      </a:r>
                    </a:p>
                  </a:txBody>
                  <a:tcPr marL="127000" marR="127000" marT="28577" marB="28577" anchor="ctr"/>
                </a:tc>
                <a:tc>
                  <a:txBody>
                    <a:bodyPr/>
                    <a:lstStyle/>
                    <a:p>
                      <a:pPr algn="ctr"/>
                      <a:r>
                        <a:rPr lang="en-US" sz="2800" dirty="0"/>
                        <a:t>790</a:t>
                      </a:r>
                    </a:p>
                  </a:txBody>
                  <a:tcPr marL="127000" marR="127000" marT="28577" marB="28577" anchor="ctr"/>
                </a:tc>
                <a:tc>
                  <a:txBody>
                    <a:bodyPr/>
                    <a:lstStyle/>
                    <a:p>
                      <a:pPr algn="ctr"/>
                      <a:r>
                        <a:rPr lang="en-US" sz="2800" dirty="0"/>
                        <a:t>4001</a:t>
                      </a:r>
                    </a:p>
                  </a:txBody>
                  <a:tcPr marL="127000" marR="127000" marT="28577" marB="28577" anchor="ctr"/>
                </a:tc>
                <a:extLst>
                  <a:ext uri="{0D108BD9-81ED-4DB2-BD59-A6C34878D82A}">
                    <a16:rowId xmlns:a16="http://schemas.microsoft.com/office/drawing/2014/main" val="10001"/>
                  </a:ext>
                </a:extLst>
              </a:tr>
              <a:tr h="812298">
                <a:tc>
                  <a:txBody>
                    <a:bodyPr/>
                    <a:lstStyle/>
                    <a:p>
                      <a:r>
                        <a:rPr lang="en-US" sz="2800" dirty="0"/>
                        <a:t>Item</a:t>
                      </a:r>
                    </a:p>
                  </a:txBody>
                  <a:tcPr marL="127000" marR="127000" marT="28577" marB="28577" anchor="ctr"/>
                </a:tc>
                <a:tc>
                  <a:txBody>
                    <a:bodyPr/>
                    <a:lstStyle/>
                    <a:p>
                      <a:pPr algn="ctr"/>
                      <a:r>
                        <a:rPr lang="en-US" sz="2800" dirty="0"/>
                        <a:t>356</a:t>
                      </a:r>
                    </a:p>
                  </a:txBody>
                  <a:tcPr marL="127000" marR="127000" marT="28577" marB="28577" anchor="ctr"/>
                </a:tc>
                <a:tc>
                  <a:txBody>
                    <a:bodyPr/>
                    <a:lstStyle/>
                    <a:p>
                      <a:pPr algn="ctr"/>
                      <a:r>
                        <a:rPr lang="en-US" sz="2800" dirty="0"/>
                        <a:t>856</a:t>
                      </a:r>
                    </a:p>
                  </a:txBody>
                  <a:tcPr marL="127000" marR="127000" marT="28577" marB="28577" anchor="ctr"/>
                </a:tc>
                <a:tc>
                  <a:txBody>
                    <a:bodyPr/>
                    <a:lstStyle/>
                    <a:p>
                      <a:pPr algn="ctr"/>
                      <a:r>
                        <a:rPr lang="en-US" sz="2800" dirty="0"/>
                        <a:t>290</a:t>
                      </a:r>
                    </a:p>
                  </a:txBody>
                  <a:tcPr marL="127000" marR="127000" marT="28577" marB="28577" anchor="ctr"/>
                </a:tc>
                <a:extLst>
                  <a:ext uri="{0D108BD9-81ED-4DB2-BD59-A6C34878D82A}">
                    <a16:rowId xmlns:a16="http://schemas.microsoft.com/office/drawing/2014/main" val="10002"/>
                  </a:ext>
                </a:extLst>
              </a:tr>
              <a:tr h="812298">
                <a:tc>
                  <a:txBody>
                    <a:bodyPr/>
                    <a:lstStyle/>
                    <a:p>
                      <a:r>
                        <a:rPr lang="en-US" sz="2800" dirty="0"/>
                        <a:t>Item</a:t>
                      </a:r>
                    </a:p>
                  </a:txBody>
                  <a:tcPr marL="127000" marR="127000" marT="28577" marB="28577" anchor="ctr"/>
                </a:tc>
                <a:tc>
                  <a:txBody>
                    <a:bodyPr/>
                    <a:lstStyle/>
                    <a:p>
                      <a:pPr algn="ctr"/>
                      <a:r>
                        <a:rPr lang="en-US" sz="2800" dirty="0"/>
                        <a:t>228</a:t>
                      </a:r>
                    </a:p>
                  </a:txBody>
                  <a:tcPr marL="127000" marR="127000" marT="28577" marB="28577" anchor="ctr"/>
                </a:tc>
                <a:tc>
                  <a:txBody>
                    <a:bodyPr/>
                    <a:lstStyle/>
                    <a:p>
                      <a:pPr algn="ctr"/>
                      <a:r>
                        <a:rPr lang="en-US" sz="2800" dirty="0"/>
                        <a:t>134</a:t>
                      </a:r>
                    </a:p>
                  </a:txBody>
                  <a:tcPr marL="127000" marR="127000" marT="28577" marB="28577" anchor="ctr"/>
                </a:tc>
                <a:tc>
                  <a:txBody>
                    <a:bodyPr/>
                    <a:lstStyle/>
                    <a:p>
                      <a:pPr algn="ctr"/>
                      <a:r>
                        <a:rPr lang="en-US" sz="2800" dirty="0"/>
                        <a:t>238</a:t>
                      </a:r>
                    </a:p>
                  </a:txBody>
                  <a:tcPr marL="127000" marR="127000" marT="28577" marB="28577" anchor="ctr"/>
                </a:tc>
                <a:extLst>
                  <a:ext uri="{0D108BD9-81ED-4DB2-BD59-A6C34878D82A}">
                    <a16:rowId xmlns:a16="http://schemas.microsoft.com/office/drawing/2014/main" val="10003"/>
                  </a:ext>
                </a:extLst>
              </a:tr>
              <a:tr h="812298">
                <a:tc>
                  <a:txBody>
                    <a:bodyPr/>
                    <a:lstStyle/>
                    <a:p>
                      <a:r>
                        <a:rPr lang="en-US" sz="2800" dirty="0"/>
                        <a:t>Item</a:t>
                      </a:r>
                    </a:p>
                  </a:txBody>
                  <a:tcPr marL="127000" marR="127000" marT="28577" marB="28577" anchor="ctr"/>
                </a:tc>
                <a:tc>
                  <a:txBody>
                    <a:bodyPr/>
                    <a:lstStyle/>
                    <a:p>
                      <a:pPr algn="ctr"/>
                      <a:r>
                        <a:rPr lang="en-US" sz="2800" dirty="0"/>
                        <a:t>954</a:t>
                      </a:r>
                    </a:p>
                  </a:txBody>
                  <a:tcPr marL="127000" marR="127000" marT="28577" marB="28577" anchor="ctr"/>
                </a:tc>
                <a:tc>
                  <a:txBody>
                    <a:bodyPr/>
                    <a:lstStyle/>
                    <a:p>
                      <a:pPr algn="ctr"/>
                      <a:r>
                        <a:rPr lang="en-US" sz="2800" dirty="0"/>
                        <a:t>875</a:t>
                      </a:r>
                    </a:p>
                  </a:txBody>
                  <a:tcPr marL="127000" marR="127000" marT="28577" marB="28577" anchor="ctr"/>
                </a:tc>
                <a:tc>
                  <a:txBody>
                    <a:bodyPr/>
                    <a:lstStyle/>
                    <a:p>
                      <a:pPr algn="ctr"/>
                      <a:r>
                        <a:rPr lang="en-US" sz="2800" dirty="0"/>
                        <a:t>976</a:t>
                      </a:r>
                    </a:p>
                  </a:txBody>
                  <a:tcPr marL="127000" marR="127000" marT="28577" marB="28577" anchor="ctr"/>
                </a:tc>
                <a:extLst>
                  <a:ext uri="{0D108BD9-81ED-4DB2-BD59-A6C34878D82A}">
                    <a16:rowId xmlns:a16="http://schemas.microsoft.com/office/drawing/2014/main" val="10004"/>
                  </a:ext>
                </a:extLst>
              </a:tr>
              <a:tr h="812298">
                <a:tc>
                  <a:txBody>
                    <a:bodyPr/>
                    <a:lstStyle/>
                    <a:p>
                      <a:r>
                        <a:rPr lang="en-US" sz="2800" dirty="0"/>
                        <a:t>Item</a:t>
                      </a:r>
                    </a:p>
                  </a:txBody>
                  <a:tcPr marL="127000" marR="127000" marT="28577" marB="28577" anchor="ctr"/>
                </a:tc>
                <a:tc>
                  <a:txBody>
                    <a:bodyPr/>
                    <a:lstStyle/>
                    <a:p>
                      <a:pPr algn="ctr"/>
                      <a:r>
                        <a:rPr lang="en-US" sz="2800" dirty="0"/>
                        <a:t>324</a:t>
                      </a:r>
                    </a:p>
                  </a:txBody>
                  <a:tcPr marL="127000" marR="127000" marT="28577" marB="28577" anchor="ctr"/>
                </a:tc>
                <a:tc>
                  <a:txBody>
                    <a:bodyPr/>
                    <a:lstStyle/>
                    <a:p>
                      <a:pPr algn="ctr"/>
                      <a:r>
                        <a:rPr lang="en-US" sz="2800" dirty="0"/>
                        <a:t>325</a:t>
                      </a:r>
                    </a:p>
                  </a:txBody>
                  <a:tcPr marL="127000" marR="127000" marT="28577" marB="28577" anchor="ctr"/>
                </a:tc>
                <a:tc>
                  <a:txBody>
                    <a:bodyPr/>
                    <a:lstStyle/>
                    <a:p>
                      <a:pPr algn="ctr"/>
                      <a:r>
                        <a:rPr lang="en-US" sz="2800" dirty="0"/>
                        <a:t>301</a:t>
                      </a:r>
                    </a:p>
                  </a:txBody>
                  <a:tcPr marL="127000" marR="127000" marT="28577" marB="28577" anchor="ctr"/>
                </a:tc>
                <a:extLst>
                  <a:ext uri="{0D108BD9-81ED-4DB2-BD59-A6C34878D82A}">
                    <a16:rowId xmlns:a16="http://schemas.microsoft.com/office/drawing/2014/main" val="10005"/>
                  </a:ext>
                </a:extLst>
              </a:tr>
              <a:tr h="812298">
                <a:tc>
                  <a:txBody>
                    <a:bodyPr/>
                    <a:lstStyle/>
                    <a:p>
                      <a:r>
                        <a:rPr lang="en-US" sz="2800" dirty="0"/>
                        <a:t>Item</a:t>
                      </a:r>
                    </a:p>
                  </a:txBody>
                  <a:tcPr marL="127000" marR="127000" marT="28577" marB="28577" anchor="ctr"/>
                </a:tc>
                <a:tc>
                  <a:txBody>
                    <a:bodyPr/>
                    <a:lstStyle/>
                    <a:p>
                      <a:pPr algn="ctr"/>
                      <a:r>
                        <a:rPr lang="en-US" sz="2800" dirty="0"/>
                        <a:t>199</a:t>
                      </a:r>
                    </a:p>
                  </a:txBody>
                  <a:tcPr marL="127000" marR="127000" marT="28577" marB="28577" anchor="ctr"/>
                </a:tc>
                <a:tc>
                  <a:txBody>
                    <a:bodyPr/>
                    <a:lstStyle/>
                    <a:p>
                      <a:pPr algn="ctr"/>
                      <a:r>
                        <a:rPr lang="en-US" sz="2800" dirty="0"/>
                        <a:t>137</a:t>
                      </a:r>
                    </a:p>
                  </a:txBody>
                  <a:tcPr marL="127000" marR="127000" marT="28577" marB="28577" anchor="ctr"/>
                </a:tc>
                <a:tc>
                  <a:txBody>
                    <a:bodyPr/>
                    <a:lstStyle/>
                    <a:p>
                      <a:pPr algn="ctr"/>
                      <a:r>
                        <a:rPr lang="en-US" sz="2800" dirty="0"/>
                        <a:t>186</a:t>
                      </a:r>
                    </a:p>
                  </a:txBody>
                  <a:tcPr marL="127000" marR="127000" marT="28577" marB="28577" anchor="ctr"/>
                </a:tc>
                <a:extLst>
                  <a:ext uri="{0D108BD9-81ED-4DB2-BD59-A6C34878D82A}">
                    <a16:rowId xmlns:a16="http://schemas.microsoft.com/office/drawing/2014/main" val="10006"/>
                  </a:ext>
                </a:extLst>
              </a:tr>
            </a:tbl>
          </a:graphicData>
        </a:graphic>
      </p:graphicFrame>
      <p:sp>
        <p:nvSpPr>
          <p:cNvPr id="11" name="Text Box 190"/>
          <p:cNvSpPr txBox="1">
            <a:spLocks noChangeArrowheads="1"/>
          </p:cNvSpPr>
          <p:nvPr/>
        </p:nvSpPr>
        <p:spPr bwMode="auto">
          <a:xfrm>
            <a:off x="1463040" y="12382503"/>
            <a:ext cx="10149840" cy="1086451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a:buFont typeface="Arial" panose="020B0604020202020204" pitchFamily="34" charset="0"/>
              <a:buChar char="•"/>
            </a:pPr>
            <a:r>
              <a:rPr lang="en-US" dirty="0"/>
              <a:t>The World Health Organization declared physical inactivity as the fourth leading risk factor for mortality, contributing to 6% of death globally.</a:t>
            </a:r>
          </a:p>
          <a:p>
            <a:pPr marL="342900" indent="-342900">
              <a:buFont typeface="Arial" panose="020B0604020202020204" pitchFamily="34" charset="0"/>
              <a:buChar char="•"/>
            </a:pPr>
            <a:r>
              <a:rPr lang="en-US" dirty="0"/>
              <a:t>Physical activity reduces the risk of many chronic medical conditions including hypertension, coronary artery disease, stroke, diabetes, breast and colon cancer, depression, as well as improved bone health, fall reduction and weight control.</a:t>
            </a:r>
            <a:r>
              <a:rPr lang="en-US" baseline="30000" dirty="0"/>
              <a:t>1,3</a:t>
            </a:r>
            <a:r>
              <a:rPr lang="en-US" dirty="0"/>
              <a:t> </a:t>
            </a:r>
          </a:p>
          <a:p>
            <a:pPr marL="342900" indent="-342900">
              <a:buFont typeface="Arial" panose="020B0604020202020204" pitchFamily="34" charset="0"/>
              <a:buChar char="•"/>
            </a:pPr>
            <a:r>
              <a:rPr lang="en-US" dirty="0"/>
              <a:t>Current physical activity recommendations: </a:t>
            </a:r>
          </a:p>
          <a:p>
            <a:pPr marL="1085850" lvl="1" indent="-342900">
              <a:buFont typeface="Arial" panose="020B0604020202020204" pitchFamily="34" charset="0"/>
              <a:buChar char="•"/>
            </a:pPr>
            <a:r>
              <a:rPr lang="en-US" dirty="0"/>
              <a:t>18-64 years old ≥150 min moderate-intensity aerobic or 75 min of vigorous-intensity physical activity per week, aerobic activity performed in increments of at least 10-minute duration</a:t>
            </a:r>
          </a:p>
          <a:p>
            <a:pPr marL="1085850" lvl="1" indent="-342900">
              <a:buFont typeface="Arial" panose="020B0604020202020204" pitchFamily="34" charset="0"/>
              <a:buChar char="•"/>
            </a:pPr>
            <a:r>
              <a:rPr lang="en-US" dirty="0"/>
              <a:t>Muscle-strengthening activity involving major muscle groups on 2 or more days a week. </a:t>
            </a:r>
          </a:p>
          <a:p>
            <a:pPr marL="1085850" lvl="1" indent="-342900">
              <a:buFont typeface="Arial" panose="020B0604020202020204" pitchFamily="34" charset="0"/>
              <a:buChar char="•"/>
            </a:pPr>
            <a:r>
              <a:rPr lang="en-US" dirty="0"/>
              <a:t>Additionally, for improved health benefit, it is suggested that adults should have 300 minutes of moderate-intensity or 150 minutes of vigorous-intensity physical activity per week.</a:t>
            </a:r>
            <a:r>
              <a:rPr lang="en-US" baseline="30000" dirty="0"/>
              <a:t>2</a:t>
            </a:r>
            <a:r>
              <a:rPr lang="en-US" dirty="0"/>
              <a:t> </a:t>
            </a:r>
          </a:p>
          <a:p>
            <a:pPr marL="342900" indent="-342900">
              <a:buFont typeface="Arial" panose="020B0604020202020204" pitchFamily="34" charset="0"/>
              <a:buChar char="•"/>
            </a:pPr>
            <a:r>
              <a:rPr lang="en-US" dirty="0"/>
              <a:t>Various studies have shown that fitness is a predictor of surgical outcomes and can lead to reduced surgical complications, length of hospital stay and time to return to work as well as improve postsurgical exercise tolerance and quality of life.</a:t>
            </a:r>
            <a:r>
              <a:rPr lang="en-US" baseline="30000" dirty="0"/>
              <a:t>4</a:t>
            </a:r>
            <a:r>
              <a:rPr lang="en-US" dirty="0"/>
              <a:t> </a:t>
            </a:r>
          </a:p>
          <a:p>
            <a:pPr marL="342900" indent="-342900">
              <a:buFont typeface="Arial" panose="020B0604020202020204" pitchFamily="34" charset="0"/>
              <a:buChar char="•"/>
            </a:pPr>
            <a:r>
              <a:rPr lang="en-US" dirty="0"/>
              <a:t>Higher body mass index and visceral adipose tissue deposition has also been correlated with decreased bone and muscle densities.</a:t>
            </a:r>
            <a:r>
              <a:rPr lang="en-US" baseline="30000" dirty="0"/>
              <a:t>6</a:t>
            </a:r>
            <a:r>
              <a:rPr lang="en-US" dirty="0"/>
              <a:t> It has also been shown that there is a 45% increase in mortality for every 1000 mm^2 decrease in lean core muscle area.</a:t>
            </a:r>
            <a:r>
              <a:rPr lang="en-US" baseline="30000" dirty="0"/>
              <a:t>7</a:t>
            </a:r>
            <a:r>
              <a:rPr lang="en-US" dirty="0"/>
              <a:t> Therefore, increased fitness and lower BMI and a higher muscle mass in the preoperative population could lead improved postoperative outcomes.</a:t>
            </a:r>
          </a:p>
          <a:p>
            <a:pPr marL="342900" indent="-342900">
              <a:buFont typeface="Arial" panose="020B0604020202020204" pitchFamily="34" charset="0"/>
              <a:buChar char="•"/>
            </a:pPr>
            <a:r>
              <a:rPr lang="en-US" dirty="0"/>
              <a:t>Despite these compelling data, may patients struggle in efforts to improve their health. Potentially, an elective surgical event is uniquely well suited to motivate lifestyle change but developing effective programs for patients requires a better understanding of facilitators and barriers to physical activity prior to surgery. </a:t>
            </a:r>
          </a:p>
        </p:txBody>
      </p:sp>
      <p:sp>
        <p:nvSpPr>
          <p:cNvPr id="45" name="Rectangle 44"/>
          <p:cNvSpPr/>
          <p:nvPr/>
        </p:nvSpPr>
        <p:spPr>
          <a:xfrm>
            <a:off x="2322576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pic>
        <p:nvPicPr>
          <p:cNvPr id="49" name="Picture 178" descr="Picture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504788" y="11811000"/>
            <a:ext cx="4572000" cy="3063240"/>
          </a:xfrm>
          <a:prstGeom prst="rect">
            <a:avLst/>
          </a:prstGeom>
          <a:noFill/>
          <a:ln w="9525">
            <a:solidFill>
              <a:schemeClr val="tx2">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0" name="Picture 179" descr="Picture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26000" y="11811033"/>
            <a:ext cx="4572000" cy="306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180"/>
          <p:cNvSpPr txBox="1">
            <a:spLocks noChangeArrowheads="1"/>
          </p:cNvSpPr>
          <p:nvPr/>
        </p:nvSpPr>
        <p:spPr bwMode="auto">
          <a:xfrm>
            <a:off x="12459437" y="15003307"/>
            <a:ext cx="3841200"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a:t>
            </a:r>
            <a:r>
              <a:rPr lang="en-US" sz="2400" dirty="0">
                <a:latin typeface="Calibri" pitchFamily="34" charset="0"/>
              </a:rPr>
              <a:t> Label in 24pt Calibri.</a:t>
            </a:r>
          </a:p>
        </p:txBody>
      </p:sp>
      <p:sp>
        <p:nvSpPr>
          <p:cNvPr id="52" name="Text Box 181"/>
          <p:cNvSpPr txBox="1">
            <a:spLocks noChangeArrowheads="1"/>
          </p:cNvSpPr>
          <p:nvPr/>
        </p:nvSpPr>
        <p:spPr bwMode="auto">
          <a:xfrm>
            <a:off x="17480648" y="15003307"/>
            <a:ext cx="3841200"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a:t>
            </a:r>
            <a:r>
              <a:rPr lang="en-US" sz="2400" dirty="0">
                <a:latin typeface="Calibri" pitchFamily="34" charset="0"/>
              </a:rPr>
              <a:t> Label in 24pt Calibri.</a:t>
            </a:r>
          </a:p>
        </p:txBody>
      </p:sp>
      <p:sp>
        <p:nvSpPr>
          <p:cNvPr id="53" name="Text Box 180"/>
          <p:cNvSpPr txBox="1">
            <a:spLocks noChangeArrowheads="1"/>
          </p:cNvSpPr>
          <p:nvPr/>
        </p:nvSpPr>
        <p:spPr bwMode="auto">
          <a:xfrm>
            <a:off x="12576783" y="16840200"/>
            <a:ext cx="3730017"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Label in 24pt Calibri.</a:t>
            </a:r>
          </a:p>
        </p:txBody>
      </p:sp>
      <p:graphicFrame>
        <p:nvGraphicFramePr>
          <p:cNvPr id="3" name="Chart 2"/>
          <p:cNvGraphicFramePr/>
          <p:nvPr>
            <p:extLst>
              <p:ext uri="{D42A27DB-BD31-4B8C-83A1-F6EECF244321}">
                <p14:modId xmlns:p14="http://schemas.microsoft.com/office/powerpoint/2010/main" val="2520243701"/>
              </p:ext>
            </p:extLst>
          </p:nvPr>
        </p:nvGraphicFramePr>
        <p:xfrm>
          <a:off x="23208827" y="11933814"/>
          <a:ext cx="10166773" cy="517713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 Box 180"/>
          <p:cNvSpPr txBox="1">
            <a:spLocks noChangeArrowheads="1"/>
          </p:cNvSpPr>
          <p:nvPr/>
        </p:nvSpPr>
        <p:spPr bwMode="auto">
          <a:xfrm>
            <a:off x="23469600" y="17236760"/>
            <a:ext cx="3750086"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Chart 1.</a:t>
            </a:r>
            <a:r>
              <a:rPr lang="en-US" sz="2400" dirty="0">
                <a:latin typeface="Calibri" pitchFamily="34" charset="0"/>
              </a:rPr>
              <a:t> Label in 24pt Calibri.</a:t>
            </a:r>
          </a:p>
        </p:txBody>
      </p:sp>
      <p:sp>
        <p:nvSpPr>
          <p:cNvPr id="30" name="Text Box 194"/>
          <p:cNvSpPr txBox="1">
            <a:spLocks noChangeArrowheads="1"/>
          </p:cNvSpPr>
          <p:nvPr/>
        </p:nvSpPr>
        <p:spPr bwMode="auto">
          <a:xfrm>
            <a:off x="23259627" y="18444162"/>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Click here to insert  more Results text. Type it in or copy and paste from your Word document or other source.</a:t>
            </a:r>
          </a:p>
          <a:p>
            <a:pPr eaLnBrk="1" hangingPunct="1"/>
            <a:endParaRPr lang="en-US" sz="2800" dirty="0">
              <a:latin typeface="Calibri" pitchFamily="34" charset="0"/>
            </a:endParaRPr>
          </a:p>
          <a:p>
            <a:pPr eaLnBrk="1" hangingPunct="1"/>
            <a:r>
              <a:rPr lang="en-US" sz="2800" dirty="0">
                <a:latin typeface="Calibri" pitchFamily="34" charset="0"/>
              </a:rPr>
              <a:t>To change the font style of this text box: Click on the border once to highlight the entire text box, then select a different font or font size that suits you. This text is Calibri 28pt and is easily read up to 5 feet away on a 36x60 poster.</a:t>
            </a:r>
          </a:p>
          <a:p>
            <a:pPr eaLnBrk="1" hangingPunct="1"/>
            <a:endParaRPr lang="en-US" sz="2800" dirty="0">
              <a:latin typeface="Calibri" pitchFamily="34" charset="0"/>
            </a:endParaRPr>
          </a:p>
          <a:p>
            <a:pPr eaLnBrk="1" hangingPunct="1"/>
            <a:r>
              <a:rPr lang="en-US" sz="2800" dirty="0">
                <a:latin typeface="Calibri" pitchFamily="34" charset="0"/>
              </a:rPr>
              <a:t>Zoom out to 120% to preview what this will look like on your printed poster.</a:t>
            </a:r>
          </a:p>
        </p:txBody>
      </p:sp>
      <p:sp>
        <p:nvSpPr>
          <p:cNvPr id="31" name="Rectangle 265"/>
          <p:cNvSpPr>
            <a:spLocks noChangeAspect="1" noChangeArrowheads="1"/>
          </p:cNvSpPr>
          <p:nvPr/>
        </p:nvSpPr>
        <p:spPr bwMode="auto">
          <a:xfrm>
            <a:off x="914400" y="731520"/>
            <a:ext cx="2558301" cy="1920240"/>
          </a:xfrm>
          <a:prstGeom prst="rect">
            <a:avLst/>
          </a:prstGeom>
          <a:blipFill dpi="0" rotWithShape="1">
            <a:blip r:embed="rId5">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
        <p:nvSpPr>
          <p:cNvPr id="38" name="Rectangle 265"/>
          <p:cNvSpPr>
            <a:spLocks noChangeAspect="1" noChangeArrowheads="1"/>
          </p:cNvSpPr>
          <p:nvPr/>
        </p:nvSpPr>
        <p:spPr bwMode="auto">
          <a:xfrm>
            <a:off x="42245280" y="731520"/>
            <a:ext cx="2558301" cy="1920240"/>
          </a:xfrm>
          <a:prstGeom prst="rect">
            <a:avLst/>
          </a:prstGeom>
          <a:blipFill dpi="0" rotWithShape="1">
            <a:blip r:embed="rId5">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800" b="1" dirty="0">
                <a:latin typeface="Calibri" pitchFamily="34" charset="0"/>
              </a:rPr>
              <a:t>REPLACE THIS BOX WITH YOUR ORGANIZATION’S</a:t>
            </a:r>
          </a:p>
          <a:p>
            <a:pPr algn="ctr" defTabSz="4022725"/>
            <a:r>
              <a:rPr lang="en-US" sz="1800" b="1" dirty="0">
                <a:latin typeface="Calibri" pitchFamily="34" charset="0"/>
              </a:rPr>
              <a:t>HIGH RESOLUTION LOGO</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Custom 16">
      <a:dk1>
        <a:sysClr val="windowText" lastClr="000000"/>
      </a:dk1>
      <a:lt1>
        <a:sysClr val="window" lastClr="FFFFFF"/>
      </a:lt1>
      <a:dk2>
        <a:srgbClr val="002699"/>
      </a:dk2>
      <a:lt2>
        <a:srgbClr val="FFCD2F"/>
      </a:lt2>
      <a:accent1>
        <a:srgbClr val="003399"/>
      </a:accent1>
      <a:accent2>
        <a:srgbClr val="C6D9F0"/>
      </a:accent2>
      <a:accent3>
        <a:srgbClr val="FFCD2F"/>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5625</TotalTime>
  <Words>858</Words>
  <Application>Microsoft Office PowerPoint</Application>
  <PresentationFormat>Custom</PresentationFormat>
  <Paragraphs>80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Emily Harker</cp:lastModifiedBy>
  <cp:revision>104</cp:revision>
  <cp:lastPrinted>2013-02-12T02:21:55Z</cp:lastPrinted>
  <dcterms:created xsi:type="dcterms:W3CDTF">2013-02-10T21:14:48Z</dcterms:created>
  <dcterms:modified xsi:type="dcterms:W3CDTF">2020-01-15T18:48:36Z</dcterms:modified>
</cp:coreProperties>
</file>