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45720000" cy="27432000"/>
  <p:notesSz cx="7004050" cy="9290050"/>
  <p:defaultText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0">
          <p15:clr>
            <a:srgbClr val="A4A3A4"/>
          </p15:clr>
        </p15:guide>
        <p15:guide id="2" pos="144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60" autoAdjust="0"/>
    <p:restoredTop sz="94676" autoAdjust="0"/>
  </p:normalViewPr>
  <p:slideViewPr>
    <p:cSldViewPr>
      <p:cViewPr>
        <p:scale>
          <a:sx n="35" d="100"/>
          <a:sy n="35" d="100"/>
        </p:scale>
        <p:origin x="-1112" y="-1536"/>
      </p:cViewPr>
      <p:guideLst>
        <p:guide orient="horz" pos="8640"/>
        <p:guide pos="1440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Macintosh%20HD:Users:kimj30:Questionnaire%20Analysis%20JK.xlsx" TargetMode="Externa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Macintosh%20HD:Users:kimj30:Questionnaire%20Analysis%20JK.xlsx" TargetMode="Externa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Macintosh%20HD:Users:kimj30:Questionnaire%20Analysis%20JK.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barChart>
        <c:barDir val="col"/>
        <c:grouping val="stacked"/>
        <c:varyColors val="0"/>
        <c:ser>
          <c:idx val="0"/>
          <c:order val="0"/>
          <c:invertIfNegative val="0"/>
          <c:errBars>
            <c:errBarType val="both"/>
            <c:errValType val="cust"/>
            <c:noEndCap val="0"/>
            <c:plus>
              <c:numRef>
                <c:f>'SP NS Questions'!$D$214:$D$216</c:f>
                <c:numCache>
                  <c:formatCode>General</c:formatCode>
                  <c:ptCount val="3"/>
                  <c:pt idx="0">
                    <c:v>3.919143247505301</c:v>
                  </c:pt>
                  <c:pt idx="1">
                    <c:v>7.796519369931321</c:v>
                  </c:pt>
                  <c:pt idx="2">
                    <c:v>4.90364251430194</c:v>
                  </c:pt>
                </c:numCache>
              </c:numRef>
            </c:plus>
            <c:minus>
              <c:numRef>
                <c:f>'SP NS Questions'!$D$214:$D$216</c:f>
                <c:numCache>
                  <c:formatCode>General</c:formatCode>
                  <c:ptCount val="3"/>
                  <c:pt idx="0">
                    <c:v>3.919143247505301</c:v>
                  </c:pt>
                  <c:pt idx="1">
                    <c:v>7.796519369931321</c:v>
                  </c:pt>
                  <c:pt idx="2">
                    <c:v>4.90364251430194</c:v>
                  </c:pt>
                </c:numCache>
              </c:numRef>
            </c:minus>
          </c:errBars>
          <c:cat>
            <c:strRef>
              <c:f>'SP NS Questions'!$A$214:$A$216</c:f>
              <c:strCache>
                <c:ptCount val="3"/>
                <c:pt idx="0">
                  <c:v>GD/FH (n=23)</c:v>
                </c:pt>
                <c:pt idx="1">
                  <c:v>GD/PD (n=8)</c:v>
                </c:pt>
                <c:pt idx="2">
                  <c:v>sPD (n=89)</c:v>
                </c:pt>
              </c:strCache>
            </c:strRef>
          </c:cat>
          <c:val>
            <c:numRef>
              <c:f>'SP NS Questions'!$B$214:$B$216</c:f>
              <c:numCache>
                <c:formatCode>General</c:formatCode>
                <c:ptCount val="3"/>
                <c:pt idx="0">
                  <c:v>6.783</c:v>
                </c:pt>
                <c:pt idx="1">
                  <c:v>11.25</c:v>
                </c:pt>
                <c:pt idx="2">
                  <c:v>11.551</c:v>
                </c:pt>
              </c:numCache>
            </c:numRef>
          </c:val>
        </c:ser>
        <c:dLbls>
          <c:showLegendKey val="0"/>
          <c:showVal val="0"/>
          <c:showCatName val="0"/>
          <c:showSerName val="0"/>
          <c:showPercent val="0"/>
          <c:showBubbleSize val="0"/>
        </c:dLbls>
        <c:gapWidth val="150"/>
        <c:overlap val="100"/>
        <c:axId val="-2037968560"/>
        <c:axId val="-2038137024"/>
      </c:barChart>
      <c:catAx>
        <c:axId val="-2037968560"/>
        <c:scaling>
          <c:orientation val="minMax"/>
        </c:scaling>
        <c:delete val="0"/>
        <c:axPos val="b"/>
        <c:numFmt formatCode="General" sourceLinked="0"/>
        <c:majorTickMark val="out"/>
        <c:minorTickMark val="none"/>
        <c:tickLblPos val="nextTo"/>
        <c:txPr>
          <a:bodyPr/>
          <a:lstStyle/>
          <a:p>
            <a:pPr>
              <a:defRPr sz="2000"/>
            </a:pPr>
            <a:endParaRPr lang="en-US"/>
          </a:p>
        </c:txPr>
        <c:crossAx val="-2038137024"/>
        <c:crosses val="autoZero"/>
        <c:auto val="1"/>
        <c:lblAlgn val="ctr"/>
        <c:lblOffset val="100"/>
        <c:noMultiLvlLbl val="0"/>
      </c:catAx>
      <c:valAx>
        <c:axId val="-2038137024"/>
        <c:scaling>
          <c:orientation val="minMax"/>
        </c:scaling>
        <c:delete val="0"/>
        <c:axPos val="l"/>
        <c:title>
          <c:tx>
            <c:rich>
              <a:bodyPr rot="-5400000" vert="horz"/>
              <a:lstStyle/>
              <a:p>
                <a:pPr>
                  <a:defRPr sz="2000"/>
                </a:pPr>
                <a:r>
                  <a:rPr lang="en-US" sz="1600" dirty="0"/>
                  <a:t>Average Number of Reported Autonomic System Symptoms</a:t>
                </a:r>
              </a:p>
            </c:rich>
          </c:tx>
          <c:layout/>
          <c:overlay val="0"/>
        </c:title>
        <c:numFmt formatCode="General" sourceLinked="1"/>
        <c:majorTickMark val="out"/>
        <c:minorTickMark val="none"/>
        <c:tickLblPos val="nextTo"/>
        <c:crossAx val="-2037968560"/>
        <c:crosses val="autoZero"/>
        <c:crossBetween val="between"/>
      </c:valAx>
      <c:spPr>
        <a:solidFill>
          <a:srgbClr val="FFFFFF"/>
        </a:solidFill>
        <a:ln w="25400" cap="flat" cmpd="sng" algn="ctr">
          <a:solidFill>
            <a:srgbClr val="FFFFFF"/>
          </a:solidFill>
          <a:prstDash val="solid"/>
        </a:ln>
        <a:effectLst/>
      </c:spPr>
    </c:plotArea>
    <c:plotVisOnly val="1"/>
    <c:dispBlanksAs val="gap"/>
    <c:showDLblsOverMax val="0"/>
  </c:chart>
  <c:spPr>
    <a:solidFill>
      <a:srgbClr val="FFFFFF"/>
    </a:solidFill>
    <a:ln w="76200" cap="flat" cmpd="sng" algn="ctr">
      <a:solidFill>
        <a:srgbClr val="000000"/>
      </a:solidFill>
      <a:prstDash val="solid"/>
    </a:ln>
    <a:effectLst/>
  </c:spPr>
  <c:txPr>
    <a:bodyPr/>
    <a:lstStyle/>
    <a:p>
      <a:pPr>
        <a:defRPr>
          <a:solidFill>
            <a:srgbClr val="000000"/>
          </a:solidFill>
          <a:latin typeface="+mn-lt"/>
          <a:ea typeface="+mn-ea"/>
          <a:cs typeface="+mn-cs"/>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0861070911722142"/>
          <c:y val="0.0443458980044346"/>
          <c:w val="0.895079594790159"/>
          <c:h val="0.942350332594235"/>
        </c:manualLayout>
      </c:layout>
      <c:barChart>
        <c:barDir val="col"/>
        <c:grouping val="stacked"/>
        <c:varyColors val="0"/>
        <c:ser>
          <c:idx val="0"/>
          <c:order val="0"/>
          <c:invertIfNegative val="0"/>
          <c:errBars>
            <c:errBarType val="both"/>
            <c:errValType val="cust"/>
            <c:noEndCap val="0"/>
            <c:plus>
              <c:numRef>
                <c:f>'Geriatric Depression Scale'!$D$215:$D$217</c:f>
                <c:numCache>
                  <c:formatCode>General</c:formatCode>
                  <c:ptCount val="3"/>
                  <c:pt idx="0">
                    <c:v>5.969620057957091</c:v>
                  </c:pt>
                  <c:pt idx="1">
                    <c:v>6.579187965525404</c:v>
                  </c:pt>
                  <c:pt idx="2">
                    <c:v>6.446913674368914</c:v>
                  </c:pt>
                </c:numCache>
              </c:numRef>
            </c:plus>
            <c:minus>
              <c:numRef>
                <c:f>'Geriatric Depression Scale'!$D$215:$D$217</c:f>
                <c:numCache>
                  <c:formatCode>General</c:formatCode>
                  <c:ptCount val="3"/>
                  <c:pt idx="0">
                    <c:v>5.969620057957091</c:v>
                  </c:pt>
                  <c:pt idx="1">
                    <c:v>6.579187965525404</c:v>
                  </c:pt>
                  <c:pt idx="2">
                    <c:v>6.446913674368914</c:v>
                  </c:pt>
                </c:numCache>
              </c:numRef>
            </c:minus>
          </c:errBars>
          <c:cat>
            <c:strRef>
              <c:f>'Geriatric Depression Scale'!$A$215:$A$217</c:f>
              <c:strCache>
                <c:ptCount val="3"/>
                <c:pt idx="0">
                  <c:v>GD/FH (n=22)</c:v>
                </c:pt>
                <c:pt idx="1">
                  <c:v>GD/PD (n=7)</c:v>
                </c:pt>
                <c:pt idx="2">
                  <c:v>sPD (n=88)</c:v>
                </c:pt>
              </c:strCache>
            </c:strRef>
          </c:cat>
          <c:val>
            <c:numRef>
              <c:f>'Geriatric Depression Scale'!$B$215:$B$217</c:f>
              <c:numCache>
                <c:formatCode>General</c:formatCode>
                <c:ptCount val="3"/>
                <c:pt idx="0">
                  <c:v>5.726999999999998</c:v>
                </c:pt>
                <c:pt idx="1">
                  <c:v>12.571</c:v>
                </c:pt>
                <c:pt idx="2">
                  <c:v>7.977</c:v>
                </c:pt>
              </c:numCache>
            </c:numRef>
          </c:val>
        </c:ser>
        <c:dLbls>
          <c:showLegendKey val="0"/>
          <c:showVal val="0"/>
          <c:showCatName val="0"/>
          <c:showSerName val="0"/>
          <c:showPercent val="0"/>
          <c:showBubbleSize val="0"/>
        </c:dLbls>
        <c:gapWidth val="150"/>
        <c:overlap val="100"/>
        <c:axId val="-2095494080"/>
        <c:axId val="-2066268224"/>
      </c:barChart>
      <c:catAx>
        <c:axId val="-2095494080"/>
        <c:scaling>
          <c:orientation val="minMax"/>
        </c:scaling>
        <c:delete val="0"/>
        <c:axPos val="b"/>
        <c:numFmt formatCode="General" sourceLinked="0"/>
        <c:majorTickMark val="out"/>
        <c:minorTickMark val="none"/>
        <c:tickLblPos val="nextTo"/>
        <c:txPr>
          <a:bodyPr/>
          <a:lstStyle/>
          <a:p>
            <a:pPr>
              <a:defRPr sz="2000"/>
            </a:pPr>
            <a:endParaRPr lang="en-US"/>
          </a:p>
        </c:txPr>
        <c:crossAx val="-2066268224"/>
        <c:crosses val="autoZero"/>
        <c:auto val="1"/>
        <c:lblAlgn val="ctr"/>
        <c:lblOffset val="100"/>
        <c:noMultiLvlLbl val="0"/>
      </c:catAx>
      <c:valAx>
        <c:axId val="-2066268224"/>
        <c:scaling>
          <c:orientation val="minMax"/>
          <c:max val="20.0"/>
          <c:min val="-5.0"/>
        </c:scaling>
        <c:delete val="0"/>
        <c:axPos val="l"/>
        <c:title>
          <c:tx>
            <c:rich>
              <a:bodyPr rot="-5400000" vert="horz"/>
              <a:lstStyle/>
              <a:p>
                <a:pPr>
                  <a:defRPr sz="2000"/>
                </a:pPr>
                <a:r>
                  <a:rPr lang="en-US" sz="1600" dirty="0"/>
                  <a:t>Average Geriatric Depression Scale score</a:t>
                </a:r>
              </a:p>
            </c:rich>
          </c:tx>
          <c:layout/>
          <c:overlay val="0"/>
        </c:title>
        <c:numFmt formatCode="General" sourceLinked="1"/>
        <c:majorTickMark val="out"/>
        <c:minorTickMark val="none"/>
        <c:tickLblPos val="nextTo"/>
        <c:crossAx val="-2095494080"/>
        <c:crosses val="autoZero"/>
        <c:crossBetween val="between"/>
      </c:valAx>
      <c:spPr>
        <a:solidFill>
          <a:srgbClr val="FFFFFF"/>
        </a:solidFill>
        <a:ln w="25400" cap="flat" cmpd="sng" algn="ctr">
          <a:solidFill>
            <a:srgbClr val="FFFFFF"/>
          </a:solidFill>
          <a:prstDash val="solid"/>
        </a:ln>
        <a:effectLst/>
      </c:spPr>
    </c:plotArea>
    <c:plotVisOnly val="1"/>
    <c:dispBlanksAs val="gap"/>
    <c:showDLblsOverMax val="0"/>
  </c:chart>
  <c:spPr>
    <a:solidFill>
      <a:srgbClr val="FFFFFF"/>
    </a:solidFill>
    <a:ln w="76200" cap="flat" cmpd="sng" algn="ctr">
      <a:solidFill>
        <a:srgbClr val="000000"/>
      </a:solidFill>
      <a:prstDash val="solid"/>
    </a:ln>
    <a:effectLst/>
  </c:spPr>
  <c:txPr>
    <a:bodyPr/>
    <a:lstStyle/>
    <a:p>
      <a:pPr>
        <a:defRPr>
          <a:solidFill>
            <a:srgbClr val="000000"/>
          </a:solidFill>
          <a:latin typeface="+mn-lt"/>
          <a:ea typeface="+mn-ea"/>
          <a:cs typeface="+mn-cs"/>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08775353037822"/>
          <c:y val="0.060578998485525"/>
          <c:w val="0.872556091292471"/>
          <c:h val="0.814364589640885"/>
        </c:manualLayout>
      </c:layout>
      <c:barChart>
        <c:barDir val="col"/>
        <c:grouping val="stacked"/>
        <c:varyColors val="0"/>
        <c:ser>
          <c:idx val="0"/>
          <c:order val="0"/>
          <c:invertIfNegative val="0"/>
          <c:errBars>
            <c:errBarType val="both"/>
            <c:errValType val="cust"/>
            <c:noEndCap val="0"/>
            <c:plus>
              <c:numRef>
                <c:f>STAI!$D$256:$D$258</c:f>
                <c:numCache>
                  <c:formatCode>General</c:formatCode>
                  <c:ptCount val="3"/>
                  <c:pt idx="0">
                    <c:v>5.425018897619234</c:v>
                  </c:pt>
                  <c:pt idx="1">
                    <c:v>5.344779384283956</c:v>
                  </c:pt>
                  <c:pt idx="2">
                    <c:v>4.686494188991647</c:v>
                  </c:pt>
                </c:numCache>
              </c:numRef>
            </c:plus>
            <c:minus>
              <c:numRef>
                <c:f>STAI!$D$256:$D$258</c:f>
                <c:numCache>
                  <c:formatCode>General</c:formatCode>
                  <c:ptCount val="3"/>
                  <c:pt idx="0">
                    <c:v>5.425018897619234</c:v>
                  </c:pt>
                  <c:pt idx="1">
                    <c:v>5.344779384283956</c:v>
                  </c:pt>
                  <c:pt idx="2">
                    <c:v>4.686494188991647</c:v>
                  </c:pt>
                </c:numCache>
              </c:numRef>
            </c:minus>
          </c:errBars>
          <c:cat>
            <c:strRef>
              <c:f>STAI!$A$256:$A$258</c:f>
              <c:strCache>
                <c:ptCount val="3"/>
                <c:pt idx="0">
                  <c:v>GD/FH (n=23)</c:v>
                </c:pt>
                <c:pt idx="1">
                  <c:v>GD/PD (n=6)</c:v>
                </c:pt>
                <c:pt idx="2">
                  <c:v>sPD (n=89)</c:v>
                </c:pt>
              </c:strCache>
            </c:strRef>
          </c:cat>
          <c:val>
            <c:numRef>
              <c:f>STAI!$B$256:$B$258</c:f>
              <c:numCache>
                <c:formatCode>General</c:formatCode>
                <c:ptCount val="3"/>
                <c:pt idx="0">
                  <c:v>43.39130435</c:v>
                </c:pt>
                <c:pt idx="1">
                  <c:v>41.83333333</c:v>
                </c:pt>
                <c:pt idx="2">
                  <c:v>43.37078652</c:v>
                </c:pt>
              </c:numCache>
            </c:numRef>
          </c:val>
        </c:ser>
        <c:dLbls>
          <c:showLegendKey val="0"/>
          <c:showVal val="0"/>
          <c:showCatName val="0"/>
          <c:showSerName val="0"/>
          <c:showPercent val="0"/>
          <c:showBubbleSize val="0"/>
        </c:dLbls>
        <c:gapWidth val="150"/>
        <c:overlap val="100"/>
        <c:axId val="-2125094432"/>
        <c:axId val="-2096089776"/>
      </c:barChart>
      <c:catAx>
        <c:axId val="-2125094432"/>
        <c:scaling>
          <c:orientation val="minMax"/>
        </c:scaling>
        <c:delete val="0"/>
        <c:axPos val="b"/>
        <c:numFmt formatCode="General" sourceLinked="0"/>
        <c:majorTickMark val="out"/>
        <c:minorTickMark val="none"/>
        <c:tickLblPos val="nextTo"/>
        <c:txPr>
          <a:bodyPr/>
          <a:lstStyle/>
          <a:p>
            <a:pPr>
              <a:defRPr sz="2000"/>
            </a:pPr>
            <a:endParaRPr lang="en-US"/>
          </a:p>
        </c:txPr>
        <c:crossAx val="-2096089776"/>
        <c:crosses val="autoZero"/>
        <c:auto val="1"/>
        <c:lblAlgn val="ctr"/>
        <c:lblOffset val="100"/>
        <c:noMultiLvlLbl val="0"/>
      </c:catAx>
      <c:valAx>
        <c:axId val="-2096089776"/>
        <c:scaling>
          <c:orientation val="minMax"/>
          <c:max val="50.0"/>
          <c:min val="0.0"/>
        </c:scaling>
        <c:delete val="0"/>
        <c:axPos val="l"/>
        <c:title>
          <c:tx>
            <c:rich>
              <a:bodyPr rot="-5400000" vert="horz"/>
              <a:lstStyle/>
              <a:p>
                <a:pPr>
                  <a:defRPr sz="2000"/>
                </a:pPr>
                <a:r>
                  <a:rPr lang="en-US" sz="1600" dirty="0"/>
                  <a:t>Average T-Anxiety score</a:t>
                </a:r>
              </a:p>
            </c:rich>
          </c:tx>
          <c:layout/>
          <c:overlay val="0"/>
        </c:title>
        <c:numFmt formatCode="General" sourceLinked="1"/>
        <c:majorTickMark val="out"/>
        <c:minorTickMark val="none"/>
        <c:tickLblPos val="nextTo"/>
        <c:crossAx val="-2125094432"/>
        <c:crosses val="autoZero"/>
        <c:crossBetween val="between"/>
        <c:majorUnit val="10.0"/>
      </c:valAx>
      <c:spPr>
        <a:solidFill>
          <a:srgbClr val="FFFFFF"/>
        </a:solidFill>
        <a:ln w="25400" cap="flat" cmpd="sng" algn="ctr">
          <a:solidFill>
            <a:srgbClr val="FFFFFF"/>
          </a:solidFill>
          <a:prstDash val="solid"/>
        </a:ln>
        <a:effectLst/>
      </c:spPr>
    </c:plotArea>
    <c:plotVisOnly val="1"/>
    <c:dispBlanksAs val="gap"/>
    <c:showDLblsOverMax val="0"/>
  </c:chart>
  <c:spPr>
    <a:solidFill>
      <a:srgbClr val="FFFFFF"/>
    </a:solidFill>
    <a:ln w="76200" cap="flat" cmpd="sng" algn="ctr">
      <a:solidFill>
        <a:srgbClr val="000000"/>
      </a:solidFill>
      <a:prstDash val="solid"/>
    </a:ln>
    <a:effectLst/>
  </c:spPr>
  <c:txPr>
    <a:bodyPr/>
    <a:lstStyle/>
    <a:p>
      <a:pPr>
        <a:defRPr>
          <a:solidFill>
            <a:srgbClr val="000000"/>
          </a:solidFill>
          <a:latin typeface="+mn-lt"/>
          <a:ea typeface="+mn-ea"/>
          <a:cs typeface="+mn-cs"/>
        </a:defRPr>
      </a:pPr>
      <a:endParaRPr lang="en-US"/>
    </a:p>
  </c:txPr>
  <c:externalData r:id="rId2">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44985214"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6" name="Rectangle 15"/>
          <p:cNvSpPr/>
          <p:nvPr userDrawn="1"/>
        </p:nvSpPr>
        <p:spPr>
          <a:xfrm>
            <a:off x="0"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7" name="Rectangle 16"/>
          <p:cNvSpPr/>
          <p:nvPr userDrawn="1"/>
        </p:nvSpPr>
        <p:spPr>
          <a:xfrm>
            <a:off x="0" y="0"/>
            <a:ext cx="45720000" cy="3429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8" name="Rectangle 17"/>
          <p:cNvSpPr/>
          <p:nvPr userDrawn="1"/>
        </p:nvSpPr>
        <p:spPr>
          <a:xfrm>
            <a:off x="0" y="24003000"/>
            <a:ext cx="45720000" cy="3429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1" name="Instructions"/>
          <p:cNvSpPr/>
          <p:nvPr userDrawn="1"/>
        </p:nvSpPr>
        <p:spPr>
          <a:xfrm>
            <a:off x="-9144000" y="0"/>
            <a:ext cx="8686800" cy="2743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22" tIns="163222" rIns="163222" bIns="163222"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smtClean="0">
                <a:solidFill>
                  <a:srgbClr val="7F7F7F"/>
                </a:solidFill>
                <a:latin typeface="Calibri" pitchFamily="34" charset="0"/>
                <a:cs typeface="Calibri" panose="020F0502020204030204" pitchFamily="34" charset="0"/>
              </a:rPr>
              <a:t>Poster Print Size:</a:t>
            </a:r>
            <a:endParaRPr sz="6000" dirty="0">
              <a:solidFill>
                <a:srgbClr val="7F7F7F"/>
              </a:solidFill>
              <a:latin typeface="Calibri" pitchFamily="34" charset="0"/>
              <a:cs typeface="Calibri" panose="020F0502020204030204" pitchFamily="34" charset="0"/>
            </a:endParaRPr>
          </a:p>
          <a:p>
            <a:pPr lvl="0">
              <a:spcBef>
                <a:spcPts val="0"/>
              </a:spcBef>
              <a:spcAft>
                <a:spcPts val="1715"/>
              </a:spcAft>
            </a:pPr>
            <a:r>
              <a:rPr lang="en-US" sz="4000" dirty="0" smtClean="0">
                <a:solidFill>
                  <a:srgbClr val="7F7F7F"/>
                </a:solidFill>
                <a:latin typeface="Calibri" pitchFamily="34" charset="0"/>
                <a:cs typeface="Calibri" panose="020F0502020204030204" pitchFamily="34" charset="0"/>
              </a:rPr>
              <a:t>This poster template is 30” high by 50” wide and is printed at 120% for a 36” high by 60” wide poster. It can be used to print any poster with a 3:5 aspect ratio.</a:t>
            </a:r>
          </a:p>
          <a:p>
            <a:pPr lvl="0">
              <a:spcBef>
                <a:spcPts val="0"/>
              </a:spcBef>
              <a:spcAft>
                <a:spcPts val="1715"/>
              </a:spcAft>
            </a:pPr>
            <a:r>
              <a:rPr lang="en-US" sz="6000" dirty="0" smtClean="0">
                <a:solidFill>
                  <a:srgbClr val="7F7F7F"/>
                </a:solidFill>
                <a:latin typeface="Calibri" pitchFamily="34" charset="0"/>
                <a:cs typeface="Calibri" panose="020F0502020204030204" pitchFamily="34" charset="0"/>
              </a:rPr>
              <a:t>Placeholders</a:t>
            </a:r>
            <a:r>
              <a:rPr sz="6000" dirty="0" smtClean="0">
                <a:solidFill>
                  <a:srgbClr val="7F7F7F"/>
                </a:solidFill>
                <a:latin typeface="Calibri" pitchFamily="34" charset="0"/>
                <a:cs typeface="Calibri" panose="020F0502020204030204" pitchFamily="34" charset="0"/>
              </a:rPr>
              <a:t>:</a:t>
            </a:r>
            <a:endParaRPr sz="6000" dirty="0">
              <a:solidFill>
                <a:srgbClr val="7F7F7F"/>
              </a:solidFill>
              <a:latin typeface="Calibri" pitchFamily="34" charset="0"/>
              <a:cs typeface="Calibri" panose="020F0502020204030204" pitchFamily="34" charset="0"/>
            </a:endParaRPr>
          </a:p>
          <a:p>
            <a:pPr lvl="0">
              <a:spcBef>
                <a:spcPts val="0"/>
              </a:spcBef>
              <a:spcAft>
                <a:spcPts val="1715"/>
              </a:spcAft>
            </a:pPr>
            <a:r>
              <a:rPr sz="4000">
                <a:solidFill>
                  <a:srgbClr val="7F7F7F"/>
                </a:solidFill>
                <a:latin typeface="Calibri" pitchFamily="34" charset="0"/>
                <a:cs typeface="Calibri" panose="020F0502020204030204" pitchFamily="34" charset="0"/>
              </a:rPr>
              <a:t>The </a:t>
            </a:r>
            <a:r>
              <a:rPr lang="en-US" sz="4000" smtClean="0">
                <a:solidFill>
                  <a:srgbClr val="7F7F7F"/>
                </a:solidFill>
                <a:latin typeface="Calibri" pitchFamily="34" charset="0"/>
                <a:cs typeface="Calibri" panose="020F0502020204030204" pitchFamily="34" charset="0"/>
              </a:rPr>
              <a:t>various elements included</a:t>
            </a:r>
            <a:r>
              <a:rPr sz="4000" smtClean="0">
                <a:solidFill>
                  <a:srgbClr val="7F7F7F"/>
                </a:solidFill>
                <a:latin typeface="Calibri" pitchFamily="34" charset="0"/>
                <a:cs typeface="Calibri" panose="020F0502020204030204" pitchFamily="34" charset="0"/>
              </a:rPr>
              <a:t> </a:t>
            </a:r>
            <a:r>
              <a:rPr sz="4000">
                <a:solidFill>
                  <a:srgbClr val="7F7F7F"/>
                </a:solidFill>
                <a:latin typeface="Calibri" pitchFamily="34" charset="0"/>
                <a:cs typeface="Calibri" panose="020F0502020204030204" pitchFamily="34" charset="0"/>
              </a:rPr>
              <a:t>in this </a:t>
            </a:r>
            <a:r>
              <a:rPr lang="en-US" sz="4000" smtClean="0">
                <a:solidFill>
                  <a:srgbClr val="7F7F7F"/>
                </a:solidFill>
                <a:latin typeface="Calibri" pitchFamily="34" charset="0"/>
                <a:cs typeface="Calibri" panose="020F0502020204030204" pitchFamily="34" charset="0"/>
              </a:rPr>
              <a:t>poster are ones</a:t>
            </a:r>
            <a:r>
              <a:rPr lang="en-US" sz="4000" baseline="0" smtClean="0">
                <a:solidFill>
                  <a:srgbClr val="7F7F7F"/>
                </a:solidFill>
                <a:latin typeface="Calibri" pitchFamily="34" charset="0"/>
                <a:cs typeface="Calibri" panose="020F0502020204030204" pitchFamily="34" charset="0"/>
              </a:rPr>
              <a:t> we often see in medical, research, and scientific posters.</a:t>
            </a:r>
            <a:r>
              <a:rPr sz="4000" smtClean="0">
                <a:solidFill>
                  <a:srgbClr val="7F7F7F"/>
                </a:solidFill>
                <a:latin typeface="Calibri" pitchFamily="34" charset="0"/>
                <a:cs typeface="Calibri" panose="020F0502020204030204" pitchFamily="34" charset="0"/>
              </a:rPr>
              <a:t> </a:t>
            </a:r>
            <a:r>
              <a:rPr lang="en-US" sz="4000" dirty="0" smtClean="0">
                <a:solidFill>
                  <a:srgbClr val="7F7F7F"/>
                </a:solidFill>
                <a:latin typeface="Calibri" pitchFamily="34" charset="0"/>
                <a:cs typeface="Calibri" panose="020F0502020204030204" pitchFamily="34" charset="0"/>
              </a:rPr>
              <a:t>Feel</a:t>
            </a:r>
            <a:r>
              <a:rPr lang="en-US" sz="4000" baseline="0" dirty="0" smtClean="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1715"/>
              </a:spcAft>
            </a:pPr>
            <a:r>
              <a:rPr lang="en-US" sz="6000" dirty="0" smtClean="0">
                <a:solidFill>
                  <a:srgbClr val="7F7F7F"/>
                </a:solidFill>
                <a:latin typeface="Calibri" pitchFamily="34" charset="0"/>
                <a:cs typeface="Calibri" panose="020F0502020204030204" pitchFamily="34" charset="0"/>
              </a:rPr>
              <a:t>Image</a:t>
            </a:r>
            <a:r>
              <a:rPr lang="en-US" sz="6000" baseline="0" dirty="0" smtClean="0">
                <a:solidFill>
                  <a:srgbClr val="7F7F7F"/>
                </a:solidFill>
                <a:latin typeface="Calibri" pitchFamily="34" charset="0"/>
                <a:cs typeface="Calibri" panose="020F0502020204030204" pitchFamily="34" charset="0"/>
              </a:rPr>
              <a:t> Quality</a:t>
            </a:r>
            <a:r>
              <a:rPr lang="en-US" sz="6000" dirty="0" smtClean="0">
                <a:solidFill>
                  <a:srgbClr val="7F7F7F"/>
                </a:solidFill>
                <a:latin typeface="Calibri" pitchFamily="34" charset="0"/>
                <a:cs typeface="Calibri" panose="020F0502020204030204" pitchFamily="34" charset="0"/>
              </a:rPr>
              <a:t>:</a:t>
            </a:r>
          </a:p>
          <a:p>
            <a:pPr lvl="0">
              <a:spcBef>
                <a:spcPts val="0"/>
              </a:spcBef>
              <a:spcAft>
                <a:spcPts val="1715"/>
              </a:spcAft>
            </a:pPr>
            <a:r>
              <a:rPr lang="en-US" sz="4000" dirty="0" smtClean="0">
                <a:solidFill>
                  <a:srgbClr val="7F7F7F"/>
                </a:solidFill>
                <a:latin typeface="Calibri" pitchFamily="34" charset="0"/>
                <a:cs typeface="Calibri" panose="020F0502020204030204" pitchFamily="34" charset="0"/>
              </a:rPr>
              <a:t>You can place digital photos or logo art in your poster file by selecting the </a:t>
            </a:r>
            <a:r>
              <a:rPr lang="en-US" sz="4000" b="1" dirty="0" smtClean="0">
                <a:solidFill>
                  <a:srgbClr val="7F7F7F"/>
                </a:solidFill>
                <a:latin typeface="Calibri" pitchFamily="34" charset="0"/>
                <a:cs typeface="Calibri" panose="020F0502020204030204" pitchFamily="34" charset="0"/>
              </a:rPr>
              <a:t>Insert, Picture</a:t>
            </a:r>
            <a:r>
              <a:rPr lang="en-US" sz="4000" dirty="0" smtClean="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4000" b="1" dirty="0" smtClean="0">
                <a:solidFill>
                  <a:srgbClr val="7F7F7F"/>
                </a:solidFill>
                <a:latin typeface="Calibri" pitchFamily="34" charset="0"/>
                <a:cs typeface="Calibri" panose="020F0502020204030204" pitchFamily="34" charset="0"/>
              </a:rPr>
              <a:t>150-200 pixels per inch in their final printed size</a:t>
            </a:r>
            <a:r>
              <a:rPr lang="en-US" sz="4000" dirty="0" smtClean="0">
                <a:solidFill>
                  <a:srgbClr val="7F7F7F"/>
                </a:solidFill>
                <a:latin typeface="Calibri" pitchFamily="34" charset="0"/>
                <a:cs typeface="Calibri" panose="020F0502020204030204" pitchFamily="34" charset="0"/>
              </a:rPr>
              <a:t>. For instance, a 1600 x 1200 pixel</a:t>
            </a:r>
            <a:r>
              <a:rPr lang="en-US" sz="4000" baseline="0" dirty="0" smtClean="0">
                <a:solidFill>
                  <a:srgbClr val="7F7F7F"/>
                </a:solidFill>
                <a:latin typeface="Calibri" pitchFamily="34" charset="0"/>
                <a:cs typeface="Calibri" panose="020F0502020204030204" pitchFamily="34" charset="0"/>
              </a:rPr>
              <a:t> photo will usually look fine up to </a:t>
            </a:r>
            <a:r>
              <a:rPr lang="en-US" sz="4000" dirty="0" smtClean="0">
                <a:solidFill>
                  <a:srgbClr val="7F7F7F"/>
                </a:solidFill>
                <a:latin typeface="Calibri" pitchFamily="34" charset="0"/>
                <a:cs typeface="Calibri" panose="020F0502020204030204" pitchFamily="34" charset="0"/>
              </a:rPr>
              <a:t>8“-10” wide on your printed poster.</a:t>
            </a:r>
          </a:p>
          <a:p>
            <a:pPr lvl="0">
              <a:spcBef>
                <a:spcPts val="0"/>
              </a:spcBef>
              <a:spcAft>
                <a:spcPts val="1715"/>
              </a:spcAft>
            </a:pPr>
            <a:r>
              <a:rPr lang="en-US" sz="4000" dirty="0" smtClean="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1715"/>
              </a:spcAft>
            </a:pPr>
            <a:r>
              <a:rPr lang="en-US" sz="4000" dirty="0" smtClean="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1715"/>
              </a:spcAft>
            </a:pPr>
            <a:r>
              <a:rPr lang="en-US" sz="2800" dirty="0" smtClean="0">
                <a:solidFill>
                  <a:srgbClr val="7F7F7F"/>
                </a:solidFill>
                <a:latin typeface="Calibri" pitchFamily="34" charset="0"/>
                <a:cs typeface="Calibri" panose="020F0502020204030204" pitchFamily="34" charset="0"/>
              </a:rPr>
              <a:t/>
            </a:r>
            <a:br>
              <a:rPr lang="en-US" sz="2800" dirty="0" smtClean="0">
                <a:solidFill>
                  <a:srgbClr val="7F7F7F"/>
                </a:solidFill>
                <a:latin typeface="Calibri" pitchFamily="34" charset="0"/>
                <a:cs typeface="Calibri" panose="020F0502020204030204" pitchFamily="34" charset="0"/>
              </a:rPr>
            </a:br>
            <a:r>
              <a:rPr lang="en-US" sz="2800" dirty="0" smtClean="0">
                <a:solidFill>
                  <a:srgbClr val="7F7F7F"/>
                </a:solidFill>
                <a:latin typeface="Calibri" pitchFamily="34" charset="0"/>
                <a:cs typeface="Calibri" panose="020F0502020204030204" pitchFamily="34" charset="0"/>
              </a:rPr>
              <a:t>[This sidebar area does not print.]</a:t>
            </a:r>
          </a:p>
        </p:txBody>
      </p:sp>
      <p:grpSp>
        <p:nvGrpSpPr>
          <p:cNvPr id="12" name="Group 11"/>
          <p:cNvGrpSpPr/>
          <p:nvPr userDrawn="1"/>
        </p:nvGrpSpPr>
        <p:grpSpPr>
          <a:xfrm>
            <a:off x="46177200" y="0"/>
            <a:ext cx="8686800" cy="27432000"/>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smtClean="0">
                  <a:solidFill>
                    <a:schemeClr val="bg1">
                      <a:lumMod val="50000"/>
                    </a:schemeClr>
                  </a:solidFill>
                  <a:latin typeface="Calibri" pitchFamily="34" charset="0"/>
                  <a:cs typeface="Calibri" panose="020F0502020204030204" pitchFamily="34" charset="0"/>
                </a:rPr>
                <a:t>Change</a:t>
              </a:r>
              <a:r>
                <a:rPr lang="en-US" sz="6000" baseline="0" dirty="0" smtClean="0">
                  <a:solidFill>
                    <a:schemeClr val="bg1">
                      <a:lumMod val="50000"/>
                    </a:schemeClr>
                  </a:solidFill>
                  <a:latin typeface="Calibri" pitchFamily="34" charset="0"/>
                  <a:cs typeface="Calibri" panose="020F0502020204030204" pitchFamily="34" charset="0"/>
                </a:rPr>
                <a:t> Color Theme</a:t>
              </a:r>
              <a:r>
                <a:rPr lang="en-US" sz="6000" dirty="0" smtClean="0">
                  <a:solidFill>
                    <a:schemeClr val="bg1">
                      <a:lumMod val="50000"/>
                    </a:schemeClr>
                  </a:solidFill>
                  <a:latin typeface="Calibri" pitchFamily="34" charset="0"/>
                  <a:cs typeface="Calibri" panose="020F0502020204030204" pitchFamily="34" charset="0"/>
                </a:rPr>
                <a:t>:</a:t>
              </a:r>
              <a:endParaRPr sz="600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dirty="0" smtClean="0">
                  <a:solidFill>
                    <a:schemeClr val="bg1">
                      <a:lumMod val="50000"/>
                    </a:schemeClr>
                  </a:solidFill>
                  <a:latin typeface="Calibri" pitchFamily="34" charset="0"/>
                  <a:cs typeface="Calibri" panose="020F0502020204030204" pitchFamily="34" charset="0"/>
                </a:rPr>
                <a:t>This template is designed to use the built-in color themes in</a:t>
              </a:r>
              <a:r>
                <a:rPr lang="en-US" sz="4000" baseline="0" dirty="0" smtClean="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1715"/>
                </a:spcAft>
              </a:pPr>
              <a:r>
                <a:rPr lang="en-US" sz="4000" baseline="0" dirty="0" smtClean="0">
                  <a:solidFill>
                    <a:schemeClr val="bg1">
                      <a:lumMod val="50000"/>
                    </a:schemeClr>
                  </a:solidFill>
                  <a:latin typeface="Calibri" pitchFamily="34" charset="0"/>
                  <a:cs typeface="Calibri" panose="020F0502020204030204" pitchFamily="34" charset="0"/>
                </a:rPr>
                <a:t>To change the color theme, select the </a:t>
              </a:r>
              <a:r>
                <a:rPr lang="en-US" sz="4000" b="1" baseline="0" dirty="0" smtClean="0">
                  <a:solidFill>
                    <a:schemeClr val="bg1">
                      <a:lumMod val="50000"/>
                    </a:schemeClr>
                  </a:solidFill>
                  <a:latin typeface="Calibri" pitchFamily="34" charset="0"/>
                  <a:cs typeface="Calibri" panose="020F0502020204030204" pitchFamily="34" charset="0"/>
                </a:rPr>
                <a:t>Design</a:t>
              </a:r>
              <a:r>
                <a:rPr lang="en-US" sz="4000" baseline="0" dirty="0" smtClean="0">
                  <a:solidFill>
                    <a:schemeClr val="bg1">
                      <a:lumMod val="50000"/>
                    </a:schemeClr>
                  </a:solidFill>
                  <a:latin typeface="Calibri" pitchFamily="34" charset="0"/>
                  <a:cs typeface="Calibri" panose="020F0502020204030204" pitchFamily="34" charset="0"/>
                </a:rPr>
                <a:t> tab, then select the </a:t>
              </a:r>
              <a:r>
                <a:rPr lang="en-US" sz="4000" b="1" baseline="0" dirty="0" smtClean="0">
                  <a:solidFill>
                    <a:schemeClr val="bg1">
                      <a:lumMod val="50000"/>
                    </a:schemeClr>
                  </a:solidFill>
                  <a:latin typeface="Calibri" pitchFamily="34" charset="0"/>
                  <a:cs typeface="Calibri" panose="020F0502020204030204" pitchFamily="34" charset="0"/>
                </a:rPr>
                <a:t>Colors</a:t>
              </a:r>
              <a:r>
                <a:rPr lang="en-US" sz="4000" baseline="0" dirty="0" smtClean="0">
                  <a:solidFill>
                    <a:schemeClr val="bg1">
                      <a:lumMod val="50000"/>
                    </a:schemeClr>
                  </a:solidFill>
                  <a:latin typeface="Calibri" pitchFamily="34" charset="0"/>
                  <a:cs typeface="Calibri" panose="020F0502020204030204" pitchFamily="34" charset="0"/>
                </a:rPr>
                <a:t> drop-down list.</a:t>
              </a: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baseline="0" dirty="0" smtClean="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1715"/>
                </a:spcAft>
              </a:pPr>
              <a:r>
                <a:rPr lang="en-US" sz="6000" dirty="0" smtClean="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1715"/>
                </a:spcAft>
              </a:pPr>
              <a:r>
                <a:rPr lang="en-US" sz="4000" dirty="0" smtClean="0">
                  <a:solidFill>
                    <a:schemeClr val="bg1">
                      <a:lumMod val="50000"/>
                    </a:schemeClr>
                  </a:solidFill>
                  <a:latin typeface="Calibri" pitchFamily="34" charset="0"/>
                  <a:cs typeface="Calibri" panose="020F0502020204030204" pitchFamily="34" charset="0"/>
                </a:rPr>
                <a:t>Once your poster file is ready, visit</a:t>
              </a:r>
              <a:r>
                <a:rPr lang="en-US" sz="4000" baseline="0" dirty="0" smtClean="0">
                  <a:solidFill>
                    <a:schemeClr val="bg1">
                      <a:lumMod val="50000"/>
                    </a:schemeClr>
                  </a:solidFill>
                  <a:latin typeface="Calibri" pitchFamily="34" charset="0"/>
                  <a:cs typeface="Calibri" panose="020F0502020204030204" pitchFamily="34" charset="0"/>
                </a:rPr>
                <a:t> </a:t>
              </a:r>
              <a:r>
                <a:rPr lang="en-US" sz="4000" b="1" baseline="0" dirty="0" smtClean="0">
                  <a:solidFill>
                    <a:schemeClr val="bg1">
                      <a:lumMod val="50000"/>
                    </a:schemeClr>
                  </a:solidFill>
                  <a:latin typeface="Calibri" pitchFamily="34" charset="0"/>
                  <a:cs typeface="Calibri" panose="020F0502020204030204" pitchFamily="34" charset="0"/>
                </a:rPr>
                <a:t>www.genigraphics.com</a:t>
              </a:r>
              <a:r>
                <a:rPr lang="en-US" sz="4000" baseline="0" dirty="0" smtClean="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1715"/>
                </a:spcAft>
              </a:pPr>
              <a:r>
                <a:rPr lang="en-US" sz="4000" baseline="0" dirty="0" smtClean="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4000" baseline="0" dirty="0" smtClean="0">
                  <a:solidFill>
                    <a:schemeClr val="bg1">
                      <a:lumMod val="50000"/>
                    </a:schemeClr>
                  </a:solidFill>
                  <a:latin typeface="Calibri" pitchFamily="34" charset="0"/>
                  <a:cs typeface="Calibri" panose="020F0502020204030204" pitchFamily="34" charset="0"/>
                </a:rPr>
                <a:t>US and Canada:  1-800-790-4001</a:t>
              </a:r>
              <a:br>
                <a:rPr lang="en-US" sz="4000" baseline="0" dirty="0" smtClean="0">
                  <a:solidFill>
                    <a:schemeClr val="bg1">
                      <a:lumMod val="50000"/>
                    </a:schemeClr>
                  </a:solidFill>
                  <a:latin typeface="Calibri" pitchFamily="34" charset="0"/>
                  <a:cs typeface="Calibri" panose="020F0502020204030204" pitchFamily="34" charset="0"/>
                </a:rPr>
              </a:br>
              <a:r>
                <a:rPr lang="en-US" sz="4000" baseline="0" dirty="0" smtClean="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r>
                <a:rPr lang="en-US" sz="2800" dirty="0" smtClean="0">
                  <a:solidFill>
                    <a:schemeClr val="bg1">
                      <a:lumMod val="50000"/>
                    </a:schemeClr>
                  </a:solidFill>
                  <a:latin typeface="Calibri" pitchFamily="34" charset="0"/>
                  <a:cs typeface="Calibri" panose="020F0502020204030204" pitchFamily="34" charset="0"/>
                </a:rPr>
                <a:t/>
              </a:r>
              <a:br>
                <a:rPr lang="en-US" sz="2800" dirty="0" smtClean="0">
                  <a:solidFill>
                    <a:schemeClr val="bg1">
                      <a:lumMod val="50000"/>
                    </a:schemeClr>
                  </a:solidFill>
                  <a:latin typeface="Calibri" pitchFamily="34" charset="0"/>
                  <a:cs typeface="Calibri" panose="020F0502020204030204" pitchFamily="34" charset="0"/>
                </a:rPr>
              </a:br>
              <a:r>
                <a:rPr lang="en-US" sz="2800" dirty="0" smtClean="0">
                  <a:solidFill>
                    <a:schemeClr val="bg1">
                      <a:lumMod val="50000"/>
                    </a:schemeClr>
                  </a:solidFill>
                  <a:latin typeface="Calibri" pitchFamily="34" charset="0"/>
                  <a:cs typeface="Calibri" panose="020F0502020204030204" pitchFamily="34" charset="0"/>
                </a:rPr>
                <a:t>[This sidebar area does not print.]</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9626034"/>
              <a:ext cx="11904515" cy="10246926"/>
            </a:xfrm>
            <a:prstGeom prst="rect">
              <a:avLst/>
            </a:prstGeom>
          </p:spPr>
        </p:pic>
      </p:gr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233600" y="27127200"/>
            <a:ext cx="5297435" cy="185928"/>
          </a:xfrm>
          <a:prstGeom prst="rect">
            <a:avLst/>
          </a:prstGeom>
        </p:spPr>
      </p:pic>
    </p:spTree>
    <p:extLst>
      <p:ext uri="{BB962C8B-B14F-4D97-AF65-F5344CB8AC3E}">
        <p14:creationId xmlns:p14="http://schemas.microsoft.com/office/powerpoint/2010/main" val="381294480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85D6BDF-9D0E-4E2B-85B8-D8F4790360C9}" type="datetimeFigureOut">
              <a:rPr lang="en-US" smtClean="0"/>
              <a:t>1/15/20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93166510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0" y="1098552"/>
            <a:ext cx="41148000" cy="4572000"/>
          </a:xfrm>
          <a:prstGeom prst="rect">
            <a:avLst/>
          </a:prstGeom>
        </p:spPr>
        <p:txBody>
          <a:bodyPr vert="horz" lIns="313384" tIns="156693" rIns="313384" bIns="156693"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2286000" y="6400804"/>
            <a:ext cx="41148000" cy="18103853"/>
          </a:xfrm>
          <a:prstGeom prst="rect">
            <a:avLst/>
          </a:prstGeom>
        </p:spPr>
        <p:txBody>
          <a:bodyPr vert="horz" lIns="313384" tIns="156693" rIns="313384" bIns="156693"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2286000" y="25425403"/>
            <a:ext cx="10668000" cy="1460500"/>
          </a:xfrm>
          <a:prstGeom prst="rect">
            <a:avLst/>
          </a:prstGeom>
        </p:spPr>
        <p:txBody>
          <a:bodyPr vert="horz" lIns="313384" tIns="156693" rIns="313384" bIns="156693" rtlCol="0" anchor="ctr"/>
          <a:lstStyle>
            <a:lvl1pPr algn="l">
              <a:defRPr sz="4300">
                <a:solidFill>
                  <a:schemeClr val="tx1">
                    <a:tint val="75000"/>
                  </a:schemeClr>
                </a:solidFill>
              </a:defRPr>
            </a:lvl1pPr>
          </a:lstStyle>
          <a:p>
            <a:fld id="{985D6BDF-9D0E-4E2B-85B8-D8F4790360C9}" type="datetimeFigureOut">
              <a:rPr lang="en-US" smtClean="0"/>
              <a:t>1/15/20</a:t>
            </a:fld>
            <a:endParaRPr lang="en-US" dirty="0"/>
          </a:p>
        </p:txBody>
      </p:sp>
      <p:sp>
        <p:nvSpPr>
          <p:cNvPr id="5" name="Footer Placeholder 4"/>
          <p:cNvSpPr>
            <a:spLocks noGrp="1"/>
          </p:cNvSpPr>
          <p:nvPr>
            <p:ph type="ftr" sz="quarter" idx="3"/>
          </p:nvPr>
        </p:nvSpPr>
        <p:spPr>
          <a:xfrm>
            <a:off x="15621000" y="25425403"/>
            <a:ext cx="14478000" cy="1460500"/>
          </a:xfrm>
          <a:prstGeom prst="rect">
            <a:avLst/>
          </a:prstGeom>
        </p:spPr>
        <p:txBody>
          <a:bodyPr vert="horz" lIns="313384" tIns="156693" rIns="313384" bIns="156693" rtlCol="0" anchor="ctr"/>
          <a:lstStyle>
            <a:lvl1pPr algn="ctr">
              <a:defRPr sz="43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2766000" y="25425403"/>
            <a:ext cx="10668000" cy="1460500"/>
          </a:xfrm>
          <a:prstGeom prst="rect">
            <a:avLst/>
          </a:prstGeom>
        </p:spPr>
        <p:txBody>
          <a:bodyPr vert="horz" lIns="313384" tIns="156693" rIns="313384" bIns="156693" rtlCol="0" anchor="ctr"/>
          <a:lstStyle>
            <a:lvl1pPr algn="r">
              <a:defRPr sz="4300">
                <a:solidFill>
                  <a:schemeClr val="tx1">
                    <a:tint val="75000"/>
                  </a:schemeClr>
                </a:solidFill>
              </a:defRPr>
            </a:lvl1pPr>
          </a:lstStyle>
          <a:p>
            <a:fld id="{FBB075EA-769C-4ECD-B48E-D6FCDC24F876}" type="slidenum">
              <a:rPr lang="en-US" smtClean="0"/>
              <a:t>‹#›</a:t>
            </a:fld>
            <a:endParaRPr lang="en-US" dirty="0"/>
          </a:p>
        </p:txBody>
      </p:sp>
    </p:spTree>
    <p:extLst>
      <p:ext uri="{BB962C8B-B14F-4D97-AF65-F5344CB8AC3E}">
        <p14:creationId xmlns:p14="http://schemas.microsoft.com/office/powerpoint/2010/main" val="72322184"/>
      </p:ext>
    </p:extLst>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txStyles>
    <p:titleStyle>
      <a:lvl1pPr algn="ctr" defTabSz="3133838" rtl="0" eaLnBrk="1" latinLnBrk="0" hangingPunct="1">
        <a:spcBef>
          <a:spcPct val="0"/>
        </a:spcBef>
        <a:buNone/>
        <a:defRPr sz="5600" kern="1200">
          <a:solidFill>
            <a:schemeClr val="tx1"/>
          </a:solidFill>
          <a:latin typeface="+mj-lt"/>
          <a:ea typeface="+mj-ea"/>
          <a:cs typeface="+mj-cs"/>
        </a:defRPr>
      </a:lvl1pPr>
    </p:titleStyle>
    <p:bodyStyle>
      <a:lvl1pPr marL="32644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1pPr>
      <a:lvl2pPr marL="65288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2pPr>
      <a:lvl3pPr marL="97932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30576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4pPr>
      <a:lvl5pPr marL="1632209"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5pPr>
      <a:lvl6pPr marL="861805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6pPr>
      <a:lvl7pPr marL="10184977"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7pPr>
      <a:lvl8pPr marL="1175189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8pPr>
      <a:lvl9pPr marL="13318816"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9pPr>
    </p:bodyStyle>
    <p:other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2.xml"/><Relationship Id="rId4" Type="http://schemas.openxmlformats.org/officeDocument/2006/relationships/chart" Target="../charts/chart3.xml"/><Relationship Id="rId1" Type="http://schemas.openxmlformats.org/officeDocument/2006/relationships/slideLayout" Target="../slideLayouts/slideLayout1.xml"/><Relationship Id="rId2"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22"/>
          <p:cNvSpPr txBox="1">
            <a:spLocks noChangeArrowheads="1"/>
          </p:cNvSpPr>
          <p:nvPr/>
        </p:nvSpPr>
        <p:spPr bwMode="auto">
          <a:xfrm>
            <a:off x="5715000" y="-152400"/>
            <a:ext cx="34290000" cy="16749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326442" rIns="130576" bIns="326442" anchor="ctr" anchorCtr="0">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6600" b="1" dirty="0" smtClean="0">
                <a:solidFill>
                  <a:schemeClr val="accent3">
                    <a:lumMod val="20000"/>
                    <a:lumOff val="80000"/>
                  </a:schemeClr>
                </a:solidFill>
                <a:latin typeface="+mn-lt"/>
              </a:rPr>
              <a:t>Gaucher Disease and Parkinsonism: Clinical Course and Prognosis</a:t>
            </a:r>
            <a:endParaRPr lang="en-US" sz="6600" b="1" dirty="0">
              <a:solidFill>
                <a:schemeClr val="accent3">
                  <a:lumMod val="20000"/>
                  <a:lumOff val="80000"/>
                </a:schemeClr>
              </a:solidFill>
              <a:latin typeface="+mn-lt"/>
            </a:endParaRPr>
          </a:p>
        </p:txBody>
      </p:sp>
      <p:sp>
        <p:nvSpPr>
          <p:cNvPr id="5" name="Text Box 123"/>
          <p:cNvSpPr txBox="1">
            <a:spLocks noChangeArrowheads="1"/>
          </p:cNvSpPr>
          <p:nvPr/>
        </p:nvSpPr>
        <p:spPr bwMode="auto">
          <a:xfrm>
            <a:off x="-457200" y="838200"/>
            <a:ext cx="46267552" cy="18507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130576" rIns="130576" bIns="130576" anchor="ctr" anchorCtr="0"/>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a:r>
              <a:rPr lang="en-US" altLang="en-US" sz="4000" i="1" dirty="0">
                <a:solidFill>
                  <a:schemeClr val="bg1"/>
                </a:solidFill>
              </a:rPr>
              <a:t>Jenny Kim</a:t>
            </a:r>
            <a:r>
              <a:rPr lang="en-US" altLang="en-US" sz="4000" i="1" baseline="30000" dirty="0">
                <a:solidFill>
                  <a:schemeClr val="bg1"/>
                </a:solidFill>
              </a:rPr>
              <a:t>1</a:t>
            </a:r>
            <a:r>
              <a:rPr lang="en-US" altLang="en-US" sz="4000" i="1" dirty="0">
                <a:solidFill>
                  <a:schemeClr val="bg1"/>
                </a:solidFill>
              </a:rPr>
              <a:t>, Dahima Cintron</a:t>
            </a:r>
            <a:r>
              <a:rPr lang="en-US" altLang="en-US" sz="4000" i="1" baseline="30000" dirty="0">
                <a:solidFill>
                  <a:schemeClr val="bg1"/>
                </a:solidFill>
              </a:rPr>
              <a:t>2</a:t>
            </a:r>
            <a:r>
              <a:rPr lang="en-US" altLang="en-US" sz="4000" i="1" dirty="0">
                <a:solidFill>
                  <a:schemeClr val="bg1"/>
                </a:solidFill>
              </a:rPr>
              <a:t>,Catherine Groden</a:t>
            </a:r>
            <a:r>
              <a:rPr lang="en-US" altLang="en-US" sz="4000" i="1" baseline="30000" dirty="0">
                <a:solidFill>
                  <a:schemeClr val="bg1"/>
                </a:solidFill>
              </a:rPr>
              <a:t>1</a:t>
            </a:r>
            <a:r>
              <a:rPr lang="en-US" altLang="en-US" sz="4000" i="1" dirty="0">
                <a:solidFill>
                  <a:schemeClr val="bg1"/>
                </a:solidFill>
              </a:rPr>
              <a:t>, Edythe Wiggs</a:t>
            </a:r>
            <a:r>
              <a:rPr lang="en-US" altLang="en-US" sz="4000" i="1" baseline="30000" dirty="0">
                <a:solidFill>
                  <a:schemeClr val="bg1"/>
                </a:solidFill>
              </a:rPr>
              <a:t>1</a:t>
            </a:r>
            <a:r>
              <a:rPr lang="en-US" altLang="en-US" sz="4000" i="1" dirty="0">
                <a:solidFill>
                  <a:schemeClr val="bg1"/>
                </a:solidFill>
              </a:rPr>
              <a:t>, Joie Davis</a:t>
            </a:r>
            <a:r>
              <a:rPr lang="en-US" altLang="en-US" sz="4000" i="1" baseline="30000" dirty="0">
                <a:solidFill>
                  <a:schemeClr val="bg1"/>
                </a:solidFill>
              </a:rPr>
              <a:t>1</a:t>
            </a:r>
            <a:r>
              <a:rPr lang="en-US" altLang="en-US" sz="4000" i="1" dirty="0">
                <a:solidFill>
                  <a:schemeClr val="bg1"/>
                </a:solidFill>
              </a:rPr>
              <a:t>, Pramod Mistry</a:t>
            </a:r>
            <a:r>
              <a:rPr lang="en-US" altLang="en-US" sz="4000" i="1" baseline="30000" dirty="0">
                <a:solidFill>
                  <a:schemeClr val="bg1"/>
                </a:solidFill>
              </a:rPr>
              <a:t>3</a:t>
            </a:r>
            <a:r>
              <a:rPr lang="en-US" altLang="en-US" sz="4000" i="1" dirty="0">
                <a:solidFill>
                  <a:schemeClr val="bg1"/>
                </a:solidFill>
              </a:rPr>
              <a:t>, Gregory Pastores</a:t>
            </a:r>
            <a:r>
              <a:rPr lang="en-US" altLang="en-US" sz="4000" i="1" baseline="30000" dirty="0">
                <a:solidFill>
                  <a:schemeClr val="bg1"/>
                </a:solidFill>
              </a:rPr>
              <a:t>4</a:t>
            </a:r>
            <a:r>
              <a:rPr lang="en-US" altLang="en-US" sz="4000" i="1" dirty="0">
                <a:solidFill>
                  <a:schemeClr val="bg1"/>
                </a:solidFill>
              </a:rPr>
              <a:t>, Ari Zimran</a:t>
            </a:r>
            <a:r>
              <a:rPr lang="en-US" altLang="en-US" sz="4000" i="1" baseline="30000" dirty="0">
                <a:solidFill>
                  <a:schemeClr val="bg1"/>
                </a:solidFill>
              </a:rPr>
              <a:t>5</a:t>
            </a:r>
            <a:r>
              <a:rPr lang="en-US" altLang="en-US" sz="4000" i="1" dirty="0">
                <a:solidFill>
                  <a:schemeClr val="bg1"/>
                </a:solidFill>
              </a:rPr>
              <a:t>, Ozlem Goker-Alpan</a:t>
            </a:r>
            <a:r>
              <a:rPr lang="en-US" altLang="en-US" sz="4000" i="1" baseline="30000" dirty="0">
                <a:solidFill>
                  <a:schemeClr val="bg1"/>
                </a:solidFill>
              </a:rPr>
              <a:t>6</a:t>
            </a:r>
            <a:r>
              <a:rPr lang="en-US" altLang="en-US" sz="4000" i="1" dirty="0">
                <a:solidFill>
                  <a:schemeClr val="bg1"/>
                </a:solidFill>
              </a:rPr>
              <a:t>, Ellen Sidransky</a:t>
            </a:r>
            <a:r>
              <a:rPr lang="en-US" altLang="en-US" sz="4000" i="1" baseline="30000" dirty="0">
                <a:solidFill>
                  <a:schemeClr val="bg1"/>
                </a:solidFill>
              </a:rPr>
              <a:t>1</a:t>
            </a:r>
            <a:r>
              <a:rPr lang="en-US" altLang="en-US" sz="4000" i="1" dirty="0">
                <a:solidFill>
                  <a:schemeClr val="bg1"/>
                </a:solidFill>
              </a:rPr>
              <a:t> and Grisel Lopez</a:t>
            </a:r>
            <a:r>
              <a:rPr lang="en-US" altLang="en-US" sz="4000" i="1" baseline="30000" dirty="0">
                <a:solidFill>
                  <a:schemeClr val="bg1"/>
                </a:solidFill>
              </a:rPr>
              <a:t>1</a:t>
            </a:r>
            <a:r>
              <a:rPr lang="en-US" altLang="en-US" sz="4000" i="1" dirty="0">
                <a:solidFill>
                  <a:schemeClr val="bg1"/>
                </a:solidFill>
              </a:rPr>
              <a:t> </a:t>
            </a:r>
          </a:p>
          <a:p>
            <a:pPr algn="ctr"/>
            <a:endParaRPr lang="en-US" altLang="en-US" sz="4000" i="1" dirty="0">
              <a:solidFill>
                <a:schemeClr val="bg1"/>
              </a:solidFill>
            </a:endParaRPr>
          </a:p>
        </p:txBody>
      </p:sp>
      <p:sp>
        <p:nvSpPr>
          <p:cNvPr id="24" name="TextBox 23"/>
          <p:cNvSpPr txBox="1"/>
          <p:nvPr/>
        </p:nvSpPr>
        <p:spPr>
          <a:xfrm>
            <a:off x="1778004" y="25031702"/>
            <a:ext cx="2617403" cy="1912587"/>
          </a:xfrm>
          <a:prstGeom prst="rect">
            <a:avLst/>
          </a:prstGeom>
          <a:solidFill>
            <a:schemeClr val="accent1">
              <a:lumMod val="40000"/>
              <a:lumOff val="60000"/>
            </a:schemeClr>
          </a:solidFill>
        </p:spPr>
        <p:txBody>
          <a:bodyPr wrap="none" lIns="65288" tIns="32645" rIns="65288" bIns="32645" rtlCol="0">
            <a:spAutoFit/>
          </a:bodyPr>
          <a:lstStyle/>
          <a:p>
            <a:r>
              <a:rPr lang="en-US" sz="2400" dirty="0"/>
              <a:t>&lt;your name&gt;</a:t>
            </a:r>
          </a:p>
          <a:p>
            <a:r>
              <a:rPr lang="en-US" sz="2400" dirty="0"/>
              <a:t>&lt;your organization&gt;</a:t>
            </a:r>
          </a:p>
          <a:p>
            <a:r>
              <a:rPr lang="en-US" sz="2400" dirty="0"/>
              <a:t>Email:</a:t>
            </a:r>
          </a:p>
          <a:p>
            <a:r>
              <a:rPr lang="en-US" sz="2400" dirty="0"/>
              <a:t>Website:</a:t>
            </a:r>
          </a:p>
          <a:p>
            <a:r>
              <a:rPr lang="en-US" sz="2400" dirty="0"/>
              <a:t>Phone:</a:t>
            </a:r>
          </a:p>
        </p:txBody>
      </p:sp>
      <p:sp>
        <p:nvSpPr>
          <p:cNvPr id="25" name="TextBox 24"/>
          <p:cNvSpPr txBox="1"/>
          <p:nvPr/>
        </p:nvSpPr>
        <p:spPr>
          <a:xfrm>
            <a:off x="1778002" y="24288752"/>
            <a:ext cx="1768389" cy="681481"/>
          </a:xfrm>
          <a:prstGeom prst="rect">
            <a:avLst/>
          </a:prstGeom>
          <a:noFill/>
        </p:spPr>
        <p:txBody>
          <a:bodyPr wrap="none" lIns="65288" tIns="32645" rIns="65288" bIns="32645" rtlCol="0">
            <a:spAutoFit/>
          </a:bodyPr>
          <a:lstStyle/>
          <a:p>
            <a:r>
              <a:rPr lang="en-US" sz="4000" b="1" dirty="0"/>
              <a:t>Contact</a:t>
            </a:r>
          </a:p>
        </p:txBody>
      </p:sp>
      <p:sp>
        <p:nvSpPr>
          <p:cNvPr id="26" name="TextBox 25"/>
          <p:cNvSpPr txBox="1"/>
          <p:nvPr/>
        </p:nvSpPr>
        <p:spPr>
          <a:xfrm>
            <a:off x="22860000" y="25031699"/>
            <a:ext cx="20320000" cy="1828800"/>
          </a:xfrm>
          <a:prstGeom prst="rect">
            <a:avLst/>
          </a:prstGeom>
          <a:noFill/>
        </p:spPr>
        <p:txBody>
          <a:bodyPr wrap="square" lIns="65288" tIns="65288" rIns="65288" bIns="65288" numCol="1" spcCol="326442" rtlCol="0">
            <a:noAutofit/>
          </a:bodyPr>
          <a:lstStyle/>
          <a:p>
            <a:pPr marL="326442" indent="-326442">
              <a:buFont typeface="+mj-lt"/>
              <a:buAutoNum type="arabicPeriod"/>
            </a:pPr>
            <a:r>
              <a:rPr lang="en-US" sz="1200" dirty="0"/>
              <a:t> </a:t>
            </a:r>
          </a:p>
          <a:p>
            <a:pPr marL="326442" indent="-326442">
              <a:buFont typeface="+mj-lt"/>
              <a:buAutoNum type="arabicPeriod"/>
            </a:pPr>
            <a:r>
              <a:rPr lang="en-US" sz="1200" dirty="0"/>
              <a:t> </a:t>
            </a:r>
          </a:p>
          <a:p>
            <a:pPr marL="326442" indent="-326442">
              <a:buFont typeface="+mj-lt"/>
              <a:buAutoNum type="arabicPeriod"/>
            </a:pPr>
            <a:r>
              <a:rPr lang="en-US" sz="1200" dirty="0"/>
              <a:t> </a:t>
            </a:r>
          </a:p>
          <a:p>
            <a:pPr marL="326442" indent="-326442">
              <a:buFont typeface="+mj-lt"/>
              <a:buAutoNum type="arabicPeriod"/>
            </a:pPr>
            <a:r>
              <a:rPr lang="en-US" sz="1200" dirty="0"/>
              <a:t> </a:t>
            </a:r>
          </a:p>
          <a:p>
            <a:pPr marL="326442" indent="-326442">
              <a:buFont typeface="+mj-lt"/>
              <a:buAutoNum type="arabicPeriod"/>
            </a:pPr>
            <a:r>
              <a:rPr lang="en-US" sz="1200" dirty="0"/>
              <a:t> </a:t>
            </a:r>
          </a:p>
          <a:p>
            <a:pPr marL="326442" indent="-326442">
              <a:buFont typeface="+mj-lt"/>
              <a:buAutoNum type="arabicPeriod"/>
            </a:pPr>
            <a:r>
              <a:rPr lang="en-US" sz="1200" dirty="0"/>
              <a:t> </a:t>
            </a:r>
          </a:p>
          <a:p>
            <a:pPr marL="326442" indent="-326442">
              <a:buFont typeface="+mj-lt"/>
              <a:buAutoNum type="arabicPeriod"/>
            </a:pPr>
            <a:r>
              <a:rPr lang="en-US" sz="1200" dirty="0"/>
              <a:t> </a:t>
            </a:r>
          </a:p>
          <a:p>
            <a:pPr marL="326442" indent="-326442">
              <a:buFont typeface="+mj-lt"/>
              <a:buAutoNum type="arabicPeriod"/>
            </a:pPr>
            <a:r>
              <a:rPr lang="en-US" sz="1200" dirty="0"/>
              <a:t> </a:t>
            </a:r>
          </a:p>
          <a:p>
            <a:pPr marL="326442" indent="-326442">
              <a:buFont typeface="+mj-lt"/>
              <a:buAutoNum type="arabicPeriod"/>
            </a:pPr>
            <a:r>
              <a:rPr lang="en-US" sz="1200" dirty="0"/>
              <a:t> </a:t>
            </a:r>
          </a:p>
          <a:p>
            <a:pPr marL="326442" indent="-326442">
              <a:buFont typeface="+mj-lt"/>
              <a:buAutoNum type="arabicPeriod"/>
            </a:pPr>
            <a:r>
              <a:rPr lang="en-US" sz="1200" dirty="0"/>
              <a:t>  </a:t>
            </a:r>
          </a:p>
          <a:p>
            <a:pPr marL="326442" indent="-326442">
              <a:buFont typeface="+mj-lt"/>
              <a:buAutoNum type="arabicPeriod"/>
            </a:pPr>
            <a:endParaRPr lang="en-US" sz="1200" dirty="0"/>
          </a:p>
        </p:txBody>
      </p:sp>
      <p:sp>
        <p:nvSpPr>
          <p:cNvPr id="27" name="TextBox 26"/>
          <p:cNvSpPr txBox="1"/>
          <p:nvPr/>
        </p:nvSpPr>
        <p:spPr>
          <a:xfrm>
            <a:off x="22860003" y="24288752"/>
            <a:ext cx="2466978" cy="681481"/>
          </a:xfrm>
          <a:prstGeom prst="rect">
            <a:avLst/>
          </a:prstGeom>
          <a:noFill/>
        </p:spPr>
        <p:txBody>
          <a:bodyPr wrap="none" lIns="65288" tIns="32645" rIns="65288" bIns="32645" rtlCol="0">
            <a:spAutoFit/>
          </a:bodyPr>
          <a:lstStyle/>
          <a:p>
            <a:r>
              <a:rPr lang="en-US" sz="4000" b="1" dirty="0"/>
              <a:t>References</a:t>
            </a:r>
          </a:p>
        </p:txBody>
      </p:sp>
      <p:sp>
        <p:nvSpPr>
          <p:cNvPr id="10" name="Text Box 189"/>
          <p:cNvSpPr txBox="1">
            <a:spLocks noChangeArrowheads="1"/>
          </p:cNvSpPr>
          <p:nvPr/>
        </p:nvSpPr>
        <p:spPr bwMode="auto">
          <a:xfrm>
            <a:off x="1463040" y="4267200"/>
            <a:ext cx="10149840" cy="5970865"/>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altLang="en-US" sz="2800" dirty="0"/>
              <a:t>Mutations in the glucocerebrosidase (</a:t>
            </a:r>
            <a:r>
              <a:rPr lang="en-US" altLang="en-US" sz="2800" i="1" dirty="0"/>
              <a:t>GBA1</a:t>
            </a:r>
            <a:r>
              <a:rPr lang="en-US" altLang="en-US" sz="2800" dirty="0"/>
              <a:t>) gene, which encodes the enzyme glucocerebrosidase, result in Gaucher disease (GD), a disorder characterized by glycolipid accumulation and lysosomal dysfunction. Careful attention to family history and clinical observations among patients with GD led to the discovery of an association between mutations in </a:t>
            </a:r>
            <a:r>
              <a:rPr lang="en-US" altLang="en-US" sz="2800" i="1" dirty="0"/>
              <a:t>GBA1</a:t>
            </a:r>
            <a:r>
              <a:rPr lang="en-US" altLang="en-US" sz="2800" dirty="0"/>
              <a:t> and the development of parkinsonism, a neurodegenerative disorder, in a subgroup of patients. While it has been suggested that the presence of a </a:t>
            </a:r>
            <a:r>
              <a:rPr lang="en-US" altLang="en-US" sz="2800" i="1" dirty="0"/>
              <a:t>GBA1</a:t>
            </a:r>
            <a:r>
              <a:rPr lang="en-US" altLang="en-US" sz="2800" dirty="0"/>
              <a:t> mutation is indicative of a more aggressive parkinsonian phenotype, this has not been closely evaluated in patients with GD and parkinsonism. </a:t>
            </a:r>
          </a:p>
          <a:p>
            <a:pPr eaLnBrk="1" hangingPunct="1"/>
            <a:endParaRPr lang="en-US" sz="2800" dirty="0">
              <a:latin typeface="Calibri" pitchFamily="34" charset="0"/>
            </a:endParaRPr>
          </a:p>
        </p:txBody>
      </p:sp>
      <p:sp>
        <p:nvSpPr>
          <p:cNvPr id="32" name="Rectangle 31"/>
          <p:cNvSpPr/>
          <p:nvPr/>
        </p:nvSpPr>
        <p:spPr>
          <a:xfrm>
            <a:off x="1463040" y="37338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Abstract</a:t>
            </a:r>
          </a:p>
        </p:txBody>
      </p:sp>
      <p:sp>
        <p:nvSpPr>
          <p:cNvPr id="15" name="Text Box 194"/>
          <p:cNvSpPr txBox="1">
            <a:spLocks noChangeArrowheads="1"/>
          </p:cNvSpPr>
          <p:nvPr/>
        </p:nvSpPr>
        <p:spPr bwMode="auto">
          <a:xfrm>
            <a:off x="23225760" y="4267200"/>
            <a:ext cx="10149840" cy="6832640"/>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altLang="en-US" sz="2800" dirty="0"/>
              <a:t>Our findings indicate that after the initial onset of symptoms, our patients had a similar clinical course to those with sporadic PD and sporadic dementia with Lewy bodies (DLB) depending on the phenotypic presentation. As previously reported, we found an earlier age at onset of </a:t>
            </a:r>
            <a:r>
              <a:rPr lang="en-US" altLang="en-US" sz="2800" dirty="0" smtClean="0"/>
              <a:t>parkinsonism (mean 49.7 years) and motor impairment (average “on” UPDRS-III score 26.9, average L-dopa response 19.1%). There was evidence of significant cognitive dysfunction that was most prominent in memory and processing speed in our cohort. However</a:t>
            </a:r>
            <a:r>
              <a:rPr lang="en-US" altLang="en-US" sz="2800" dirty="0"/>
              <a:t>, when examined as a group, we did not observe a uniformly aggressive form of parkinsonism. Longitudinal evaluation of patients with GD and parkinsonism may help to discern whether </a:t>
            </a:r>
            <a:r>
              <a:rPr lang="en-US" altLang="en-US" sz="2800" i="1" dirty="0"/>
              <a:t>GBA1</a:t>
            </a:r>
            <a:r>
              <a:rPr lang="en-US" altLang="en-US" sz="2800" dirty="0"/>
              <a:t> mutations can indeed be proposed as a predictor of a more aggressive parkinsonian clinical presentation and disease course.</a:t>
            </a:r>
          </a:p>
        </p:txBody>
      </p:sp>
      <p:sp>
        <p:nvSpPr>
          <p:cNvPr id="33" name="Rectangle 32"/>
          <p:cNvSpPr/>
          <p:nvPr/>
        </p:nvSpPr>
        <p:spPr>
          <a:xfrm>
            <a:off x="1463040" y="113919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Introduction</a:t>
            </a:r>
          </a:p>
        </p:txBody>
      </p:sp>
      <p:sp>
        <p:nvSpPr>
          <p:cNvPr id="13" name="Text Box 192"/>
          <p:cNvSpPr txBox="1">
            <a:spLocks noChangeArrowheads="1"/>
          </p:cNvSpPr>
          <p:nvPr/>
        </p:nvSpPr>
        <p:spPr bwMode="auto">
          <a:xfrm>
            <a:off x="12344400" y="4267200"/>
            <a:ext cx="10149840" cy="3385542"/>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altLang="en-US" sz="2800" dirty="0"/>
              <a:t>In this study, we reviewed clinical data on </a:t>
            </a:r>
            <a:r>
              <a:rPr lang="en-US" altLang="en-US" sz="2800" dirty="0" smtClean="0"/>
              <a:t>nineteen </a:t>
            </a:r>
            <a:r>
              <a:rPr lang="en-US" altLang="en-US" sz="2800" dirty="0"/>
              <a:t>patients with GD and parkinsonian manifestations followed longitudinally at the NIH Clinical Center. Neurological evaluations, family history, neurocognitive evaluations, olfactory testing, and validated questionnaires were analyzed to evaluate the severity of parkinsonian symptoms and prevalence of non-motor symptoms. </a:t>
            </a:r>
            <a:endParaRPr lang="en-US" sz="2800" dirty="0">
              <a:latin typeface="Calibri" pitchFamily="34" charset="0"/>
            </a:endParaRPr>
          </a:p>
        </p:txBody>
      </p:sp>
      <p:sp>
        <p:nvSpPr>
          <p:cNvPr id="34" name="Rectangle 33"/>
          <p:cNvSpPr/>
          <p:nvPr/>
        </p:nvSpPr>
        <p:spPr>
          <a:xfrm>
            <a:off x="12344400" y="37338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Methods and Materials</a:t>
            </a:r>
          </a:p>
        </p:txBody>
      </p:sp>
      <p:sp>
        <p:nvSpPr>
          <p:cNvPr id="12" name="Text Box 191"/>
          <p:cNvSpPr txBox="1">
            <a:spLocks noChangeArrowheads="1"/>
          </p:cNvSpPr>
          <p:nvPr/>
        </p:nvSpPr>
        <p:spPr bwMode="auto">
          <a:xfrm>
            <a:off x="34107120" y="4267200"/>
            <a:ext cx="10149840" cy="8556188"/>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smtClean="0">
                <a:latin typeface="+mn-lt"/>
              </a:rPr>
              <a:t>Consistent with other studies in the literature, this study demonstrated an earlier age at onset of parkinsonian symptoms in this cohort when compared to patients with idiopathic Parkinson disease. Aside from motor symptoms, our patients developed a wide range of prodromal nonmotor manifestations including cognitive impairment, olfactory dysfunction, and sleep and neuropsychiatric disturbances.</a:t>
            </a:r>
          </a:p>
          <a:p>
            <a:pPr eaLnBrk="1" hangingPunct="1"/>
            <a:endParaRPr lang="en-US" sz="2800" dirty="0">
              <a:latin typeface="+mn-lt"/>
            </a:endParaRPr>
          </a:p>
          <a:p>
            <a:pPr eaLnBrk="1" hangingPunct="1"/>
            <a:r>
              <a:rPr lang="en-US" sz="2800" dirty="0" smtClean="0">
                <a:latin typeface="+mn-lt"/>
              </a:rPr>
              <a:t>Regarding cognitive dysfunction, the domains most affected in our cohort were memory and processing speed. Those most often affected in Parkinson-associated dementia include decision-making, visuospatial abilities, and attention. This hints at a possible separate mechanism of cognitive impairment in our cohort.  </a:t>
            </a:r>
          </a:p>
          <a:p>
            <a:pPr eaLnBrk="1" hangingPunct="1"/>
            <a:endParaRPr lang="en-US" sz="2800" dirty="0" smtClean="0">
              <a:latin typeface="+mn-lt"/>
            </a:endParaRPr>
          </a:p>
          <a:p>
            <a:pPr eaLnBrk="1" hangingPunct="1"/>
            <a:r>
              <a:rPr lang="en-US" sz="2800" dirty="0" smtClean="0">
                <a:latin typeface="+mn-lt"/>
              </a:rPr>
              <a:t>There are limitations of this study. Interpretation of clinical data is complicated by the clinical heterogeneity seen in Parkinson disease as well as the clinical overlap between PD, DLB and other synucleinopathies, which make it difficult to make a clinical diagnosis.</a:t>
            </a:r>
          </a:p>
        </p:txBody>
      </p:sp>
      <p:sp>
        <p:nvSpPr>
          <p:cNvPr id="35" name="Rectangle 34"/>
          <p:cNvSpPr/>
          <p:nvPr/>
        </p:nvSpPr>
        <p:spPr>
          <a:xfrm>
            <a:off x="34107120" y="37338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Discussion</a:t>
            </a:r>
          </a:p>
        </p:txBody>
      </p:sp>
      <p:sp>
        <p:nvSpPr>
          <p:cNvPr id="14" name="Text Box 193"/>
          <p:cNvSpPr txBox="1">
            <a:spLocks noChangeArrowheads="1"/>
          </p:cNvSpPr>
          <p:nvPr/>
        </p:nvSpPr>
        <p:spPr bwMode="auto">
          <a:xfrm>
            <a:off x="34107120" y="13773150"/>
            <a:ext cx="10149840" cy="9848850"/>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marL="342900" indent="-342900">
              <a:buFont typeface="Arial"/>
              <a:buChar char="•"/>
              <a:defRPr/>
            </a:pPr>
            <a:r>
              <a:rPr lang="en-US" sz="2800" dirty="0">
                <a:ea typeface="ＭＳ Ｐゴシック" charset="0"/>
                <a:cs typeface="ＭＳ Ｐゴシック" charset="0"/>
              </a:rPr>
              <a:t>The age at onset of parkinsonism in our patients is earlier than in sporadic PD, consistent with the current literature. </a:t>
            </a:r>
          </a:p>
          <a:p>
            <a:pPr marL="342900" indent="-342900">
              <a:buFont typeface="Arial"/>
              <a:buChar char="•"/>
              <a:defRPr/>
            </a:pPr>
            <a:r>
              <a:rPr lang="en-US" sz="2800" dirty="0">
                <a:ea typeface="ＭＳ Ｐゴシック" charset="0"/>
                <a:cs typeface="ＭＳ Ｐゴシック" charset="0"/>
              </a:rPr>
              <a:t>The disease duration in our cohort is slightly shorter than that seen with sporadic PD. However, age at death is earlier due to the younger age at onset.</a:t>
            </a:r>
          </a:p>
          <a:p>
            <a:pPr marL="342900" indent="-342900">
              <a:buFont typeface="Arial"/>
              <a:buChar char="•"/>
              <a:defRPr/>
            </a:pPr>
            <a:r>
              <a:rPr lang="en-US" sz="2800" dirty="0">
                <a:ea typeface="ＭＳ Ｐゴシック" charset="0"/>
                <a:cs typeface="ＭＳ Ｐゴシック" charset="0"/>
              </a:rPr>
              <a:t>Cognitive impairment is frequent in this cohort, with deficits in performance and non-verbal tasks and preserved verbal abilities.</a:t>
            </a:r>
          </a:p>
          <a:p>
            <a:pPr marL="342900" indent="-342900">
              <a:buFont typeface="Arial"/>
              <a:buChar char="•"/>
              <a:defRPr/>
            </a:pPr>
            <a:r>
              <a:rPr lang="en-US" sz="2800" dirty="0">
                <a:ea typeface="ＭＳ Ｐゴシック" charset="0"/>
                <a:cs typeface="ＭＳ Ｐゴシック" charset="0"/>
              </a:rPr>
              <a:t>Mood disturbances such as depression and anxiety are frequent in our cohort.</a:t>
            </a:r>
          </a:p>
          <a:p>
            <a:pPr marL="342900" indent="-342900">
              <a:buFont typeface="Arial"/>
              <a:buChar char="•"/>
              <a:defRPr/>
            </a:pPr>
            <a:r>
              <a:rPr lang="en-US" sz="2800" dirty="0">
                <a:ea typeface="ＭＳ Ｐゴシック" charset="0"/>
                <a:cs typeface="ＭＳ Ｐゴシック" charset="0"/>
              </a:rPr>
              <a:t>Hallucinations are frequent in this cohort either due to drug side effects or as manifestations of dementia with Lewy bodies (DLB).</a:t>
            </a:r>
          </a:p>
          <a:p>
            <a:pPr marL="342900" indent="-342900">
              <a:buFont typeface="Arial"/>
              <a:buChar char="•"/>
              <a:defRPr/>
            </a:pPr>
            <a:r>
              <a:rPr lang="en-US" sz="2800" dirty="0">
                <a:ea typeface="ＭＳ Ｐゴシック" charset="0"/>
                <a:cs typeface="ＭＳ Ｐゴシック" charset="0"/>
              </a:rPr>
              <a:t>Our patients reported non-motor manifestations including olfactory, urinary, bowel, and cognitive dysfunction as well as sleep disturbances.</a:t>
            </a:r>
          </a:p>
          <a:p>
            <a:pPr marL="342900" indent="-342900">
              <a:buFont typeface="Arial"/>
              <a:buChar char="•"/>
              <a:defRPr/>
            </a:pPr>
            <a:r>
              <a:rPr lang="en-US" sz="2800" dirty="0">
                <a:ea typeface="ＭＳ Ｐゴシック" charset="0"/>
                <a:cs typeface="ＭＳ Ｐゴシック" charset="0"/>
              </a:rPr>
              <a:t>There is phenotypic heterogeneity in our patients with GD and parkinsonism. We did not see a uniformly aggressive parkinsonian course.</a:t>
            </a:r>
          </a:p>
          <a:p>
            <a:pPr marL="342900" indent="-342900">
              <a:buFont typeface="Arial"/>
              <a:buChar char="•"/>
              <a:defRPr/>
            </a:pPr>
            <a:r>
              <a:rPr lang="en-US" sz="2800" dirty="0">
                <a:ea typeface="ＭＳ Ｐゴシック" charset="0"/>
                <a:cs typeface="ＭＳ Ｐゴシック" charset="0"/>
              </a:rPr>
              <a:t>Longitudinal follow-up and autopsy studies of this cohort are essential to help elucidate the role of lysosomal dysfunction in PD.</a:t>
            </a:r>
          </a:p>
        </p:txBody>
      </p:sp>
      <p:sp>
        <p:nvSpPr>
          <p:cNvPr id="36" name="Rectangle 35"/>
          <p:cNvSpPr/>
          <p:nvPr/>
        </p:nvSpPr>
        <p:spPr>
          <a:xfrm>
            <a:off x="34107120" y="132969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Conclusions</a:t>
            </a:r>
          </a:p>
        </p:txBody>
      </p:sp>
      <p:sp>
        <p:nvSpPr>
          <p:cNvPr id="11" name="Text Box 190"/>
          <p:cNvSpPr txBox="1">
            <a:spLocks noChangeArrowheads="1"/>
          </p:cNvSpPr>
          <p:nvPr/>
        </p:nvSpPr>
        <p:spPr bwMode="auto">
          <a:xfrm>
            <a:off x="1463040" y="11996976"/>
            <a:ext cx="10149840" cy="10710624"/>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smtClean="0">
                <a:latin typeface="+mn-lt"/>
              </a:rPr>
              <a:t>Gaucher disease (GD) is a rare lysosomal storage disorder caused by a deficiency in glucocerebrosidase with defective glycolipid metabolism. It is characterized by hematological, skeletal and visceral problems. There are 3 types of GD and neurological involvement occurs in GD type 2 and type 3. The treatment is enzyme replacement therapy.</a:t>
            </a:r>
          </a:p>
          <a:p>
            <a:pPr eaLnBrk="1" hangingPunct="1"/>
            <a:endParaRPr lang="en-US" sz="2800" dirty="0">
              <a:latin typeface="+mn-lt"/>
            </a:endParaRPr>
          </a:p>
          <a:p>
            <a:pPr eaLnBrk="1" hangingPunct="1"/>
            <a:r>
              <a:rPr lang="en-US" sz="2800" dirty="0" smtClean="0">
                <a:latin typeface="+mn-lt"/>
              </a:rPr>
              <a:t>Parkinson disease (PD) is a common progressive neurodegenerative disorder caused by loss of dopaminergic neurons in the substantia nigra. It affects approximately 2% of the population by age 70. The clinical diagnosis is given when a patient has bradykinesia and at least one of the following: rest tremor, rigidity, or postural instability. The treatment includes levodopa as well as other medications that target specific symptoms.</a:t>
            </a:r>
          </a:p>
          <a:p>
            <a:pPr eaLnBrk="1" hangingPunct="1"/>
            <a:endParaRPr lang="en-US" sz="2800" dirty="0">
              <a:latin typeface="+mn-lt"/>
            </a:endParaRPr>
          </a:p>
          <a:p>
            <a:pPr eaLnBrk="1" hangingPunct="1"/>
            <a:r>
              <a:rPr lang="en-US" sz="2800" dirty="0" smtClean="0">
                <a:latin typeface="+mn-lt"/>
              </a:rPr>
              <a:t>The current literature on patients with GD and PD suggests that they have a more rapid and aggressive clinical course and a worse prognosis compared to patients with sporadic PD. More specifically, the literature shows an earlier age at onset of parkinsonian signs, more cognitive impairment, and earlier and more frequent complications to levodopa treatment. Although only a minority of patients with GD ultimately develop PD, characterization of these patients may help to elucidate the mechanisms underlying this association and potential prognostic indicators.</a:t>
            </a:r>
            <a:endParaRPr lang="en-US" sz="2800" dirty="0">
              <a:latin typeface="+mn-lt"/>
            </a:endParaRPr>
          </a:p>
        </p:txBody>
      </p:sp>
      <p:sp>
        <p:nvSpPr>
          <p:cNvPr id="45" name="Rectangle 44"/>
          <p:cNvSpPr/>
          <p:nvPr/>
        </p:nvSpPr>
        <p:spPr>
          <a:xfrm>
            <a:off x="23225760" y="37338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Results</a:t>
            </a:r>
          </a:p>
        </p:txBody>
      </p:sp>
      <p:sp>
        <p:nvSpPr>
          <p:cNvPr id="37" name="Text Box 180"/>
          <p:cNvSpPr txBox="1">
            <a:spLocks noChangeArrowheads="1"/>
          </p:cNvSpPr>
          <p:nvPr/>
        </p:nvSpPr>
        <p:spPr bwMode="auto">
          <a:xfrm>
            <a:off x="12535769" y="8498490"/>
            <a:ext cx="9712235" cy="12970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a:r>
              <a:rPr lang="en-US" altLang="en-US" sz="4000" b="1" dirty="0"/>
              <a:t>Evaluation of Non-Motor Symptoms of Parkinsonism</a:t>
            </a:r>
          </a:p>
        </p:txBody>
      </p:sp>
      <p:sp>
        <p:nvSpPr>
          <p:cNvPr id="2" name="TextBox 1"/>
          <p:cNvSpPr txBox="1"/>
          <p:nvPr/>
        </p:nvSpPr>
        <p:spPr>
          <a:xfrm>
            <a:off x="1988820" y="2105883"/>
            <a:ext cx="42207180" cy="1631216"/>
          </a:xfrm>
          <a:prstGeom prst="rect">
            <a:avLst/>
          </a:prstGeom>
          <a:noFill/>
        </p:spPr>
        <p:txBody>
          <a:bodyPr wrap="square" rtlCol="0">
            <a:spAutoFit/>
          </a:bodyPr>
          <a:lstStyle/>
          <a:p>
            <a:r>
              <a:rPr lang="en-US" altLang="en-US" sz="3200" i="1" baseline="30000" dirty="0">
                <a:solidFill>
                  <a:schemeClr val="bg1"/>
                </a:solidFill>
                <a:latin typeface="Arial" charset="0"/>
              </a:rPr>
              <a:t>1</a:t>
            </a:r>
            <a:r>
              <a:rPr lang="en-US" altLang="en-US" sz="3200" i="1" dirty="0">
                <a:solidFill>
                  <a:schemeClr val="bg1"/>
                </a:solidFill>
                <a:latin typeface="Arial" charset="0"/>
              </a:rPr>
              <a:t>Section on Molecular Neurogenetics, Medical Genetics Branch, NHGRI, NIH, Bethesda, MD, </a:t>
            </a:r>
            <a:r>
              <a:rPr lang="en-US" altLang="en-US" sz="3200" i="1" baseline="30000" dirty="0">
                <a:solidFill>
                  <a:schemeClr val="bg1"/>
                </a:solidFill>
                <a:latin typeface="Arial" charset="0"/>
              </a:rPr>
              <a:t>2</a:t>
            </a:r>
            <a:r>
              <a:rPr lang="en-US" altLang="en-US" sz="3200" i="1" dirty="0">
                <a:solidFill>
                  <a:schemeClr val="bg1"/>
                </a:solidFill>
                <a:latin typeface="Arial" charset="0"/>
              </a:rPr>
              <a:t>University of Puerto Rico-Medical Sciences Campus, San Juan, Puerto Rico, </a:t>
            </a:r>
            <a:r>
              <a:rPr lang="en-US" altLang="en-US" sz="3200" i="1" baseline="30000" dirty="0">
                <a:solidFill>
                  <a:schemeClr val="bg1"/>
                </a:solidFill>
                <a:latin typeface="Arial" charset="0"/>
              </a:rPr>
              <a:t>3</a:t>
            </a:r>
            <a:r>
              <a:rPr lang="en-US" altLang="en-US" sz="3200" i="1" dirty="0">
                <a:solidFill>
                  <a:schemeClr val="bg1"/>
                </a:solidFill>
                <a:latin typeface="Arial" charset="0"/>
              </a:rPr>
              <a:t>Yale School of Medicine, New Haven, CT, United States, </a:t>
            </a:r>
          </a:p>
          <a:p>
            <a:r>
              <a:rPr lang="en-US" altLang="en-US" sz="3200" i="1" baseline="30000" dirty="0">
                <a:solidFill>
                  <a:schemeClr val="bg1"/>
                </a:solidFill>
                <a:latin typeface="Arial" charset="0"/>
              </a:rPr>
              <a:t>4</a:t>
            </a:r>
            <a:r>
              <a:rPr lang="en-US" altLang="en-US" sz="3200" i="1" dirty="0">
                <a:solidFill>
                  <a:schemeClr val="bg1"/>
                </a:solidFill>
                <a:latin typeface="Arial" charset="0"/>
              </a:rPr>
              <a:t>Mater Misericordiae University Hospital, Dublin, Ireland, </a:t>
            </a:r>
            <a:r>
              <a:rPr lang="en-US" altLang="en-US" sz="3200" i="1" baseline="30000" dirty="0">
                <a:solidFill>
                  <a:schemeClr val="bg1"/>
                </a:solidFill>
                <a:latin typeface="Arial" charset="0"/>
              </a:rPr>
              <a:t>5</a:t>
            </a:r>
            <a:r>
              <a:rPr lang="en-US" altLang="en-US" sz="3200" i="1" dirty="0">
                <a:solidFill>
                  <a:schemeClr val="bg1"/>
                </a:solidFill>
                <a:latin typeface="Arial" charset="0"/>
              </a:rPr>
              <a:t>Gaucher Clinic, Shaare Zedek Medical Center, Jerusalem, Israel, </a:t>
            </a:r>
            <a:r>
              <a:rPr lang="en-US" altLang="en-US" sz="3200" i="1" baseline="30000" dirty="0">
                <a:solidFill>
                  <a:schemeClr val="bg1"/>
                </a:solidFill>
                <a:latin typeface="Arial" charset="0"/>
              </a:rPr>
              <a:t>6</a:t>
            </a:r>
            <a:r>
              <a:rPr lang="en-US" altLang="en-US" sz="3200" i="1" dirty="0">
                <a:solidFill>
                  <a:schemeClr val="bg1"/>
                </a:solidFill>
                <a:latin typeface="Arial" charset="0"/>
              </a:rPr>
              <a:t>Lysosomal Disorders Research &amp; Treatment Unit, O &amp; O Alpan LLC, Fairfax, VA </a:t>
            </a:r>
          </a:p>
          <a:p>
            <a:endParaRPr lang="en-US" sz="3600" dirty="0"/>
          </a:p>
        </p:txBody>
      </p:sp>
      <p:graphicFrame>
        <p:nvGraphicFramePr>
          <p:cNvPr id="31" name="Chart 30"/>
          <p:cNvGraphicFramePr>
            <a:graphicFrameLocks/>
          </p:cNvGraphicFramePr>
          <p:nvPr>
            <p:extLst>
              <p:ext uri="{D42A27DB-BD31-4B8C-83A1-F6EECF244321}">
                <p14:modId xmlns:p14="http://schemas.microsoft.com/office/powerpoint/2010/main" val="1845342847"/>
              </p:ext>
            </p:extLst>
          </p:nvPr>
        </p:nvGraphicFramePr>
        <p:xfrm>
          <a:off x="13198155" y="9876763"/>
          <a:ext cx="8257560" cy="443997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8" name="Chart 37"/>
          <p:cNvGraphicFramePr>
            <a:graphicFrameLocks/>
          </p:cNvGraphicFramePr>
          <p:nvPr>
            <p:extLst>
              <p:ext uri="{D42A27DB-BD31-4B8C-83A1-F6EECF244321}">
                <p14:modId xmlns:p14="http://schemas.microsoft.com/office/powerpoint/2010/main" val="1081046120"/>
              </p:ext>
            </p:extLst>
          </p:nvPr>
        </p:nvGraphicFramePr>
        <p:xfrm>
          <a:off x="13198155" y="14644197"/>
          <a:ext cx="8257560" cy="439157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9" name="Chart 38"/>
          <p:cNvGraphicFramePr>
            <a:graphicFrameLocks/>
          </p:cNvGraphicFramePr>
          <p:nvPr>
            <p:extLst>
              <p:ext uri="{D42A27DB-BD31-4B8C-83A1-F6EECF244321}">
                <p14:modId xmlns:p14="http://schemas.microsoft.com/office/powerpoint/2010/main" val="1177670264"/>
              </p:ext>
            </p:extLst>
          </p:nvPr>
        </p:nvGraphicFramePr>
        <p:xfrm>
          <a:off x="13204251" y="19363232"/>
          <a:ext cx="8251464" cy="4258768"/>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p:cNvSpPr txBox="1"/>
          <p:nvPr/>
        </p:nvSpPr>
        <p:spPr>
          <a:xfrm>
            <a:off x="23614380" y="12127427"/>
            <a:ext cx="9372600" cy="2277547"/>
          </a:xfrm>
          <a:prstGeom prst="rect">
            <a:avLst/>
          </a:prstGeom>
          <a:noFill/>
        </p:spPr>
        <p:txBody>
          <a:bodyPr wrap="square" rtlCol="0">
            <a:spAutoFit/>
          </a:bodyPr>
          <a:lstStyle/>
          <a:p>
            <a:pPr algn="ctr"/>
            <a:r>
              <a:rPr lang="en-US" altLang="en-US" sz="4000" b="1" dirty="0">
                <a:latin typeface="Arial" charset="0"/>
                <a:ea typeface="Arial" charset="0"/>
                <a:cs typeface="Arial" charset="0"/>
              </a:rPr>
              <a:t>Average and Median Values for </a:t>
            </a:r>
          </a:p>
          <a:p>
            <a:pPr algn="ctr"/>
            <a:r>
              <a:rPr lang="en-US" altLang="en-US" sz="4000" b="1" dirty="0">
                <a:latin typeface="Arial" charset="0"/>
                <a:ea typeface="Arial" charset="0"/>
                <a:cs typeface="Arial" charset="0"/>
              </a:rPr>
              <a:t>Quantitative Measures</a:t>
            </a:r>
          </a:p>
          <a:p>
            <a:endParaRPr lang="en-US" dirty="0"/>
          </a:p>
        </p:txBody>
      </p:sp>
      <p:graphicFrame>
        <p:nvGraphicFramePr>
          <p:cNvPr id="40" name="Table 39"/>
          <p:cNvGraphicFramePr>
            <a:graphicFrameLocks noGrp="1"/>
          </p:cNvGraphicFramePr>
          <p:nvPr>
            <p:extLst>
              <p:ext uri="{D42A27DB-BD31-4B8C-83A1-F6EECF244321}">
                <p14:modId xmlns:p14="http://schemas.microsoft.com/office/powerpoint/2010/main" val="1387808890"/>
              </p:ext>
            </p:extLst>
          </p:nvPr>
        </p:nvGraphicFramePr>
        <p:xfrm>
          <a:off x="25084489" y="13837920"/>
          <a:ext cx="6432382" cy="6395557"/>
        </p:xfrm>
        <a:graphic>
          <a:graphicData uri="http://schemas.openxmlformats.org/drawingml/2006/table">
            <a:tbl>
              <a:tblPr/>
              <a:tblGrid>
                <a:gridCol w="2552533"/>
                <a:gridCol w="2042026"/>
                <a:gridCol w="1837823"/>
              </a:tblGrid>
              <a:tr h="618907">
                <a:tc>
                  <a:txBody>
                    <a:bodyPr/>
                    <a:lstStyle>
                      <a:lvl1pPr defTabSz="457200">
                        <a:spcBef>
                          <a:spcPct val="20000"/>
                        </a:spcBef>
                        <a:defRPr sz="14000">
                          <a:solidFill>
                            <a:schemeClr val="tx1"/>
                          </a:solidFill>
                          <a:latin typeface="Times" charset="0"/>
                          <a:ea typeface="ＭＳ Ｐゴシック" charset="-128"/>
                        </a:defRPr>
                      </a:lvl1pPr>
                      <a:lvl2pPr marL="742950" indent="-285750" defTabSz="457200">
                        <a:spcBef>
                          <a:spcPct val="20000"/>
                        </a:spcBef>
                        <a:defRPr sz="12200">
                          <a:solidFill>
                            <a:schemeClr val="tx1"/>
                          </a:solidFill>
                          <a:latin typeface="Times" charset="0"/>
                          <a:ea typeface="ＭＳ Ｐゴシック" charset="-128"/>
                        </a:defRPr>
                      </a:lvl2pPr>
                      <a:lvl3pPr marL="1143000" indent="-228600" defTabSz="457200">
                        <a:spcBef>
                          <a:spcPct val="20000"/>
                        </a:spcBef>
                        <a:defRPr sz="10500">
                          <a:solidFill>
                            <a:schemeClr val="tx1"/>
                          </a:solidFill>
                          <a:latin typeface="Times" charset="0"/>
                          <a:ea typeface="ＭＳ Ｐゴシック" charset="-128"/>
                        </a:defRPr>
                      </a:lvl3pPr>
                      <a:lvl4pPr marL="1600200" indent="-228600" defTabSz="457200">
                        <a:spcBef>
                          <a:spcPct val="20000"/>
                        </a:spcBef>
                        <a:defRPr sz="8800">
                          <a:solidFill>
                            <a:schemeClr val="tx1"/>
                          </a:solidFill>
                          <a:latin typeface="Times" charset="0"/>
                          <a:ea typeface="ＭＳ Ｐゴシック" charset="-128"/>
                        </a:defRPr>
                      </a:lvl4pPr>
                      <a:lvl5pPr marL="2057400" indent="-228600" defTabSz="457200">
                        <a:spcBef>
                          <a:spcPct val="20000"/>
                        </a:spcBef>
                        <a:defRPr sz="8800">
                          <a:solidFill>
                            <a:schemeClr val="tx1"/>
                          </a:solidFill>
                          <a:latin typeface="Times" charset="0"/>
                          <a:ea typeface="ＭＳ Ｐゴシック" charset="-128"/>
                        </a:defRPr>
                      </a:lvl5pPr>
                      <a:lvl6pPr marL="2514600" indent="-228600" defTabSz="457200" eaLnBrk="0" fontAlgn="base" hangingPunct="0">
                        <a:spcBef>
                          <a:spcPct val="20000"/>
                        </a:spcBef>
                        <a:spcAft>
                          <a:spcPct val="0"/>
                        </a:spcAft>
                        <a:defRPr sz="8800">
                          <a:solidFill>
                            <a:schemeClr val="tx1"/>
                          </a:solidFill>
                          <a:latin typeface="Times" charset="0"/>
                          <a:ea typeface="ＭＳ Ｐゴシック" charset="-128"/>
                        </a:defRPr>
                      </a:lvl6pPr>
                      <a:lvl7pPr marL="2971800" indent="-228600" defTabSz="457200" eaLnBrk="0" fontAlgn="base" hangingPunct="0">
                        <a:spcBef>
                          <a:spcPct val="20000"/>
                        </a:spcBef>
                        <a:spcAft>
                          <a:spcPct val="0"/>
                        </a:spcAft>
                        <a:defRPr sz="8800">
                          <a:solidFill>
                            <a:schemeClr val="tx1"/>
                          </a:solidFill>
                          <a:latin typeface="Times" charset="0"/>
                          <a:ea typeface="ＭＳ Ｐゴシック" charset="-128"/>
                        </a:defRPr>
                      </a:lvl7pPr>
                      <a:lvl8pPr marL="3429000" indent="-228600" defTabSz="457200" eaLnBrk="0" fontAlgn="base" hangingPunct="0">
                        <a:spcBef>
                          <a:spcPct val="20000"/>
                        </a:spcBef>
                        <a:spcAft>
                          <a:spcPct val="0"/>
                        </a:spcAft>
                        <a:defRPr sz="8800">
                          <a:solidFill>
                            <a:schemeClr val="tx1"/>
                          </a:solidFill>
                          <a:latin typeface="Times" charset="0"/>
                          <a:ea typeface="ＭＳ Ｐゴシック" charset="-128"/>
                        </a:defRPr>
                      </a:lvl8pPr>
                      <a:lvl9pPr marL="3886200" indent="-228600" defTabSz="457200" eaLnBrk="0" fontAlgn="base" hangingPunct="0">
                        <a:spcBef>
                          <a:spcPct val="20000"/>
                        </a:spcBef>
                        <a:spcAft>
                          <a:spcPct val="0"/>
                        </a:spcAft>
                        <a:defRPr sz="8800">
                          <a:solidFill>
                            <a:schemeClr val="tx1"/>
                          </a:solidFill>
                          <a:latin typeface="Times"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2800" b="1" i="0" u="none" strike="noStrike" cap="none" normalizeH="0" baseline="0" dirty="0">
                        <a:ln>
                          <a:noFill/>
                        </a:ln>
                        <a:solidFill>
                          <a:srgbClr val="FFFFFF"/>
                        </a:solidFill>
                        <a:effectLst/>
                        <a:latin typeface="Times" charset="0"/>
                        <a:ea typeface="ＭＳ Ｐゴシック" charset="-128"/>
                      </a:endParaRPr>
                    </a:p>
                  </a:txBody>
                  <a:tcPr marT="45712" marB="45712" horzOverflow="overflow">
                    <a:lnL>
                      <a:noFill/>
                    </a:lnL>
                    <a:lnR>
                      <a:noFill/>
                    </a:lnR>
                    <a:lnT>
                      <a:noFill/>
                    </a:lnT>
                    <a:lnB>
                      <a:noFill/>
                    </a:lnB>
                    <a:lnTlToBr>
                      <a:noFill/>
                    </a:lnTlToBr>
                    <a:lnBlToTr>
                      <a:noFill/>
                    </a:lnBlToTr>
                    <a:solidFill>
                      <a:schemeClr val="accent1"/>
                    </a:solidFill>
                  </a:tcPr>
                </a:tc>
                <a:tc>
                  <a:txBody>
                    <a:bodyPr/>
                    <a:lstStyle>
                      <a:lvl1pPr defTabSz="457200">
                        <a:spcBef>
                          <a:spcPct val="20000"/>
                        </a:spcBef>
                        <a:defRPr sz="14000">
                          <a:solidFill>
                            <a:schemeClr val="tx1"/>
                          </a:solidFill>
                          <a:latin typeface="Times" charset="0"/>
                          <a:ea typeface="ＭＳ Ｐゴシック" charset="-128"/>
                        </a:defRPr>
                      </a:lvl1pPr>
                      <a:lvl2pPr marL="742950" indent="-285750" defTabSz="457200">
                        <a:spcBef>
                          <a:spcPct val="20000"/>
                        </a:spcBef>
                        <a:defRPr sz="12200">
                          <a:solidFill>
                            <a:schemeClr val="tx1"/>
                          </a:solidFill>
                          <a:latin typeface="Times" charset="0"/>
                          <a:ea typeface="ＭＳ Ｐゴシック" charset="-128"/>
                        </a:defRPr>
                      </a:lvl2pPr>
                      <a:lvl3pPr marL="1143000" indent="-228600" defTabSz="457200">
                        <a:spcBef>
                          <a:spcPct val="20000"/>
                        </a:spcBef>
                        <a:defRPr sz="10500">
                          <a:solidFill>
                            <a:schemeClr val="tx1"/>
                          </a:solidFill>
                          <a:latin typeface="Times" charset="0"/>
                          <a:ea typeface="ＭＳ Ｐゴシック" charset="-128"/>
                        </a:defRPr>
                      </a:lvl3pPr>
                      <a:lvl4pPr marL="1600200" indent="-228600" defTabSz="457200">
                        <a:spcBef>
                          <a:spcPct val="20000"/>
                        </a:spcBef>
                        <a:defRPr sz="8800">
                          <a:solidFill>
                            <a:schemeClr val="tx1"/>
                          </a:solidFill>
                          <a:latin typeface="Times" charset="0"/>
                          <a:ea typeface="ＭＳ Ｐゴシック" charset="-128"/>
                        </a:defRPr>
                      </a:lvl4pPr>
                      <a:lvl5pPr marL="2057400" indent="-228600" defTabSz="457200">
                        <a:spcBef>
                          <a:spcPct val="20000"/>
                        </a:spcBef>
                        <a:defRPr sz="8800">
                          <a:solidFill>
                            <a:schemeClr val="tx1"/>
                          </a:solidFill>
                          <a:latin typeface="Times" charset="0"/>
                          <a:ea typeface="ＭＳ Ｐゴシック" charset="-128"/>
                        </a:defRPr>
                      </a:lvl5pPr>
                      <a:lvl6pPr marL="2514600" indent="-228600" defTabSz="457200" eaLnBrk="0" fontAlgn="base" hangingPunct="0">
                        <a:spcBef>
                          <a:spcPct val="20000"/>
                        </a:spcBef>
                        <a:spcAft>
                          <a:spcPct val="0"/>
                        </a:spcAft>
                        <a:defRPr sz="8800">
                          <a:solidFill>
                            <a:schemeClr val="tx1"/>
                          </a:solidFill>
                          <a:latin typeface="Times" charset="0"/>
                          <a:ea typeface="ＭＳ Ｐゴシック" charset="-128"/>
                        </a:defRPr>
                      </a:lvl6pPr>
                      <a:lvl7pPr marL="2971800" indent="-228600" defTabSz="457200" eaLnBrk="0" fontAlgn="base" hangingPunct="0">
                        <a:spcBef>
                          <a:spcPct val="20000"/>
                        </a:spcBef>
                        <a:spcAft>
                          <a:spcPct val="0"/>
                        </a:spcAft>
                        <a:defRPr sz="8800">
                          <a:solidFill>
                            <a:schemeClr val="tx1"/>
                          </a:solidFill>
                          <a:latin typeface="Times" charset="0"/>
                          <a:ea typeface="ＭＳ Ｐゴシック" charset="-128"/>
                        </a:defRPr>
                      </a:lvl7pPr>
                      <a:lvl8pPr marL="3429000" indent="-228600" defTabSz="457200" eaLnBrk="0" fontAlgn="base" hangingPunct="0">
                        <a:spcBef>
                          <a:spcPct val="20000"/>
                        </a:spcBef>
                        <a:spcAft>
                          <a:spcPct val="0"/>
                        </a:spcAft>
                        <a:defRPr sz="8800">
                          <a:solidFill>
                            <a:schemeClr val="tx1"/>
                          </a:solidFill>
                          <a:latin typeface="Times" charset="0"/>
                          <a:ea typeface="ＭＳ Ｐゴシック" charset="-128"/>
                        </a:defRPr>
                      </a:lvl8pPr>
                      <a:lvl9pPr marL="3886200" indent="-228600" defTabSz="457200" eaLnBrk="0" fontAlgn="base" hangingPunct="0">
                        <a:spcBef>
                          <a:spcPct val="20000"/>
                        </a:spcBef>
                        <a:spcAft>
                          <a:spcPct val="0"/>
                        </a:spcAft>
                        <a:defRPr sz="8800">
                          <a:solidFill>
                            <a:schemeClr val="tx1"/>
                          </a:solidFill>
                          <a:latin typeface="Times"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2800" b="1" i="0" u="none" strike="noStrike" cap="none" normalizeH="0" baseline="0" dirty="0">
                          <a:ln>
                            <a:noFill/>
                          </a:ln>
                          <a:solidFill>
                            <a:srgbClr val="FFFFFF"/>
                          </a:solidFill>
                          <a:effectLst/>
                          <a:latin typeface="Times" charset="0"/>
                          <a:ea typeface="ＭＳ Ｐゴシック" charset="-128"/>
                        </a:rPr>
                        <a:t>Average</a:t>
                      </a:r>
                    </a:p>
                  </a:txBody>
                  <a:tcPr marT="45712" marB="45712" horzOverflow="overflow">
                    <a:lnL>
                      <a:noFill/>
                    </a:lnL>
                    <a:lnR>
                      <a:noFill/>
                    </a:lnR>
                    <a:lnT>
                      <a:noFill/>
                    </a:lnT>
                    <a:lnB>
                      <a:noFill/>
                    </a:lnB>
                    <a:lnTlToBr>
                      <a:noFill/>
                    </a:lnTlToBr>
                    <a:lnBlToTr>
                      <a:noFill/>
                    </a:lnBlToTr>
                    <a:solidFill>
                      <a:schemeClr val="accent1"/>
                    </a:solidFill>
                  </a:tcPr>
                </a:tc>
                <a:tc>
                  <a:txBody>
                    <a:bodyPr/>
                    <a:lstStyle>
                      <a:lvl1pPr defTabSz="457200">
                        <a:spcBef>
                          <a:spcPct val="20000"/>
                        </a:spcBef>
                        <a:defRPr sz="14000">
                          <a:solidFill>
                            <a:schemeClr val="tx1"/>
                          </a:solidFill>
                          <a:latin typeface="Times" charset="0"/>
                          <a:ea typeface="ＭＳ Ｐゴシック" charset="-128"/>
                        </a:defRPr>
                      </a:lvl1pPr>
                      <a:lvl2pPr marL="742950" indent="-285750" defTabSz="457200">
                        <a:spcBef>
                          <a:spcPct val="20000"/>
                        </a:spcBef>
                        <a:defRPr sz="12200">
                          <a:solidFill>
                            <a:schemeClr val="tx1"/>
                          </a:solidFill>
                          <a:latin typeface="Times" charset="0"/>
                          <a:ea typeface="ＭＳ Ｐゴシック" charset="-128"/>
                        </a:defRPr>
                      </a:lvl2pPr>
                      <a:lvl3pPr marL="1143000" indent="-228600" defTabSz="457200">
                        <a:spcBef>
                          <a:spcPct val="20000"/>
                        </a:spcBef>
                        <a:defRPr sz="10500">
                          <a:solidFill>
                            <a:schemeClr val="tx1"/>
                          </a:solidFill>
                          <a:latin typeface="Times" charset="0"/>
                          <a:ea typeface="ＭＳ Ｐゴシック" charset="-128"/>
                        </a:defRPr>
                      </a:lvl3pPr>
                      <a:lvl4pPr marL="1600200" indent="-228600" defTabSz="457200">
                        <a:spcBef>
                          <a:spcPct val="20000"/>
                        </a:spcBef>
                        <a:defRPr sz="8800">
                          <a:solidFill>
                            <a:schemeClr val="tx1"/>
                          </a:solidFill>
                          <a:latin typeface="Times" charset="0"/>
                          <a:ea typeface="ＭＳ Ｐゴシック" charset="-128"/>
                        </a:defRPr>
                      </a:lvl4pPr>
                      <a:lvl5pPr marL="2057400" indent="-228600" defTabSz="457200">
                        <a:spcBef>
                          <a:spcPct val="20000"/>
                        </a:spcBef>
                        <a:defRPr sz="8800">
                          <a:solidFill>
                            <a:schemeClr val="tx1"/>
                          </a:solidFill>
                          <a:latin typeface="Times" charset="0"/>
                          <a:ea typeface="ＭＳ Ｐゴシック" charset="-128"/>
                        </a:defRPr>
                      </a:lvl5pPr>
                      <a:lvl6pPr marL="2514600" indent="-228600" defTabSz="457200" eaLnBrk="0" fontAlgn="base" hangingPunct="0">
                        <a:spcBef>
                          <a:spcPct val="20000"/>
                        </a:spcBef>
                        <a:spcAft>
                          <a:spcPct val="0"/>
                        </a:spcAft>
                        <a:defRPr sz="8800">
                          <a:solidFill>
                            <a:schemeClr val="tx1"/>
                          </a:solidFill>
                          <a:latin typeface="Times" charset="0"/>
                          <a:ea typeface="ＭＳ Ｐゴシック" charset="-128"/>
                        </a:defRPr>
                      </a:lvl6pPr>
                      <a:lvl7pPr marL="2971800" indent="-228600" defTabSz="457200" eaLnBrk="0" fontAlgn="base" hangingPunct="0">
                        <a:spcBef>
                          <a:spcPct val="20000"/>
                        </a:spcBef>
                        <a:spcAft>
                          <a:spcPct val="0"/>
                        </a:spcAft>
                        <a:defRPr sz="8800">
                          <a:solidFill>
                            <a:schemeClr val="tx1"/>
                          </a:solidFill>
                          <a:latin typeface="Times" charset="0"/>
                          <a:ea typeface="ＭＳ Ｐゴシック" charset="-128"/>
                        </a:defRPr>
                      </a:lvl7pPr>
                      <a:lvl8pPr marL="3429000" indent="-228600" defTabSz="457200" eaLnBrk="0" fontAlgn="base" hangingPunct="0">
                        <a:spcBef>
                          <a:spcPct val="20000"/>
                        </a:spcBef>
                        <a:spcAft>
                          <a:spcPct val="0"/>
                        </a:spcAft>
                        <a:defRPr sz="8800">
                          <a:solidFill>
                            <a:schemeClr val="tx1"/>
                          </a:solidFill>
                          <a:latin typeface="Times" charset="0"/>
                          <a:ea typeface="ＭＳ Ｐゴシック" charset="-128"/>
                        </a:defRPr>
                      </a:lvl8pPr>
                      <a:lvl9pPr marL="3886200" indent="-228600" defTabSz="457200" eaLnBrk="0" fontAlgn="base" hangingPunct="0">
                        <a:spcBef>
                          <a:spcPct val="20000"/>
                        </a:spcBef>
                        <a:spcAft>
                          <a:spcPct val="0"/>
                        </a:spcAft>
                        <a:defRPr sz="8800">
                          <a:solidFill>
                            <a:schemeClr val="tx1"/>
                          </a:solidFill>
                          <a:latin typeface="Times"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2800" b="1" i="0" u="none" strike="noStrike" cap="none" normalizeH="0" baseline="0" dirty="0">
                          <a:ln>
                            <a:noFill/>
                          </a:ln>
                          <a:solidFill>
                            <a:srgbClr val="FFFFFF"/>
                          </a:solidFill>
                          <a:effectLst/>
                          <a:latin typeface="Times" charset="0"/>
                          <a:ea typeface="ＭＳ Ｐゴシック" charset="-128"/>
                        </a:rPr>
                        <a:t>Median</a:t>
                      </a:r>
                    </a:p>
                  </a:txBody>
                  <a:tcPr marT="45712" marB="45712" horzOverflow="overflow">
                    <a:lnL>
                      <a:noFill/>
                    </a:lnL>
                    <a:lnR>
                      <a:noFill/>
                    </a:lnR>
                    <a:lnT>
                      <a:noFill/>
                    </a:lnT>
                    <a:lnB>
                      <a:noFill/>
                    </a:lnB>
                    <a:lnTlToBr>
                      <a:noFill/>
                    </a:lnTlToBr>
                    <a:lnBlToTr>
                      <a:noFill/>
                    </a:lnBlToTr>
                    <a:solidFill>
                      <a:schemeClr val="accent1"/>
                    </a:solidFill>
                  </a:tcPr>
                </a:tc>
              </a:tr>
              <a:tr h="1437694">
                <a:tc>
                  <a:txBody>
                    <a:bodyPr/>
                    <a:lstStyle>
                      <a:lvl1pPr defTabSz="457200">
                        <a:spcBef>
                          <a:spcPct val="20000"/>
                        </a:spcBef>
                        <a:defRPr sz="14000">
                          <a:solidFill>
                            <a:schemeClr val="tx1"/>
                          </a:solidFill>
                          <a:latin typeface="Times" charset="0"/>
                          <a:ea typeface="ＭＳ Ｐゴシック" charset="-128"/>
                        </a:defRPr>
                      </a:lvl1pPr>
                      <a:lvl2pPr marL="742950" indent="-285750" defTabSz="457200">
                        <a:spcBef>
                          <a:spcPct val="20000"/>
                        </a:spcBef>
                        <a:defRPr sz="12200">
                          <a:solidFill>
                            <a:schemeClr val="tx1"/>
                          </a:solidFill>
                          <a:latin typeface="Times" charset="0"/>
                          <a:ea typeface="ＭＳ Ｐゴシック" charset="-128"/>
                        </a:defRPr>
                      </a:lvl2pPr>
                      <a:lvl3pPr marL="1143000" indent="-228600" defTabSz="457200">
                        <a:spcBef>
                          <a:spcPct val="20000"/>
                        </a:spcBef>
                        <a:defRPr sz="10500">
                          <a:solidFill>
                            <a:schemeClr val="tx1"/>
                          </a:solidFill>
                          <a:latin typeface="Times" charset="0"/>
                          <a:ea typeface="ＭＳ Ｐゴシック" charset="-128"/>
                        </a:defRPr>
                      </a:lvl3pPr>
                      <a:lvl4pPr marL="1600200" indent="-228600" defTabSz="457200">
                        <a:spcBef>
                          <a:spcPct val="20000"/>
                        </a:spcBef>
                        <a:defRPr sz="8800">
                          <a:solidFill>
                            <a:schemeClr val="tx1"/>
                          </a:solidFill>
                          <a:latin typeface="Times" charset="0"/>
                          <a:ea typeface="ＭＳ Ｐゴシック" charset="-128"/>
                        </a:defRPr>
                      </a:lvl4pPr>
                      <a:lvl5pPr marL="2057400" indent="-228600" defTabSz="457200">
                        <a:spcBef>
                          <a:spcPct val="20000"/>
                        </a:spcBef>
                        <a:defRPr sz="8800">
                          <a:solidFill>
                            <a:schemeClr val="tx1"/>
                          </a:solidFill>
                          <a:latin typeface="Times" charset="0"/>
                          <a:ea typeface="ＭＳ Ｐゴシック" charset="-128"/>
                        </a:defRPr>
                      </a:lvl5pPr>
                      <a:lvl6pPr marL="2514600" indent="-228600" defTabSz="457200" eaLnBrk="0" fontAlgn="base" hangingPunct="0">
                        <a:spcBef>
                          <a:spcPct val="20000"/>
                        </a:spcBef>
                        <a:spcAft>
                          <a:spcPct val="0"/>
                        </a:spcAft>
                        <a:defRPr sz="8800">
                          <a:solidFill>
                            <a:schemeClr val="tx1"/>
                          </a:solidFill>
                          <a:latin typeface="Times" charset="0"/>
                          <a:ea typeface="ＭＳ Ｐゴシック" charset="-128"/>
                        </a:defRPr>
                      </a:lvl6pPr>
                      <a:lvl7pPr marL="2971800" indent="-228600" defTabSz="457200" eaLnBrk="0" fontAlgn="base" hangingPunct="0">
                        <a:spcBef>
                          <a:spcPct val="20000"/>
                        </a:spcBef>
                        <a:spcAft>
                          <a:spcPct val="0"/>
                        </a:spcAft>
                        <a:defRPr sz="8800">
                          <a:solidFill>
                            <a:schemeClr val="tx1"/>
                          </a:solidFill>
                          <a:latin typeface="Times" charset="0"/>
                          <a:ea typeface="ＭＳ Ｐゴシック" charset="-128"/>
                        </a:defRPr>
                      </a:lvl7pPr>
                      <a:lvl8pPr marL="3429000" indent="-228600" defTabSz="457200" eaLnBrk="0" fontAlgn="base" hangingPunct="0">
                        <a:spcBef>
                          <a:spcPct val="20000"/>
                        </a:spcBef>
                        <a:spcAft>
                          <a:spcPct val="0"/>
                        </a:spcAft>
                        <a:defRPr sz="8800">
                          <a:solidFill>
                            <a:schemeClr val="tx1"/>
                          </a:solidFill>
                          <a:latin typeface="Times" charset="0"/>
                          <a:ea typeface="ＭＳ Ｐゴシック" charset="-128"/>
                        </a:defRPr>
                      </a:lvl8pPr>
                      <a:lvl9pPr marL="3886200" indent="-228600" defTabSz="457200" eaLnBrk="0" fontAlgn="base" hangingPunct="0">
                        <a:spcBef>
                          <a:spcPct val="20000"/>
                        </a:spcBef>
                        <a:spcAft>
                          <a:spcPct val="0"/>
                        </a:spcAft>
                        <a:defRPr sz="8800">
                          <a:solidFill>
                            <a:schemeClr val="tx1"/>
                          </a:solidFill>
                          <a:latin typeface="Times"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800" b="1" i="0" u="none" strike="noStrike" cap="none" normalizeH="0" baseline="0" dirty="0">
                          <a:ln>
                            <a:noFill/>
                          </a:ln>
                          <a:solidFill>
                            <a:srgbClr val="000000"/>
                          </a:solidFill>
                          <a:effectLst/>
                          <a:latin typeface="Times" charset="0"/>
                          <a:ea typeface="ＭＳ Ｐゴシック" charset="-128"/>
                        </a:rPr>
                        <a:t>Age at Onset (years)# (n=18)</a:t>
                      </a:r>
                    </a:p>
                  </a:txBody>
                  <a:tcPr marT="45712" marB="45712" horzOverflow="overflow">
                    <a:lnL>
                      <a:noFill/>
                    </a:lnL>
                    <a:lnR>
                      <a:noFill/>
                    </a:lnR>
                    <a:lnT>
                      <a:noFill/>
                    </a:lnT>
                    <a:lnB>
                      <a:noFill/>
                    </a:lnB>
                    <a:lnTlToBr>
                      <a:noFill/>
                    </a:lnTlToBr>
                    <a:lnBlToTr>
                      <a:noFill/>
                    </a:lnBlToTr>
                    <a:solidFill>
                      <a:srgbClr val="CBECDE"/>
                    </a:solidFill>
                  </a:tcPr>
                </a:tc>
                <a:tc>
                  <a:txBody>
                    <a:bodyPr/>
                    <a:lstStyle>
                      <a:lvl1pPr defTabSz="457200">
                        <a:spcBef>
                          <a:spcPct val="20000"/>
                        </a:spcBef>
                        <a:defRPr sz="14000">
                          <a:solidFill>
                            <a:schemeClr val="tx1"/>
                          </a:solidFill>
                          <a:latin typeface="Times" charset="0"/>
                          <a:ea typeface="ＭＳ Ｐゴシック" charset="-128"/>
                        </a:defRPr>
                      </a:lvl1pPr>
                      <a:lvl2pPr marL="742950" indent="-285750" defTabSz="457200">
                        <a:spcBef>
                          <a:spcPct val="20000"/>
                        </a:spcBef>
                        <a:defRPr sz="12200">
                          <a:solidFill>
                            <a:schemeClr val="tx1"/>
                          </a:solidFill>
                          <a:latin typeface="Times" charset="0"/>
                          <a:ea typeface="ＭＳ Ｐゴシック" charset="-128"/>
                        </a:defRPr>
                      </a:lvl2pPr>
                      <a:lvl3pPr marL="1143000" indent="-228600" defTabSz="457200">
                        <a:spcBef>
                          <a:spcPct val="20000"/>
                        </a:spcBef>
                        <a:defRPr sz="10500">
                          <a:solidFill>
                            <a:schemeClr val="tx1"/>
                          </a:solidFill>
                          <a:latin typeface="Times" charset="0"/>
                          <a:ea typeface="ＭＳ Ｐゴシック" charset="-128"/>
                        </a:defRPr>
                      </a:lvl3pPr>
                      <a:lvl4pPr marL="1600200" indent="-228600" defTabSz="457200">
                        <a:spcBef>
                          <a:spcPct val="20000"/>
                        </a:spcBef>
                        <a:defRPr sz="8800">
                          <a:solidFill>
                            <a:schemeClr val="tx1"/>
                          </a:solidFill>
                          <a:latin typeface="Times" charset="0"/>
                          <a:ea typeface="ＭＳ Ｐゴシック" charset="-128"/>
                        </a:defRPr>
                      </a:lvl4pPr>
                      <a:lvl5pPr marL="2057400" indent="-228600" defTabSz="457200">
                        <a:spcBef>
                          <a:spcPct val="20000"/>
                        </a:spcBef>
                        <a:defRPr sz="8800">
                          <a:solidFill>
                            <a:schemeClr val="tx1"/>
                          </a:solidFill>
                          <a:latin typeface="Times" charset="0"/>
                          <a:ea typeface="ＭＳ Ｐゴシック" charset="-128"/>
                        </a:defRPr>
                      </a:lvl5pPr>
                      <a:lvl6pPr marL="2514600" indent="-228600" defTabSz="457200" eaLnBrk="0" fontAlgn="base" hangingPunct="0">
                        <a:spcBef>
                          <a:spcPct val="20000"/>
                        </a:spcBef>
                        <a:spcAft>
                          <a:spcPct val="0"/>
                        </a:spcAft>
                        <a:defRPr sz="8800">
                          <a:solidFill>
                            <a:schemeClr val="tx1"/>
                          </a:solidFill>
                          <a:latin typeface="Times" charset="0"/>
                          <a:ea typeface="ＭＳ Ｐゴシック" charset="-128"/>
                        </a:defRPr>
                      </a:lvl6pPr>
                      <a:lvl7pPr marL="2971800" indent="-228600" defTabSz="457200" eaLnBrk="0" fontAlgn="base" hangingPunct="0">
                        <a:spcBef>
                          <a:spcPct val="20000"/>
                        </a:spcBef>
                        <a:spcAft>
                          <a:spcPct val="0"/>
                        </a:spcAft>
                        <a:defRPr sz="8800">
                          <a:solidFill>
                            <a:schemeClr val="tx1"/>
                          </a:solidFill>
                          <a:latin typeface="Times" charset="0"/>
                          <a:ea typeface="ＭＳ Ｐゴシック" charset="-128"/>
                        </a:defRPr>
                      </a:lvl7pPr>
                      <a:lvl8pPr marL="3429000" indent="-228600" defTabSz="457200" eaLnBrk="0" fontAlgn="base" hangingPunct="0">
                        <a:spcBef>
                          <a:spcPct val="20000"/>
                        </a:spcBef>
                        <a:spcAft>
                          <a:spcPct val="0"/>
                        </a:spcAft>
                        <a:defRPr sz="8800">
                          <a:solidFill>
                            <a:schemeClr val="tx1"/>
                          </a:solidFill>
                          <a:latin typeface="Times" charset="0"/>
                          <a:ea typeface="ＭＳ Ｐゴシック" charset="-128"/>
                        </a:defRPr>
                      </a:lvl8pPr>
                      <a:lvl9pPr marL="3886200" indent="-228600" defTabSz="457200" eaLnBrk="0" fontAlgn="base" hangingPunct="0">
                        <a:spcBef>
                          <a:spcPct val="20000"/>
                        </a:spcBef>
                        <a:spcAft>
                          <a:spcPct val="0"/>
                        </a:spcAft>
                        <a:defRPr sz="8800">
                          <a:solidFill>
                            <a:schemeClr val="tx1"/>
                          </a:solidFill>
                          <a:latin typeface="Times"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2800" b="1" i="0" u="none" strike="noStrike" cap="none" normalizeH="0" baseline="0" dirty="0">
                          <a:ln>
                            <a:noFill/>
                          </a:ln>
                          <a:solidFill>
                            <a:srgbClr val="000000"/>
                          </a:solidFill>
                          <a:effectLst/>
                          <a:latin typeface="Times" charset="0"/>
                          <a:ea typeface="ＭＳ Ｐゴシック" charset="-128"/>
                        </a:rPr>
                        <a:t>49.222</a:t>
                      </a:r>
                    </a:p>
                  </a:txBody>
                  <a:tcPr marT="45712" marB="45712" horzOverflow="overflow">
                    <a:lnL>
                      <a:noFill/>
                    </a:lnL>
                    <a:lnR>
                      <a:noFill/>
                    </a:lnR>
                    <a:lnT>
                      <a:noFill/>
                    </a:lnT>
                    <a:lnB>
                      <a:noFill/>
                    </a:lnB>
                    <a:lnTlToBr>
                      <a:noFill/>
                    </a:lnTlToBr>
                    <a:lnBlToTr>
                      <a:noFill/>
                    </a:lnBlToTr>
                    <a:solidFill>
                      <a:srgbClr val="CBECDE"/>
                    </a:solidFill>
                  </a:tcPr>
                </a:tc>
                <a:tc>
                  <a:txBody>
                    <a:bodyPr/>
                    <a:lstStyle>
                      <a:lvl1pPr defTabSz="457200">
                        <a:spcBef>
                          <a:spcPct val="20000"/>
                        </a:spcBef>
                        <a:defRPr sz="14000">
                          <a:solidFill>
                            <a:schemeClr val="tx1"/>
                          </a:solidFill>
                          <a:latin typeface="Times" charset="0"/>
                          <a:ea typeface="ＭＳ Ｐゴシック" charset="-128"/>
                        </a:defRPr>
                      </a:lvl1pPr>
                      <a:lvl2pPr marL="742950" indent="-285750" defTabSz="457200">
                        <a:spcBef>
                          <a:spcPct val="20000"/>
                        </a:spcBef>
                        <a:defRPr sz="12200">
                          <a:solidFill>
                            <a:schemeClr val="tx1"/>
                          </a:solidFill>
                          <a:latin typeface="Times" charset="0"/>
                          <a:ea typeface="ＭＳ Ｐゴシック" charset="-128"/>
                        </a:defRPr>
                      </a:lvl2pPr>
                      <a:lvl3pPr marL="1143000" indent="-228600" defTabSz="457200">
                        <a:spcBef>
                          <a:spcPct val="20000"/>
                        </a:spcBef>
                        <a:defRPr sz="10500">
                          <a:solidFill>
                            <a:schemeClr val="tx1"/>
                          </a:solidFill>
                          <a:latin typeface="Times" charset="0"/>
                          <a:ea typeface="ＭＳ Ｐゴシック" charset="-128"/>
                        </a:defRPr>
                      </a:lvl3pPr>
                      <a:lvl4pPr marL="1600200" indent="-228600" defTabSz="457200">
                        <a:spcBef>
                          <a:spcPct val="20000"/>
                        </a:spcBef>
                        <a:defRPr sz="8800">
                          <a:solidFill>
                            <a:schemeClr val="tx1"/>
                          </a:solidFill>
                          <a:latin typeface="Times" charset="0"/>
                          <a:ea typeface="ＭＳ Ｐゴシック" charset="-128"/>
                        </a:defRPr>
                      </a:lvl4pPr>
                      <a:lvl5pPr marL="2057400" indent="-228600" defTabSz="457200">
                        <a:spcBef>
                          <a:spcPct val="20000"/>
                        </a:spcBef>
                        <a:defRPr sz="8800">
                          <a:solidFill>
                            <a:schemeClr val="tx1"/>
                          </a:solidFill>
                          <a:latin typeface="Times" charset="0"/>
                          <a:ea typeface="ＭＳ Ｐゴシック" charset="-128"/>
                        </a:defRPr>
                      </a:lvl5pPr>
                      <a:lvl6pPr marL="2514600" indent="-228600" defTabSz="457200" eaLnBrk="0" fontAlgn="base" hangingPunct="0">
                        <a:spcBef>
                          <a:spcPct val="20000"/>
                        </a:spcBef>
                        <a:spcAft>
                          <a:spcPct val="0"/>
                        </a:spcAft>
                        <a:defRPr sz="8800">
                          <a:solidFill>
                            <a:schemeClr val="tx1"/>
                          </a:solidFill>
                          <a:latin typeface="Times" charset="0"/>
                          <a:ea typeface="ＭＳ Ｐゴシック" charset="-128"/>
                        </a:defRPr>
                      </a:lvl6pPr>
                      <a:lvl7pPr marL="2971800" indent="-228600" defTabSz="457200" eaLnBrk="0" fontAlgn="base" hangingPunct="0">
                        <a:spcBef>
                          <a:spcPct val="20000"/>
                        </a:spcBef>
                        <a:spcAft>
                          <a:spcPct val="0"/>
                        </a:spcAft>
                        <a:defRPr sz="8800">
                          <a:solidFill>
                            <a:schemeClr val="tx1"/>
                          </a:solidFill>
                          <a:latin typeface="Times" charset="0"/>
                          <a:ea typeface="ＭＳ Ｐゴシック" charset="-128"/>
                        </a:defRPr>
                      </a:lvl7pPr>
                      <a:lvl8pPr marL="3429000" indent="-228600" defTabSz="457200" eaLnBrk="0" fontAlgn="base" hangingPunct="0">
                        <a:spcBef>
                          <a:spcPct val="20000"/>
                        </a:spcBef>
                        <a:spcAft>
                          <a:spcPct val="0"/>
                        </a:spcAft>
                        <a:defRPr sz="8800">
                          <a:solidFill>
                            <a:schemeClr val="tx1"/>
                          </a:solidFill>
                          <a:latin typeface="Times" charset="0"/>
                          <a:ea typeface="ＭＳ Ｐゴシック" charset="-128"/>
                        </a:defRPr>
                      </a:lvl8pPr>
                      <a:lvl9pPr marL="3886200" indent="-228600" defTabSz="457200" eaLnBrk="0" fontAlgn="base" hangingPunct="0">
                        <a:spcBef>
                          <a:spcPct val="20000"/>
                        </a:spcBef>
                        <a:spcAft>
                          <a:spcPct val="0"/>
                        </a:spcAft>
                        <a:defRPr sz="8800">
                          <a:solidFill>
                            <a:schemeClr val="tx1"/>
                          </a:solidFill>
                          <a:latin typeface="Times"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2800" b="1" i="0" u="none" strike="noStrike" cap="none" normalizeH="0" baseline="0" dirty="0">
                          <a:ln>
                            <a:noFill/>
                          </a:ln>
                          <a:solidFill>
                            <a:srgbClr val="000000"/>
                          </a:solidFill>
                          <a:effectLst/>
                          <a:latin typeface="Times" charset="0"/>
                          <a:ea typeface="ＭＳ Ｐゴシック" charset="-128"/>
                        </a:rPr>
                        <a:t>49.0</a:t>
                      </a:r>
                    </a:p>
                  </a:txBody>
                  <a:tcPr marT="45712" marB="45712" horzOverflow="overflow">
                    <a:lnL>
                      <a:noFill/>
                    </a:lnL>
                    <a:lnR>
                      <a:noFill/>
                    </a:lnR>
                    <a:lnT>
                      <a:noFill/>
                    </a:lnT>
                    <a:lnB>
                      <a:noFill/>
                    </a:lnB>
                    <a:lnTlToBr>
                      <a:noFill/>
                    </a:lnTlToBr>
                    <a:lnBlToTr>
                      <a:noFill/>
                    </a:lnBlToTr>
                    <a:solidFill>
                      <a:srgbClr val="CBECDE"/>
                    </a:solidFill>
                  </a:tcPr>
                </a:tc>
              </a:tr>
              <a:tr h="1437694">
                <a:tc>
                  <a:txBody>
                    <a:bodyPr/>
                    <a:lstStyle>
                      <a:lvl1pPr defTabSz="457200">
                        <a:spcBef>
                          <a:spcPct val="20000"/>
                        </a:spcBef>
                        <a:defRPr sz="14000">
                          <a:solidFill>
                            <a:schemeClr val="tx1"/>
                          </a:solidFill>
                          <a:latin typeface="Times" charset="0"/>
                          <a:ea typeface="ＭＳ Ｐゴシック" charset="-128"/>
                        </a:defRPr>
                      </a:lvl1pPr>
                      <a:lvl2pPr marL="742950" indent="-285750" defTabSz="457200">
                        <a:spcBef>
                          <a:spcPct val="20000"/>
                        </a:spcBef>
                        <a:defRPr sz="12200">
                          <a:solidFill>
                            <a:schemeClr val="tx1"/>
                          </a:solidFill>
                          <a:latin typeface="Times" charset="0"/>
                          <a:ea typeface="ＭＳ Ｐゴシック" charset="-128"/>
                        </a:defRPr>
                      </a:lvl2pPr>
                      <a:lvl3pPr marL="1143000" indent="-228600" defTabSz="457200">
                        <a:spcBef>
                          <a:spcPct val="20000"/>
                        </a:spcBef>
                        <a:defRPr sz="10500">
                          <a:solidFill>
                            <a:schemeClr val="tx1"/>
                          </a:solidFill>
                          <a:latin typeface="Times" charset="0"/>
                          <a:ea typeface="ＭＳ Ｐゴシック" charset="-128"/>
                        </a:defRPr>
                      </a:lvl3pPr>
                      <a:lvl4pPr marL="1600200" indent="-228600" defTabSz="457200">
                        <a:spcBef>
                          <a:spcPct val="20000"/>
                        </a:spcBef>
                        <a:defRPr sz="8800">
                          <a:solidFill>
                            <a:schemeClr val="tx1"/>
                          </a:solidFill>
                          <a:latin typeface="Times" charset="0"/>
                          <a:ea typeface="ＭＳ Ｐゴシック" charset="-128"/>
                        </a:defRPr>
                      </a:lvl4pPr>
                      <a:lvl5pPr marL="2057400" indent="-228600" defTabSz="457200">
                        <a:spcBef>
                          <a:spcPct val="20000"/>
                        </a:spcBef>
                        <a:defRPr sz="8800">
                          <a:solidFill>
                            <a:schemeClr val="tx1"/>
                          </a:solidFill>
                          <a:latin typeface="Times" charset="0"/>
                          <a:ea typeface="ＭＳ Ｐゴシック" charset="-128"/>
                        </a:defRPr>
                      </a:lvl5pPr>
                      <a:lvl6pPr marL="2514600" indent="-228600" defTabSz="457200" eaLnBrk="0" fontAlgn="base" hangingPunct="0">
                        <a:spcBef>
                          <a:spcPct val="20000"/>
                        </a:spcBef>
                        <a:spcAft>
                          <a:spcPct val="0"/>
                        </a:spcAft>
                        <a:defRPr sz="8800">
                          <a:solidFill>
                            <a:schemeClr val="tx1"/>
                          </a:solidFill>
                          <a:latin typeface="Times" charset="0"/>
                          <a:ea typeface="ＭＳ Ｐゴシック" charset="-128"/>
                        </a:defRPr>
                      </a:lvl6pPr>
                      <a:lvl7pPr marL="2971800" indent="-228600" defTabSz="457200" eaLnBrk="0" fontAlgn="base" hangingPunct="0">
                        <a:spcBef>
                          <a:spcPct val="20000"/>
                        </a:spcBef>
                        <a:spcAft>
                          <a:spcPct val="0"/>
                        </a:spcAft>
                        <a:defRPr sz="8800">
                          <a:solidFill>
                            <a:schemeClr val="tx1"/>
                          </a:solidFill>
                          <a:latin typeface="Times" charset="0"/>
                          <a:ea typeface="ＭＳ Ｐゴシック" charset="-128"/>
                        </a:defRPr>
                      </a:lvl7pPr>
                      <a:lvl8pPr marL="3429000" indent="-228600" defTabSz="457200" eaLnBrk="0" fontAlgn="base" hangingPunct="0">
                        <a:spcBef>
                          <a:spcPct val="20000"/>
                        </a:spcBef>
                        <a:spcAft>
                          <a:spcPct val="0"/>
                        </a:spcAft>
                        <a:defRPr sz="8800">
                          <a:solidFill>
                            <a:schemeClr val="tx1"/>
                          </a:solidFill>
                          <a:latin typeface="Times" charset="0"/>
                          <a:ea typeface="ＭＳ Ｐゴシック" charset="-128"/>
                        </a:defRPr>
                      </a:lvl8pPr>
                      <a:lvl9pPr marL="3886200" indent="-228600" defTabSz="457200" eaLnBrk="0" fontAlgn="base" hangingPunct="0">
                        <a:spcBef>
                          <a:spcPct val="20000"/>
                        </a:spcBef>
                        <a:spcAft>
                          <a:spcPct val="0"/>
                        </a:spcAft>
                        <a:defRPr sz="8800">
                          <a:solidFill>
                            <a:schemeClr val="tx1"/>
                          </a:solidFill>
                          <a:latin typeface="Times"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800" b="1" i="0" u="none" strike="noStrike" cap="none" normalizeH="0" baseline="0" dirty="0">
                          <a:ln>
                            <a:noFill/>
                          </a:ln>
                          <a:solidFill>
                            <a:srgbClr val="000000"/>
                          </a:solidFill>
                          <a:effectLst/>
                          <a:latin typeface="Times" charset="0"/>
                          <a:ea typeface="ＭＳ Ｐゴシック" charset="-128"/>
                        </a:rPr>
                        <a:t>UPSIT Score (out of 40)* (n=10)</a:t>
                      </a:r>
                    </a:p>
                  </a:txBody>
                  <a:tcPr marT="45712" marB="45712" horzOverflow="overflow">
                    <a:lnL>
                      <a:noFill/>
                    </a:lnL>
                    <a:lnR>
                      <a:noFill/>
                    </a:lnR>
                    <a:lnT>
                      <a:noFill/>
                    </a:lnT>
                    <a:lnB>
                      <a:noFill/>
                    </a:lnB>
                    <a:lnTlToBr>
                      <a:noFill/>
                    </a:lnTlToBr>
                    <a:lnBlToTr>
                      <a:noFill/>
                    </a:lnBlToTr>
                    <a:solidFill>
                      <a:srgbClr val="E7F6EF"/>
                    </a:solidFill>
                  </a:tcPr>
                </a:tc>
                <a:tc>
                  <a:txBody>
                    <a:bodyPr/>
                    <a:lstStyle>
                      <a:lvl1pPr defTabSz="457200">
                        <a:spcBef>
                          <a:spcPct val="20000"/>
                        </a:spcBef>
                        <a:defRPr sz="14000">
                          <a:solidFill>
                            <a:schemeClr val="tx1"/>
                          </a:solidFill>
                          <a:latin typeface="Times" charset="0"/>
                          <a:ea typeface="ＭＳ Ｐゴシック" charset="-128"/>
                        </a:defRPr>
                      </a:lvl1pPr>
                      <a:lvl2pPr marL="742950" indent="-285750" defTabSz="457200">
                        <a:spcBef>
                          <a:spcPct val="20000"/>
                        </a:spcBef>
                        <a:defRPr sz="12200">
                          <a:solidFill>
                            <a:schemeClr val="tx1"/>
                          </a:solidFill>
                          <a:latin typeface="Times" charset="0"/>
                          <a:ea typeface="ＭＳ Ｐゴシック" charset="-128"/>
                        </a:defRPr>
                      </a:lvl2pPr>
                      <a:lvl3pPr marL="1143000" indent="-228600" defTabSz="457200">
                        <a:spcBef>
                          <a:spcPct val="20000"/>
                        </a:spcBef>
                        <a:defRPr sz="10500">
                          <a:solidFill>
                            <a:schemeClr val="tx1"/>
                          </a:solidFill>
                          <a:latin typeface="Times" charset="0"/>
                          <a:ea typeface="ＭＳ Ｐゴシック" charset="-128"/>
                        </a:defRPr>
                      </a:lvl3pPr>
                      <a:lvl4pPr marL="1600200" indent="-228600" defTabSz="457200">
                        <a:spcBef>
                          <a:spcPct val="20000"/>
                        </a:spcBef>
                        <a:defRPr sz="8800">
                          <a:solidFill>
                            <a:schemeClr val="tx1"/>
                          </a:solidFill>
                          <a:latin typeface="Times" charset="0"/>
                          <a:ea typeface="ＭＳ Ｐゴシック" charset="-128"/>
                        </a:defRPr>
                      </a:lvl4pPr>
                      <a:lvl5pPr marL="2057400" indent="-228600" defTabSz="457200">
                        <a:spcBef>
                          <a:spcPct val="20000"/>
                        </a:spcBef>
                        <a:defRPr sz="8800">
                          <a:solidFill>
                            <a:schemeClr val="tx1"/>
                          </a:solidFill>
                          <a:latin typeface="Times" charset="0"/>
                          <a:ea typeface="ＭＳ Ｐゴシック" charset="-128"/>
                        </a:defRPr>
                      </a:lvl5pPr>
                      <a:lvl6pPr marL="2514600" indent="-228600" defTabSz="457200" eaLnBrk="0" fontAlgn="base" hangingPunct="0">
                        <a:spcBef>
                          <a:spcPct val="20000"/>
                        </a:spcBef>
                        <a:spcAft>
                          <a:spcPct val="0"/>
                        </a:spcAft>
                        <a:defRPr sz="8800">
                          <a:solidFill>
                            <a:schemeClr val="tx1"/>
                          </a:solidFill>
                          <a:latin typeface="Times" charset="0"/>
                          <a:ea typeface="ＭＳ Ｐゴシック" charset="-128"/>
                        </a:defRPr>
                      </a:lvl6pPr>
                      <a:lvl7pPr marL="2971800" indent="-228600" defTabSz="457200" eaLnBrk="0" fontAlgn="base" hangingPunct="0">
                        <a:spcBef>
                          <a:spcPct val="20000"/>
                        </a:spcBef>
                        <a:spcAft>
                          <a:spcPct val="0"/>
                        </a:spcAft>
                        <a:defRPr sz="8800">
                          <a:solidFill>
                            <a:schemeClr val="tx1"/>
                          </a:solidFill>
                          <a:latin typeface="Times" charset="0"/>
                          <a:ea typeface="ＭＳ Ｐゴシック" charset="-128"/>
                        </a:defRPr>
                      </a:lvl7pPr>
                      <a:lvl8pPr marL="3429000" indent="-228600" defTabSz="457200" eaLnBrk="0" fontAlgn="base" hangingPunct="0">
                        <a:spcBef>
                          <a:spcPct val="20000"/>
                        </a:spcBef>
                        <a:spcAft>
                          <a:spcPct val="0"/>
                        </a:spcAft>
                        <a:defRPr sz="8800">
                          <a:solidFill>
                            <a:schemeClr val="tx1"/>
                          </a:solidFill>
                          <a:latin typeface="Times" charset="0"/>
                          <a:ea typeface="ＭＳ Ｐゴシック" charset="-128"/>
                        </a:defRPr>
                      </a:lvl8pPr>
                      <a:lvl9pPr marL="3886200" indent="-228600" defTabSz="457200" eaLnBrk="0" fontAlgn="base" hangingPunct="0">
                        <a:spcBef>
                          <a:spcPct val="20000"/>
                        </a:spcBef>
                        <a:spcAft>
                          <a:spcPct val="0"/>
                        </a:spcAft>
                        <a:defRPr sz="8800">
                          <a:solidFill>
                            <a:schemeClr val="tx1"/>
                          </a:solidFill>
                          <a:latin typeface="Times"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2800" b="1" i="0" u="none" strike="noStrike" cap="none" normalizeH="0" baseline="0" dirty="0">
                          <a:ln>
                            <a:noFill/>
                          </a:ln>
                          <a:solidFill>
                            <a:srgbClr val="000000"/>
                          </a:solidFill>
                          <a:effectLst/>
                          <a:latin typeface="Times" charset="0"/>
                          <a:ea typeface="ＭＳ Ｐゴシック" charset="-128"/>
                        </a:rPr>
                        <a:t>19.3</a:t>
                      </a:r>
                    </a:p>
                  </a:txBody>
                  <a:tcPr marT="45712" marB="45712" horzOverflow="overflow">
                    <a:lnL>
                      <a:noFill/>
                    </a:lnL>
                    <a:lnR>
                      <a:noFill/>
                    </a:lnR>
                    <a:lnT>
                      <a:noFill/>
                    </a:lnT>
                    <a:lnB>
                      <a:noFill/>
                    </a:lnB>
                    <a:lnTlToBr>
                      <a:noFill/>
                    </a:lnTlToBr>
                    <a:lnBlToTr>
                      <a:noFill/>
                    </a:lnBlToTr>
                    <a:solidFill>
                      <a:srgbClr val="E7F6EF"/>
                    </a:solidFill>
                  </a:tcPr>
                </a:tc>
                <a:tc>
                  <a:txBody>
                    <a:bodyPr/>
                    <a:lstStyle>
                      <a:lvl1pPr defTabSz="457200">
                        <a:spcBef>
                          <a:spcPct val="20000"/>
                        </a:spcBef>
                        <a:defRPr sz="14000">
                          <a:solidFill>
                            <a:schemeClr val="tx1"/>
                          </a:solidFill>
                          <a:latin typeface="Times" charset="0"/>
                          <a:ea typeface="ＭＳ Ｐゴシック" charset="-128"/>
                        </a:defRPr>
                      </a:lvl1pPr>
                      <a:lvl2pPr marL="742950" indent="-285750" defTabSz="457200">
                        <a:spcBef>
                          <a:spcPct val="20000"/>
                        </a:spcBef>
                        <a:defRPr sz="12200">
                          <a:solidFill>
                            <a:schemeClr val="tx1"/>
                          </a:solidFill>
                          <a:latin typeface="Times" charset="0"/>
                          <a:ea typeface="ＭＳ Ｐゴシック" charset="-128"/>
                        </a:defRPr>
                      </a:lvl2pPr>
                      <a:lvl3pPr marL="1143000" indent="-228600" defTabSz="457200">
                        <a:spcBef>
                          <a:spcPct val="20000"/>
                        </a:spcBef>
                        <a:defRPr sz="10500">
                          <a:solidFill>
                            <a:schemeClr val="tx1"/>
                          </a:solidFill>
                          <a:latin typeface="Times" charset="0"/>
                          <a:ea typeface="ＭＳ Ｐゴシック" charset="-128"/>
                        </a:defRPr>
                      </a:lvl3pPr>
                      <a:lvl4pPr marL="1600200" indent="-228600" defTabSz="457200">
                        <a:spcBef>
                          <a:spcPct val="20000"/>
                        </a:spcBef>
                        <a:defRPr sz="8800">
                          <a:solidFill>
                            <a:schemeClr val="tx1"/>
                          </a:solidFill>
                          <a:latin typeface="Times" charset="0"/>
                          <a:ea typeface="ＭＳ Ｐゴシック" charset="-128"/>
                        </a:defRPr>
                      </a:lvl4pPr>
                      <a:lvl5pPr marL="2057400" indent="-228600" defTabSz="457200">
                        <a:spcBef>
                          <a:spcPct val="20000"/>
                        </a:spcBef>
                        <a:defRPr sz="8800">
                          <a:solidFill>
                            <a:schemeClr val="tx1"/>
                          </a:solidFill>
                          <a:latin typeface="Times" charset="0"/>
                          <a:ea typeface="ＭＳ Ｐゴシック" charset="-128"/>
                        </a:defRPr>
                      </a:lvl5pPr>
                      <a:lvl6pPr marL="2514600" indent="-228600" defTabSz="457200" eaLnBrk="0" fontAlgn="base" hangingPunct="0">
                        <a:spcBef>
                          <a:spcPct val="20000"/>
                        </a:spcBef>
                        <a:spcAft>
                          <a:spcPct val="0"/>
                        </a:spcAft>
                        <a:defRPr sz="8800">
                          <a:solidFill>
                            <a:schemeClr val="tx1"/>
                          </a:solidFill>
                          <a:latin typeface="Times" charset="0"/>
                          <a:ea typeface="ＭＳ Ｐゴシック" charset="-128"/>
                        </a:defRPr>
                      </a:lvl6pPr>
                      <a:lvl7pPr marL="2971800" indent="-228600" defTabSz="457200" eaLnBrk="0" fontAlgn="base" hangingPunct="0">
                        <a:spcBef>
                          <a:spcPct val="20000"/>
                        </a:spcBef>
                        <a:spcAft>
                          <a:spcPct val="0"/>
                        </a:spcAft>
                        <a:defRPr sz="8800">
                          <a:solidFill>
                            <a:schemeClr val="tx1"/>
                          </a:solidFill>
                          <a:latin typeface="Times" charset="0"/>
                          <a:ea typeface="ＭＳ Ｐゴシック" charset="-128"/>
                        </a:defRPr>
                      </a:lvl7pPr>
                      <a:lvl8pPr marL="3429000" indent="-228600" defTabSz="457200" eaLnBrk="0" fontAlgn="base" hangingPunct="0">
                        <a:spcBef>
                          <a:spcPct val="20000"/>
                        </a:spcBef>
                        <a:spcAft>
                          <a:spcPct val="0"/>
                        </a:spcAft>
                        <a:defRPr sz="8800">
                          <a:solidFill>
                            <a:schemeClr val="tx1"/>
                          </a:solidFill>
                          <a:latin typeface="Times" charset="0"/>
                          <a:ea typeface="ＭＳ Ｐゴシック" charset="-128"/>
                        </a:defRPr>
                      </a:lvl8pPr>
                      <a:lvl9pPr marL="3886200" indent="-228600" defTabSz="457200" eaLnBrk="0" fontAlgn="base" hangingPunct="0">
                        <a:spcBef>
                          <a:spcPct val="20000"/>
                        </a:spcBef>
                        <a:spcAft>
                          <a:spcPct val="0"/>
                        </a:spcAft>
                        <a:defRPr sz="8800">
                          <a:solidFill>
                            <a:schemeClr val="tx1"/>
                          </a:solidFill>
                          <a:latin typeface="Times"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2800" b="1" i="0" u="none" strike="noStrike" cap="none" normalizeH="0" baseline="0" dirty="0">
                          <a:ln>
                            <a:noFill/>
                          </a:ln>
                          <a:solidFill>
                            <a:srgbClr val="000000"/>
                          </a:solidFill>
                          <a:effectLst/>
                          <a:latin typeface="Times" charset="0"/>
                          <a:ea typeface="ＭＳ Ｐゴシック" charset="-128"/>
                        </a:rPr>
                        <a:t>19</a:t>
                      </a:r>
                    </a:p>
                  </a:txBody>
                  <a:tcPr marT="45712" marB="45712" horzOverflow="overflow">
                    <a:lnL>
                      <a:noFill/>
                    </a:lnL>
                    <a:lnR>
                      <a:noFill/>
                    </a:lnR>
                    <a:lnT>
                      <a:noFill/>
                    </a:lnT>
                    <a:lnB>
                      <a:noFill/>
                    </a:lnB>
                    <a:lnTlToBr>
                      <a:noFill/>
                    </a:lnTlToBr>
                    <a:lnBlToTr>
                      <a:noFill/>
                    </a:lnBlToTr>
                    <a:solidFill>
                      <a:srgbClr val="E7F6EF"/>
                    </a:solidFill>
                  </a:tcPr>
                </a:tc>
              </a:tr>
              <a:tr h="1753602">
                <a:tc>
                  <a:txBody>
                    <a:bodyPr/>
                    <a:lstStyle>
                      <a:lvl1pPr defTabSz="457200">
                        <a:spcBef>
                          <a:spcPct val="20000"/>
                        </a:spcBef>
                        <a:defRPr sz="14000">
                          <a:solidFill>
                            <a:schemeClr val="tx1"/>
                          </a:solidFill>
                          <a:latin typeface="Times" charset="0"/>
                          <a:ea typeface="ＭＳ Ｐゴシック" charset="-128"/>
                        </a:defRPr>
                      </a:lvl1pPr>
                      <a:lvl2pPr marL="742950" indent="-285750" defTabSz="457200">
                        <a:spcBef>
                          <a:spcPct val="20000"/>
                        </a:spcBef>
                        <a:defRPr sz="12200">
                          <a:solidFill>
                            <a:schemeClr val="tx1"/>
                          </a:solidFill>
                          <a:latin typeface="Times" charset="0"/>
                          <a:ea typeface="ＭＳ Ｐゴシック" charset="-128"/>
                        </a:defRPr>
                      </a:lvl2pPr>
                      <a:lvl3pPr marL="1143000" indent="-228600" defTabSz="457200">
                        <a:spcBef>
                          <a:spcPct val="20000"/>
                        </a:spcBef>
                        <a:defRPr sz="10500">
                          <a:solidFill>
                            <a:schemeClr val="tx1"/>
                          </a:solidFill>
                          <a:latin typeface="Times" charset="0"/>
                          <a:ea typeface="ＭＳ Ｐゴシック" charset="-128"/>
                        </a:defRPr>
                      </a:lvl3pPr>
                      <a:lvl4pPr marL="1600200" indent="-228600" defTabSz="457200">
                        <a:spcBef>
                          <a:spcPct val="20000"/>
                        </a:spcBef>
                        <a:defRPr sz="8800">
                          <a:solidFill>
                            <a:schemeClr val="tx1"/>
                          </a:solidFill>
                          <a:latin typeface="Times" charset="0"/>
                          <a:ea typeface="ＭＳ Ｐゴシック" charset="-128"/>
                        </a:defRPr>
                      </a:lvl4pPr>
                      <a:lvl5pPr marL="2057400" indent="-228600" defTabSz="457200">
                        <a:spcBef>
                          <a:spcPct val="20000"/>
                        </a:spcBef>
                        <a:defRPr sz="8800">
                          <a:solidFill>
                            <a:schemeClr val="tx1"/>
                          </a:solidFill>
                          <a:latin typeface="Times" charset="0"/>
                          <a:ea typeface="ＭＳ Ｐゴシック" charset="-128"/>
                        </a:defRPr>
                      </a:lvl5pPr>
                      <a:lvl6pPr marL="2514600" indent="-228600" defTabSz="457200" eaLnBrk="0" fontAlgn="base" hangingPunct="0">
                        <a:spcBef>
                          <a:spcPct val="20000"/>
                        </a:spcBef>
                        <a:spcAft>
                          <a:spcPct val="0"/>
                        </a:spcAft>
                        <a:defRPr sz="8800">
                          <a:solidFill>
                            <a:schemeClr val="tx1"/>
                          </a:solidFill>
                          <a:latin typeface="Times" charset="0"/>
                          <a:ea typeface="ＭＳ Ｐゴシック" charset="-128"/>
                        </a:defRPr>
                      </a:lvl6pPr>
                      <a:lvl7pPr marL="2971800" indent="-228600" defTabSz="457200" eaLnBrk="0" fontAlgn="base" hangingPunct="0">
                        <a:spcBef>
                          <a:spcPct val="20000"/>
                        </a:spcBef>
                        <a:spcAft>
                          <a:spcPct val="0"/>
                        </a:spcAft>
                        <a:defRPr sz="8800">
                          <a:solidFill>
                            <a:schemeClr val="tx1"/>
                          </a:solidFill>
                          <a:latin typeface="Times" charset="0"/>
                          <a:ea typeface="ＭＳ Ｐゴシック" charset="-128"/>
                        </a:defRPr>
                      </a:lvl7pPr>
                      <a:lvl8pPr marL="3429000" indent="-228600" defTabSz="457200" eaLnBrk="0" fontAlgn="base" hangingPunct="0">
                        <a:spcBef>
                          <a:spcPct val="20000"/>
                        </a:spcBef>
                        <a:spcAft>
                          <a:spcPct val="0"/>
                        </a:spcAft>
                        <a:defRPr sz="8800">
                          <a:solidFill>
                            <a:schemeClr val="tx1"/>
                          </a:solidFill>
                          <a:latin typeface="Times" charset="0"/>
                          <a:ea typeface="ＭＳ Ｐゴシック" charset="-128"/>
                        </a:defRPr>
                      </a:lvl8pPr>
                      <a:lvl9pPr marL="3886200" indent="-228600" defTabSz="457200" eaLnBrk="0" fontAlgn="base" hangingPunct="0">
                        <a:spcBef>
                          <a:spcPct val="20000"/>
                        </a:spcBef>
                        <a:spcAft>
                          <a:spcPct val="0"/>
                        </a:spcAft>
                        <a:defRPr sz="8800">
                          <a:solidFill>
                            <a:schemeClr val="tx1"/>
                          </a:solidFill>
                          <a:latin typeface="Times"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800" b="1" i="0" u="none" strike="noStrike" cap="none" normalizeH="0" baseline="0" dirty="0">
                          <a:ln>
                            <a:noFill/>
                          </a:ln>
                          <a:solidFill>
                            <a:srgbClr val="000000"/>
                          </a:solidFill>
                          <a:effectLst/>
                          <a:latin typeface="Times" charset="0"/>
                          <a:ea typeface="ＭＳ Ｐゴシック" charset="-128"/>
                        </a:rPr>
                        <a:t>Disease Duration (years)^ (n=8)</a:t>
                      </a:r>
                    </a:p>
                  </a:txBody>
                  <a:tcPr marT="45712" marB="45712" horzOverflow="overflow">
                    <a:lnL>
                      <a:noFill/>
                    </a:lnL>
                    <a:lnR>
                      <a:noFill/>
                    </a:lnR>
                    <a:lnT>
                      <a:noFill/>
                    </a:lnT>
                    <a:lnB>
                      <a:noFill/>
                    </a:lnB>
                    <a:lnTlToBr>
                      <a:noFill/>
                    </a:lnTlToBr>
                    <a:lnBlToTr>
                      <a:noFill/>
                    </a:lnBlToTr>
                    <a:solidFill>
                      <a:srgbClr val="CBECDE"/>
                    </a:solidFill>
                  </a:tcPr>
                </a:tc>
                <a:tc>
                  <a:txBody>
                    <a:bodyPr/>
                    <a:lstStyle>
                      <a:lvl1pPr defTabSz="457200">
                        <a:spcBef>
                          <a:spcPct val="20000"/>
                        </a:spcBef>
                        <a:defRPr sz="14000">
                          <a:solidFill>
                            <a:schemeClr val="tx1"/>
                          </a:solidFill>
                          <a:latin typeface="Times" charset="0"/>
                          <a:ea typeface="ＭＳ Ｐゴシック" charset="-128"/>
                        </a:defRPr>
                      </a:lvl1pPr>
                      <a:lvl2pPr marL="742950" indent="-285750" defTabSz="457200">
                        <a:spcBef>
                          <a:spcPct val="20000"/>
                        </a:spcBef>
                        <a:defRPr sz="12200">
                          <a:solidFill>
                            <a:schemeClr val="tx1"/>
                          </a:solidFill>
                          <a:latin typeface="Times" charset="0"/>
                          <a:ea typeface="ＭＳ Ｐゴシック" charset="-128"/>
                        </a:defRPr>
                      </a:lvl2pPr>
                      <a:lvl3pPr marL="1143000" indent="-228600" defTabSz="457200">
                        <a:spcBef>
                          <a:spcPct val="20000"/>
                        </a:spcBef>
                        <a:defRPr sz="10500">
                          <a:solidFill>
                            <a:schemeClr val="tx1"/>
                          </a:solidFill>
                          <a:latin typeface="Times" charset="0"/>
                          <a:ea typeface="ＭＳ Ｐゴシック" charset="-128"/>
                        </a:defRPr>
                      </a:lvl3pPr>
                      <a:lvl4pPr marL="1600200" indent="-228600" defTabSz="457200">
                        <a:spcBef>
                          <a:spcPct val="20000"/>
                        </a:spcBef>
                        <a:defRPr sz="8800">
                          <a:solidFill>
                            <a:schemeClr val="tx1"/>
                          </a:solidFill>
                          <a:latin typeface="Times" charset="0"/>
                          <a:ea typeface="ＭＳ Ｐゴシック" charset="-128"/>
                        </a:defRPr>
                      </a:lvl4pPr>
                      <a:lvl5pPr marL="2057400" indent="-228600" defTabSz="457200">
                        <a:spcBef>
                          <a:spcPct val="20000"/>
                        </a:spcBef>
                        <a:defRPr sz="8800">
                          <a:solidFill>
                            <a:schemeClr val="tx1"/>
                          </a:solidFill>
                          <a:latin typeface="Times" charset="0"/>
                          <a:ea typeface="ＭＳ Ｐゴシック" charset="-128"/>
                        </a:defRPr>
                      </a:lvl5pPr>
                      <a:lvl6pPr marL="2514600" indent="-228600" defTabSz="457200" eaLnBrk="0" fontAlgn="base" hangingPunct="0">
                        <a:spcBef>
                          <a:spcPct val="20000"/>
                        </a:spcBef>
                        <a:spcAft>
                          <a:spcPct val="0"/>
                        </a:spcAft>
                        <a:defRPr sz="8800">
                          <a:solidFill>
                            <a:schemeClr val="tx1"/>
                          </a:solidFill>
                          <a:latin typeface="Times" charset="0"/>
                          <a:ea typeface="ＭＳ Ｐゴシック" charset="-128"/>
                        </a:defRPr>
                      </a:lvl6pPr>
                      <a:lvl7pPr marL="2971800" indent="-228600" defTabSz="457200" eaLnBrk="0" fontAlgn="base" hangingPunct="0">
                        <a:spcBef>
                          <a:spcPct val="20000"/>
                        </a:spcBef>
                        <a:spcAft>
                          <a:spcPct val="0"/>
                        </a:spcAft>
                        <a:defRPr sz="8800">
                          <a:solidFill>
                            <a:schemeClr val="tx1"/>
                          </a:solidFill>
                          <a:latin typeface="Times" charset="0"/>
                          <a:ea typeface="ＭＳ Ｐゴシック" charset="-128"/>
                        </a:defRPr>
                      </a:lvl7pPr>
                      <a:lvl8pPr marL="3429000" indent="-228600" defTabSz="457200" eaLnBrk="0" fontAlgn="base" hangingPunct="0">
                        <a:spcBef>
                          <a:spcPct val="20000"/>
                        </a:spcBef>
                        <a:spcAft>
                          <a:spcPct val="0"/>
                        </a:spcAft>
                        <a:defRPr sz="8800">
                          <a:solidFill>
                            <a:schemeClr val="tx1"/>
                          </a:solidFill>
                          <a:latin typeface="Times" charset="0"/>
                          <a:ea typeface="ＭＳ Ｐゴシック" charset="-128"/>
                        </a:defRPr>
                      </a:lvl8pPr>
                      <a:lvl9pPr marL="3886200" indent="-228600" defTabSz="457200" eaLnBrk="0" fontAlgn="base" hangingPunct="0">
                        <a:spcBef>
                          <a:spcPct val="20000"/>
                        </a:spcBef>
                        <a:spcAft>
                          <a:spcPct val="0"/>
                        </a:spcAft>
                        <a:defRPr sz="8800">
                          <a:solidFill>
                            <a:schemeClr val="tx1"/>
                          </a:solidFill>
                          <a:latin typeface="Times"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2800" b="1" i="0" u="none" strike="noStrike" cap="none" normalizeH="0" baseline="0" dirty="0">
                          <a:ln>
                            <a:noFill/>
                          </a:ln>
                          <a:solidFill>
                            <a:srgbClr val="000000"/>
                          </a:solidFill>
                          <a:effectLst/>
                          <a:latin typeface="Times" charset="0"/>
                          <a:ea typeface="ＭＳ Ｐゴシック" charset="-128"/>
                        </a:rPr>
                        <a:t>10.625</a:t>
                      </a:r>
                    </a:p>
                  </a:txBody>
                  <a:tcPr marT="45712" marB="45712" horzOverflow="overflow">
                    <a:lnL>
                      <a:noFill/>
                    </a:lnL>
                    <a:lnR>
                      <a:noFill/>
                    </a:lnR>
                    <a:lnT>
                      <a:noFill/>
                    </a:lnT>
                    <a:lnB>
                      <a:noFill/>
                    </a:lnB>
                    <a:lnTlToBr>
                      <a:noFill/>
                    </a:lnTlToBr>
                    <a:lnBlToTr>
                      <a:noFill/>
                    </a:lnBlToTr>
                    <a:solidFill>
                      <a:srgbClr val="CBECDE"/>
                    </a:solidFill>
                  </a:tcPr>
                </a:tc>
                <a:tc>
                  <a:txBody>
                    <a:bodyPr/>
                    <a:lstStyle>
                      <a:lvl1pPr defTabSz="457200">
                        <a:spcBef>
                          <a:spcPct val="20000"/>
                        </a:spcBef>
                        <a:defRPr sz="14000">
                          <a:solidFill>
                            <a:schemeClr val="tx1"/>
                          </a:solidFill>
                          <a:latin typeface="Times" charset="0"/>
                          <a:ea typeface="ＭＳ Ｐゴシック" charset="-128"/>
                        </a:defRPr>
                      </a:lvl1pPr>
                      <a:lvl2pPr marL="742950" indent="-285750" defTabSz="457200">
                        <a:spcBef>
                          <a:spcPct val="20000"/>
                        </a:spcBef>
                        <a:defRPr sz="12200">
                          <a:solidFill>
                            <a:schemeClr val="tx1"/>
                          </a:solidFill>
                          <a:latin typeface="Times" charset="0"/>
                          <a:ea typeface="ＭＳ Ｐゴシック" charset="-128"/>
                        </a:defRPr>
                      </a:lvl2pPr>
                      <a:lvl3pPr marL="1143000" indent="-228600" defTabSz="457200">
                        <a:spcBef>
                          <a:spcPct val="20000"/>
                        </a:spcBef>
                        <a:defRPr sz="10500">
                          <a:solidFill>
                            <a:schemeClr val="tx1"/>
                          </a:solidFill>
                          <a:latin typeface="Times" charset="0"/>
                          <a:ea typeface="ＭＳ Ｐゴシック" charset="-128"/>
                        </a:defRPr>
                      </a:lvl3pPr>
                      <a:lvl4pPr marL="1600200" indent="-228600" defTabSz="457200">
                        <a:spcBef>
                          <a:spcPct val="20000"/>
                        </a:spcBef>
                        <a:defRPr sz="8800">
                          <a:solidFill>
                            <a:schemeClr val="tx1"/>
                          </a:solidFill>
                          <a:latin typeface="Times" charset="0"/>
                          <a:ea typeface="ＭＳ Ｐゴシック" charset="-128"/>
                        </a:defRPr>
                      </a:lvl4pPr>
                      <a:lvl5pPr marL="2057400" indent="-228600" defTabSz="457200">
                        <a:spcBef>
                          <a:spcPct val="20000"/>
                        </a:spcBef>
                        <a:defRPr sz="8800">
                          <a:solidFill>
                            <a:schemeClr val="tx1"/>
                          </a:solidFill>
                          <a:latin typeface="Times" charset="0"/>
                          <a:ea typeface="ＭＳ Ｐゴシック" charset="-128"/>
                        </a:defRPr>
                      </a:lvl5pPr>
                      <a:lvl6pPr marL="2514600" indent="-228600" defTabSz="457200" eaLnBrk="0" fontAlgn="base" hangingPunct="0">
                        <a:spcBef>
                          <a:spcPct val="20000"/>
                        </a:spcBef>
                        <a:spcAft>
                          <a:spcPct val="0"/>
                        </a:spcAft>
                        <a:defRPr sz="8800">
                          <a:solidFill>
                            <a:schemeClr val="tx1"/>
                          </a:solidFill>
                          <a:latin typeface="Times" charset="0"/>
                          <a:ea typeface="ＭＳ Ｐゴシック" charset="-128"/>
                        </a:defRPr>
                      </a:lvl6pPr>
                      <a:lvl7pPr marL="2971800" indent="-228600" defTabSz="457200" eaLnBrk="0" fontAlgn="base" hangingPunct="0">
                        <a:spcBef>
                          <a:spcPct val="20000"/>
                        </a:spcBef>
                        <a:spcAft>
                          <a:spcPct val="0"/>
                        </a:spcAft>
                        <a:defRPr sz="8800">
                          <a:solidFill>
                            <a:schemeClr val="tx1"/>
                          </a:solidFill>
                          <a:latin typeface="Times" charset="0"/>
                          <a:ea typeface="ＭＳ Ｐゴシック" charset="-128"/>
                        </a:defRPr>
                      </a:lvl7pPr>
                      <a:lvl8pPr marL="3429000" indent="-228600" defTabSz="457200" eaLnBrk="0" fontAlgn="base" hangingPunct="0">
                        <a:spcBef>
                          <a:spcPct val="20000"/>
                        </a:spcBef>
                        <a:spcAft>
                          <a:spcPct val="0"/>
                        </a:spcAft>
                        <a:defRPr sz="8800">
                          <a:solidFill>
                            <a:schemeClr val="tx1"/>
                          </a:solidFill>
                          <a:latin typeface="Times" charset="0"/>
                          <a:ea typeface="ＭＳ Ｐゴシック" charset="-128"/>
                        </a:defRPr>
                      </a:lvl8pPr>
                      <a:lvl9pPr marL="3886200" indent="-228600" defTabSz="457200" eaLnBrk="0" fontAlgn="base" hangingPunct="0">
                        <a:spcBef>
                          <a:spcPct val="20000"/>
                        </a:spcBef>
                        <a:spcAft>
                          <a:spcPct val="0"/>
                        </a:spcAft>
                        <a:defRPr sz="8800">
                          <a:solidFill>
                            <a:schemeClr val="tx1"/>
                          </a:solidFill>
                          <a:latin typeface="Times"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2800" b="1" i="0" u="none" strike="noStrike" cap="none" normalizeH="0" baseline="0" dirty="0">
                          <a:ln>
                            <a:noFill/>
                          </a:ln>
                          <a:solidFill>
                            <a:srgbClr val="000000"/>
                          </a:solidFill>
                          <a:effectLst/>
                          <a:latin typeface="Times" charset="0"/>
                          <a:ea typeface="ＭＳ Ｐゴシック" charset="-128"/>
                        </a:rPr>
                        <a:t>10.5</a:t>
                      </a:r>
                    </a:p>
                  </a:txBody>
                  <a:tcPr marT="45712" marB="45712" horzOverflow="overflow">
                    <a:lnL>
                      <a:noFill/>
                    </a:lnL>
                    <a:lnR>
                      <a:noFill/>
                    </a:lnR>
                    <a:lnT>
                      <a:noFill/>
                    </a:lnT>
                    <a:lnB>
                      <a:noFill/>
                    </a:lnB>
                    <a:lnTlToBr>
                      <a:noFill/>
                    </a:lnTlToBr>
                    <a:lnBlToTr>
                      <a:noFill/>
                    </a:lnBlToTr>
                    <a:solidFill>
                      <a:srgbClr val="CBECDE"/>
                    </a:solidFill>
                  </a:tcPr>
                </a:tc>
              </a:tr>
              <a:tr h="1147660">
                <a:tc>
                  <a:txBody>
                    <a:bodyPr/>
                    <a:lstStyle>
                      <a:lvl1pPr defTabSz="457200">
                        <a:spcBef>
                          <a:spcPct val="20000"/>
                        </a:spcBef>
                        <a:defRPr sz="14000">
                          <a:solidFill>
                            <a:schemeClr val="tx1"/>
                          </a:solidFill>
                          <a:latin typeface="Times" charset="0"/>
                          <a:ea typeface="ＭＳ Ｐゴシック" charset="-128"/>
                        </a:defRPr>
                      </a:lvl1pPr>
                      <a:lvl2pPr marL="742950" indent="-285750" defTabSz="457200">
                        <a:spcBef>
                          <a:spcPct val="20000"/>
                        </a:spcBef>
                        <a:defRPr sz="12200">
                          <a:solidFill>
                            <a:schemeClr val="tx1"/>
                          </a:solidFill>
                          <a:latin typeface="Times" charset="0"/>
                          <a:ea typeface="ＭＳ Ｐゴシック" charset="-128"/>
                        </a:defRPr>
                      </a:lvl2pPr>
                      <a:lvl3pPr marL="1143000" indent="-228600" defTabSz="457200">
                        <a:spcBef>
                          <a:spcPct val="20000"/>
                        </a:spcBef>
                        <a:defRPr sz="10500">
                          <a:solidFill>
                            <a:schemeClr val="tx1"/>
                          </a:solidFill>
                          <a:latin typeface="Times" charset="0"/>
                          <a:ea typeface="ＭＳ Ｐゴシック" charset="-128"/>
                        </a:defRPr>
                      </a:lvl3pPr>
                      <a:lvl4pPr marL="1600200" indent="-228600" defTabSz="457200">
                        <a:spcBef>
                          <a:spcPct val="20000"/>
                        </a:spcBef>
                        <a:defRPr sz="8800">
                          <a:solidFill>
                            <a:schemeClr val="tx1"/>
                          </a:solidFill>
                          <a:latin typeface="Times" charset="0"/>
                          <a:ea typeface="ＭＳ Ｐゴシック" charset="-128"/>
                        </a:defRPr>
                      </a:lvl4pPr>
                      <a:lvl5pPr marL="2057400" indent="-228600" defTabSz="457200">
                        <a:spcBef>
                          <a:spcPct val="20000"/>
                        </a:spcBef>
                        <a:defRPr sz="8800">
                          <a:solidFill>
                            <a:schemeClr val="tx1"/>
                          </a:solidFill>
                          <a:latin typeface="Times" charset="0"/>
                          <a:ea typeface="ＭＳ Ｐゴシック" charset="-128"/>
                        </a:defRPr>
                      </a:lvl5pPr>
                      <a:lvl6pPr marL="2514600" indent="-228600" defTabSz="457200" eaLnBrk="0" fontAlgn="base" hangingPunct="0">
                        <a:spcBef>
                          <a:spcPct val="20000"/>
                        </a:spcBef>
                        <a:spcAft>
                          <a:spcPct val="0"/>
                        </a:spcAft>
                        <a:defRPr sz="8800">
                          <a:solidFill>
                            <a:schemeClr val="tx1"/>
                          </a:solidFill>
                          <a:latin typeface="Times" charset="0"/>
                          <a:ea typeface="ＭＳ Ｐゴシック" charset="-128"/>
                        </a:defRPr>
                      </a:lvl6pPr>
                      <a:lvl7pPr marL="2971800" indent="-228600" defTabSz="457200" eaLnBrk="0" fontAlgn="base" hangingPunct="0">
                        <a:spcBef>
                          <a:spcPct val="20000"/>
                        </a:spcBef>
                        <a:spcAft>
                          <a:spcPct val="0"/>
                        </a:spcAft>
                        <a:defRPr sz="8800">
                          <a:solidFill>
                            <a:schemeClr val="tx1"/>
                          </a:solidFill>
                          <a:latin typeface="Times" charset="0"/>
                          <a:ea typeface="ＭＳ Ｐゴシック" charset="-128"/>
                        </a:defRPr>
                      </a:lvl7pPr>
                      <a:lvl8pPr marL="3429000" indent="-228600" defTabSz="457200" eaLnBrk="0" fontAlgn="base" hangingPunct="0">
                        <a:spcBef>
                          <a:spcPct val="20000"/>
                        </a:spcBef>
                        <a:spcAft>
                          <a:spcPct val="0"/>
                        </a:spcAft>
                        <a:defRPr sz="8800">
                          <a:solidFill>
                            <a:schemeClr val="tx1"/>
                          </a:solidFill>
                          <a:latin typeface="Times" charset="0"/>
                          <a:ea typeface="ＭＳ Ｐゴシック" charset="-128"/>
                        </a:defRPr>
                      </a:lvl8pPr>
                      <a:lvl9pPr marL="3886200" indent="-228600" defTabSz="457200" eaLnBrk="0" fontAlgn="base" hangingPunct="0">
                        <a:spcBef>
                          <a:spcPct val="20000"/>
                        </a:spcBef>
                        <a:spcAft>
                          <a:spcPct val="0"/>
                        </a:spcAft>
                        <a:defRPr sz="8800">
                          <a:solidFill>
                            <a:schemeClr val="tx1"/>
                          </a:solidFill>
                          <a:latin typeface="Times"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800" b="1" i="0" u="none" strike="noStrike" cap="none" normalizeH="0" baseline="0" dirty="0">
                          <a:ln>
                            <a:noFill/>
                          </a:ln>
                          <a:solidFill>
                            <a:srgbClr val="000000"/>
                          </a:solidFill>
                          <a:effectLst/>
                          <a:latin typeface="Times" charset="0"/>
                          <a:ea typeface="ＭＳ Ｐゴシック" charset="-128"/>
                        </a:rPr>
                        <a:t>Age at Death (years) (n=8)</a:t>
                      </a:r>
                    </a:p>
                  </a:txBody>
                  <a:tcPr marT="45712" marB="45712" horzOverflow="overflow">
                    <a:lnL>
                      <a:noFill/>
                    </a:lnL>
                    <a:lnR>
                      <a:noFill/>
                    </a:lnR>
                    <a:lnT>
                      <a:noFill/>
                    </a:lnT>
                    <a:lnB>
                      <a:noFill/>
                    </a:lnB>
                    <a:lnTlToBr>
                      <a:noFill/>
                    </a:lnTlToBr>
                    <a:lnBlToTr>
                      <a:noFill/>
                    </a:lnBlToTr>
                    <a:solidFill>
                      <a:srgbClr val="E7F6EF"/>
                    </a:solidFill>
                  </a:tcPr>
                </a:tc>
                <a:tc>
                  <a:txBody>
                    <a:bodyPr/>
                    <a:lstStyle>
                      <a:lvl1pPr defTabSz="457200">
                        <a:spcBef>
                          <a:spcPct val="20000"/>
                        </a:spcBef>
                        <a:defRPr sz="14000">
                          <a:solidFill>
                            <a:schemeClr val="tx1"/>
                          </a:solidFill>
                          <a:latin typeface="Times" charset="0"/>
                          <a:ea typeface="ＭＳ Ｐゴシック" charset="-128"/>
                        </a:defRPr>
                      </a:lvl1pPr>
                      <a:lvl2pPr marL="742950" indent="-285750" defTabSz="457200">
                        <a:spcBef>
                          <a:spcPct val="20000"/>
                        </a:spcBef>
                        <a:defRPr sz="12200">
                          <a:solidFill>
                            <a:schemeClr val="tx1"/>
                          </a:solidFill>
                          <a:latin typeface="Times" charset="0"/>
                          <a:ea typeface="ＭＳ Ｐゴシック" charset="-128"/>
                        </a:defRPr>
                      </a:lvl2pPr>
                      <a:lvl3pPr marL="1143000" indent="-228600" defTabSz="457200">
                        <a:spcBef>
                          <a:spcPct val="20000"/>
                        </a:spcBef>
                        <a:defRPr sz="10500">
                          <a:solidFill>
                            <a:schemeClr val="tx1"/>
                          </a:solidFill>
                          <a:latin typeface="Times" charset="0"/>
                          <a:ea typeface="ＭＳ Ｐゴシック" charset="-128"/>
                        </a:defRPr>
                      </a:lvl3pPr>
                      <a:lvl4pPr marL="1600200" indent="-228600" defTabSz="457200">
                        <a:spcBef>
                          <a:spcPct val="20000"/>
                        </a:spcBef>
                        <a:defRPr sz="8800">
                          <a:solidFill>
                            <a:schemeClr val="tx1"/>
                          </a:solidFill>
                          <a:latin typeface="Times" charset="0"/>
                          <a:ea typeface="ＭＳ Ｐゴシック" charset="-128"/>
                        </a:defRPr>
                      </a:lvl4pPr>
                      <a:lvl5pPr marL="2057400" indent="-228600" defTabSz="457200">
                        <a:spcBef>
                          <a:spcPct val="20000"/>
                        </a:spcBef>
                        <a:defRPr sz="8800">
                          <a:solidFill>
                            <a:schemeClr val="tx1"/>
                          </a:solidFill>
                          <a:latin typeface="Times" charset="0"/>
                          <a:ea typeface="ＭＳ Ｐゴシック" charset="-128"/>
                        </a:defRPr>
                      </a:lvl5pPr>
                      <a:lvl6pPr marL="2514600" indent="-228600" defTabSz="457200" eaLnBrk="0" fontAlgn="base" hangingPunct="0">
                        <a:spcBef>
                          <a:spcPct val="20000"/>
                        </a:spcBef>
                        <a:spcAft>
                          <a:spcPct val="0"/>
                        </a:spcAft>
                        <a:defRPr sz="8800">
                          <a:solidFill>
                            <a:schemeClr val="tx1"/>
                          </a:solidFill>
                          <a:latin typeface="Times" charset="0"/>
                          <a:ea typeface="ＭＳ Ｐゴシック" charset="-128"/>
                        </a:defRPr>
                      </a:lvl6pPr>
                      <a:lvl7pPr marL="2971800" indent="-228600" defTabSz="457200" eaLnBrk="0" fontAlgn="base" hangingPunct="0">
                        <a:spcBef>
                          <a:spcPct val="20000"/>
                        </a:spcBef>
                        <a:spcAft>
                          <a:spcPct val="0"/>
                        </a:spcAft>
                        <a:defRPr sz="8800">
                          <a:solidFill>
                            <a:schemeClr val="tx1"/>
                          </a:solidFill>
                          <a:latin typeface="Times" charset="0"/>
                          <a:ea typeface="ＭＳ Ｐゴシック" charset="-128"/>
                        </a:defRPr>
                      </a:lvl7pPr>
                      <a:lvl8pPr marL="3429000" indent="-228600" defTabSz="457200" eaLnBrk="0" fontAlgn="base" hangingPunct="0">
                        <a:spcBef>
                          <a:spcPct val="20000"/>
                        </a:spcBef>
                        <a:spcAft>
                          <a:spcPct val="0"/>
                        </a:spcAft>
                        <a:defRPr sz="8800">
                          <a:solidFill>
                            <a:schemeClr val="tx1"/>
                          </a:solidFill>
                          <a:latin typeface="Times" charset="0"/>
                          <a:ea typeface="ＭＳ Ｐゴシック" charset="-128"/>
                        </a:defRPr>
                      </a:lvl8pPr>
                      <a:lvl9pPr marL="3886200" indent="-228600" defTabSz="457200" eaLnBrk="0" fontAlgn="base" hangingPunct="0">
                        <a:spcBef>
                          <a:spcPct val="20000"/>
                        </a:spcBef>
                        <a:spcAft>
                          <a:spcPct val="0"/>
                        </a:spcAft>
                        <a:defRPr sz="8800">
                          <a:solidFill>
                            <a:schemeClr val="tx1"/>
                          </a:solidFill>
                          <a:latin typeface="Times"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2800" b="1" i="0" u="none" strike="noStrike" cap="none" normalizeH="0" baseline="0" dirty="0">
                          <a:ln>
                            <a:noFill/>
                          </a:ln>
                          <a:solidFill>
                            <a:srgbClr val="000000"/>
                          </a:solidFill>
                          <a:effectLst/>
                          <a:latin typeface="Times" charset="0"/>
                          <a:ea typeface="ＭＳ Ｐゴシック" charset="-128"/>
                        </a:rPr>
                        <a:t>64.125</a:t>
                      </a:r>
                    </a:p>
                  </a:txBody>
                  <a:tcPr marT="45712" marB="45712" horzOverflow="overflow">
                    <a:lnL>
                      <a:noFill/>
                    </a:lnL>
                    <a:lnR>
                      <a:noFill/>
                    </a:lnR>
                    <a:lnT>
                      <a:noFill/>
                    </a:lnT>
                    <a:lnB>
                      <a:noFill/>
                    </a:lnB>
                    <a:lnTlToBr>
                      <a:noFill/>
                    </a:lnTlToBr>
                    <a:lnBlToTr>
                      <a:noFill/>
                    </a:lnBlToTr>
                    <a:solidFill>
                      <a:srgbClr val="E7F6EF"/>
                    </a:solidFill>
                  </a:tcPr>
                </a:tc>
                <a:tc>
                  <a:txBody>
                    <a:bodyPr/>
                    <a:lstStyle>
                      <a:lvl1pPr defTabSz="457200">
                        <a:spcBef>
                          <a:spcPct val="20000"/>
                        </a:spcBef>
                        <a:defRPr sz="14000">
                          <a:solidFill>
                            <a:schemeClr val="tx1"/>
                          </a:solidFill>
                          <a:latin typeface="Times" charset="0"/>
                          <a:ea typeface="ＭＳ Ｐゴシック" charset="-128"/>
                        </a:defRPr>
                      </a:lvl1pPr>
                      <a:lvl2pPr marL="742950" indent="-285750" defTabSz="457200">
                        <a:spcBef>
                          <a:spcPct val="20000"/>
                        </a:spcBef>
                        <a:defRPr sz="12200">
                          <a:solidFill>
                            <a:schemeClr val="tx1"/>
                          </a:solidFill>
                          <a:latin typeface="Times" charset="0"/>
                          <a:ea typeface="ＭＳ Ｐゴシック" charset="-128"/>
                        </a:defRPr>
                      </a:lvl2pPr>
                      <a:lvl3pPr marL="1143000" indent="-228600" defTabSz="457200">
                        <a:spcBef>
                          <a:spcPct val="20000"/>
                        </a:spcBef>
                        <a:defRPr sz="10500">
                          <a:solidFill>
                            <a:schemeClr val="tx1"/>
                          </a:solidFill>
                          <a:latin typeface="Times" charset="0"/>
                          <a:ea typeface="ＭＳ Ｐゴシック" charset="-128"/>
                        </a:defRPr>
                      </a:lvl3pPr>
                      <a:lvl4pPr marL="1600200" indent="-228600" defTabSz="457200">
                        <a:spcBef>
                          <a:spcPct val="20000"/>
                        </a:spcBef>
                        <a:defRPr sz="8800">
                          <a:solidFill>
                            <a:schemeClr val="tx1"/>
                          </a:solidFill>
                          <a:latin typeface="Times" charset="0"/>
                          <a:ea typeface="ＭＳ Ｐゴシック" charset="-128"/>
                        </a:defRPr>
                      </a:lvl4pPr>
                      <a:lvl5pPr marL="2057400" indent="-228600" defTabSz="457200">
                        <a:spcBef>
                          <a:spcPct val="20000"/>
                        </a:spcBef>
                        <a:defRPr sz="8800">
                          <a:solidFill>
                            <a:schemeClr val="tx1"/>
                          </a:solidFill>
                          <a:latin typeface="Times" charset="0"/>
                          <a:ea typeface="ＭＳ Ｐゴシック" charset="-128"/>
                        </a:defRPr>
                      </a:lvl5pPr>
                      <a:lvl6pPr marL="2514600" indent="-228600" defTabSz="457200" eaLnBrk="0" fontAlgn="base" hangingPunct="0">
                        <a:spcBef>
                          <a:spcPct val="20000"/>
                        </a:spcBef>
                        <a:spcAft>
                          <a:spcPct val="0"/>
                        </a:spcAft>
                        <a:defRPr sz="8800">
                          <a:solidFill>
                            <a:schemeClr val="tx1"/>
                          </a:solidFill>
                          <a:latin typeface="Times" charset="0"/>
                          <a:ea typeface="ＭＳ Ｐゴシック" charset="-128"/>
                        </a:defRPr>
                      </a:lvl6pPr>
                      <a:lvl7pPr marL="2971800" indent="-228600" defTabSz="457200" eaLnBrk="0" fontAlgn="base" hangingPunct="0">
                        <a:spcBef>
                          <a:spcPct val="20000"/>
                        </a:spcBef>
                        <a:spcAft>
                          <a:spcPct val="0"/>
                        </a:spcAft>
                        <a:defRPr sz="8800">
                          <a:solidFill>
                            <a:schemeClr val="tx1"/>
                          </a:solidFill>
                          <a:latin typeface="Times" charset="0"/>
                          <a:ea typeface="ＭＳ Ｐゴシック" charset="-128"/>
                        </a:defRPr>
                      </a:lvl7pPr>
                      <a:lvl8pPr marL="3429000" indent="-228600" defTabSz="457200" eaLnBrk="0" fontAlgn="base" hangingPunct="0">
                        <a:spcBef>
                          <a:spcPct val="20000"/>
                        </a:spcBef>
                        <a:spcAft>
                          <a:spcPct val="0"/>
                        </a:spcAft>
                        <a:defRPr sz="8800">
                          <a:solidFill>
                            <a:schemeClr val="tx1"/>
                          </a:solidFill>
                          <a:latin typeface="Times" charset="0"/>
                          <a:ea typeface="ＭＳ Ｐゴシック" charset="-128"/>
                        </a:defRPr>
                      </a:lvl8pPr>
                      <a:lvl9pPr marL="3886200" indent="-228600" defTabSz="457200" eaLnBrk="0" fontAlgn="base" hangingPunct="0">
                        <a:spcBef>
                          <a:spcPct val="20000"/>
                        </a:spcBef>
                        <a:spcAft>
                          <a:spcPct val="0"/>
                        </a:spcAft>
                        <a:defRPr sz="8800">
                          <a:solidFill>
                            <a:schemeClr val="tx1"/>
                          </a:solidFill>
                          <a:latin typeface="Times"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2800" b="1" i="0" u="none" strike="noStrike" cap="none" normalizeH="0" baseline="0" dirty="0">
                          <a:ln>
                            <a:noFill/>
                          </a:ln>
                          <a:solidFill>
                            <a:srgbClr val="000000"/>
                          </a:solidFill>
                          <a:effectLst/>
                          <a:latin typeface="Times" charset="0"/>
                          <a:ea typeface="ＭＳ Ｐゴシック" charset="-128"/>
                        </a:rPr>
                        <a:t>61.5</a:t>
                      </a:r>
                    </a:p>
                  </a:txBody>
                  <a:tcPr marT="45712" marB="45712" horzOverflow="overflow">
                    <a:lnL>
                      <a:noFill/>
                    </a:lnL>
                    <a:lnR>
                      <a:noFill/>
                    </a:lnR>
                    <a:lnT>
                      <a:noFill/>
                    </a:lnT>
                    <a:lnB>
                      <a:noFill/>
                    </a:lnB>
                    <a:lnTlToBr>
                      <a:noFill/>
                    </a:lnTlToBr>
                    <a:lnBlToTr>
                      <a:noFill/>
                    </a:lnBlToTr>
                    <a:solidFill>
                      <a:srgbClr val="E7F6EF"/>
                    </a:solidFill>
                  </a:tcPr>
                </a:tc>
              </a:tr>
            </a:tbl>
          </a:graphicData>
        </a:graphic>
      </p:graphicFrame>
      <p:sp>
        <p:nvSpPr>
          <p:cNvPr id="41" name="TextBox 6"/>
          <p:cNvSpPr txBox="1">
            <a:spLocks noChangeArrowheads="1"/>
          </p:cNvSpPr>
          <p:nvPr/>
        </p:nvSpPr>
        <p:spPr bwMode="auto">
          <a:xfrm>
            <a:off x="25063153" y="20237054"/>
            <a:ext cx="6453718" cy="2677656"/>
          </a:xfrm>
          <a:prstGeom prst="rect">
            <a:avLst/>
          </a:prstGeom>
          <a:ln/>
        </p:spPr>
        <p:style>
          <a:lnRef idx="2">
            <a:schemeClr val="dk1"/>
          </a:lnRef>
          <a:fillRef idx="1">
            <a:schemeClr val="lt1"/>
          </a:fillRef>
          <a:effectRef idx="0">
            <a:schemeClr val="dk1"/>
          </a:effectRef>
          <a:fontRef idx="minor">
            <a:schemeClr val="dk1"/>
          </a:fontRef>
        </p:style>
        <p:txBody>
          <a:bodyPr wrap="squar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2800" dirty="0" smtClean="0"/>
              <a:t># Mean for PD without </a:t>
            </a:r>
            <a:r>
              <a:rPr lang="en-US" sz="2800" i="1" dirty="0" smtClean="0"/>
              <a:t>GBA1</a:t>
            </a:r>
            <a:r>
              <a:rPr lang="en-US" sz="2800" dirty="0" smtClean="0"/>
              <a:t> mutation is 62.4y (Hughes et al.) and for </a:t>
            </a:r>
            <a:r>
              <a:rPr lang="en-US" sz="2800" i="1" dirty="0" smtClean="0"/>
              <a:t>GBA1</a:t>
            </a:r>
            <a:r>
              <a:rPr lang="en-US" sz="2800" dirty="0" smtClean="0"/>
              <a:t> carriers is 54.8y (NEJM 2009)</a:t>
            </a:r>
          </a:p>
          <a:p>
            <a:pPr>
              <a:defRPr/>
            </a:pPr>
            <a:r>
              <a:rPr lang="en-US" sz="2800" dirty="0" smtClean="0"/>
              <a:t>* Abnormal score is &lt;35</a:t>
            </a:r>
          </a:p>
          <a:p>
            <a:pPr>
              <a:defRPr/>
            </a:pPr>
            <a:r>
              <a:rPr lang="en-US" sz="2800" dirty="0" smtClean="0"/>
              <a:t>^ Mean PD duration for sPD population is 13.1y (Hughes et al.)</a:t>
            </a:r>
          </a:p>
        </p:txBody>
      </p:sp>
    </p:spTree>
    <p:extLst>
      <p:ext uri="{BB962C8B-B14F-4D97-AF65-F5344CB8AC3E}">
        <p14:creationId xmlns:p14="http://schemas.microsoft.com/office/powerpoint/2010/main" val="225125186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5385</TotalTime>
  <Words>1122</Words>
  <Application>Microsoft Macintosh PowerPoint</Application>
  <PresentationFormat>Custom</PresentationFormat>
  <Paragraphs>71</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ＭＳ Ｐゴシック</vt:lpstr>
      <vt:lpstr>Arial</vt:lpstr>
      <vt:lpstr>Calibri</vt:lpstr>
      <vt:lpstr>Times</vt:lpstr>
      <vt:lpstr>Office Theme</vt:lpstr>
      <vt:lpstr>PowerPoint Presentation</vt:lpstr>
    </vt:vector>
  </TitlesOfParts>
  <Company>Genigraphics LLC</Company>
  <LinksUpToDate>false</LinksUpToDate>
  <SharedDoc>false</SharedDoc>
  <HyperlinksChanged>false</HyperlinksChanged>
  <AppVersion>15.0024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36x60</dc:title>
  <dc:creator>Jay Larson</dc:creator>
  <dc:description>Quality poster printing
www.genigraphics.com
1-800-790-4001</dc:description>
  <cp:lastModifiedBy>Jenny Kim</cp:lastModifiedBy>
  <cp:revision>110</cp:revision>
  <cp:lastPrinted>2013-02-12T02:21:55Z</cp:lastPrinted>
  <dcterms:created xsi:type="dcterms:W3CDTF">2013-02-10T21:14:48Z</dcterms:created>
  <dcterms:modified xsi:type="dcterms:W3CDTF">2020-01-16T03:50:57Z</dcterms:modified>
</cp:coreProperties>
</file>