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2000"/>
  <p:notesSz cx="6858000" cy="9144000"/>
  <p:embeddedFontLst>
    <p:embeddedFont>
      <p:font typeface="Century Gothic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bold.fntdata"/><Relationship Id="rId11" Type="http://schemas.openxmlformats.org/officeDocument/2006/relationships/slide" Target="slides/slide6.xml"/><Relationship Id="rId22" Type="http://schemas.openxmlformats.org/officeDocument/2006/relationships/font" Target="fonts/CenturyGothic-boldItalic.fntdata"/><Relationship Id="rId10" Type="http://schemas.openxmlformats.org/officeDocument/2006/relationships/slide" Target="slides/slide5.xml"/><Relationship Id="rId21" Type="http://schemas.openxmlformats.org/officeDocument/2006/relationships/font" Target="fonts/CenturyGothic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CenturyGothic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5a693bea8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Avg life expectancy of chronically homeless person: 47 years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Homeless persons cost their local healthcare system an average of $22,000 per year per person</a:t>
            </a:r>
            <a:endParaRPr/>
          </a:p>
        </p:txBody>
      </p:sp>
      <p:sp>
        <p:nvSpPr>
          <p:cNvPr id="113" name="Google Shape;113;g5a693bea8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5a693bea8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- Street medicine programs address the unique social and medical needs of people experiencing homelessness by providing assessment and treatment where they live and gather. </a:t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- Able to reach people unable or unwilling to access more traditional free clinics</a:t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- Staffed by physicians, nurses, health professions students.</a:t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- Started by Dr. Jim Withers in PIttsburgh in early 1990s (Operation Safety Net)  now teams operating nationwide.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21" name="Google Shape;121;g5a693bea86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5a693bea8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Numbers from PIT counts, January 2019. Detroit area = Detroit, Hamtramck, Highland Park. Underestimates if anything. Done during coldest time of year, doesn’t cover people paying to stay in hotels, staying with friends/family, or unsheltered homeless people in low-visibility areas.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Early student leaders (now resident physicians) did an informal needs assessment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Mention how Cas/Anita were coordinators at Delonis, lg amt of interest, had to do lottery based system.</a:t>
            </a:r>
            <a:endParaRPr/>
          </a:p>
        </p:txBody>
      </p:sp>
      <p:sp>
        <p:nvSpPr>
          <p:cNvPr id="129" name="Google Shape;129;g5a693bea86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Founded at Michigan by students passionate about health disparities, want to learn more about how best to care for people in the community facing homelessness</a:t>
            </a:r>
            <a:endParaRPr/>
          </a:p>
        </p:txBody>
      </p:sp>
      <p:sp>
        <p:nvSpPr>
          <p:cNvPr id="137" name="Google Shape;137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5a693bea86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On this page we can tell a few stories. 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46" name="Google Shape;146;g5a693bea86_0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5a73e8700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On this page we can tell a few stories. </a:t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Can mention that we bring people these packs and sandwiches that Jim makes as a way to approach patients. 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54" name="Google Shape;154;g5a73e8700f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5a693bea86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63" name="Google Shape;163;g5a693bea86_4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a693bea8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On this page we can tell a few stories 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71" name="Google Shape;171;g5a693bea86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5a693bea8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Community partners include Neighborhood Service Organizations (day shelters w/ some services), faith-based orgs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80" name="Google Shape;180;g5a693bea86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5a693bea8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Stable funding - Jessica could tell story of 3-day-old GSW, used all of wound care supplies</a:t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Improved documentation</a:t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export this as a ppt file (looks weird on different monitors)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88" name="Google Shape;188;g5a693bea86_0_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5a693bea86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On this page we can tell a few stories 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202" name="Google Shape;202;g5a693bea86_0_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5a693bea86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210" name="Google Shape;210;g5a693bea86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18" name="Google Shape;18;p2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9" name="Google Shape;19;p2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" name="Google Shape;21;p2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23" name="Google Shape;23;p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showMasterSp="0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4" name="Google Shape;34;p4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" name="Google Shape;36;p4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8" name="Google Shape;38;p4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39" name="Google Shape;39;p4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0" name="Google Shape;40;p4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" name="Google Shape;41;p4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45" name="Google Shape;45;p5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46" name="Google Shape;46;p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>
  <p:cSld name="Comparison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52" name="Google Shape;52;p6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53" name="Google Shape;53;p6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54" name="Google Shape;54;p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" name="Google Shape;57;p6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>
  <p:cSld name="Title 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2" name="Google Shape;62;p7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showMasterSp="0" type="objTx">
  <p:cSld name="OBJECT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9" name="Google Shape;69;p9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71" name="Google Shape;71;p9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72" name="Google Shape;72;p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74" name="Google Shape;74;p9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75" name="Google Shape;75;p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76" name="Google Shape;76;p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" name="Google Shape;77;p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showMasterSp="0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0" name="Google Shape;80;p10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0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23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20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7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2" name="Google Shape;82;p10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83" name="Google Shape;83;p1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84" name="Google Shape;84;p10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5" name="Google Shape;85;p10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86" name="Google Shape;86;p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0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1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1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91" name="Google Shape;91;p1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2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2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b="0" i="0" sz="54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10" name="Google Shape;10;p1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1" name="Google Shape;11;p1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Google Shape;13;p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13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5" name="Google Shape;105;p13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" name="Google Shape;107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8" name="Google Shape;108;p13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CC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477000" y="5747188"/>
            <a:ext cx="1123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Casimir Klim, Jessica Winkels, Emily Zhao</a:t>
            </a:r>
            <a:endParaRPr b="1" sz="1800">
              <a:solidFill>
                <a:srgbClr val="9999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4">
            <a:alphaModFix/>
          </a:blip>
          <a:srcRect b="18009" l="18996" r="18019" t="18998"/>
          <a:stretch/>
        </p:blipFill>
        <p:spPr>
          <a:xfrm>
            <a:off x="3935386" y="1158188"/>
            <a:ext cx="4321227" cy="4319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4"/>
          <p:cNvSpPr/>
          <p:nvPr/>
        </p:nvSpPr>
        <p:spPr>
          <a:xfrm>
            <a:off x="477012" y="480060"/>
            <a:ext cx="11238000" cy="5898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CC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6" name="Google Shape;116;p14"/>
          <p:cNvSpPr txBox="1"/>
          <p:nvPr>
            <p:ph type="title"/>
          </p:nvPr>
        </p:nvSpPr>
        <p:spPr>
          <a:xfrm>
            <a:off x="477000" y="480050"/>
            <a:ext cx="11238000" cy="160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5400"/>
              <a:buFont typeface="Century Gothic"/>
              <a:buNone/>
            </a:pPr>
            <a:r>
              <a:rPr b="1" lang="en-US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BACKGROUND:</a:t>
            </a:r>
            <a:endParaRPr b="1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5400"/>
              <a:buFont typeface="Century Gothic"/>
              <a:buNone/>
            </a:pPr>
            <a:r>
              <a:rPr b="1" lang="en-US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HEALTH AND HOMELESSNESS </a:t>
            </a:r>
            <a:endParaRPr>
              <a:solidFill>
                <a:srgbClr val="00274C"/>
              </a:solidFill>
            </a:endParaRPr>
          </a:p>
        </p:txBody>
      </p:sp>
      <p:sp>
        <p:nvSpPr>
          <p:cNvPr id="117" name="Google Shape;117;p14"/>
          <p:cNvSpPr txBox="1"/>
          <p:nvPr>
            <p:ph idx="1" type="body"/>
          </p:nvPr>
        </p:nvSpPr>
        <p:spPr>
          <a:xfrm>
            <a:off x="1066798" y="2443246"/>
            <a:ext cx="10058400" cy="40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Mortality rates up to 10 times greater than the general population 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More likely to seek care in the ER, less likely to access primary care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Average hospital stay is twice as long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8" name="Google Shape;118;p14"/>
          <p:cNvPicPr preferRelativeResize="0"/>
          <p:nvPr/>
        </p:nvPicPr>
        <p:blipFill rotWithShape="1">
          <a:blip r:embed="rId3">
            <a:alphaModFix/>
          </a:blip>
          <a:srcRect b="16458" l="24810" r="23640" t="17417"/>
          <a:stretch/>
        </p:blipFill>
        <p:spPr>
          <a:xfrm>
            <a:off x="10719582" y="4951711"/>
            <a:ext cx="1472418" cy="1888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5"/>
          <p:cNvSpPr/>
          <p:nvPr/>
        </p:nvSpPr>
        <p:spPr>
          <a:xfrm>
            <a:off x="477012" y="480060"/>
            <a:ext cx="11238000" cy="5898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CC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24" name="Google Shape;124;p15"/>
          <p:cNvPicPr preferRelativeResize="0"/>
          <p:nvPr/>
        </p:nvPicPr>
        <p:blipFill rotWithShape="1">
          <a:blip r:embed="rId3">
            <a:alphaModFix/>
          </a:blip>
          <a:srcRect b="16458" l="24810" r="23640" t="17417"/>
          <a:stretch/>
        </p:blipFill>
        <p:spPr>
          <a:xfrm>
            <a:off x="10719582" y="4951711"/>
            <a:ext cx="1472418" cy="1888704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5"/>
          <p:cNvSpPr txBox="1"/>
          <p:nvPr>
            <p:ph type="title"/>
          </p:nvPr>
        </p:nvSpPr>
        <p:spPr>
          <a:xfrm>
            <a:off x="477000" y="484625"/>
            <a:ext cx="11238000" cy="16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5400"/>
              <a:buFont typeface="Century Gothic"/>
              <a:buNone/>
            </a:pPr>
            <a:r>
              <a:rPr b="1" lang="en-US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BACKGROUND: STREET MEDICINE</a:t>
            </a:r>
            <a:endParaRPr>
              <a:solidFill>
                <a:srgbClr val="00274C"/>
              </a:solidFill>
            </a:endParaRPr>
          </a:p>
        </p:txBody>
      </p:sp>
      <p:sp>
        <p:nvSpPr>
          <p:cNvPr id="126" name="Google Shape;126;p15"/>
          <p:cNvSpPr txBox="1"/>
          <p:nvPr>
            <p:ph idx="1" type="body"/>
          </p:nvPr>
        </p:nvSpPr>
        <p:spPr>
          <a:xfrm>
            <a:off x="477000" y="1625625"/>
            <a:ext cx="10242600" cy="48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Teams provide: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Care for acute medical problems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Health screenings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Connections to long-term healthcare and housing options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i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Reducing unnecessary ED usage lowers healthcare costs</a:t>
            </a:r>
            <a:endParaRPr b="1" i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"/>
          <p:cNvSpPr/>
          <p:nvPr/>
        </p:nvSpPr>
        <p:spPr>
          <a:xfrm>
            <a:off x="477012" y="480060"/>
            <a:ext cx="11238000" cy="5898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CC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32" name="Google Shape;132;p16"/>
          <p:cNvPicPr preferRelativeResize="0"/>
          <p:nvPr/>
        </p:nvPicPr>
        <p:blipFill rotWithShape="1">
          <a:blip r:embed="rId3">
            <a:alphaModFix/>
          </a:blip>
          <a:srcRect b="16458" l="24810" r="23640" t="17417"/>
          <a:stretch/>
        </p:blipFill>
        <p:spPr>
          <a:xfrm>
            <a:off x="10719582" y="4951711"/>
            <a:ext cx="1472418" cy="1888704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6"/>
          <p:cNvSpPr txBox="1"/>
          <p:nvPr>
            <p:ph type="title"/>
          </p:nvPr>
        </p:nvSpPr>
        <p:spPr>
          <a:xfrm>
            <a:off x="476998" y="480057"/>
            <a:ext cx="10058400" cy="16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5400"/>
              <a:buFont typeface="Century Gothic"/>
              <a:buNone/>
            </a:pPr>
            <a:r>
              <a:rPr b="1" lang="en-US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LOCAL</a:t>
            </a:r>
            <a:r>
              <a:rPr b="1" lang="en-US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NEEDS</a:t>
            </a:r>
            <a:endParaRPr>
              <a:solidFill>
                <a:srgbClr val="00274C"/>
              </a:solidFill>
            </a:endParaRPr>
          </a:p>
        </p:txBody>
      </p:sp>
      <p:sp>
        <p:nvSpPr>
          <p:cNvPr id="134" name="Google Shape;134;p16"/>
          <p:cNvSpPr txBox="1"/>
          <p:nvPr>
            <p:ph idx="1" type="body"/>
          </p:nvPr>
        </p:nvSpPr>
        <p:spPr>
          <a:xfrm>
            <a:off x="653150" y="1377675"/>
            <a:ext cx="11373600" cy="51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800"/>
              <a:buFont typeface="Century Gothic"/>
              <a:buChar char="▪"/>
            </a:pPr>
            <a:r>
              <a:rPr b="1" lang="en-US" sz="28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Washtenaw County:</a:t>
            </a:r>
            <a:endParaRPr b="1" sz="28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284 people* 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 street medicine team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Need for prevention/screening, management of chronic illness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800"/>
              <a:buFont typeface="Century Gothic"/>
              <a:buChar char="▪"/>
            </a:pPr>
            <a:r>
              <a:rPr b="1" lang="en-US" sz="28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Metro </a:t>
            </a:r>
            <a:r>
              <a:rPr b="1" lang="en-US" sz="28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Detroit: </a:t>
            </a:r>
            <a:endParaRPr b="1" sz="28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1,965 people* 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Street medicine p</a:t>
            </a: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rograms at WSU and MSU 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Large</a:t>
            </a: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areas of the city not covered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Student leaders welcome collaboration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137160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800"/>
              <a:buFont typeface="Century Gothic"/>
              <a:buChar char="▪"/>
            </a:pPr>
            <a:r>
              <a:rPr b="1" lang="en-US" sz="28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Limited opportunities for clinical volunteering</a:t>
            </a: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/>
          <p:nvPr/>
        </p:nvSpPr>
        <p:spPr>
          <a:xfrm>
            <a:off x="477012" y="480060"/>
            <a:ext cx="11238000" cy="5898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CC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40" name="Google Shape;140;p17"/>
          <p:cNvPicPr preferRelativeResize="0"/>
          <p:nvPr/>
        </p:nvPicPr>
        <p:blipFill rotWithShape="1">
          <a:blip r:embed="rId3">
            <a:alphaModFix/>
          </a:blip>
          <a:srcRect b="16458" l="24810" r="23640" t="17417"/>
          <a:stretch/>
        </p:blipFill>
        <p:spPr>
          <a:xfrm>
            <a:off x="10719582" y="4951711"/>
            <a:ext cx="1472418" cy="188870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7"/>
          <p:cNvSpPr txBox="1"/>
          <p:nvPr>
            <p:ph type="title"/>
          </p:nvPr>
        </p:nvSpPr>
        <p:spPr>
          <a:xfrm>
            <a:off x="464323" y="152407"/>
            <a:ext cx="10058400" cy="160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5400"/>
              <a:buFont typeface="Century Gothic"/>
              <a:buNone/>
            </a:pPr>
            <a:r>
              <a:rPr b="1" lang="en-US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WOLVERINE STREET MEDICINE  </a:t>
            </a:r>
            <a:endParaRPr>
              <a:solidFill>
                <a:srgbClr val="00274C"/>
              </a:solidFill>
            </a:endParaRPr>
          </a:p>
        </p:txBody>
      </p:sp>
      <p:sp>
        <p:nvSpPr>
          <p:cNvPr id="142" name="Google Shape;142;p17"/>
          <p:cNvSpPr txBox="1"/>
          <p:nvPr>
            <p:ph idx="1" type="body"/>
          </p:nvPr>
        </p:nvSpPr>
        <p:spPr>
          <a:xfrm>
            <a:off x="4262525" y="1421200"/>
            <a:ext cx="74526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Founded in 2017 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Our Mission: 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064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8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Improve health of the homeless community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064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8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Educate medical students on best practices in care and treatment of homeless persons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064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8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Raise awareness of health challenges associated with homelessness</a:t>
            </a:r>
            <a:endParaRPr b="1" sz="28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3" name="Google Shape;14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6250" y="1517775"/>
            <a:ext cx="3470804" cy="4627728"/>
          </a:xfrm>
          <a:prstGeom prst="rect">
            <a:avLst/>
          </a:prstGeom>
          <a:noFill/>
          <a:ln cap="flat" cmpd="sng" w="38100">
            <a:solidFill>
              <a:srgbClr val="00274C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"/>
          <p:cNvSpPr/>
          <p:nvPr/>
        </p:nvSpPr>
        <p:spPr>
          <a:xfrm>
            <a:off x="477012" y="480060"/>
            <a:ext cx="11238000" cy="5898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CC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49" name="Google Shape;149;p18"/>
          <p:cNvPicPr preferRelativeResize="0"/>
          <p:nvPr/>
        </p:nvPicPr>
        <p:blipFill rotWithShape="1">
          <a:blip r:embed="rId3">
            <a:alphaModFix/>
          </a:blip>
          <a:srcRect b="16458" l="24810" r="23640" t="17417"/>
          <a:stretch/>
        </p:blipFill>
        <p:spPr>
          <a:xfrm>
            <a:off x="10719582" y="4951711"/>
            <a:ext cx="1472418" cy="188870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8"/>
          <p:cNvSpPr txBox="1"/>
          <p:nvPr>
            <p:ph type="title"/>
          </p:nvPr>
        </p:nvSpPr>
        <p:spPr>
          <a:xfrm>
            <a:off x="477000" y="100850"/>
            <a:ext cx="10651200" cy="160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5400"/>
              <a:buFont typeface="Century Gothic"/>
              <a:buNone/>
            </a:pPr>
            <a:r>
              <a:rPr b="1" lang="en-US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CLINICAL IMPACT</a:t>
            </a:r>
            <a:endParaRPr/>
          </a:p>
        </p:txBody>
      </p:sp>
      <p:sp>
        <p:nvSpPr>
          <p:cNvPr id="151" name="Google Shape;151;p18"/>
          <p:cNvSpPr txBox="1"/>
          <p:nvPr>
            <p:ph idx="1" type="body"/>
          </p:nvPr>
        </p:nvSpPr>
        <p:spPr>
          <a:xfrm>
            <a:off x="893325" y="1444275"/>
            <a:ext cx="10901100" cy="38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Common interventions: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Blood sugar monitoring and foot care for diabetic patients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Blood pressure screenings 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Triage and referral to community clinics and other resources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Provision of hygiene products and winter gear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9"/>
          <p:cNvSpPr/>
          <p:nvPr/>
        </p:nvSpPr>
        <p:spPr>
          <a:xfrm>
            <a:off x="477012" y="480060"/>
            <a:ext cx="11238000" cy="5898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CC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57" name="Google Shape;157;p19"/>
          <p:cNvPicPr preferRelativeResize="0"/>
          <p:nvPr/>
        </p:nvPicPr>
        <p:blipFill rotWithShape="1">
          <a:blip r:embed="rId3">
            <a:alphaModFix/>
          </a:blip>
          <a:srcRect b="16458" l="24810" r="23640" t="17417"/>
          <a:stretch/>
        </p:blipFill>
        <p:spPr>
          <a:xfrm>
            <a:off x="10719582" y="4951711"/>
            <a:ext cx="1472418" cy="1888704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9"/>
          <p:cNvSpPr txBox="1"/>
          <p:nvPr>
            <p:ph type="title"/>
          </p:nvPr>
        </p:nvSpPr>
        <p:spPr>
          <a:xfrm>
            <a:off x="477000" y="100850"/>
            <a:ext cx="10651200" cy="160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5400"/>
              <a:buFont typeface="Century Gothic"/>
              <a:buNone/>
            </a:pPr>
            <a:r>
              <a:rPr b="1" lang="en-US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CLINICAL IMPACT</a:t>
            </a:r>
            <a:r>
              <a:rPr b="1" lang="en-US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</p:txBody>
      </p:sp>
      <p:sp>
        <p:nvSpPr>
          <p:cNvPr id="159" name="Google Shape;159;p19"/>
          <p:cNvSpPr txBox="1"/>
          <p:nvPr>
            <p:ph idx="1" type="body"/>
          </p:nvPr>
        </p:nvSpPr>
        <p:spPr>
          <a:xfrm>
            <a:off x="645450" y="1251450"/>
            <a:ext cx="10651200" cy="48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Notable cases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200"/>
              <a:buFont typeface="Century Gothic"/>
              <a:buChar char="▪"/>
            </a:pPr>
            <a:r>
              <a:rPr b="1" lang="en-US" sz="22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On-site b</a:t>
            </a:r>
            <a:r>
              <a:rPr b="1" lang="en-US" sz="22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urn care</a:t>
            </a:r>
            <a:r>
              <a:rPr b="1" lang="en-US" sz="22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</a:t>
            </a:r>
            <a:endParaRPr b="1" sz="22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200"/>
              <a:buFont typeface="Century Gothic"/>
              <a:buChar char="▪"/>
            </a:pPr>
            <a:r>
              <a:rPr b="1" lang="en-US" sz="22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Wounds</a:t>
            </a:r>
            <a:r>
              <a:rPr b="1" lang="en-US" sz="22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dressed </a:t>
            </a:r>
            <a:endParaRPr b="1" sz="22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200"/>
              <a:buFont typeface="Century Gothic"/>
              <a:buChar char="▪"/>
            </a:pPr>
            <a:r>
              <a:rPr b="1" lang="en-US" sz="22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Transport arranged </a:t>
            </a:r>
            <a:endParaRPr b="1" sz="22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200"/>
              <a:buFont typeface="Century Gothic"/>
              <a:buChar char="▪"/>
            </a:pPr>
            <a:r>
              <a:rPr b="1" lang="en-US" sz="22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Follow-up scheduled</a:t>
            </a:r>
            <a:endParaRPr b="1" sz="22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200"/>
              <a:buFont typeface="Century Gothic"/>
              <a:buChar char="▪"/>
            </a:pPr>
            <a:r>
              <a:rPr b="1" lang="en-US" sz="22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Infection management: </a:t>
            </a:r>
            <a:endParaRPr b="1" sz="22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200"/>
              <a:buFont typeface="Century Gothic"/>
              <a:buChar char="▪"/>
            </a:pPr>
            <a:r>
              <a:rPr b="1" lang="en-US" sz="22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Drainage </a:t>
            </a:r>
            <a:endParaRPr b="1" sz="22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200"/>
              <a:buFont typeface="Century Gothic"/>
              <a:buChar char="▪"/>
            </a:pPr>
            <a:r>
              <a:rPr b="1" lang="en-US" sz="22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Antibiotics </a:t>
            </a:r>
            <a:endParaRPr b="1" sz="22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200"/>
              <a:buFont typeface="Century Gothic"/>
              <a:buChar char="▪"/>
            </a:pPr>
            <a:r>
              <a:rPr b="1" lang="en-US" sz="22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Dressing changes </a:t>
            </a:r>
            <a:endParaRPr b="1" sz="22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200"/>
              <a:buFont typeface="Century Gothic"/>
              <a:buChar char="▪"/>
            </a:pPr>
            <a:r>
              <a:rPr b="1" lang="en-US" sz="22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Polar Vortex 2019 response: </a:t>
            </a:r>
            <a:endParaRPr b="1" sz="22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200"/>
              <a:buFont typeface="Century Gothic"/>
              <a:buChar char="▪"/>
            </a:pPr>
            <a:r>
              <a:rPr b="1" lang="en-US" sz="22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Frostbite care</a:t>
            </a:r>
            <a:endParaRPr b="1" sz="22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200"/>
              <a:buFont typeface="Century Gothic"/>
              <a:buChar char="▪"/>
            </a:pPr>
            <a:r>
              <a:rPr b="1" lang="en-US" sz="22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Safety checks</a:t>
            </a:r>
            <a:endParaRPr b="1" sz="22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0" name="Google Shape;16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9025" y="1624949"/>
            <a:ext cx="5474350" cy="4076702"/>
          </a:xfrm>
          <a:prstGeom prst="rect">
            <a:avLst/>
          </a:prstGeom>
          <a:noFill/>
          <a:ln cap="flat" cmpd="sng" w="38100">
            <a:solidFill>
              <a:srgbClr val="00274C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/>
          <p:nvPr/>
        </p:nvSpPr>
        <p:spPr>
          <a:xfrm>
            <a:off x="477012" y="480060"/>
            <a:ext cx="11238000" cy="5898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CC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66" name="Google Shape;166;p20"/>
          <p:cNvPicPr preferRelativeResize="0"/>
          <p:nvPr/>
        </p:nvPicPr>
        <p:blipFill rotWithShape="1">
          <a:blip r:embed="rId3">
            <a:alphaModFix/>
          </a:blip>
          <a:srcRect b="16458" l="24810" r="23640" t="17417"/>
          <a:stretch/>
        </p:blipFill>
        <p:spPr>
          <a:xfrm>
            <a:off x="10719582" y="4951711"/>
            <a:ext cx="1472418" cy="188870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0"/>
          <p:cNvSpPr txBox="1"/>
          <p:nvPr>
            <p:ph type="title"/>
          </p:nvPr>
        </p:nvSpPr>
        <p:spPr>
          <a:xfrm>
            <a:off x="477000" y="100850"/>
            <a:ext cx="10651200" cy="160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5400"/>
              <a:buFont typeface="Century Gothic"/>
              <a:buNone/>
            </a:pPr>
            <a:r>
              <a:rPr b="1" lang="en-US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EDUCATIONAL</a:t>
            </a:r>
            <a:r>
              <a:rPr b="1" lang="en-US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IMPACT</a:t>
            </a:r>
            <a:endParaRPr/>
          </a:p>
        </p:txBody>
      </p:sp>
      <p:sp>
        <p:nvSpPr>
          <p:cNvPr id="168" name="Google Shape;168;p20"/>
          <p:cNvSpPr txBox="1"/>
          <p:nvPr>
            <p:ph idx="1" type="body"/>
          </p:nvPr>
        </p:nvSpPr>
        <p:spPr>
          <a:xfrm>
            <a:off x="813900" y="1554400"/>
            <a:ext cx="10901100" cy="48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Service learning on the streets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Preclinical students take vital signs and perform basic first aid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Clinical students assess patients and form treatment plans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Health and Homelessness clinical elective 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Curriculum designed entirely by WSM student leaders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Recently got final approval!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Seminars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Overdose reversal with Narcan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Trauma-informed care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1"/>
          <p:cNvSpPr/>
          <p:nvPr/>
        </p:nvSpPr>
        <p:spPr>
          <a:xfrm>
            <a:off x="477012" y="480060"/>
            <a:ext cx="11238000" cy="5898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CC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74" name="Google Shape;174;p21"/>
          <p:cNvPicPr preferRelativeResize="0"/>
          <p:nvPr/>
        </p:nvPicPr>
        <p:blipFill rotWithShape="1">
          <a:blip r:embed="rId3">
            <a:alphaModFix/>
          </a:blip>
          <a:srcRect b="16458" l="24810" r="23640" t="17417"/>
          <a:stretch/>
        </p:blipFill>
        <p:spPr>
          <a:xfrm>
            <a:off x="10719582" y="4951711"/>
            <a:ext cx="1472418" cy="1888704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1"/>
          <p:cNvSpPr txBox="1"/>
          <p:nvPr>
            <p:ph type="title"/>
          </p:nvPr>
        </p:nvSpPr>
        <p:spPr>
          <a:xfrm>
            <a:off x="600948" y="390207"/>
            <a:ext cx="10058400" cy="160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5400"/>
              <a:buFont typeface="Century Gothic"/>
              <a:buNone/>
            </a:pPr>
            <a:r>
              <a:rPr b="1" lang="en-US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STUDENT EXPERIENCES</a:t>
            </a:r>
            <a:endParaRPr b="1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6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“This reminds me of why I went into medicine”</a:t>
            </a:r>
            <a:endParaRPr b="1" i="1" sz="26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6" name="Google Shape;176;p21"/>
          <p:cNvSpPr txBox="1"/>
          <p:nvPr>
            <p:ph idx="1" type="body"/>
          </p:nvPr>
        </p:nvSpPr>
        <p:spPr>
          <a:xfrm>
            <a:off x="7262400" y="1323750"/>
            <a:ext cx="4667400" cy="53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Students learn:</a:t>
            </a:r>
            <a:endParaRPr b="1" sz="26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Basic clinical skills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Chronic illness management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Orientation to 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community 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resources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7" name="Google Shape;17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4675" y="1847000"/>
            <a:ext cx="5488975" cy="4389425"/>
          </a:xfrm>
          <a:prstGeom prst="rect">
            <a:avLst/>
          </a:prstGeom>
          <a:noFill/>
          <a:ln cap="flat" cmpd="sng" w="38100">
            <a:solidFill>
              <a:srgbClr val="00274C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/>
          <p:nvPr/>
        </p:nvSpPr>
        <p:spPr>
          <a:xfrm>
            <a:off x="477012" y="480060"/>
            <a:ext cx="11238000" cy="5898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CC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83" name="Google Shape;183;p22"/>
          <p:cNvPicPr preferRelativeResize="0"/>
          <p:nvPr/>
        </p:nvPicPr>
        <p:blipFill rotWithShape="1">
          <a:blip r:embed="rId3">
            <a:alphaModFix/>
          </a:blip>
          <a:srcRect b="16458" l="24810" r="23640" t="17417"/>
          <a:stretch/>
        </p:blipFill>
        <p:spPr>
          <a:xfrm>
            <a:off x="10719582" y="4951711"/>
            <a:ext cx="1472418" cy="1888704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2"/>
          <p:cNvSpPr txBox="1"/>
          <p:nvPr>
            <p:ph type="title"/>
          </p:nvPr>
        </p:nvSpPr>
        <p:spPr>
          <a:xfrm>
            <a:off x="477000" y="484625"/>
            <a:ext cx="11238000" cy="9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5400"/>
              <a:buFont typeface="Century Gothic"/>
              <a:buNone/>
            </a:pPr>
            <a:r>
              <a:rPr b="1" lang="en-US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WSM GOALS 2019-2020</a:t>
            </a:r>
            <a:endParaRPr>
              <a:solidFill>
                <a:srgbClr val="00274C"/>
              </a:solidFill>
            </a:endParaRPr>
          </a:p>
        </p:txBody>
      </p:sp>
      <p:sp>
        <p:nvSpPr>
          <p:cNvPr id="185" name="Google Shape;185;p22"/>
          <p:cNvSpPr txBox="1"/>
          <p:nvPr>
            <p:ph idx="1" type="body"/>
          </p:nvPr>
        </p:nvSpPr>
        <p:spPr>
          <a:xfrm>
            <a:off x="477000" y="1277449"/>
            <a:ext cx="11238000" cy="47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Service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Weekly runs in Detroit and Ann Arbor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M1-M4 medical student volunteers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Faculty: Russ Pajewski, MD, Jim Bastian, RN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Education and Research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Speaker Series open to the medical school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Medical school curriculum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Needs assessment, medical documentation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91440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Street Medicine Collaboration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Joint runs with WSU and MSU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400"/>
              <a:buFont typeface="Century Gothic"/>
              <a:buChar char="▪"/>
            </a:pPr>
            <a:r>
              <a:rPr b="1" lang="en-US" sz="24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Partnership with CMH and PATH</a:t>
            </a:r>
            <a:endParaRPr b="1" sz="2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"/>
          <p:cNvSpPr/>
          <p:nvPr/>
        </p:nvSpPr>
        <p:spPr>
          <a:xfrm>
            <a:off x="477025" y="480010"/>
            <a:ext cx="11238000" cy="5898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CC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91" name="Google Shape;191;p23"/>
          <p:cNvSpPr txBox="1"/>
          <p:nvPr>
            <p:ph type="title"/>
          </p:nvPr>
        </p:nvSpPr>
        <p:spPr>
          <a:xfrm>
            <a:off x="476998" y="480057"/>
            <a:ext cx="10058400" cy="16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5400"/>
              <a:buFont typeface="Century Gothic"/>
              <a:buNone/>
            </a:pPr>
            <a:r>
              <a:rPr b="1" lang="en-US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FUTURE DIRECTIONS</a:t>
            </a:r>
            <a:endParaRPr>
              <a:solidFill>
                <a:srgbClr val="00274C"/>
              </a:solidFill>
            </a:endParaRPr>
          </a:p>
        </p:txBody>
      </p:sp>
      <p:sp>
        <p:nvSpPr>
          <p:cNvPr id="192" name="Google Shape;192;p23"/>
          <p:cNvSpPr txBox="1"/>
          <p:nvPr>
            <p:ph idx="1" type="body"/>
          </p:nvPr>
        </p:nvSpPr>
        <p:spPr>
          <a:xfrm>
            <a:off x="477000" y="833650"/>
            <a:ext cx="7328700" cy="26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Improve inventory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Basic life support equipment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Stock and store critical supplies 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Improve documentation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Electronic Medical Record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Interprofessional collaboration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000"/>
              <a:buFont typeface="Century Gothic"/>
              <a:buChar char="▪"/>
            </a:pPr>
            <a:r>
              <a:rPr b="1" lang="en-US" sz="30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Expand partnerships</a:t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3" name="Google Shape;19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22788" y="3839475"/>
            <a:ext cx="2687400" cy="188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47290" y="1401525"/>
            <a:ext cx="838401" cy="1253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38349" y="5131476"/>
            <a:ext cx="1162926" cy="116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46697" y="5275267"/>
            <a:ext cx="1308353" cy="936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061871" y="5226960"/>
            <a:ext cx="1033361" cy="1033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3"/>
          <p:cNvPicPr preferRelativeResize="0"/>
          <p:nvPr/>
        </p:nvPicPr>
        <p:blipFill rotWithShape="1">
          <a:blip r:embed="rId8">
            <a:alphaModFix/>
          </a:blip>
          <a:srcRect b="16458" l="24810" r="23640" t="17417"/>
          <a:stretch/>
        </p:blipFill>
        <p:spPr>
          <a:xfrm>
            <a:off x="10719582" y="4951711"/>
            <a:ext cx="1472418" cy="1888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49825" y="3018775"/>
            <a:ext cx="1033350" cy="1161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4"/>
          <p:cNvSpPr/>
          <p:nvPr/>
        </p:nvSpPr>
        <p:spPr>
          <a:xfrm>
            <a:off x="477025" y="480010"/>
            <a:ext cx="11238000" cy="5898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CC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205" name="Google Shape;205;p24"/>
          <p:cNvPicPr preferRelativeResize="0"/>
          <p:nvPr/>
        </p:nvPicPr>
        <p:blipFill rotWithShape="1">
          <a:blip r:embed="rId3">
            <a:alphaModFix/>
          </a:blip>
          <a:srcRect b="16458" l="24810" r="23640" t="17417"/>
          <a:stretch/>
        </p:blipFill>
        <p:spPr>
          <a:xfrm>
            <a:off x="10719582" y="4951711"/>
            <a:ext cx="1472418" cy="1888704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4"/>
          <p:cNvSpPr txBox="1"/>
          <p:nvPr>
            <p:ph type="title"/>
          </p:nvPr>
        </p:nvSpPr>
        <p:spPr>
          <a:xfrm>
            <a:off x="460248" y="158057"/>
            <a:ext cx="10058400" cy="160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5400"/>
              <a:buFont typeface="Century Gothic"/>
              <a:buNone/>
            </a:pPr>
            <a:r>
              <a:rPr b="1" lang="en-US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REFERENCES</a:t>
            </a:r>
            <a:endParaRPr>
              <a:solidFill>
                <a:srgbClr val="00274C"/>
              </a:solidFill>
            </a:endParaRPr>
          </a:p>
        </p:txBody>
      </p:sp>
      <p:sp>
        <p:nvSpPr>
          <p:cNvPr id="207" name="Google Shape;207;p24"/>
          <p:cNvSpPr txBox="1"/>
          <p:nvPr>
            <p:ph idx="1" type="body"/>
          </p:nvPr>
        </p:nvSpPr>
        <p:spPr>
          <a:xfrm>
            <a:off x="471050" y="1433300"/>
            <a:ext cx="10315500" cy="52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Century Gothic"/>
              <a:buAutoNum type="arabicPeriod"/>
            </a:pPr>
            <a:r>
              <a:rPr lang="en-US" sz="16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*Estimates of area homeless population counts via Washtenaw County and Detroit Area Point-in-Time Counts, January 2019</a:t>
            </a:r>
            <a:endParaRPr sz="16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Century Gothic"/>
              <a:buAutoNum type="arabicPeriod"/>
            </a:pPr>
            <a:r>
              <a:rPr lang="en-US" sz="16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Baggett TP, Hwang SW, O’Connell JJ, et al. Mortality Among Homeless Adults in Boston: Shifts in Causes of Death Over a 15-Year Period. JAMA Intern Med. 2013;173(3):189-195. doi:10.1001/jamainternmed.2013.1604.</a:t>
            </a:r>
            <a:endParaRPr sz="16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Century Gothic"/>
              <a:buAutoNum type="arabicPeriod"/>
            </a:pPr>
            <a:r>
              <a:rPr lang="en-US" sz="16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Buffardi AL, Thomas KK, Holmes KK, Manhart LE. Moving upstream: ecosocial and psychosocial correlates of sexually transmitted infections among young adults in the United States. Am J Public Health. 2008;98(6):1128-1136. doi:10.2105/AJPH.2007.120451.</a:t>
            </a:r>
            <a:endParaRPr sz="16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Century Gothic"/>
              <a:buAutoNum type="arabicPeriod"/>
            </a:pPr>
            <a:r>
              <a:rPr lang="en-US" sz="16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Hwang SW, Orav EJ, O’Connell JJ, Lebow JM, Brennan TA. Causes of death in homeless adults in Boston. Ann Intern Med. 1997;126(8):625-628.</a:t>
            </a:r>
            <a:endParaRPr sz="16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Century Gothic"/>
              <a:buAutoNum type="arabicPeriod"/>
            </a:pPr>
            <a:r>
              <a:rPr lang="en-US" sz="16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Kushel MB, Vittinghoff E, Haas JS. Factors Associated With the Health Care Utilization of Homeless Persons. JAMA. 2001;285(2):200-206. doi:10.1001/jama.285.2.200.</a:t>
            </a:r>
            <a:endParaRPr sz="16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Century Gothic"/>
              <a:buAutoNum type="arabicPeriod"/>
            </a:pPr>
            <a:r>
              <a:rPr lang="en-US" sz="16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McGinley, L. (2017, November 22). In the woods and the shadows, street medicine treats the nation’s homeless. The Washington Post. Retrieved April 28, 2019.</a:t>
            </a:r>
            <a:endParaRPr sz="16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Century Gothic"/>
              <a:buAutoNum type="arabicPeriod"/>
            </a:pPr>
            <a:r>
              <a:rPr lang="en-US" sz="16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https://www.sccpre.cat/show/xmwJRh_jpg-transparent-library-clip-art-medication-black-and/</a:t>
            </a:r>
            <a:endParaRPr sz="16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Century Gothic"/>
              <a:buAutoNum type="arabicPeriod"/>
            </a:pPr>
            <a:r>
              <a:rPr lang="en-US" sz="1600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https://www.sccpre.cat/show/iibTioJ_jpg-transparent-library-card-address-book-line-svg/</a:t>
            </a:r>
            <a:endParaRPr sz="16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27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5"/>
          <p:cNvPicPr preferRelativeResize="0"/>
          <p:nvPr/>
        </p:nvPicPr>
        <p:blipFill rotWithShape="1">
          <a:blip r:embed="rId3">
            <a:alphaModFix/>
          </a:blip>
          <a:srcRect b="16458" l="24810" r="23640" t="17417"/>
          <a:stretch/>
        </p:blipFill>
        <p:spPr>
          <a:xfrm>
            <a:off x="10719582" y="4951711"/>
            <a:ext cx="1472418" cy="1888704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5"/>
          <p:cNvSpPr txBox="1"/>
          <p:nvPr>
            <p:ph type="title"/>
          </p:nvPr>
        </p:nvSpPr>
        <p:spPr>
          <a:xfrm>
            <a:off x="1069850" y="2548573"/>
            <a:ext cx="10058400" cy="14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5400"/>
              <a:buFont typeface="Century Gothic"/>
              <a:buNone/>
            </a:pPr>
            <a:r>
              <a:rPr b="1" lang="en-US">
                <a:solidFill>
                  <a:srgbClr val="0027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THANK YOU!</a:t>
            </a:r>
            <a:endParaRPr>
              <a:solidFill>
                <a:srgbClr val="00274C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5400"/>
              <a:buFont typeface="Century Gothic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