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83" r:id="rId3"/>
    <p:sldId id="261" r:id="rId4"/>
    <p:sldId id="260" r:id="rId5"/>
    <p:sldId id="262" r:id="rId6"/>
    <p:sldId id="257" r:id="rId7"/>
    <p:sldId id="280" r:id="rId8"/>
    <p:sldId id="258" r:id="rId9"/>
    <p:sldId id="281" r:id="rId10"/>
    <p:sldId id="265" r:id="rId11"/>
    <p:sldId id="259" r:id="rId12"/>
    <p:sldId id="278" r:id="rId13"/>
    <p:sldId id="284" r:id="rId14"/>
    <p:sldId id="273" r:id="rId15"/>
    <p:sldId id="279" r:id="rId16"/>
    <p:sldId id="267" r:id="rId17"/>
    <p:sldId id="270" r:id="rId18"/>
    <p:sldId id="28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rn, Janice" initials="FJ" lastIdx="4" clrIdx="0">
    <p:extLst>
      <p:ext uri="{19B8F6BF-5375-455C-9EA6-DF929625EA0E}">
        <p15:presenceInfo xmlns:p15="http://schemas.microsoft.com/office/powerpoint/2012/main" userId="S-1-5-21-151606367-2082624055-312552118-93666" providerId="AD"/>
      </p:ext>
    </p:extLst>
  </p:cmAuthor>
  <p:cmAuthor id="2" name="Michael Lourie" initials="ML" lastIdx="3" clrIdx="1">
    <p:extLst>
      <p:ext uri="{19B8F6BF-5375-455C-9EA6-DF929625EA0E}">
        <p15:presenceInfo xmlns:p15="http://schemas.microsoft.com/office/powerpoint/2012/main" userId="7e3949c16988f1d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2814" autoAdjust="0"/>
  </p:normalViewPr>
  <p:slideViewPr>
    <p:cSldViewPr snapToGrid="0">
      <p:cViewPr varScale="1">
        <p:scale>
          <a:sx n="57" d="100"/>
          <a:sy n="57" d="100"/>
        </p:scale>
        <p:origin x="94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805426-F58A-4C62-97AD-EFF1F437AF08}" type="datetimeFigureOut">
              <a:rPr lang="en-US" smtClean="0"/>
              <a:t>10/28/2019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E99A87-E79B-4CD6-B625-93B480FA2EF7}" type="slidenum">
              <a:rPr lang="en-US" smtClean="0"/>
              <a:t>‹#›</a:t>
            </a:fld>
            <a:endParaRPr lang="en-US" dirty="0"/>
          </a:p>
        </p:txBody>
      </p:sp>
    </p:spTree>
    <p:extLst>
      <p:ext uri="{BB962C8B-B14F-4D97-AF65-F5344CB8AC3E}">
        <p14:creationId xmlns:p14="http://schemas.microsoft.com/office/powerpoint/2010/main" val="3160772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behalf of co-authors”</a:t>
            </a:r>
          </a:p>
        </p:txBody>
      </p:sp>
      <p:sp>
        <p:nvSpPr>
          <p:cNvPr id="4" name="Slide Number Placeholder 3"/>
          <p:cNvSpPr>
            <a:spLocks noGrp="1"/>
          </p:cNvSpPr>
          <p:nvPr>
            <p:ph type="sldNum" sz="quarter" idx="5"/>
          </p:nvPr>
        </p:nvSpPr>
        <p:spPr/>
        <p:txBody>
          <a:bodyPr/>
          <a:lstStyle/>
          <a:p>
            <a:fld id="{78E99A87-E79B-4CD6-B625-93B480FA2EF7}" type="slidenum">
              <a:rPr lang="en-US" smtClean="0"/>
              <a:t>1</a:t>
            </a:fld>
            <a:endParaRPr lang="en-US" dirty="0"/>
          </a:p>
        </p:txBody>
      </p:sp>
    </p:spTree>
    <p:extLst>
      <p:ext uri="{BB962C8B-B14F-4D97-AF65-F5344CB8AC3E}">
        <p14:creationId xmlns:p14="http://schemas.microsoft.com/office/powerpoint/2010/main" val="193788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8E99A87-E79B-4CD6-B625-93B480FA2EF7}" type="slidenum">
              <a:rPr lang="en-US" smtClean="0"/>
              <a:t>2</a:t>
            </a:fld>
            <a:endParaRPr lang="en-US"/>
          </a:p>
        </p:txBody>
      </p:sp>
    </p:spTree>
    <p:extLst>
      <p:ext uri="{BB962C8B-B14F-4D97-AF65-F5344CB8AC3E}">
        <p14:creationId xmlns:p14="http://schemas.microsoft.com/office/powerpoint/2010/main" val="23281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I’m presenting, a lot of the literature regarding endocarditis and PWID is presented in the negative (when can I stop)</a:t>
            </a:r>
          </a:p>
          <a:p>
            <a:r>
              <a:rPr lang="en-US" dirty="0"/>
              <a:t>We want to change the narrative: How can we counter implicit bias and set patients up for success so we can say yes to treatment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*Mention the shift in language from IVDU to PWID (seen in CDC and WHO)</a:t>
            </a:r>
          </a:p>
          <a:p>
            <a:endParaRPr lang="en-US" dirty="0"/>
          </a:p>
        </p:txBody>
      </p:sp>
      <p:sp>
        <p:nvSpPr>
          <p:cNvPr id="4" name="Slide Number Placeholder 3"/>
          <p:cNvSpPr>
            <a:spLocks noGrp="1"/>
          </p:cNvSpPr>
          <p:nvPr>
            <p:ph type="sldNum" sz="quarter" idx="5"/>
          </p:nvPr>
        </p:nvSpPr>
        <p:spPr/>
        <p:txBody>
          <a:bodyPr/>
          <a:lstStyle/>
          <a:p>
            <a:fld id="{78E99A87-E79B-4CD6-B625-93B480FA2EF7}" type="slidenum">
              <a:rPr lang="en-US" smtClean="0"/>
              <a:t>3</a:t>
            </a:fld>
            <a:endParaRPr lang="en-US"/>
          </a:p>
        </p:txBody>
      </p:sp>
    </p:spTree>
    <p:extLst>
      <p:ext uri="{BB962C8B-B14F-4D97-AF65-F5344CB8AC3E}">
        <p14:creationId xmlns:p14="http://schemas.microsoft.com/office/powerpoint/2010/main" val="3288764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8E99A87-E79B-4CD6-B625-93B480FA2EF7}" type="slidenum">
              <a:rPr lang="en-US" smtClean="0"/>
              <a:t>4</a:t>
            </a:fld>
            <a:endParaRPr lang="en-US"/>
          </a:p>
        </p:txBody>
      </p:sp>
    </p:spTree>
    <p:extLst>
      <p:ext uri="{BB962C8B-B14F-4D97-AF65-F5344CB8AC3E}">
        <p14:creationId xmlns:p14="http://schemas.microsoft.com/office/powerpoint/2010/main" val="3517552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15-30% in-hospital mortality, even with standard of care treatment!</a:t>
            </a:r>
          </a:p>
        </p:txBody>
      </p:sp>
      <p:sp>
        <p:nvSpPr>
          <p:cNvPr id="4" name="Slide Number Placeholder 3"/>
          <p:cNvSpPr>
            <a:spLocks noGrp="1"/>
          </p:cNvSpPr>
          <p:nvPr>
            <p:ph type="sldNum" sz="quarter" idx="5"/>
          </p:nvPr>
        </p:nvSpPr>
        <p:spPr/>
        <p:txBody>
          <a:bodyPr/>
          <a:lstStyle/>
          <a:p>
            <a:fld id="{78E99A87-E79B-4CD6-B625-93B480FA2EF7}" type="slidenum">
              <a:rPr lang="en-US" smtClean="0"/>
              <a:t>5</a:t>
            </a:fld>
            <a:endParaRPr lang="en-US"/>
          </a:p>
        </p:txBody>
      </p:sp>
    </p:spTree>
    <p:extLst>
      <p:ext uri="{BB962C8B-B14F-4D97-AF65-F5344CB8AC3E}">
        <p14:creationId xmlns:p14="http://schemas.microsoft.com/office/powerpoint/2010/main" val="1177183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E99A87-E79B-4CD6-B625-93B480FA2EF7}" type="slidenum">
              <a:rPr lang="en-US" smtClean="0"/>
              <a:t>6</a:t>
            </a:fld>
            <a:endParaRPr lang="en-US"/>
          </a:p>
        </p:txBody>
      </p:sp>
    </p:spTree>
    <p:extLst>
      <p:ext uri="{BB962C8B-B14F-4D97-AF65-F5344CB8AC3E}">
        <p14:creationId xmlns:p14="http://schemas.microsoft.com/office/powerpoint/2010/main" val="215429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Variation between centers creates an opportunity for bias - introduction of moral values in setting of medical decision making</a:t>
            </a:r>
          </a:p>
          <a:p>
            <a:r>
              <a:rPr lang="en-US" dirty="0"/>
              <a:t>IDSA (Infectious Diseases Society of America) Guidelines dissuade against surgery for PWID</a:t>
            </a:r>
          </a:p>
          <a:p>
            <a:r>
              <a:rPr lang="en-US" dirty="0"/>
              <a:t>*One recommendation from the non-surgeons, but this may or may not factor in to the decision from the surgeons* -- Demonstrates wide variation</a:t>
            </a:r>
          </a:p>
        </p:txBody>
      </p:sp>
      <p:sp>
        <p:nvSpPr>
          <p:cNvPr id="4" name="Slide Number Placeholder 3"/>
          <p:cNvSpPr>
            <a:spLocks noGrp="1"/>
          </p:cNvSpPr>
          <p:nvPr>
            <p:ph type="sldNum" sz="quarter" idx="5"/>
          </p:nvPr>
        </p:nvSpPr>
        <p:spPr/>
        <p:txBody>
          <a:bodyPr/>
          <a:lstStyle/>
          <a:p>
            <a:fld id="{78E99A87-E79B-4CD6-B625-93B480FA2EF7}" type="slidenum">
              <a:rPr lang="en-US" smtClean="0"/>
              <a:t>7</a:t>
            </a:fld>
            <a:endParaRPr lang="en-US"/>
          </a:p>
        </p:txBody>
      </p:sp>
    </p:spTree>
    <p:extLst>
      <p:ext uri="{BB962C8B-B14F-4D97-AF65-F5344CB8AC3E}">
        <p14:creationId xmlns:p14="http://schemas.microsoft.com/office/powerpoint/2010/main" val="3378173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E99A87-E79B-4CD6-B625-93B480FA2EF7}" type="slidenum">
              <a:rPr lang="en-US" smtClean="0"/>
              <a:t>8</a:t>
            </a:fld>
            <a:endParaRPr lang="en-US"/>
          </a:p>
        </p:txBody>
      </p:sp>
    </p:spTree>
    <p:extLst>
      <p:ext uri="{BB962C8B-B14F-4D97-AF65-F5344CB8AC3E}">
        <p14:creationId xmlns:p14="http://schemas.microsoft.com/office/powerpoint/2010/main" val="497880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known for a long time that injection drug use has an impact on mortality, but the direction and magnitude of the effect isn’t as clear! </a:t>
            </a:r>
          </a:p>
          <a:p>
            <a:r>
              <a:rPr lang="en-US" dirty="0"/>
              <a:t>Some studies show survival to be better, some worse, some comparable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studies where PWID had better survival, presumed because younger/fewer </a:t>
            </a:r>
            <a:r>
              <a:rPr lang="en-US" dirty="0" err="1"/>
              <a:t>comorobidities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likely to have complications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Longer hospital stays: Avoid sending patients home with IV in place, may be denied from short-term care facilities</a:t>
            </a:r>
          </a:p>
        </p:txBody>
      </p:sp>
      <p:sp>
        <p:nvSpPr>
          <p:cNvPr id="4" name="Slide Number Placeholder 3"/>
          <p:cNvSpPr>
            <a:spLocks noGrp="1"/>
          </p:cNvSpPr>
          <p:nvPr>
            <p:ph type="sldNum" sz="quarter" idx="5"/>
          </p:nvPr>
        </p:nvSpPr>
        <p:spPr/>
        <p:txBody>
          <a:bodyPr/>
          <a:lstStyle/>
          <a:p>
            <a:fld id="{78E99A87-E79B-4CD6-B625-93B480FA2EF7}" type="slidenum">
              <a:rPr lang="en-US" smtClean="0"/>
              <a:t>9</a:t>
            </a:fld>
            <a:endParaRPr lang="en-US"/>
          </a:p>
        </p:txBody>
      </p:sp>
    </p:spTree>
    <p:extLst>
      <p:ext uri="{BB962C8B-B14F-4D97-AF65-F5344CB8AC3E}">
        <p14:creationId xmlns:p14="http://schemas.microsoft.com/office/powerpoint/2010/main" val="734825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should you care about this? Rising rates of drug use</a:t>
            </a:r>
          </a:p>
          <a:p>
            <a:r>
              <a:rPr lang="en-US" dirty="0"/>
              <a:t>Substance Abuse and Mental Health Services Administration (SAMHSA)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*Be prepared to answer the question about an increasingly white population and if that’s why we care more</a:t>
            </a:r>
          </a:p>
          <a:p>
            <a:endParaRPr lang="en-US" b="1" dirty="0"/>
          </a:p>
        </p:txBody>
      </p:sp>
      <p:sp>
        <p:nvSpPr>
          <p:cNvPr id="4" name="Slide Number Placeholder 3"/>
          <p:cNvSpPr>
            <a:spLocks noGrp="1"/>
          </p:cNvSpPr>
          <p:nvPr>
            <p:ph type="sldNum" sz="quarter" idx="5"/>
          </p:nvPr>
        </p:nvSpPr>
        <p:spPr/>
        <p:txBody>
          <a:bodyPr/>
          <a:lstStyle/>
          <a:p>
            <a:fld id="{78E99A87-E79B-4CD6-B625-93B480FA2EF7}" type="slidenum">
              <a:rPr lang="en-US" smtClean="0"/>
              <a:t>10</a:t>
            </a:fld>
            <a:endParaRPr lang="en-US"/>
          </a:p>
        </p:txBody>
      </p:sp>
    </p:spTree>
    <p:extLst>
      <p:ext uri="{BB962C8B-B14F-4D97-AF65-F5344CB8AC3E}">
        <p14:creationId xmlns:p14="http://schemas.microsoft.com/office/powerpoint/2010/main" val="3206052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-Addiction</a:t>
            </a:r>
          </a:p>
          <a:p>
            <a:pPr marL="171450" indent="-171450">
              <a:buFont typeface="Wingdings" panose="05000000000000000000" pitchFamily="2" charset="2"/>
              <a:buChar char="à"/>
            </a:pPr>
            <a:r>
              <a:rPr lang="en-US" i="0" dirty="0">
                <a:solidFill>
                  <a:srgbClr val="FF0000"/>
                </a:solidFill>
              </a:rPr>
              <a:t>Addiction is a primary, chronic disease of brain reward, motivation, memory</a:t>
            </a:r>
          </a:p>
          <a:p>
            <a:pPr marL="171450" indent="-171450">
              <a:buFont typeface="Wingdings" panose="05000000000000000000" pitchFamily="2" charset="2"/>
              <a:buChar char="à"/>
            </a:pPr>
            <a:r>
              <a:rPr lang="en-US" i="0" dirty="0">
                <a:solidFill>
                  <a:srgbClr val="FF0000"/>
                </a:solidFill>
              </a:rPr>
              <a:t>Like other chronic diseases, addiction often involves cycles of relapse and remission</a:t>
            </a:r>
          </a:p>
          <a:p>
            <a:pPr marL="171450" indent="-171450">
              <a:buFont typeface="Wingdings" panose="05000000000000000000" pitchFamily="2" charset="2"/>
              <a:buChar char="à"/>
            </a:pPr>
            <a:endParaRPr lang="en-US" i="0" dirty="0">
              <a:solidFill>
                <a:srgbClr val="FF0000"/>
              </a:solidFill>
            </a:endParaRPr>
          </a:p>
          <a:p>
            <a:pPr marL="0" indent="0">
              <a:buFont typeface="Wingdings" panose="05000000000000000000" pitchFamily="2" charset="2"/>
              <a:buNone/>
            </a:pPr>
            <a:r>
              <a:rPr lang="en-US" i="0" dirty="0">
                <a:solidFill>
                  <a:srgbClr val="FF0000"/>
                </a:solidFill>
              </a:rPr>
              <a:t>-Medical futility/non-beneficial treatment: If these patients continue to use IV drugs, calls into question the utility of valve replacement</a:t>
            </a:r>
          </a:p>
          <a:p>
            <a:pPr marL="0" indent="0">
              <a:buFont typeface="Wingdings" panose="05000000000000000000" pitchFamily="2" charset="2"/>
              <a:buNone/>
            </a:pPr>
            <a:endParaRPr lang="en-US" i="0" dirty="0">
              <a:solidFill>
                <a:srgbClr val="FF0000"/>
              </a:solidFill>
            </a:endParaRPr>
          </a:p>
          <a:p>
            <a:pPr marL="0" indent="0">
              <a:buFont typeface="Wingdings" panose="05000000000000000000" pitchFamily="2" charset="2"/>
              <a:buNone/>
            </a:pPr>
            <a:r>
              <a:rPr lang="en-US" i="0" dirty="0">
                <a:solidFill>
                  <a:srgbClr val="FF0000"/>
                </a:solidFill>
              </a:rPr>
              <a:t>How would things be different if patients could demonstrate desire to live drug free: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…This theme is relevant when comparing to alternative population: Liver transplant candidacy and history of alcohol use</a:t>
            </a:r>
            <a:endParaRPr lang="en-US" i="0" dirty="0">
              <a:solidFill>
                <a:srgbClr val="FF0000"/>
              </a:solidFill>
            </a:endParaRPr>
          </a:p>
          <a:p>
            <a:pPr marL="171450" indent="-171450">
              <a:buFont typeface="Wingdings" panose="05000000000000000000" pitchFamily="2" charset="2"/>
              <a:buChar char="à"/>
            </a:pPr>
            <a:r>
              <a:rPr lang="en-US" i="0" dirty="0">
                <a:solidFill>
                  <a:srgbClr val="FF0000"/>
                </a:solidFill>
                <a:sym typeface="Wingdings" panose="05000000000000000000" pitchFamily="2" charset="2"/>
              </a:rPr>
              <a:t>Acute: No time</a:t>
            </a:r>
          </a:p>
        </p:txBody>
      </p:sp>
      <p:sp>
        <p:nvSpPr>
          <p:cNvPr id="4" name="Slide Number Placeholder 3"/>
          <p:cNvSpPr>
            <a:spLocks noGrp="1"/>
          </p:cNvSpPr>
          <p:nvPr>
            <p:ph type="sldNum" sz="quarter" idx="5"/>
          </p:nvPr>
        </p:nvSpPr>
        <p:spPr/>
        <p:txBody>
          <a:bodyPr/>
          <a:lstStyle/>
          <a:p>
            <a:fld id="{78E99A87-E79B-4CD6-B625-93B480FA2EF7}" type="slidenum">
              <a:rPr lang="en-US" smtClean="0"/>
              <a:t>11</a:t>
            </a:fld>
            <a:endParaRPr lang="en-US"/>
          </a:p>
        </p:txBody>
      </p:sp>
    </p:spTree>
    <p:extLst>
      <p:ext uri="{BB962C8B-B14F-4D97-AF65-F5344CB8AC3E}">
        <p14:creationId xmlns:p14="http://schemas.microsoft.com/office/powerpoint/2010/main" val="3262386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Trend:</a:t>
            </a:r>
          </a:p>
          <a:p>
            <a:r>
              <a:rPr lang="en-US" dirty="0"/>
              <a:t>Early -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Historical context: Physicians as gatekeepers of resources</a:t>
            </a:r>
          </a:p>
          <a:p>
            <a:pPr marL="171450" indent="-171450">
              <a:buFontTx/>
              <a:buChar char="-"/>
            </a:pPr>
            <a:r>
              <a:rPr lang="en-US" dirty="0"/>
              <a:t>Recognition that patients with IVDU and endocarditis are presenting with two diseases</a:t>
            </a:r>
          </a:p>
          <a:p>
            <a:pPr marL="0" indent="0">
              <a:buFontTx/>
              <a:buNone/>
            </a:pPr>
            <a:r>
              <a:rPr lang="en-US" dirty="0"/>
              <a:t>New millennium -</a:t>
            </a:r>
          </a:p>
          <a:p>
            <a:pPr marL="171450" indent="-171450">
              <a:buFontTx/>
              <a:buChar char="-"/>
            </a:pPr>
            <a:r>
              <a:rPr lang="en-US" dirty="0"/>
              <a:t>Ethics when putting these things together… Question obligation to perform valve replacement</a:t>
            </a:r>
          </a:p>
          <a:p>
            <a:pPr marL="171450" indent="-171450">
              <a:buFontTx/>
              <a:buChar char="-"/>
            </a:pPr>
            <a:r>
              <a:rPr lang="en-US" dirty="0"/>
              <a:t>Proposed limits on number of valve replacements versus inappropriate withholding life-saving treatment</a:t>
            </a:r>
          </a:p>
          <a:p>
            <a:pPr marL="0" indent="0">
              <a:buFontTx/>
              <a:buNone/>
            </a:pPr>
            <a:r>
              <a:rPr lang="en-US" dirty="0"/>
              <a:t>More recently - </a:t>
            </a:r>
          </a:p>
          <a:p>
            <a:pPr marL="171450" indent="-171450">
              <a:buFontTx/>
              <a:buChar char="-"/>
            </a:pPr>
            <a:r>
              <a:rPr lang="en-US" dirty="0"/>
              <a:t>Proposed role of substance abuse treatment</a:t>
            </a:r>
          </a:p>
          <a:p>
            <a:pPr marL="171450" indent="-171450">
              <a:buFontTx/>
              <a:buChar char="-"/>
            </a:pPr>
            <a:r>
              <a:rPr lang="en-US" dirty="0"/>
              <a:t>Proposed interprofessional involvement</a:t>
            </a:r>
          </a:p>
          <a:p>
            <a:pPr marL="0" indent="0">
              <a:buFontTx/>
              <a:buNone/>
            </a:pPr>
            <a:r>
              <a:rPr lang="en-US" dirty="0"/>
              <a:t>*As our understanding grows, moving in the right direction of holistic treatment for this population</a:t>
            </a:r>
          </a:p>
        </p:txBody>
      </p:sp>
      <p:sp>
        <p:nvSpPr>
          <p:cNvPr id="4" name="Slide Number Placeholder 3"/>
          <p:cNvSpPr>
            <a:spLocks noGrp="1"/>
          </p:cNvSpPr>
          <p:nvPr>
            <p:ph type="sldNum" sz="quarter" idx="5"/>
          </p:nvPr>
        </p:nvSpPr>
        <p:spPr/>
        <p:txBody>
          <a:bodyPr/>
          <a:lstStyle/>
          <a:p>
            <a:fld id="{78E99A87-E79B-4CD6-B625-93B480FA2EF7}" type="slidenum">
              <a:rPr lang="en-US" smtClean="0"/>
              <a:t>12</a:t>
            </a:fld>
            <a:endParaRPr lang="en-US"/>
          </a:p>
        </p:txBody>
      </p:sp>
    </p:spTree>
    <p:extLst>
      <p:ext uri="{BB962C8B-B14F-4D97-AF65-F5344CB8AC3E}">
        <p14:creationId xmlns:p14="http://schemas.microsoft.com/office/powerpoint/2010/main" val="1379321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first two are really asking when can I stop treating this person that I may not feel good about treating, </a:t>
            </a:r>
            <a:r>
              <a:rPr lang="en-US" b="1" dirty="0"/>
              <a:t>whereas newer solutions more explicitly support holistic treatment of the multiple diseases faced by this population. Shift from getting to no to getting to yes. This reflects the increasing awareness of the impact of stigma on decision making…</a:t>
            </a:r>
          </a:p>
          <a:p>
            <a:endParaRPr lang="en-US" i="0" dirty="0">
              <a:solidFill>
                <a:srgbClr val="FF0000"/>
              </a:solidFill>
              <a:sym typeface="Wingdings" panose="05000000000000000000" pitchFamily="2" charset="2"/>
            </a:endParaRPr>
          </a:p>
          <a:p>
            <a:r>
              <a:rPr lang="en-US" dirty="0"/>
              <a:t>-Limiting number of valves should be based on medical appropriateness (e.g. is there viable substrate left?) as opposed to question of resource allocation/moral objection – Based on frustration with drug use, not medical appropriateness</a:t>
            </a:r>
          </a:p>
          <a:p>
            <a:r>
              <a:rPr lang="en-US" dirty="0"/>
              <a:t>-Contracts are generally recognized to not work, believed to be more to appease the conscience of the provider than for the benefit of the patient – The next time you come in, I don’t have to feel bad about saying no</a:t>
            </a:r>
          </a:p>
        </p:txBody>
      </p:sp>
      <p:sp>
        <p:nvSpPr>
          <p:cNvPr id="4" name="Slide Number Placeholder 3"/>
          <p:cNvSpPr>
            <a:spLocks noGrp="1"/>
          </p:cNvSpPr>
          <p:nvPr>
            <p:ph type="sldNum" sz="quarter" idx="5"/>
          </p:nvPr>
        </p:nvSpPr>
        <p:spPr/>
        <p:txBody>
          <a:bodyPr/>
          <a:lstStyle/>
          <a:p>
            <a:fld id="{78E99A87-E79B-4CD6-B625-93B480FA2EF7}" type="slidenum">
              <a:rPr lang="en-US" smtClean="0"/>
              <a:t>13</a:t>
            </a:fld>
            <a:endParaRPr lang="en-US" dirty="0"/>
          </a:p>
        </p:txBody>
      </p:sp>
    </p:spTree>
    <p:extLst>
      <p:ext uri="{BB962C8B-B14F-4D97-AF65-F5344CB8AC3E}">
        <p14:creationId xmlns:p14="http://schemas.microsoft.com/office/powerpoint/2010/main" val="3503983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…To hone in more on the negative impact of stigma that we see in the first couple proposed solutions…</a:t>
            </a:r>
          </a:p>
          <a:p>
            <a:r>
              <a:rPr lang="en-US" i="0" dirty="0"/>
              <a:t>Individual level: Discriminatory treatment in a clinical interaction: Refusal of services; Experiences of violence/abuse</a:t>
            </a:r>
            <a:endParaRPr lang="en-US" dirty="0"/>
          </a:p>
          <a:p>
            <a:r>
              <a:rPr lang="en-US" i="0" dirty="0"/>
              <a:t>Societal level: Unequal distribution of resources</a:t>
            </a:r>
          </a:p>
          <a:p>
            <a:r>
              <a:rPr lang="en-US" i="0" dirty="0"/>
              <a:t>Experience of treating PWID: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-PWID perceived as less cooperative, more disruptive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-More complex health needs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-Providers with experience working with PWID have less discriminatory attitudes against this population</a:t>
            </a:r>
          </a:p>
          <a:p>
            <a:endParaRPr lang="en-US" i="0" dirty="0"/>
          </a:p>
          <a:p>
            <a:r>
              <a:rPr lang="en-US" i="0" dirty="0">
                <a:sym typeface="Wingdings" panose="05000000000000000000" pitchFamily="2" charset="2"/>
              </a:rPr>
              <a:t> Because PWID deserve to be punished</a:t>
            </a:r>
            <a:endParaRPr lang="en-US" i="0" dirty="0"/>
          </a:p>
          <a:p>
            <a:pPr marL="171450" indent="-171450">
              <a:buFont typeface="Wingdings" panose="05000000000000000000" pitchFamily="2" charset="2"/>
              <a:buChar char="à"/>
            </a:pPr>
            <a:r>
              <a:rPr lang="en-US" i="0" dirty="0">
                <a:sym typeface="Wingdings" panose="05000000000000000000" pitchFamily="2" charset="2"/>
              </a:rPr>
              <a:t>Leads to actions that serve to isolate, treat, correct, or punish individuals</a:t>
            </a:r>
          </a:p>
          <a:p>
            <a:pPr marL="0" indent="0">
              <a:buFont typeface="Wingdings" panose="05000000000000000000" pitchFamily="2" charset="2"/>
              <a:buNone/>
            </a:pPr>
            <a:endParaRPr lang="en-US" i="0" dirty="0"/>
          </a:p>
        </p:txBody>
      </p:sp>
      <p:sp>
        <p:nvSpPr>
          <p:cNvPr id="4" name="Slide Number Placeholder 3"/>
          <p:cNvSpPr>
            <a:spLocks noGrp="1"/>
          </p:cNvSpPr>
          <p:nvPr>
            <p:ph type="sldNum" sz="quarter" idx="5"/>
          </p:nvPr>
        </p:nvSpPr>
        <p:spPr/>
        <p:txBody>
          <a:bodyPr/>
          <a:lstStyle/>
          <a:p>
            <a:fld id="{78E99A87-E79B-4CD6-B625-93B480FA2EF7}" type="slidenum">
              <a:rPr lang="en-US" smtClean="0"/>
              <a:t>14</a:t>
            </a:fld>
            <a:endParaRPr lang="en-US" dirty="0"/>
          </a:p>
        </p:txBody>
      </p:sp>
    </p:spTree>
    <p:extLst>
      <p:ext uri="{BB962C8B-B14F-4D97-AF65-F5344CB8AC3E}">
        <p14:creationId xmlns:p14="http://schemas.microsoft.com/office/powerpoint/2010/main" val="1821327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i="0" dirty="0"/>
              <a:t>Stigma from patient side: Enacted on self or experienced from others</a:t>
            </a:r>
          </a:p>
          <a:p>
            <a:pPr marL="0" indent="0">
              <a:buFont typeface="Wingdings" panose="05000000000000000000" pitchFamily="2" charset="2"/>
              <a:buNone/>
            </a:pPr>
            <a:r>
              <a:rPr lang="en-US" i="0" dirty="0"/>
              <a:t>PWID sense discrimination from healthcare providers</a:t>
            </a:r>
          </a:p>
          <a:p>
            <a:pPr marL="0" indent="0">
              <a:buFont typeface="Wingdings" panose="05000000000000000000" pitchFamily="2" charset="2"/>
              <a:buNone/>
            </a:pPr>
            <a:r>
              <a:rPr lang="en-US" i="0" dirty="0"/>
              <a:t>-Employ strategies to avoid stigma:</a:t>
            </a:r>
          </a:p>
          <a:p>
            <a:r>
              <a:rPr lang="en-US" i="0" dirty="0">
                <a:sym typeface="Wingdings" panose="05000000000000000000" pitchFamily="2" charset="2"/>
              </a:rPr>
              <a:t> </a:t>
            </a:r>
            <a:r>
              <a:rPr lang="en-US" i="0" dirty="0"/>
              <a:t>Delay healthcare</a:t>
            </a:r>
          </a:p>
          <a:p>
            <a:r>
              <a:rPr lang="en-US" dirty="0">
                <a:sym typeface="Wingdings" panose="05000000000000000000" pitchFamily="2" charset="2"/>
              </a:rPr>
              <a:t> </a:t>
            </a:r>
            <a:r>
              <a:rPr lang="en-US" dirty="0"/>
              <a:t>Avoid disclosing drug use</a:t>
            </a:r>
          </a:p>
          <a:p>
            <a:r>
              <a:rPr lang="en-US" dirty="0">
                <a:sym typeface="Wingdings" panose="05000000000000000000" pitchFamily="2" charset="2"/>
              </a:rPr>
              <a:t> </a:t>
            </a:r>
            <a:r>
              <a:rPr lang="en-US" dirty="0"/>
              <a:t>Downplay need for pain medication</a:t>
            </a:r>
          </a:p>
          <a:p>
            <a:r>
              <a:rPr lang="en-US" dirty="0"/>
              <a:t>Worse mental and physical functioning:</a:t>
            </a:r>
          </a:p>
          <a:p>
            <a:r>
              <a:rPr lang="en-US" dirty="0"/>
              <a:t>-Worse mental health outcomes</a:t>
            </a:r>
          </a:p>
          <a:p>
            <a:r>
              <a:rPr lang="en-US" dirty="0"/>
              <a:t>-Increased injection-related illness</a:t>
            </a:r>
          </a:p>
          <a:p>
            <a:r>
              <a:rPr lang="en-US" dirty="0"/>
              <a:t>-Diminished empowerment </a:t>
            </a:r>
            <a:r>
              <a:rPr lang="en-US" dirty="0">
                <a:sym typeface="Wingdings" panose="05000000000000000000" pitchFamily="2" charset="2"/>
              </a:rPr>
              <a:t> Poorer treatment outcomes</a:t>
            </a:r>
            <a:endParaRPr lang="en-US" dirty="0"/>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8E99A87-E79B-4CD6-B625-93B480FA2EF7}" type="slidenum">
              <a:rPr lang="en-US" smtClean="0"/>
              <a:t>15</a:t>
            </a:fld>
            <a:endParaRPr lang="en-US" dirty="0"/>
          </a:p>
        </p:txBody>
      </p:sp>
    </p:spTree>
    <p:extLst>
      <p:ext uri="{BB962C8B-B14F-4D97-AF65-F5344CB8AC3E}">
        <p14:creationId xmlns:p14="http://schemas.microsoft.com/office/powerpoint/2010/main" val="425177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Stigma </a:t>
            </a:r>
            <a:r>
              <a:rPr lang="en-US" b="0" dirty="0">
                <a:sym typeface="Wingdings" panose="05000000000000000000" pitchFamily="2" charset="2"/>
              </a:rPr>
              <a:t>a component of implicit bias</a:t>
            </a:r>
            <a:endParaRPr lang="en-US" b="0" dirty="0"/>
          </a:p>
          <a:p>
            <a:r>
              <a:rPr lang="en-US" dirty="0"/>
              <a:t>Don’t stereotype, individuate. Stereotyping leads to bias</a:t>
            </a:r>
          </a:p>
          <a:p>
            <a:endParaRPr lang="en-US" dirty="0"/>
          </a:p>
        </p:txBody>
      </p:sp>
      <p:sp>
        <p:nvSpPr>
          <p:cNvPr id="4" name="Slide Number Placeholder 3"/>
          <p:cNvSpPr>
            <a:spLocks noGrp="1"/>
          </p:cNvSpPr>
          <p:nvPr>
            <p:ph type="sldNum" sz="quarter" idx="5"/>
          </p:nvPr>
        </p:nvSpPr>
        <p:spPr/>
        <p:txBody>
          <a:bodyPr/>
          <a:lstStyle/>
          <a:p>
            <a:fld id="{78E99A87-E79B-4CD6-B625-93B480FA2EF7}" type="slidenum">
              <a:rPr lang="en-US" smtClean="0"/>
              <a:t>16</a:t>
            </a:fld>
            <a:endParaRPr lang="en-US" dirty="0"/>
          </a:p>
        </p:txBody>
      </p:sp>
    </p:spTree>
    <p:extLst>
      <p:ext uri="{BB962C8B-B14F-4D97-AF65-F5344CB8AC3E}">
        <p14:creationId xmlns:p14="http://schemas.microsoft.com/office/powerpoint/2010/main" val="1826873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Combat implicit bias through an impartial approach to patient care </a:t>
            </a:r>
          </a:p>
          <a:p>
            <a:r>
              <a:rPr lang="en-US" dirty="0"/>
              <a:t>Recommend implementation </a:t>
            </a:r>
            <a:r>
              <a:rPr lang="en-US" b="0" dirty="0"/>
              <a:t>of </a:t>
            </a:r>
            <a:r>
              <a:rPr lang="en-US" b="0" dirty="0">
                <a:solidFill>
                  <a:schemeClr val="accent1"/>
                </a:solidFill>
              </a:rPr>
              <a:t>evidence-based, standardized protocol</a:t>
            </a:r>
            <a:r>
              <a:rPr lang="en-US" b="0" dirty="0"/>
              <a:t> </a:t>
            </a:r>
            <a:r>
              <a:rPr lang="en-US" dirty="0"/>
              <a:t>for patient care </a:t>
            </a:r>
          </a:p>
          <a:p>
            <a:r>
              <a:rPr lang="en-US" dirty="0"/>
              <a:t>-Reduce cognitive load in cases susceptible to implicit bias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we have to think too hard, we rely on stereotypes, end up employing bias</a:t>
            </a:r>
          </a:p>
          <a:p>
            <a:r>
              <a:rPr lang="en-US" dirty="0"/>
              <a:t>Recommend an </a:t>
            </a:r>
            <a:r>
              <a:rPr lang="en-US" b="0" dirty="0">
                <a:solidFill>
                  <a:schemeClr val="accent1"/>
                </a:solidFill>
              </a:rPr>
              <a:t>interdisciplinary approach </a:t>
            </a:r>
            <a:r>
              <a:rPr lang="en-US" dirty="0"/>
              <a:t>including (but not limited to) cardiothoracic surgery, infectious disease, addiction psychiatry, social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All of these measures to manage our bias are enhanced by an interdisciplinary team. We can’t always do all these things (e.g. know all cultural practices), but that is the benefit of working with others and knowing the resources of your healthcare system</a:t>
            </a:r>
          </a:p>
          <a:p>
            <a:r>
              <a:rPr lang="en-US" dirty="0"/>
              <a:t>Ethics support may help clarify roles and responsibilities of the medical team – to help set patients up for success and say yes to treatment!</a:t>
            </a:r>
          </a:p>
          <a:p>
            <a:r>
              <a:rPr lang="en-US" dirty="0"/>
              <a:t>---</a:t>
            </a:r>
          </a:p>
          <a:p>
            <a:r>
              <a:rPr lang="en-US" dirty="0"/>
              <a:t>Ethics has been called upon at our own institutions</a:t>
            </a:r>
          </a:p>
          <a:p>
            <a:pPr marL="171450" indent="-171450">
              <a:buFont typeface="Wingdings" panose="05000000000000000000" pitchFamily="2" charset="2"/>
              <a:buChar char="à"/>
            </a:pPr>
            <a:r>
              <a:rPr lang="en-US" dirty="0">
                <a:sym typeface="Wingdings" panose="05000000000000000000" pitchFamily="2" charset="2"/>
              </a:rPr>
              <a:t>How has it gone at our system?</a:t>
            </a:r>
          </a:p>
          <a:p>
            <a:pPr marL="171450" indent="-171450">
              <a:buFont typeface="Wingdings" panose="05000000000000000000" pitchFamily="2" charset="2"/>
              <a:buChar char="à"/>
            </a:pPr>
            <a:r>
              <a:rPr lang="en-US" dirty="0">
                <a:sym typeface="Wingdings" panose="05000000000000000000" pitchFamily="2" charset="2"/>
              </a:rPr>
              <a:t> Some buy in, especially from infectious disease and addiction psychologists</a:t>
            </a:r>
            <a:endParaRPr lang="en-US" dirty="0"/>
          </a:p>
        </p:txBody>
      </p:sp>
      <p:sp>
        <p:nvSpPr>
          <p:cNvPr id="4" name="Slide Number Placeholder 3"/>
          <p:cNvSpPr>
            <a:spLocks noGrp="1"/>
          </p:cNvSpPr>
          <p:nvPr>
            <p:ph type="sldNum" sz="quarter" idx="5"/>
          </p:nvPr>
        </p:nvSpPr>
        <p:spPr/>
        <p:txBody>
          <a:bodyPr/>
          <a:lstStyle/>
          <a:p>
            <a:fld id="{78E99A87-E79B-4CD6-B625-93B480FA2EF7}" type="slidenum">
              <a:rPr lang="en-US" smtClean="0"/>
              <a:t>17</a:t>
            </a:fld>
            <a:endParaRPr lang="en-US" dirty="0"/>
          </a:p>
        </p:txBody>
      </p:sp>
    </p:spTree>
    <p:extLst>
      <p:ext uri="{BB962C8B-B14F-4D97-AF65-F5344CB8AC3E}">
        <p14:creationId xmlns:p14="http://schemas.microsoft.com/office/powerpoint/2010/main" val="164355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Combat implicit bias through an impartial approach to patient care </a:t>
            </a:r>
          </a:p>
          <a:p>
            <a:r>
              <a:rPr lang="en-US" dirty="0"/>
              <a:t>Recommend implementation </a:t>
            </a:r>
            <a:r>
              <a:rPr lang="en-US" b="0" dirty="0"/>
              <a:t>of </a:t>
            </a:r>
            <a:r>
              <a:rPr lang="en-US" b="0" dirty="0">
                <a:solidFill>
                  <a:schemeClr val="accent1"/>
                </a:solidFill>
              </a:rPr>
              <a:t>evidence-based, standardized protocol</a:t>
            </a:r>
            <a:r>
              <a:rPr lang="en-US" b="0" dirty="0"/>
              <a:t> </a:t>
            </a:r>
            <a:r>
              <a:rPr lang="en-US" dirty="0"/>
              <a:t>for patient care </a:t>
            </a:r>
          </a:p>
          <a:p>
            <a:r>
              <a:rPr lang="en-US" dirty="0"/>
              <a:t>-Reduce cognitive load in cases susceptible to implicit bias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we have to think too hard, we rely on stereotypes, end up employing bias</a:t>
            </a:r>
          </a:p>
          <a:p>
            <a:r>
              <a:rPr lang="en-US" dirty="0"/>
              <a:t>Recommend an </a:t>
            </a:r>
            <a:r>
              <a:rPr lang="en-US" b="0" dirty="0">
                <a:solidFill>
                  <a:schemeClr val="accent1"/>
                </a:solidFill>
              </a:rPr>
              <a:t>interdisciplinary approach </a:t>
            </a:r>
            <a:r>
              <a:rPr lang="en-US" dirty="0"/>
              <a:t>including (but not limited to) cardiothoracic surgery, infectious disease, addiction psychiatry, social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All of these measures to manage our bias are enhanced by an interdisciplinary team. We can’t always do all these things (e.g. know all cultural practices), but that is the benefit of working with others and knowing the resources of your healthcare system</a:t>
            </a:r>
          </a:p>
          <a:p>
            <a:r>
              <a:rPr lang="en-US" dirty="0"/>
              <a:t>Ethics support may help clarify roles and responsibilities of the medical team</a:t>
            </a:r>
          </a:p>
          <a:p>
            <a:endParaRPr lang="en-US" dirty="0"/>
          </a:p>
          <a:p>
            <a:r>
              <a:rPr lang="en-US" dirty="0"/>
              <a:t>Ethics has been called upon at our own institutions</a:t>
            </a:r>
          </a:p>
          <a:p>
            <a:pPr marL="171450" indent="-171450">
              <a:buFont typeface="Wingdings" panose="05000000000000000000" pitchFamily="2" charset="2"/>
              <a:buChar char="à"/>
            </a:pPr>
            <a:r>
              <a:rPr lang="en-US" dirty="0">
                <a:sym typeface="Wingdings" panose="05000000000000000000" pitchFamily="2" charset="2"/>
              </a:rPr>
              <a:t>How has it gone at our system?</a:t>
            </a:r>
          </a:p>
          <a:p>
            <a:pPr marL="171450" indent="-171450">
              <a:buFont typeface="Wingdings" panose="05000000000000000000" pitchFamily="2" charset="2"/>
              <a:buChar char="à"/>
            </a:pPr>
            <a:r>
              <a:rPr lang="en-US" dirty="0">
                <a:sym typeface="Wingdings" panose="05000000000000000000" pitchFamily="2" charset="2"/>
              </a:rPr>
              <a:t> Some buy in, especially from infectious disease and addiction psychologists</a:t>
            </a:r>
            <a:endParaRPr lang="en-US" dirty="0"/>
          </a:p>
        </p:txBody>
      </p:sp>
      <p:sp>
        <p:nvSpPr>
          <p:cNvPr id="4" name="Slide Number Placeholder 3"/>
          <p:cNvSpPr>
            <a:spLocks noGrp="1"/>
          </p:cNvSpPr>
          <p:nvPr>
            <p:ph type="sldNum" sz="quarter" idx="5"/>
          </p:nvPr>
        </p:nvSpPr>
        <p:spPr/>
        <p:txBody>
          <a:bodyPr/>
          <a:lstStyle/>
          <a:p>
            <a:fld id="{78E99A87-E79B-4CD6-B625-93B480FA2EF7}" type="slidenum">
              <a:rPr lang="en-US" smtClean="0"/>
              <a:t>18</a:t>
            </a:fld>
            <a:endParaRPr lang="en-US" dirty="0"/>
          </a:p>
        </p:txBody>
      </p:sp>
    </p:spTree>
    <p:extLst>
      <p:ext uri="{BB962C8B-B14F-4D97-AF65-F5344CB8AC3E}">
        <p14:creationId xmlns:p14="http://schemas.microsoft.com/office/powerpoint/2010/main" val="1606160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87B2E-E855-4042-89D2-2A16FECAC2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D49BC2-9D2C-4103-9325-7A10902E22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2E42D4-7C16-4F3F-BEEA-535E7D1A3382}"/>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5" name="Footer Placeholder 4">
            <a:extLst>
              <a:ext uri="{FF2B5EF4-FFF2-40B4-BE49-F238E27FC236}">
                <a16:creationId xmlns:a16="http://schemas.microsoft.com/office/drawing/2014/main" id="{811F7BC4-169A-4C26-88CC-5629A0A6C63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4856CF-EDD9-47E3-A546-DB6A6F66EE7C}"/>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2002255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BECB1-D2F7-464B-9866-543F5523A1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592EB0-136C-44DD-A5D8-8A3DC6C057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62E65A-31E6-457A-99C5-03D5998F42D5}"/>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5" name="Footer Placeholder 4">
            <a:extLst>
              <a:ext uri="{FF2B5EF4-FFF2-40B4-BE49-F238E27FC236}">
                <a16:creationId xmlns:a16="http://schemas.microsoft.com/office/drawing/2014/main" id="{571CDAFB-1037-4FF2-BE63-0B4AB0A565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C48629B-2CF6-4F28-B055-923C7BD145DC}"/>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42159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CA007-9561-4D4B-9B79-87517FFCA8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657C91-ADC0-470E-AAB9-A9CD955F9F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FE852B-76A3-4CD1-AF88-93EC3ECEEA2F}"/>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5" name="Footer Placeholder 4">
            <a:extLst>
              <a:ext uri="{FF2B5EF4-FFF2-40B4-BE49-F238E27FC236}">
                <a16:creationId xmlns:a16="http://schemas.microsoft.com/office/drawing/2014/main" id="{D45E0FDF-6174-41BB-92C3-66302DDC36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CC97AFD-E153-42DD-81F3-344691300940}"/>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570660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6B810-2981-43BC-84FD-2911D51F4D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05D1D7-213A-4DDC-A8D4-A18AFADD06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DD04A2-DDD8-408A-AFF1-F0FB60A384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B49EE6-A29F-4616-BE0C-B37EB375C589}"/>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6" name="Footer Placeholder 5">
            <a:extLst>
              <a:ext uri="{FF2B5EF4-FFF2-40B4-BE49-F238E27FC236}">
                <a16:creationId xmlns:a16="http://schemas.microsoft.com/office/drawing/2014/main" id="{6767FFC1-9583-4FA5-89E8-3A720516E9D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F1B3C70-B230-4038-8BE9-EF1891DF7E14}"/>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191607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C3D5-1FC3-4F4B-AEB0-0C5825AB0F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2E95BD-6F35-452F-8E4E-50AE42B6A3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123694-1179-4E2F-A7DB-17A3328287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F817A6-0156-4B14-9069-F4B5FDEA60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E68144-9034-4F8A-8879-1F46B9A8BB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6431C3-6391-4FAE-8F77-A396652BA3E5}"/>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8" name="Footer Placeholder 7">
            <a:extLst>
              <a:ext uri="{FF2B5EF4-FFF2-40B4-BE49-F238E27FC236}">
                <a16:creationId xmlns:a16="http://schemas.microsoft.com/office/drawing/2014/main" id="{2B5385F3-0C4C-44EE-A503-E2474D5EF26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4B8F08F-B4D3-4FF4-A34F-FB36D597DEF8}"/>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3308119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23323-7663-41A2-B1B6-3DA30CB4EF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7733D0-78E9-422B-9B47-A17DA94459F2}"/>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4" name="Footer Placeholder 3">
            <a:extLst>
              <a:ext uri="{FF2B5EF4-FFF2-40B4-BE49-F238E27FC236}">
                <a16:creationId xmlns:a16="http://schemas.microsoft.com/office/drawing/2014/main" id="{E5274710-4079-4CF4-B017-330EC366196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DFF300B-A329-4864-8CC4-22EE09EAFE1D}"/>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3464731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EA0BAF-728C-44D6-B860-00BF79DA92C3}"/>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3" name="Footer Placeholder 2">
            <a:extLst>
              <a:ext uri="{FF2B5EF4-FFF2-40B4-BE49-F238E27FC236}">
                <a16:creationId xmlns:a16="http://schemas.microsoft.com/office/drawing/2014/main" id="{F8F6A9DA-51A3-4395-8441-368868CD0F8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A7B08D3-9069-4AF3-9CAC-18C60D4A4747}"/>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1816722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07BEE-ACBA-4E9C-BA65-F4D2ECC04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604147-C052-4FE6-9A08-9CB9AE058B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A41AA0-0D85-4429-A33C-DD90893898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73B2D3-24C0-4F59-A04F-04E96B5C68FB}"/>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6" name="Footer Placeholder 5">
            <a:extLst>
              <a:ext uri="{FF2B5EF4-FFF2-40B4-BE49-F238E27FC236}">
                <a16:creationId xmlns:a16="http://schemas.microsoft.com/office/drawing/2014/main" id="{0F686DCE-C833-4B29-B6FC-467B9E34587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7378C72-0211-4F2A-9027-B251378A7890}"/>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1200168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5D13-5367-489C-91F9-DC35C3B911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D04E20-AD21-4F4F-8D9B-D13DEAF7A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8A75BE9-2D17-456E-860F-9A47FD2150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5AC832-7DDB-4819-AEDB-0C10A0BB9FAB}"/>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6" name="Footer Placeholder 5">
            <a:extLst>
              <a:ext uri="{FF2B5EF4-FFF2-40B4-BE49-F238E27FC236}">
                <a16:creationId xmlns:a16="http://schemas.microsoft.com/office/drawing/2014/main" id="{B83C890C-1DCD-404C-859A-85F547CA868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C2925F-9474-4C78-A8AC-95E5AA54F6B9}"/>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3336746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9011-E0EF-4008-8789-CF4F8AED0B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FCB97B-F640-4AAF-93D8-A63F0A3377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785C71-587A-4874-91B8-C446439920E1}"/>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5" name="Footer Placeholder 4">
            <a:extLst>
              <a:ext uri="{FF2B5EF4-FFF2-40B4-BE49-F238E27FC236}">
                <a16:creationId xmlns:a16="http://schemas.microsoft.com/office/drawing/2014/main" id="{1A19784C-0831-47CD-8957-810F0A5665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A05853-57FC-452E-A654-D22EB36074D3}"/>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1561271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EF48F7-8BE1-460F-BA19-6F40DFB436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9B4978-3A93-4C46-A909-29DD894F31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407701-CCDD-4E70-9FA9-F676E4C588B7}"/>
              </a:ext>
            </a:extLst>
          </p:cNvPr>
          <p:cNvSpPr>
            <a:spLocks noGrp="1"/>
          </p:cNvSpPr>
          <p:nvPr>
            <p:ph type="dt" sz="half" idx="10"/>
          </p:nvPr>
        </p:nvSpPr>
        <p:spPr/>
        <p:txBody>
          <a:bodyPr/>
          <a:lstStyle/>
          <a:p>
            <a:fld id="{F868B035-CEAD-4485-970A-D5EE151B6CDA}" type="datetimeFigureOut">
              <a:rPr lang="en-US" smtClean="0"/>
              <a:t>10/28/2019</a:t>
            </a:fld>
            <a:endParaRPr lang="en-US" dirty="0"/>
          </a:p>
        </p:txBody>
      </p:sp>
      <p:sp>
        <p:nvSpPr>
          <p:cNvPr id="5" name="Footer Placeholder 4">
            <a:extLst>
              <a:ext uri="{FF2B5EF4-FFF2-40B4-BE49-F238E27FC236}">
                <a16:creationId xmlns:a16="http://schemas.microsoft.com/office/drawing/2014/main" id="{9BAE531D-9F93-41B8-901D-62FF30736C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011214E-8834-4D93-8E75-D4BEFA7B911F}"/>
              </a:ext>
            </a:extLst>
          </p:cNvPr>
          <p:cNvSpPr>
            <a:spLocks noGrp="1"/>
          </p:cNvSpPr>
          <p:nvPr>
            <p:ph type="sldNum" sz="quarter" idx="12"/>
          </p:nvPr>
        </p:nvSpPr>
        <p:spPr/>
        <p:txBody>
          <a:bodyPr/>
          <a:lstStyle/>
          <a:p>
            <a:fld id="{6505C916-23BC-4172-AB2C-B562D1E50F4C}" type="slidenum">
              <a:rPr lang="en-US" smtClean="0"/>
              <a:t>‹#›</a:t>
            </a:fld>
            <a:endParaRPr lang="en-US" dirty="0"/>
          </a:p>
        </p:txBody>
      </p:sp>
    </p:spTree>
    <p:extLst>
      <p:ext uri="{BB962C8B-B14F-4D97-AF65-F5344CB8AC3E}">
        <p14:creationId xmlns:p14="http://schemas.microsoft.com/office/powerpoint/2010/main" val="612347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2EF344-D33A-4E40-8146-3CECB99D0F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02C0AB-FA64-466D-92E8-BF9F5F9ED5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D80016-7545-4AFB-A3F9-1BA3917781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68B035-CEAD-4485-970A-D5EE151B6CDA}" type="datetimeFigureOut">
              <a:rPr lang="en-US" smtClean="0"/>
              <a:t>10/28/2019</a:t>
            </a:fld>
            <a:endParaRPr lang="en-US" dirty="0"/>
          </a:p>
        </p:txBody>
      </p:sp>
      <p:sp>
        <p:nvSpPr>
          <p:cNvPr id="5" name="Footer Placeholder 4">
            <a:extLst>
              <a:ext uri="{FF2B5EF4-FFF2-40B4-BE49-F238E27FC236}">
                <a16:creationId xmlns:a16="http://schemas.microsoft.com/office/drawing/2014/main" id="{773F2739-B1B4-4B29-BAC0-F22496E1B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5760FED-F1A1-42C4-BD20-6FF67BD636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05C916-23BC-4172-AB2C-B562D1E50F4C}" type="slidenum">
              <a:rPr lang="en-US" smtClean="0"/>
              <a:t>‹#›</a:t>
            </a:fld>
            <a:endParaRPr lang="en-US" dirty="0"/>
          </a:p>
        </p:txBody>
      </p:sp>
    </p:spTree>
    <p:extLst>
      <p:ext uri="{BB962C8B-B14F-4D97-AF65-F5344CB8AC3E}">
        <p14:creationId xmlns:p14="http://schemas.microsoft.com/office/powerpoint/2010/main" val="303170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png"/><Relationship Id="rId7" Type="http://schemas.openxmlformats.org/officeDocument/2006/relationships/image" Target="../media/image3.png"/><Relationship Id="rId12"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svg"/><Relationship Id="rId11" Type="http://schemas.openxmlformats.org/officeDocument/2006/relationships/image" Target="../media/image11.png"/><Relationship Id="rId5" Type="http://schemas.openxmlformats.org/officeDocument/2006/relationships/image" Target="../media/image7.png"/><Relationship Id="rId10" Type="http://schemas.openxmlformats.org/officeDocument/2006/relationships/image" Target="../media/image10.svg"/><Relationship Id="rId4" Type="http://schemas.openxmlformats.org/officeDocument/2006/relationships/image" Target="../media/image6.sv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18.svg"/><Relationship Id="rId4" Type="http://schemas.openxmlformats.org/officeDocument/2006/relationships/image" Target="../media/image14.sv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F9682-E67D-49C3-BC9C-511152ACD582}"/>
              </a:ext>
            </a:extLst>
          </p:cNvPr>
          <p:cNvSpPr>
            <a:spLocks noGrp="1"/>
          </p:cNvSpPr>
          <p:nvPr>
            <p:ph type="ctrTitle"/>
          </p:nvPr>
        </p:nvSpPr>
        <p:spPr>
          <a:xfrm>
            <a:off x="1524000" y="1079835"/>
            <a:ext cx="9144000" cy="2387600"/>
          </a:xfrm>
        </p:spPr>
        <p:txBody>
          <a:bodyPr>
            <a:normAutofit/>
          </a:bodyPr>
          <a:lstStyle/>
          <a:p>
            <a:r>
              <a:rPr lang="en-US" sz="4000" b="1" dirty="0"/>
              <a:t>Reducing Disparities in Valve Replacement for Infective Endocarditis Among Patients with Histories of IV Drug Use:</a:t>
            </a:r>
            <a:br>
              <a:rPr lang="en-US" sz="4000" b="1" dirty="0"/>
            </a:br>
            <a:r>
              <a:rPr lang="en-US" sz="4000" b="1" dirty="0">
                <a:solidFill>
                  <a:schemeClr val="accent1"/>
                </a:solidFill>
              </a:rPr>
              <a:t>An Interprofessional Approach</a:t>
            </a:r>
            <a:r>
              <a:rPr lang="en-US" sz="4000" b="1" dirty="0"/>
              <a:t> </a:t>
            </a:r>
          </a:p>
        </p:txBody>
      </p:sp>
      <p:sp>
        <p:nvSpPr>
          <p:cNvPr id="3" name="Subtitle 2">
            <a:extLst>
              <a:ext uri="{FF2B5EF4-FFF2-40B4-BE49-F238E27FC236}">
                <a16:creationId xmlns:a16="http://schemas.microsoft.com/office/drawing/2014/main" id="{AF5ACCA2-9223-4AB3-93CE-03215CF91948}"/>
              </a:ext>
            </a:extLst>
          </p:cNvPr>
          <p:cNvSpPr>
            <a:spLocks noGrp="1"/>
          </p:cNvSpPr>
          <p:nvPr>
            <p:ph type="subTitle" idx="1"/>
          </p:nvPr>
        </p:nvSpPr>
        <p:spPr>
          <a:xfrm>
            <a:off x="1524000" y="4367579"/>
            <a:ext cx="9144000" cy="1655762"/>
          </a:xfrm>
        </p:spPr>
        <p:txBody>
          <a:bodyPr>
            <a:normAutofit lnSpcReduction="10000"/>
          </a:bodyPr>
          <a:lstStyle/>
          <a:p>
            <a:r>
              <a:rPr lang="en-US" dirty="0"/>
              <a:t>Michael Lourie, MPH</a:t>
            </a:r>
          </a:p>
          <a:p>
            <a:r>
              <a:rPr lang="en-US" dirty="0"/>
              <a:t>Adam Marks, MD, MPH</a:t>
            </a:r>
          </a:p>
          <a:p>
            <a:r>
              <a:rPr lang="en-US" dirty="0"/>
              <a:t>Janice Firn, PhD, LMSW</a:t>
            </a:r>
          </a:p>
          <a:p>
            <a:r>
              <a:rPr lang="en-US" dirty="0"/>
              <a:t>Corey </a:t>
            </a:r>
            <a:r>
              <a:rPr lang="en-US" dirty="0" err="1"/>
              <a:t>Telin</a:t>
            </a:r>
            <a:r>
              <a:rPr lang="en-US" dirty="0"/>
              <a:t>, LMSW, CAADC</a:t>
            </a:r>
          </a:p>
        </p:txBody>
      </p:sp>
      <p:sp>
        <p:nvSpPr>
          <p:cNvPr id="4" name="Rectangle 3">
            <a:extLst>
              <a:ext uri="{FF2B5EF4-FFF2-40B4-BE49-F238E27FC236}">
                <a16:creationId xmlns:a16="http://schemas.microsoft.com/office/drawing/2014/main" id="{31A91186-2A42-49CD-87F9-C7053B0445DC}"/>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6761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25FB6-F9CC-4654-89C7-B25FEBC895BD}"/>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D7F84C70-4113-484D-970C-EE410D2E615B}"/>
              </a:ext>
            </a:extLst>
          </p:cNvPr>
          <p:cNvSpPr>
            <a:spLocks noGrp="1"/>
          </p:cNvSpPr>
          <p:nvPr>
            <p:ph idx="1"/>
          </p:nvPr>
        </p:nvSpPr>
        <p:spPr/>
        <p:txBody>
          <a:bodyPr/>
          <a:lstStyle/>
          <a:p>
            <a:pPr marL="0" indent="0">
              <a:buNone/>
            </a:pPr>
            <a:r>
              <a:rPr lang="en-US" dirty="0"/>
              <a:t>Nothing to disclose</a:t>
            </a:r>
          </a:p>
        </p:txBody>
      </p:sp>
      <p:sp>
        <p:nvSpPr>
          <p:cNvPr id="4" name="Rectangle 3">
            <a:extLst>
              <a:ext uri="{FF2B5EF4-FFF2-40B4-BE49-F238E27FC236}">
                <a16:creationId xmlns:a16="http://schemas.microsoft.com/office/drawing/2014/main" id="{38DDA642-459C-47DB-B662-C0D88297576D}"/>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33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peech Bubble: Rectangle with Corners Rounded 7">
            <a:extLst>
              <a:ext uri="{FF2B5EF4-FFF2-40B4-BE49-F238E27FC236}">
                <a16:creationId xmlns:a16="http://schemas.microsoft.com/office/drawing/2014/main" id="{08A37D59-600C-4E26-8576-AE0F3F70588A}"/>
              </a:ext>
            </a:extLst>
          </p:cNvPr>
          <p:cNvSpPr/>
          <p:nvPr/>
        </p:nvSpPr>
        <p:spPr>
          <a:xfrm>
            <a:off x="6547104" y="3768344"/>
            <a:ext cx="3767328" cy="996696"/>
          </a:xfrm>
          <a:prstGeom prst="wedgeRoundRectCallout">
            <a:avLst>
              <a:gd name="adj1" fmla="val 52225"/>
              <a:gd name="adj2" fmla="val -100791"/>
              <a:gd name="adj3" fmla="val 16667"/>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738745-DCB7-42C2-AB5C-158FBBE3B82A}"/>
              </a:ext>
            </a:extLst>
          </p:cNvPr>
          <p:cNvSpPr>
            <a:spLocks noGrp="1"/>
          </p:cNvSpPr>
          <p:nvPr>
            <p:ph type="title"/>
          </p:nvPr>
        </p:nvSpPr>
        <p:spPr/>
        <p:txBody>
          <a:bodyPr/>
          <a:lstStyle/>
          <a:p>
            <a:r>
              <a:rPr lang="en-US" dirty="0"/>
              <a:t>Changing the Narrative</a:t>
            </a:r>
          </a:p>
        </p:txBody>
      </p:sp>
      <p:sp>
        <p:nvSpPr>
          <p:cNvPr id="3" name="Content Placeholder 2">
            <a:extLst>
              <a:ext uri="{FF2B5EF4-FFF2-40B4-BE49-F238E27FC236}">
                <a16:creationId xmlns:a16="http://schemas.microsoft.com/office/drawing/2014/main" id="{37E61E07-763D-4342-A560-862DD3D8FB08}"/>
              </a:ext>
            </a:extLst>
          </p:cNvPr>
          <p:cNvSpPr>
            <a:spLocks noGrp="1"/>
          </p:cNvSpPr>
          <p:nvPr>
            <p:ph idx="1"/>
          </p:nvPr>
        </p:nvSpPr>
        <p:spPr>
          <a:xfrm>
            <a:off x="838200" y="1825625"/>
            <a:ext cx="10515600" cy="1742328"/>
          </a:xfrm>
        </p:spPr>
        <p:txBody>
          <a:bodyPr>
            <a:normAutofit/>
          </a:bodyPr>
          <a:lstStyle/>
          <a:p>
            <a:pPr marL="0" indent="0">
              <a:buNone/>
            </a:pPr>
            <a:r>
              <a:rPr lang="en-US" dirty="0"/>
              <a:t>The goal of this presentation is to demonstrate an </a:t>
            </a:r>
            <a:r>
              <a:rPr lang="en-US" b="1" dirty="0">
                <a:solidFill>
                  <a:schemeClr val="accent1"/>
                </a:solidFill>
              </a:rPr>
              <a:t>opportunity for improved health equity</a:t>
            </a:r>
            <a:r>
              <a:rPr lang="en-US" dirty="0"/>
              <a:t>, addressing people who inject drugs (PWID) and the risk for bias in patients with infective endocarditis.</a:t>
            </a:r>
          </a:p>
          <a:p>
            <a:pPr marL="0" indent="0">
              <a:buNone/>
            </a:pPr>
            <a:endParaRPr lang="en-US" dirty="0"/>
          </a:p>
          <a:p>
            <a:pPr marL="0" indent="0">
              <a:buNone/>
            </a:pPr>
            <a:endParaRPr lang="en-US" dirty="0"/>
          </a:p>
        </p:txBody>
      </p:sp>
      <p:sp>
        <p:nvSpPr>
          <p:cNvPr id="10" name="Rectangle 9">
            <a:extLst>
              <a:ext uri="{FF2B5EF4-FFF2-40B4-BE49-F238E27FC236}">
                <a16:creationId xmlns:a16="http://schemas.microsoft.com/office/drawing/2014/main" id="{9EE2775A-41F0-4C5F-9E8E-FF26E6B63814}"/>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Rectangle with Corners Rounded 8">
            <a:extLst>
              <a:ext uri="{FF2B5EF4-FFF2-40B4-BE49-F238E27FC236}">
                <a16:creationId xmlns:a16="http://schemas.microsoft.com/office/drawing/2014/main" id="{43966439-D577-462D-B9DF-331637D8B8AE}"/>
              </a:ext>
            </a:extLst>
          </p:cNvPr>
          <p:cNvSpPr/>
          <p:nvPr/>
        </p:nvSpPr>
        <p:spPr>
          <a:xfrm rot="10800000">
            <a:off x="1901952" y="3765296"/>
            <a:ext cx="3764280" cy="996696"/>
          </a:xfrm>
          <a:prstGeom prst="wedgeRoundRectCallout">
            <a:avLst>
              <a:gd name="adj1" fmla="val 52225"/>
              <a:gd name="adj2" fmla="val -100791"/>
              <a:gd name="adj3" fmla="val 16667"/>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DC0C65-8FA2-4D5C-BAD3-F88901FE295D}"/>
              </a:ext>
            </a:extLst>
          </p:cNvPr>
          <p:cNvSpPr txBox="1"/>
          <p:nvPr/>
        </p:nvSpPr>
        <p:spPr>
          <a:xfrm>
            <a:off x="1838025" y="3983318"/>
            <a:ext cx="8553047" cy="830997"/>
          </a:xfrm>
          <a:prstGeom prst="rect">
            <a:avLst/>
          </a:prstGeom>
          <a:noFill/>
        </p:spPr>
        <p:txBody>
          <a:bodyPr wrap="none" rtlCol="0">
            <a:spAutoFit/>
          </a:bodyPr>
          <a:lstStyle/>
          <a:p>
            <a:r>
              <a:rPr lang="en-US" sz="3000" dirty="0"/>
              <a:t>“When can we say no?”    </a:t>
            </a:r>
            <a:r>
              <a:rPr lang="en-US" sz="3000" dirty="0">
                <a:sym typeface="Wingdings" panose="05000000000000000000" pitchFamily="2" charset="2"/>
              </a:rPr>
              <a:t>    “How can we say yes?”</a:t>
            </a:r>
            <a:endParaRPr lang="en-US" sz="3000" dirty="0"/>
          </a:p>
          <a:p>
            <a:endParaRPr lang="en-US" dirty="0"/>
          </a:p>
        </p:txBody>
      </p:sp>
    </p:spTree>
    <p:extLst>
      <p:ext uri="{BB962C8B-B14F-4D97-AF65-F5344CB8AC3E}">
        <p14:creationId xmlns:p14="http://schemas.microsoft.com/office/powerpoint/2010/main" val="58036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25FB6-F9CC-4654-89C7-B25FEBC895B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7F84C70-4113-484D-970C-EE410D2E615B}"/>
              </a:ext>
            </a:extLst>
          </p:cNvPr>
          <p:cNvSpPr>
            <a:spLocks noGrp="1"/>
          </p:cNvSpPr>
          <p:nvPr>
            <p:ph idx="1"/>
          </p:nvPr>
        </p:nvSpPr>
        <p:spPr/>
        <p:txBody>
          <a:bodyPr/>
          <a:lstStyle/>
          <a:p>
            <a:r>
              <a:rPr lang="en-US" dirty="0"/>
              <a:t>Endocarditis and PWID</a:t>
            </a:r>
          </a:p>
          <a:p>
            <a:pPr lvl="1"/>
            <a:r>
              <a:rPr lang="en-US" dirty="0"/>
              <a:t>Disease presentation and management</a:t>
            </a:r>
          </a:p>
          <a:p>
            <a:pPr lvl="1"/>
            <a:r>
              <a:rPr lang="en-US" dirty="0"/>
              <a:t>Impact of opioid epidemic</a:t>
            </a:r>
          </a:p>
          <a:p>
            <a:pPr lvl="1"/>
            <a:r>
              <a:rPr lang="en-US" dirty="0"/>
              <a:t>Ethics of valve replacement in the literature</a:t>
            </a:r>
          </a:p>
          <a:p>
            <a:r>
              <a:rPr lang="en-US" dirty="0"/>
              <a:t>Risk of stigma in management of PWID</a:t>
            </a:r>
          </a:p>
          <a:p>
            <a:r>
              <a:rPr lang="en-US" dirty="0"/>
              <a:t>Identifying bias through interdisciplinary approach</a:t>
            </a:r>
          </a:p>
        </p:txBody>
      </p:sp>
      <p:sp>
        <p:nvSpPr>
          <p:cNvPr id="4" name="Rectangle 3">
            <a:extLst>
              <a:ext uri="{FF2B5EF4-FFF2-40B4-BE49-F238E27FC236}">
                <a16:creationId xmlns:a16="http://schemas.microsoft.com/office/drawing/2014/main" id="{38DDA642-459C-47DB-B662-C0D88297576D}"/>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279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4825C-44CB-429C-9791-DF03EC7CAC8D}"/>
              </a:ext>
            </a:extLst>
          </p:cNvPr>
          <p:cNvSpPr>
            <a:spLocks noGrp="1"/>
          </p:cNvSpPr>
          <p:nvPr>
            <p:ph type="title"/>
          </p:nvPr>
        </p:nvSpPr>
        <p:spPr/>
        <p:txBody>
          <a:bodyPr/>
          <a:lstStyle/>
          <a:p>
            <a:r>
              <a:rPr lang="en-US" dirty="0"/>
              <a:t>Endocarditis</a:t>
            </a:r>
          </a:p>
        </p:txBody>
      </p:sp>
      <p:sp>
        <p:nvSpPr>
          <p:cNvPr id="3" name="Content Placeholder 2">
            <a:extLst>
              <a:ext uri="{FF2B5EF4-FFF2-40B4-BE49-F238E27FC236}">
                <a16:creationId xmlns:a16="http://schemas.microsoft.com/office/drawing/2014/main" id="{27750EDB-10AC-48EF-8A52-F56B295DD236}"/>
              </a:ext>
            </a:extLst>
          </p:cNvPr>
          <p:cNvSpPr>
            <a:spLocks noGrp="1"/>
          </p:cNvSpPr>
          <p:nvPr>
            <p:ph idx="1"/>
          </p:nvPr>
        </p:nvSpPr>
        <p:spPr>
          <a:xfrm>
            <a:off x="838200" y="1825625"/>
            <a:ext cx="10515600" cy="4351338"/>
          </a:xfrm>
        </p:spPr>
        <p:txBody>
          <a:bodyPr>
            <a:normAutofit/>
          </a:bodyPr>
          <a:lstStyle/>
          <a:p>
            <a:r>
              <a:rPr lang="en-US" dirty="0"/>
              <a:t>Infection of the lining of heart, typically affecting valves</a:t>
            </a:r>
          </a:p>
          <a:p>
            <a:r>
              <a:rPr lang="en-US" dirty="0"/>
              <a:t>Risk factors:</a:t>
            </a:r>
          </a:p>
          <a:p>
            <a:pPr lvl="1"/>
            <a:r>
              <a:rPr lang="en-US" dirty="0"/>
              <a:t>Existing heart damage: Congenital abnormalities, previous endocarditis</a:t>
            </a:r>
          </a:p>
          <a:p>
            <a:pPr lvl="1"/>
            <a:r>
              <a:rPr lang="en-US" dirty="0"/>
              <a:t>Foreign hardware: Hemodialysis, injection drug use</a:t>
            </a:r>
          </a:p>
          <a:p>
            <a:pPr lvl="1"/>
            <a:r>
              <a:rPr lang="en-US" dirty="0"/>
              <a:t>Impaired immunity: HIV, diabetes</a:t>
            </a:r>
          </a:p>
          <a:p>
            <a:r>
              <a:rPr lang="en-US" dirty="0"/>
              <a:t>Prognosis:</a:t>
            </a:r>
          </a:p>
          <a:p>
            <a:pPr lvl="1"/>
            <a:r>
              <a:rPr lang="en-US" dirty="0"/>
              <a:t>Universally fatal if left untreated</a:t>
            </a:r>
          </a:p>
          <a:p>
            <a:pPr lvl="1"/>
            <a:r>
              <a:rPr lang="en-US" dirty="0"/>
              <a:t>15-30% in-hospital mortality</a:t>
            </a:r>
          </a:p>
        </p:txBody>
      </p:sp>
      <p:sp>
        <p:nvSpPr>
          <p:cNvPr id="6" name="Freeform: Shape 5">
            <a:extLst>
              <a:ext uri="{FF2B5EF4-FFF2-40B4-BE49-F238E27FC236}">
                <a16:creationId xmlns:a16="http://schemas.microsoft.com/office/drawing/2014/main" id="{7FE35607-CD6F-44F3-A650-8FD999544223}"/>
              </a:ext>
            </a:extLst>
          </p:cNvPr>
          <p:cNvSpPr/>
          <p:nvPr/>
        </p:nvSpPr>
        <p:spPr>
          <a:xfrm>
            <a:off x="5468112" y="5330638"/>
            <a:ext cx="6190488" cy="433044"/>
          </a:xfrm>
          <a:custGeom>
            <a:avLst/>
            <a:gdLst>
              <a:gd name="connsiteX0" fmla="*/ 0 w 5394960"/>
              <a:gd name="connsiteY0" fmla="*/ 375218 h 433044"/>
              <a:gd name="connsiteX1" fmla="*/ 1773936 w 5394960"/>
              <a:gd name="connsiteY1" fmla="*/ 314 h 433044"/>
              <a:gd name="connsiteX2" fmla="*/ 4005072 w 5394960"/>
              <a:gd name="connsiteY2" fmla="*/ 430082 h 433044"/>
              <a:gd name="connsiteX3" fmla="*/ 5394960 w 5394960"/>
              <a:gd name="connsiteY3" fmla="*/ 201482 h 433044"/>
              <a:gd name="connsiteX4" fmla="*/ 5394960 w 5394960"/>
              <a:gd name="connsiteY4" fmla="*/ 201482 h 433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4960" h="433044">
                <a:moveTo>
                  <a:pt x="0" y="375218"/>
                </a:moveTo>
                <a:cubicBezTo>
                  <a:pt x="553212" y="183194"/>
                  <a:pt x="1106424" y="-8830"/>
                  <a:pt x="1773936" y="314"/>
                </a:cubicBezTo>
                <a:cubicBezTo>
                  <a:pt x="2441448" y="9458"/>
                  <a:pt x="3401568" y="396554"/>
                  <a:pt x="4005072" y="430082"/>
                </a:cubicBezTo>
                <a:cubicBezTo>
                  <a:pt x="4608576" y="463610"/>
                  <a:pt x="5394960" y="201482"/>
                  <a:pt x="5394960" y="201482"/>
                </a:cubicBezTo>
                <a:lnTo>
                  <a:pt x="5394960" y="201482"/>
                </a:ln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ightning Bolt 6">
            <a:extLst>
              <a:ext uri="{FF2B5EF4-FFF2-40B4-BE49-F238E27FC236}">
                <a16:creationId xmlns:a16="http://schemas.microsoft.com/office/drawing/2014/main" id="{AB13099C-28AE-4BC4-AAFC-64D2B745A8E5}"/>
              </a:ext>
            </a:extLst>
          </p:cNvPr>
          <p:cNvSpPr/>
          <p:nvPr/>
        </p:nvSpPr>
        <p:spPr>
          <a:xfrm>
            <a:off x="6446520" y="5248656"/>
            <a:ext cx="246888" cy="301752"/>
          </a:xfrm>
          <a:prstGeom prst="lightningBol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ightning Bolt 7">
            <a:extLst>
              <a:ext uri="{FF2B5EF4-FFF2-40B4-BE49-F238E27FC236}">
                <a16:creationId xmlns:a16="http://schemas.microsoft.com/office/drawing/2014/main" id="{5F1C626C-59E1-41EA-89BE-E8E69FE7F993}"/>
              </a:ext>
            </a:extLst>
          </p:cNvPr>
          <p:cNvSpPr/>
          <p:nvPr/>
        </p:nvSpPr>
        <p:spPr>
          <a:xfrm>
            <a:off x="7888224" y="5245608"/>
            <a:ext cx="246888" cy="301752"/>
          </a:xfrm>
          <a:prstGeom prst="lightningBol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ightning Bolt 8">
            <a:extLst>
              <a:ext uri="{FF2B5EF4-FFF2-40B4-BE49-F238E27FC236}">
                <a16:creationId xmlns:a16="http://schemas.microsoft.com/office/drawing/2014/main" id="{9E6267D8-7F40-4FCB-8050-2A4B8BF2FA01}"/>
              </a:ext>
            </a:extLst>
          </p:cNvPr>
          <p:cNvSpPr/>
          <p:nvPr/>
        </p:nvSpPr>
        <p:spPr>
          <a:xfrm>
            <a:off x="10783824" y="5498592"/>
            <a:ext cx="246888" cy="301752"/>
          </a:xfrm>
          <a:prstGeom prst="lightningBol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ightning Bolt 9">
            <a:extLst>
              <a:ext uri="{FF2B5EF4-FFF2-40B4-BE49-F238E27FC236}">
                <a16:creationId xmlns:a16="http://schemas.microsoft.com/office/drawing/2014/main" id="{2C41D4C5-E3BA-4F05-9E56-5E175DBEF40B}"/>
              </a:ext>
            </a:extLst>
          </p:cNvPr>
          <p:cNvSpPr/>
          <p:nvPr/>
        </p:nvSpPr>
        <p:spPr>
          <a:xfrm>
            <a:off x="9253728" y="5486400"/>
            <a:ext cx="246888" cy="301752"/>
          </a:xfrm>
          <a:prstGeom prst="lightningBol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Needle">
            <a:extLst>
              <a:ext uri="{FF2B5EF4-FFF2-40B4-BE49-F238E27FC236}">
                <a16:creationId xmlns:a16="http://schemas.microsoft.com/office/drawing/2014/main" id="{F438308D-E854-4A14-B3A8-85E96D5AC7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40696" y="3587496"/>
            <a:ext cx="1606296" cy="1606296"/>
          </a:xfrm>
          <a:prstGeom prst="rect">
            <a:avLst/>
          </a:prstGeom>
        </p:spPr>
      </p:pic>
      <p:pic>
        <p:nvPicPr>
          <p:cNvPr id="14" name="Graphic 13" descr="Splash">
            <a:extLst>
              <a:ext uri="{FF2B5EF4-FFF2-40B4-BE49-F238E27FC236}">
                <a16:creationId xmlns:a16="http://schemas.microsoft.com/office/drawing/2014/main" id="{C80FC719-DFDC-43FA-9FD4-A337D3F4065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50024" y="4748784"/>
            <a:ext cx="518160" cy="518160"/>
          </a:xfrm>
          <a:prstGeom prst="rect">
            <a:avLst/>
          </a:prstGeom>
        </p:spPr>
      </p:pic>
      <p:pic>
        <p:nvPicPr>
          <p:cNvPr id="15" name="Graphic 14" descr="Splash">
            <a:extLst>
              <a:ext uri="{FF2B5EF4-FFF2-40B4-BE49-F238E27FC236}">
                <a16:creationId xmlns:a16="http://schemas.microsoft.com/office/drawing/2014/main" id="{BEB0C1B1-09AD-4159-8DEE-B104ACB781A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23504" y="4251960"/>
            <a:ext cx="710184" cy="710184"/>
          </a:xfrm>
          <a:prstGeom prst="rect">
            <a:avLst/>
          </a:prstGeom>
        </p:spPr>
      </p:pic>
      <p:pic>
        <p:nvPicPr>
          <p:cNvPr id="16" name="Graphic 15" descr="Splash">
            <a:extLst>
              <a:ext uri="{FF2B5EF4-FFF2-40B4-BE49-F238E27FC236}">
                <a16:creationId xmlns:a16="http://schemas.microsoft.com/office/drawing/2014/main" id="{94AA0414-6479-47FB-B284-A9DAA0F8561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74936" y="5023104"/>
            <a:ext cx="603504" cy="603504"/>
          </a:xfrm>
          <a:prstGeom prst="rect">
            <a:avLst/>
          </a:prstGeom>
        </p:spPr>
      </p:pic>
      <p:pic>
        <p:nvPicPr>
          <p:cNvPr id="18" name="Graphic 17" descr="Splash">
            <a:extLst>
              <a:ext uri="{FF2B5EF4-FFF2-40B4-BE49-F238E27FC236}">
                <a16:creationId xmlns:a16="http://schemas.microsoft.com/office/drawing/2014/main" id="{8B86AFB2-2010-4066-A4D6-FAA572CF8C7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53984" y="4892040"/>
            <a:ext cx="914400" cy="914400"/>
          </a:xfrm>
          <a:prstGeom prst="rect">
            <a:avLst/>
          </a:prstGeom>
        </p:spPr>
      </p:pic>
      <p:pic>
        <p:nvPicPr>
          <p:cNvPr id="19" name="Graphic 18" descr="Splash">
            <a:extLst>
              <a:ext uri="{FF2B5EF4-FFF2-40B4-BE49-F238E27FC236}">
                <a16:creationId xmlns:a16="http://schemas.microsoft.com/office/drawing/2014/main" id="{976CA297-2457-4857-9221-FA9AB82F0D6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25256" y="4779264"/>
            <a:ext cx="914400" cy="914400"/>
          </a:xfrm>
          <a:prstGeom prst="rect">
            <a:avLst/>
          </a:prstGeom>
        </p:spPr>
      </p:pic>
      <p:pic>
        <p:nvPicPr>
          <p:cNvPr id="20" name="Graphic 19" descr="Splash">
            <a:extLst>
              <a:ext uri="{FF2B5EF4-FFF2-40B4-BE49-F238E27FC236}">
                <a16:creationId xmlns:a16="http://schemas.microsoft.com/office/drawing/2014/main" id="{96FC0BE7-B691-429E-B004-EACEC4815B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18704" y="4767072"/>
            <a:ext cx="914400" cy="914400"/>
          </a:xfrm>
          <a:prstGeom prst="rect">
            <a:avLst/>
          </a:prstGeom>
        </p:spPr>
      </p:pic>
      <p:pic>
        <p:nvPicPr>
          <p:cNvPr id="21" name="Graphic 20" descr="Splash">
            <a:extLst>
              <a:ext uri="{FF2B5EF4-FFF2-40B4-BE49-F238E27FC236}">
                <a16:creationId xmlns:a16="http://schemas.microsoft.com/office/drawing/2014/main" id="{6C60FB59-CA50-4ACC-ABB3-11AC7C4D1AD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71104" y="4495800"/>
            <a:ext cx="807720" cy="807720"/>
          </a:xfrm>
          <a:prstGeom prst="rect">
            <a:avLst/>
          </a:prstGeom>
        </p:spPr>
      </p:pic>
      <p:pic>
        <p:nvPicPr>
          <p:cNvPr id="22" name="Graphic 21" descr="Splash">
            <a:extLst>
              <a:ext uri="{FF2B5EF4-FFF2-40B4-BE49-F238E27FC236}">
                <a16:creationId xmlns:a16="http://schemas.microsoft.com/office/drawing/2014/main" id="{2D065982-5356-457C-A694-060CBFF2BD2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69808" y="4520184"/>
            <a:ext cx="807720" cy="807720"/>
          </a:xfrm>
          <a:prstGeom prst="rect">
            <a:avLst/>
          </a:prstGeom>
        </p:spPr>
      </p:pic>
      <p:sp>
        <p:nvSpPr>
          <p:cNvPr id="23" name="Rectangle 22">
            <a:extLst>
              <a:ext uri="{FF2B5EF4-FFF2-40B4-BE49-F238E27FC236}">
                <a16:creationId xmlns:a16="http://schemas.microsoft.com/office/drawing/2014/main" id="{D6DD81DD-161E-4DED-BBB9-069298DFF2D4}"/>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087FE5B-706A-4C5A-9E40-F341343DBC6B}"/>
              </a:ext>
            </a:extLst>
          </p:cNvPr>
          <p:cNvSpPr txBox="1"/>
          <p:nvPr/>
        </p:nvSpPr>
        <p:spPr>
          <a:xfrm>
            <a:off x="9383218" y="6614454"/>
            <a:ext cx="2808782" cy="246221"/>
          </a:xfrm>
          <a:prstGeom prst="rect">
            <a:avLst/>
          </a:prstGeom>
          <a:noFill/>
        </p:spPr>
        <p:txBody>
          <a:bodyPr wrap="none" rtlCol="0">
            <a:spAutoFit/>
          </a:bodyPr>
          <a:lstStyle/>
          <a:p>
            <a:pPr algn="r"/>
            <a:r>
              <a:rPr lang="en-US" sz="1000" dirty="0" err="1"/>
              <a:t>Vilacosta</a:t>
            </a:r>
            <a:r>
              <a:rPr lang="en-US" sz="1000" dirty="0"/>
              <a:t> (2016) </a:t>
            </a:r>
            <a:r>
              <a:rPr lang="en-US" sz="1000" i="1" dirty="0"/>
              <a:t>Prognosis in Infective Endocarditis</a:t>
            </a:r>
          </a:p>
        </p:txBody>
      </p:sp>
    </p:spTree>
    <p:extLst>
      <p:ext uri="{BB962C8B-B14F-4D97-AF65-F5344CB8AC3E}">
        <p14:creationId xmlns:p14="http://schemas.microsoft.com/office/powerpoint/2010/main" val="3145713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0" presetClass="entr" presetSubtype="0"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par>
                                <p:cTn id="49" presetID="10"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par>
                                <p:cTn id="52" presetID="10" presetClass="entr" presetSubtype="0"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4825C-44CB-429C-9791-DF03EC7CAC8D}"/>
              </a:ext>
            </a:extLst>
          </p:cNvPr>
          <p:cNvSpPr>
            <a:spLocks noGrp="1"/>
          </p:cNvSpPr>
          <p:nvPr>
            <p:ph type="title"/>
          </p:nvPr>
        </p:nvSpPr>
        <p:spPr/>
        <p:txBody>
          <a:bodyPr/>
          <a:lstStyle/>
          <a:p>
            <a:r>
              <a:rPr lang="en-US" dirty="0"/>
              <a:t>Endocarditis Management</a:t>
            </a:r>
          </a:p>
        </p:txBody>
      </p:sp>
      <p:sp>
        <p:nvSpPr>
          <p:cNvPr id="3" name="Content Placeholder 2">
            <a:extLst>
              <a:ext uri="{FF2B5EF4-FFF2-40B4-BE49-F238E27FC236}">
                <a16:creationId xmlns:a16="http://schemas.microsoft.com/office/drawing/2014/main" id="{27750EDB-10AC-48EF-8A52-F56B295DD236}"/>
              </a:ext>
            </a:extLst>
          </p:cNvPr>
          <p:cNvSpPr>
            <a:spLocks noGrp="1"/>
          </p:cNvSpPr>
          <p:nvPr>
            <p:ph idx="1"/>
          </p:nvPr>
        </p:nvSpPr>
        <p:spPr/>
        <p:txBody>
          <a:bodyPr>
            <a:normAutofit/>
          </a:bodyPr>
          <a:lstStyle/>
          <a:p>
            <a:r>
              <a:rPr lang="en-US" dirty="0"/>
              <a:t>Intravenous antimicrobials, often long-term (2+ weeks)</a:t>
            </a:r>
          </a:p>
          <a:p>
            <a:r>
              <a:rPr lang="en-US" dirty="0"/>
              <a:t>Surgical indications</a:t>
            </a:r>
          </a:p>
          <a:p>
            <a:pPr lvl="1"/>
            <a:r>
              <a:rPr lang="en-US" dirty="0"/>
              <a:t>Heart failure</a:t>
            </a:r>
          </a:p>
          <a:p>
            <a:pPr lvl="1"/>
            <a:r>
              <a:rPr lang="en-US" dirty="0"/>
              <a:t>Large vegetations (&gt;10 mm)</a:t>
            </a:r>
          </a:p>
          <a:p>
            <a:pPr lvl="1"/>
            <a:r>
              <a:rPr lang="en-US" dirty="0"/>
              <a:t>Persistent infection despite antimicrobials</a:t>
            </a:r>
          </a:p>
          <a:p>
            <a:r>
              <a:rPr lang="en-US" dirty="0"/>
              <a:t>Improved outcomes with:</a:t>
            </a:r>
          </a:p>
          <a:p>
            <a:pPr lvl="1"/>
            <a:r>
              <a:rPr lang="en-US" dirty="0"/>
              <a:t>Surgical and medical management (versus medical alone)</a:t>
            </a:r>
          </a:p>
          <a:p>
            <a:pPr lvl="1"/>
            <a:r>
              <a:rPr lang="en-US" dirty="0"/>
              <a:t>Early surgery (versus late surgery)</a:t>
            </a:r>
          </a:p>
        </p:txBody>
      </p:sp>
      <p:sp>
        <p:nvSpPr>
          <p:cNvPr id="4" name="Rectangle 3">
            <a:extLst>
              <a:ext uri="{FF2B5EF4-FFF2-40B4-BE49-F238E27FC236}">
                <a16:creationId xmlns:a16="http://schemas.microsoft.com/office/drawing/2014/main" id="{DFAD67E2-5F4E-4CC2-92A9-D19D162F2FB8}"/>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728AE104-1A77-408D-8610-B081A6C55B0C}"/>
              </a:ext>
            </a:extLst>
          </p:cNvPr>
          <p:cNvSpPr/>
          <p:nvPr/>
        </p:nvSpPr>
        <p:spPr>
          <a:xfrm>
            <a:off x="7861610" y="3880980"/>
            <a:ext cx="3796990" cy="378786"/>
          </a:xfrm>
          <a:custGeom>
            <a:avLst/>
            <a:gdLst>
              <a:gd name="connsiteX0" fmla="*/ 0 w 5394960"/>
              <a:gd name="connsiteY0" fmla="*/ 375218 h 433044"/>
              <a:gd name="connsiteX1" fmla="*/ 1773936 w 5394960"/>
              <a:gd name="connsiteY1" fmla="*/ 314 h 433044"/>
              <a:gd name="connsiteX2" fmla="*/ 4005072 w 5394960"/>
              <a:gd name="connsiteY2" fmla="*/ 430082 h 433044"/>
              <a:gd name="connsiteX3" fmla="*/ 5394960 w 5394960"/>
              <a:gd name="connsiteY3" fmla="*/ 201482 h 433044"/>
              <a:gd name="connsiteX4" fmla="*/ 5394960 w 5394960"/>
              <a:gd name="connsiteY4" fmla="*/ 201482 h 433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4960" h="433044">
                <a:moveTo>
                  <a:pt x="0" y="375218"/>
                </a:moveTo>
                <a:cubicBezTo>
                  <a:pt x="553212" y="183194"/>
                  <a:pt x="1106424" y="-8830"/>
                  <a:pt x="1773936" y="314"/>
                </a:cubicBezTo>
                <a:cubicBezTo>
                  <a:pt x="2441448" y="9458"/>
                  <a:pt x="3401568" y="396554"/>
                  <a:pt x="4005072" y="430082"/>
                </a:cubicBezTo>
                <a:cubicBezTo>
                  <a:pt x="4608576" y="463610"/>
                  <a:pt x="5394960" y="201482"/>
                  <a:pt x="5394960" y="201482"/>
                </a:cubicBezTo>
                <a:lnTo>
                  <a:pt x="5394960" y="201482"/>
                </a:ln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Splash">
            <a:extLst>
              <a:ext uri="{FF2B5EF4-FFF2-40B4-BE49-F238E27FC236}">
                <a16:creationId xmlns:a16="http://schemas.microsoft.com/office/drawing/2014/main" id="{DEDB92A3-78C6-4DFB-B213-707BC012F0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04451" y="2802302"/>
            <a:ext cx="710184" cy="710184"/>
          </a:xfrm>
          <a:prstGeom prst="rect">
            <a:avLst/>
          </a:prstGeom>
        </p:spPr>
      </p:pic>
      <p:pic>
        <p:nvPicPr>
          <p:cNvPr id="14" name="Graphic 13" descr="Splash">
            <a:extLst>
              <a:ext uri="{FF2B5EF4-FFF2-40B4-BE49-F238E27FC236}">
                <a16:creationId xmlns:a16="http://schemas.microsoft.com/office/drawing/2014/main" id="{2C65A7D4-B7EC-440B-8B7F-740A474D09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34931" y="3442382"/>
            <a:ext cx="914400" cy="914400"/>
          </a:xfrm>
          <a:prstGeom prst="rect">
            <a:avLst/>
          </a:prstGeom>
        </p:spPr>
      </p:pic>
      <p:pic>
        <p:nvPicPr>
          <p:cNvPr id="15" name="Graphic 14" descr="Splash">
            <a:extLst>
              <a:ext uri="{FF2B5EF4-FFF2-40B4-BE49-F238E27FC236}">
                <a16:creationId xmlns:a16="http://schemas.microsoft.com/office/drawing/2014/main" id="{CD13BC72-B126-4350-8C30-45651F850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06203" y="3329606"/>
            <a:ext cx="914400" cy="914400"/>
          </a:xfrm>
          <a:prstGeom prst="rect">
            <a:avLst/>
          </a:prstGeom>
        </p:spPr>
      </p:pic>
      <p:pic>
        <p:nvPicPr>
          <p:cNvPr id="16" name="Graphic 15" descr="Splash">
            <a:extLst>
              <a:ext uri="{FF2B5EF4-FFF2-40B4-BE49-F238E27FC236}">
                <a16:creationId xmlns:a16="http://schemas.microsoft.com/office/drawing/2014/main" id="{ABC3BC42-A3CF-4C1C-A18A-DA5D5DCB92F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810802" y="3317414"/>
            <a:ext cx="914400" cy="914400"/>
          </a:xfrm>
          <a:prstGeom prst="rect">
            <a:avLst/>
          </a:prstGeom>
        </p:spPr>
      </p:pic>
      <p:pic>
        <p:nvPicPr>
          <p:cNvPr id="17" name="Graphic 16" descr="Splash">
            <a:extLst>
              <a:ext uri="{FF2B5EF4-FFF2-40B4-BE49-F238E27FC236}">
                <a16:creationId xmlns:a16="http://schemas.microsoft.com/office/drawing/2014/main" id="{77620D41-B6B1-40EA-BAFE-4B031CA7DE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52051" y="3046142"/>
            <a:ext cx="807720" cy="807720"/>
          </a:xfrm>
          <a:prstGeom prst="rect">
            <a:avLst/>
          </a:prstGeom>
        </p:spPr>
      </p:pic>
      <p:pic>
        <p:nvPicPr>
          <p:cNvPr id="18" name="Graphic 17" descr="Splash">
            <a:extLst>
              <a:ext uri="{FF2B5EF4-FFF2-40B4-BE49-F238E27FC236}">
                <a16:creationId xmlns:a16="http://schemas.microsoft.com/office/drawing/2014/main" id="{662504C3-AA4E-4594-8E2C-0D6E404C267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250755" y="3070526"/>
            <a:ext cx="807720" cy="807720"/>
          </a:xfrm>
          <a:prstGeom prst="rect">
            <a:avLst/>
          </a:prstGeom>
        </p:spPr>
      </p:pic>
      <p:pic>
        <p:nvPicPr>
          <p:cNvPr id="19" name="Graphic 18" descr="Splash">
            <a:extLst>
              <a:ext uri="{FF2B5EF4-FFF2-40B4-BE49-F238E27FC236}">
                <a16:creationId xmlns:a16="http://schemas.microsoft.com/office/drawing/2014/main" id="{6275BAF7-3C14-404B-9A46-44DC60552D5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24737" y="2676518"/>
            <a:ext cx="807720" cy="807720"/>
          </a:xfrm>
          <a:prstGeom prst="rect">
            <a:avLst/>
          </a:prstGeom>
        </p:spPr>
      </p:pic>
      <p:pic>
        <p:nvPicPr>
          <p:cNvPr id="20" name="Graphic 19" descr="Splash">
            <a:extLst>
              <a:ext uri="{FF2B5EF4-FFF2-40B4-BE49-F238E27FC236}">
                <a16:creationId xmlns:a16="http://schemas.microsoft.com/office/drawing/2014/main" id="{2AD8187D-DEAA-4727-9EF8-F1EE4DC7703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09611" y="3023767"/>
            <a:ext cx="914400" cy="914400"/>
          </a:xfrm>
          <a:prstGeom prst="rect">
            <a:avLst/>
          </a:prstGeom>
        </p:spPr>
      </p:pic>
      <p:pic>
        <p:nvPicPr>
          <p:cNvPr id="21" name="Graphic 20" descr="Splash">
            <a:extLst>
              <a:ext uri="{FF2B5EF4-FFF2-40B4-BE49-F238E27FC236}">
                <a16:creationId xmlns:a16="http://schemas.microsoft.com/office/drawing/2014/main" id="{DCE790E8-6AD2-4342-9F04-02E4668B33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6976" y="3544228"/>
            <a:ext cx="807720" cy="807720"/>
          </a:xfrm>
          <a:prstGeom prst="rect">
            <a:avLst/>
          </a:prstGeom>
        </p:spPr>
      </p:pic>
      <p:pic>
        <p:nvPicPr>
          <p:cNvPr id="22" name="Graphic 21" descr="Splash">
            <a:extLst>
              <a:ext uri="{FF2B5EF4-FFF2-40B4-BE49-F238E27FC236}">
                <a16:creationId xmlns:a16="http://schemas.microsoft.com/office/drawing/2014/main" id="{2309E050-D181-4A3C-893F-B88490997C7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25457" y="2609609"/>
            <a:ext cx="807720" cy="807720"/>
          </a:xfrm>
          <a:prstGeom prst="rect">
            <a:avLst/>
          </a:prstGeom>
        </p:spPr>
      </p:pic>
      <p:sp>
        <p:nvSpPr>
          <p:cNvPr id="23" name="TextBox 22">
            <a:extLst>
              <a:ext uri="{FF2B5EF4-FFF2-40B4-BE49-F238E27FC236}">
                <a16:creationId xmlns:a16="http://schemas.microsoft.com/office/drawing/2014/main" id="{7DF2EEA4-8832-4EEB-9269-06AB2F5B3D96}"/>
              </a:ext>
            </a:extLst>
          </p:cNvPr>
          <p:cNvSpPr txBox="1"/>
          <p:nvPr/>
        </p:nvSpPr>
        <p:spPr>
          <a:xfrm>
            <a:off x="4705815" y="6302222"/>
            <a:ext cx="7480149" cy="553998"/>
          </a:xfrm>
          <a:prstGeom prst="rect">
            <a:avLst/>
          </a:prstGeom>
          <a:noFill/>
        </p:spPr>
        <p:txBody>
          <a:bodyPr wrap="square" rtlCol="0">
            <a:spAutoFit/>
          </a:bodyPr>
          <a:lstStyle/>
          <a:p>
            <a:pPr algn="r"/>
            <a:r>
              <a:rPr lang="en-US" sz="1000" dirty="0"/>
              <a:t>Brown (2002) </a:t>
            </a:r>
            <a:r>
              <a:rPr lang="en-US" sz="1000" i="1" dirty="0"/>
              <a:t>Infective endocarditis in the injection drug user</a:t>
            </a:r>
          </a:p>
          <a:p>
            <a:pPr algn="r"/>
            <a:r>
              <a:rPr lang="en-US" sz="1000" dirty="0"/>
              <a:t>ISDA (2015) </a:t>
            </a:r>
            <a:r>
              <a:rPr lang="en-US" sz="1000" i="1" dirty="0"/>
              <a:t>Infective Endocarditis in Adults: Diagnosis, Antimicrobial Therapy, and Management of Complications</a:t>
            </a:r>
          </a:p>
          <a:p>
            <a:pPr algn="r"/>
            <a:r>
              <a:rPr lang="en-US" sz="1000" dirty="0"/>
              <a:t>Neely (2014) </a:t>
            </a:r>
            <a:r>
              <a:rPr lang="en-US" sz="1000" i="1" dirty="0"/>
              <a:t>Current Readings: Status of Surgical Treatment for Endocarditis</a:t>
            </a:r>
          </a:p>
        </p:txBody>
      </p:sp>
      <p:pic>
        <p:nvPicPr>
          <p:cNvPr id="25" name="Graphic 24" descr="Splash">
            <a:extLst>
              <a:ext uri="{FF2B5EF4-FFF2-40B4-BE49-F238E27FC236}">
                <a16:creationId xmlns:a16="http://schemas.microsoft.com/office/drawing/2014/main" id="{E987A2DA-C80E-41DD-8E9E-6DC23D36CD0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75992" y="3318603"/>
            <a:ext cx="807720" cy="807720"/>
          </a:xfrm>
          <a:prstGeom prst="rect">
            <a:avLst/>
          </a:prstGeom>
        </p:spPr>
      </p:pic>
    </p:spTree>
    <p:extLst>
      <p:ext uri="{BB962C8B-B14F-4D97-AF65-F5344CB8AC3E}">
        <p14:creationId xmlns:p14="http://schemas.microsoft.com/office/powerpoint/2010/main" val="202581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FBF7ADB-8227-41C9-9BC1-4CF03EC5C3D1}"/>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04825C-44CB-429C-9791-DF03EC7CAC8D}"/>
              </a:ext>
            </a:extLst>
          </p:cNvPr>
          <p:cNvSpPr>
            <a:spLocks noGrp="1"/>
          </p:cNvSpPr>
          <p:nvPr>
            <p:ph type="title"/>
          </p:nvPr>
        </p:nvSpPr>
        <p:spPr/>
        <p:txBody>
          <a:bodyPr/>
          <a:lstStyle/>
          <a:p>
            <a:r>
              <a:rPr lang="en-US" dirty="0"/>
              <a:t>Endocarditis Management</a:t>
            </a:r>
          </a:p>
        </p:txBody>
      </p:sp>
      <p:sp>
        <p:nvSpPr>
          <p:cNvPr id="3" name="Content Placeholder 2">
            <a:extLst>
              <a:ext uri="{FF2B5EF4-FFF2-40B4-BE49-F238E27FC236}">
                <a16:creationId xmlns:a16="http://schemas.microsoft.com/office/drawing/2014/main" id="{27750EDB-10AC-48EF-8A52-F56B295DD236}"/>
              </a:ext>
            </a:extLst>
          </p:cNvPr>
          <p:cNvSpPr>
            <a:spLocks noGrp="1"/>
          </p:cNvSpPr>
          <p:nvPr>
            <p:ph idx="1"/>
          </p:nvPr>
        </p:nvSpPr>
        <p:spPr/>
        <p:txBody>
          <a:bodyPr>
            <a:normAutofit/>
          </a:bodyPr>
          <a:lstStyle/>
          <a:p>
            <a:r>
              <a:rPr lang="en-US" dirty="0"/>
              <a:t>Lack of standardized approach</a:t>
            </a:r>
          </a:p>
          <a:p>
            <a:pPr lvl="1"/>
            <a:r>
              <a:rPr lang="en-US" dirty="0"/>
              <a:t>Opportunity for bias/unequal access</a:t>
            </a:r>
          </a:p>
          <a:p>
            <a:pPr lvl="1"/>
            <a:r>
              <a:rPr lang="en-US" dirty="0"/>
              <a:t>Differential treatment recommended for PWID</a:t>
            </a:r>
          </a:p>
          <a:p>
            <a:pPr lvl="1"/>
            <a:endParaRPr lang="en-US" dirty="0"/>
          </a:p>
        </p:txBody>
      </p:sp>
      <p:sp>
        <p:nvSpPr>
          <p:cNvPr id="4" name="TextBox 3">
            <a:extLst>
              <a:ext uri="{FF2B5EF4-FFF2-40B4-BE49-F238E27FC236}">
                <a16:creationId xmlns:a16="http://schemas.microsoft.com/office/drawing/2014/main" id="{FB18A999-6C88-4CF5-8FB5-0AC62BF6423A}"/>
              </a:ext>
            </a:extLst>
          </p:cNvPr>
          <p:cNvSpPr txBox="1"/>
          <p:nvPr/>
        </p:nvSpPr>
        <p:spPr>
          <a:xfrm>
            <a:off x="1182452" y="3720283"/>
            <a:ext cx="9836795" cy="1384995"/>
          </a:xfrm>
          <a:prstGeom prst="rect">
            <a:avLst/>
          </a:prstGeom>
          <a:solidFill>
            <a:schemeClr val="bg1"/>
          </a:solidFill>
          <a:ln w="38100">
            <a:solidFill>
              <a:schemeClr val="accent1"/>
            </a:solidFill>
          </a:ln>
        </p:spPr>
        <p:txBody>
          <a:bodyPr wrap="none" rtlCol="0">
            <a:spAutoFit/>
          </a:bodyPr>
          <a:lstStyle/>
          <a:p>
            <a:pPr algn="ctr"/>
            <a:r>
              <a:rPr lang="en-US" sz="2800" dirty="0"/>
              <a:t>“The general approach is to treat these patients medically</a:t>
            </a:r>
          </a:p>
          <a:p>
            <a:pPr algn="ctr"/>
            <a:r>
              <a:rPr lang="en-US" sz="2800" dirty="0"/>
              <a:t>and to </a:t>
            </a:r>
            <a:r>
              <a:rPr lang="en-US" sz="2800" b="1" dirty="0">
                <a:solidFill>
                  <a:schemeClr val="accent1"/>
                </a:solidFill>
              </a:rPr>
              <a:t>avoid placement of valve prosthesis</a:t>
            </a:r>
          </a:p>
          <a:p>
            <a:pPr algn="ctr"/>
            <a:r>
              <a:rPr lang="en-US" sz="2800" dirty="0"/>
              <a:t>because of the risk of device infection with continued IV drug use”</a:t>
            </a:r>
          </a:p>
        </p:txBody>
      </p:sp>
      <p:sp>
        <p:nvSpPr>
          <p:cNvPr id="6" name="TextBox 5">
            <a:extLst>
              <a:ext uri="{FF2B5EF4-FFF2-40B4-BE49-F238E27FC236}">
                <a16:creationId xmlns:a16="http://schemas.microsoft.com/office/drawing/2014/main" id="{D1732592-9FC4-4ECD-8ABA-A5ABB4911685}"/>
              </a:ext>
            </a:extLst>
          </p:cNvPr>
          <p:cNvSpPr txBox="1"/>
          <p:nvPr/>
        </p:nvSpPr>
        <p:spPr>
          <a:xfrm>
            <a:off x="6043961" y="6614451"/>
            <a:ext cx="6142003" cy="246221"/>
          </a:xfrm>
          <a:prstGeom prst="rect">
            <a:avLst/>
          </a:prstGeom>
          <a:noFill/>
        </p:spPr>
        <p:txBody>
          <a:bodyPr wrap="square" rtlCol="0">
            <a:spAutoFit/>
          </a:bodyPr>
          <a:lstStyle/>
          <a:p>
            <a:pPr algn="r"/>
            <a:r>
              <a:rPr lang="en-US" sz="1000" dirty="0"/>
              <a:t>ISDA (2015) </a:t>
            </a:r>
            <a:r>
              <a:rPr lang="en-US" sz="1000" i="1" dirty="0"/>
              <a:t>Infective Endocarditis in Adults: Diagnosis, Antimicrobial Therapy, and Management of Complications</a:t>
            </a:r>
          </a:p>
        </p:txBody>
      </p:sp>
    </p:spTree>
    <p:extLst>
      <p:ext uri="{BB962C8B-B14F-4D97-AF65-F5344CB8AC3E}">
        <p14:creationId xmlns:p14="http://schemas.microsoft.com/office/powerpoint/2010/main" val="313117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2A272-DEE5-4638-8CB6-CB52DFC7C3DF}"/>
              </a:ext>
            </a:extLst>
          </p:cNvPr>
          <p:cNvSpPr>
            <a:spLocks noGrp="1"/>
          </p:cNvSpPr>
          <p:nvPr>
            <p:ph type="title"/>
          </p:nvPr>
        </p:nvSpPr>
        <p:spPr/>
        <p:txBody>
          <a:bodyPr/>
          <a:lstStyle/>
          <a:p>
            <a:r>
              <a:rPr lang="en-US" dirty="0"/>
              <a:t>Endocarditis Outcomes</a:t>
            </a:r>
          </a:p>
        </p:txBody>
      </p:sp>
      <p:sp>
        <p:nvSpPr>
          <p:cNvPr id="3" name="Content Placeholder 2">
            <a:extLst>
              <a:ext uri="{FF2B5EF4-FFF2-40B4-BE49-F238E27FC236}">
                <a16:creationId xmlns:a16="http://schemas.microsoft.com/office/drawing/2014/main" id="{C754258D-945C-4860-B6F4-8366AAB49D82}"/>
              </a:ext>
            </a:extLst>
          </p:cNvPr>
          <p:cNvSpPr>
            <a:spLocks noGrp="1"/>
          </p:cNvSpPr>
          <p:nvPr>
            <p:ph idx="1"/>
          </p:nvPr>
        </p:nvSpPr>
        <p:spPr/>
        <p:txBody>
          <a:bodyPr>
            <a:normAutofit/>
          </a:bodyPr>
          <a:lstStyle/>
          <a:p>
            <a:r>
              <a:rPr lang="en-US" dirty="0"/>
              <a:t>Mortality</a:t>
            </a:r>
          </a:p>
          <a:p>
            <a:pPr lvl="1"/>
            <a:r>
              <a:rPr lang="en-US" dirty="0"/>
              <a:t>Short-term: ~20%</a:t>
            </a:r>
          </a:p>
          <a:p>
            <a:pPr lvl="1"/>
            <a:r>
              <a:rPr lang="en-US" dirty="0"/>
              <a:t>Long-term: &gt;30%</a:t>
            </a:r>
          </a:p>
          <a:p>
            <a:r>
              <a:rPr lang="en-US" dirty="0"/>
              <a:t>Complications:</a:t>
            </a:r>
          </a:p>
          <a:p>
            <a:pPr lvl="1"/>
            <a:r>
              <a:rPr lang="en-US" dirty="0"/>
              <a:t>Cardiac</a:t>
            </a:r>
          </a:p>
          <a:p>
            <a:pPr lvl="1"/>
            <a:r>
              <a:rPr lang="en-US" dirty="0"/>
              <a:t>Embolic</a:t>
            </a:r>
          </a:p>
          <a:p>
            <a:pPr lvl="1"/>
            <a:r>
              <a:rPr lang="en-US" dirty="0"/>
              <a:t>Renal</a:t>
            </a:r>
          </a:p>
          <a:p>
            <a:pPr lvl="1"/>
            <a:r>
              <a:rPr lang="en-US" dirty="0"/>
              <a:t>Recurrent infection</a:t>
            </a:r>
          </a:p>
        </p:txBody>
      </p:sp>
      <p:pic>
        <p:nvPicPr>
          <p:cNvPr id="5" name="Graphic 4" descr="Heart organ">
            <a:extLst>
              <a:ext uri="{FF2B5EF4-FFF2-40B4-BE49-F238E27FC236}">
                <a16:creationId xmlns:a16="http://schemas.microsoft.com/office/drawing/2014/main" id="{E331164F-8581-4570-86CE-48D38E3F84A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98080" y="896112"/>
            <a:ext cx="1993392" cy="1993392"/>
          </a:xfrm>
          <a:prstGeom prst="rect">
            <a:avLst/>
          </a:prstGeom>
        </p:spPr>
      </p:pic>
      <p:pic>
        <p:nvPicPr>
          <p:cNvPr id="7" name="Graphic 6" descr="Kidneys">
            <a:extLst>
              <a:ext uri="{FF2B5EF4-FFF2-40B4-BE49-F238E27FC236}">
                <a16:creationId xmlns:a16="http://schemas.microsoft.com/office/drawing/2014/main" id="{56FE175A-4E81-400C-A9BC-92DDB16BB2F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80376" y="3267456"/>
            <a:ext cx="2157984" cy="2157984"/>
          </a:xfrm>
          <a:prstGeom prst="rect">
            <a:avLst/>
          </a:prstGeom>
        </p:spPr>
      </p:pic>
      <p:pic>
        <p:nvPicPr>
          <p:cNvPr id="9" name="Graphic 8" descr="Splash">
            <a:extLst>
              <a:ext uri="{FF2B5EF4-FFF2-40B4-BE49-F238E27FC236}">
                <a16:creationId xmlns:a16="http://schemas.microsoft.com/office/drawing/2014/main" id="{C206E61D-A216-4167-B1C1-A83D846D2B0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875520" y="4739640"/>
            <a:ext cx="1953768" cy="1953768"/>
          </a:xfrm>
          <a:prstGeom prst="rect">
            <a:avLst/>
          </a:prstGeom>
        </p:spPr>
      </p:pic>
      <p:pic>
        <p:nvPicPr>
          <p:cNvPr id="11" name="Graphic 10" descr="Brain">
            <a:extLst>
              <a:ext uri="{FF2B5EF4-FFF2-40B4-BE49-F238E27FC236}">
                <a16:creationId xmlns:a16="http://schemas.microsoft.com/office/drawing/2014/main" id="{E72D7A1C-E432-4519-ACB4-E00CDA383A7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863328" y="2374392"/>
            <a:ext cx="1749552" cy="1749552"/>
          </a:xfrm>
          <a:prstGeom prst="rect">
            <a:avLst/>
          </a:prstGeom>
        </p:spPr>
      </p:pic>
      <p:sp>
        <p:nvSpPr>
          <p:cNvPr id="10" name="Rectangle 9">
            <a:extLst>
              <a:ext uri="{FF2B5EF4-FFF2-40B4-BE49-F238E27FC236}">
                <a16:creationId xmlns:a16="http://schemas.microsoft.com/office/drawing/2014/main" id="{8D01B9CD-FB7C-4943-98A4-F64830AA4AAA}"/>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A48EC11-32A8-41A8-8FFC-AC39C15F7EC3}"/>
              </a:ext>
            </a:extLst>
          </p:cNvPr>
          <p:cNvSpPr txBox="1"/>
          <p:nvPr/>
        </p:nvSpPr>
        <p:spPr>
          <a:xfrm>
            <a:off x="6043961" y="6614451"/>
            <a:ext cx="6142003" cy="246221"/>
          </a:xfrm>
          <a:prstGeom prst="rect">
            <a:avLst/>
          </a:prstGeom>
          <a:noFill/>
        </p:spPr>
        <p:txBody>
          <a:bodyPr wrap="square" rtlCol="0">
            <a:spAutoFit/>
          </a:bodyPr>
          <a:lstStyle/>
          <a:p>
            <a:pPr algn="r"/>
            <a:r>
              <a:rPr lang="en-US" sz="1000" dirty="0" err="1"/>
              <a:t>Baddour</a:t>
            </a:r>
            <a:r>
              <a:rPr lang="en-US" sz="1000" dirty="0"/>
              <a:t> (1988) </a:t>
            </a:r>
            <a:r>
              <a:rPr lang="en-US" sz="1000" i="1" dirty="0"/>
              <a:t>Twelve-Year Review of Recurrent Native-Valve Endocarditis</a:t>
            </a:r>
          </a:p>
        </p:txBody>
      </p:sp>
    </p:spTree>
    <p:extLst>
      <p:ext uri="{BB962C8B-B14F-4D97-AF65-F5344CB8AC3E}">
        <p14:creationId xmlns:p14="http://schemas.microsoft.com/office/powerpoint/2010/main" val="171393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2A272-DEE5-4638-8CB6-CB52DFC7C3DF}"/>
              </a:ext>
            </a:extLst>
          </p:cNvPr>
          <p:cNvSpPr>
            <a:spLocks noGrp="1"/>
          </p:cNvSpPr>
          <p:nvPr>
            <p:ph type="title"/>
          </p:nvPr>
        </p:nvSpPr>
        <p:spPr/>
        <p:txBody>
          <a:bodyPr/>
          <a:lstStyle/>
          <a:p>
            <a:r>
              <a:rPr lang="en-US" dirty="0"/>
              <a:t>Endocarditis Outcomes: Impact of Injection Drug Use</a:t>
            </a:r>
          </a:p>
        </p:txBody>
      </p:sp>
      <p:sp>
        <p:nvSpPr>
          <p:cNvPr id="3" name="Content Placeholder 2">
            <a:extLst>
              <a:ext uri="{FF2B5EF4-FFF2-40B4-BE49-F238E27FC236}">
                <a16:creationId xmlns:a16="http://schemas.microsoft.com/office/drawing/2014/main" id="{C754258D-945C-4860-B6F4-8366AAB49D82}"/>
              </a:ext>
            </a:extLst>
          </p:cNvPr>
          <p:cNvSpPr>
            <a:spLocks noGrp="1"/>
          </p:cNvSpPr>
          <p:nvPr>
            <p:ph idx="1"/>
          </p:nvPr>
        </p:nvSpPr>
        <p:spPr/>
        <p:txBody>
          <a:bodyPr>
            <a:normAutofit/>
          </a:bodyPr>
          <a:lstStyle/>
          <a:p>
            <a:r>
              <a:rPr lang="en-US" dirty="0"/>
              <a:t>Survival: Variable</a:t>
            </a:r>
          </a:p>
          <a:p>
            <a:pPr lvl="1"/>
            <a:r>
              <a:rPr lang="en-US" dirty="0"/>
              <a:t>Higher risk of mortality from 3-6 months</a:t>
            </a:r>
          </a:p>
          <a:p>
            <a:r>
              <a:rPr lang="en-US" dirty="0"/>
              <a:t>Complications: More likely</a:t>
            </a:r>
          </a:p>
          <a:p>
            <a:pPr lvl="1"/>
            <a:r>
              <a:rPr lang="en-US" dirty="0"/>
              <a:t>Most common: Recurrence</a:t>
            </a:r>
          </a:p>
          <a:p>
            <a:r>
              <a:rPr lang="en-US" dirty="0"/>
              <a:t>Longer hospital stays</a:t>
            </a:r>
          </a:p>
        </p:txBody>
      </p:sp>
      <p:sp>
        <p:nvSpPr>
          <p:cNvPr id="4" name="Rectangle 3">
            <a:extLst>
              <a:ext uri="{FF2B5EF4-FFF2-40B4-BE49-F238E27FC236}">
                <a16:creationId xmlns:a16="http://schemas.microsoft.com/office/drawing/2014/main" id="{56DC44EC-7586-4A58-B5D2-3BF540167C16}"/>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A212A31-C584-42D7-8457-0BB05297AA59}"/>
              </a:ext>
            </a:extLst>
          </p:cNvPr>
          <p:cNvSpPr txBox="1"/>
          <p:nvPr/>
        </p:nvSpPr>
        <p:spPr>
          <a:xfrm>
            <a:off x="4705815" y="6302222"/>
            <a:ext cx="7480149" cy="553998"/>
          </a:xfrm>
          <a:prstGeom prst="rect">
            <a:avLst/>
          </a:prstGeom>
          <a:noFill/>
        </p:spPr>
        <p:txBody>
          <a:bodyPr wrap="square" rtlCol="0">
            <a:spAutoFit/>
          </a:bodyPr>
          <a:lstStyle/>
          <a:p>
            <a:pPr algn="r"/>
            <a:r>
              <a:rPr lang="en-US" sz="1000" dirty="0"/>
              <a:t>Mathew (1995) </a:t>
            </a:r>
            <a:r>
              <a:rPr lang="en-US" sz="1000" i="1" dirty="0"/>
              <a:t>Results of Surgical Treatment for Infective Endocarditis in Intravenous Drug Users</a:t>
            </a:r>
          </a:p>
          <a:p>
            <a:pPr algn="r"/>
            <a:r>
              <a:rPr lang="en-US" sz="1000" dirty="0" err="1"/>
              <a:t>Miljeteig</a:t>
            </a:r>
            <a:r>
              <a:rPr lang="en-US" sz="1000" dirty="0"/>
              <a:t> (2013) </a:t>
            </a:r>
            <a:r>
              <a:rPr lang="en-US" sz="1000" i="1" dirty="0"/>
              <a:t>Should patients who use illicit drugs be offered a second heart-valve replacement?</a:t>
            </a:r>
          </a:p>
          <a:p>
            <a:pPr algn="r"/>
            <a:r>
              <a:rPr lang="en-US" sz="1000" dirty="0" err="1"/>
              <a:t>Rabkin</a:t>
            </a:r>
            <a:r>
              <a:rPr lang="en-US" sz="1000" dirty="0"/>
              <a:t> (2012)</a:t>
            </a:r>
            <a:r>
              <a:rPr lang="en-US" sz="1000" i="1" dirty="0"/>
              <a:t> Long-Term Outcome for the Surgical Treatment of Infective Endocarditis With a Focus on Intravenous Drug Users</a:t>
            </a:r>
          </a:p>
        </p:txBody>
      </p:sp>
    </p:spTree>
    <p:extLst>
      <p:ext uri="{BB962C8B-B14F-4D97-AF65-F5344CB8AC3E}">
        <p14:creationId xmlns:p14="http://schemas.microsoft.com/office/powerpoint/2010/main" val="1464211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A48BA-2533-4AF2-9A67-7699B87BA212}"/>
              </a:ext>
            </a:extLst>
          </p:cNvPr>
          <p:cNvSpPr>
            <a:spLocks noGrp="1"/>
          </p:cNvSpPr>
          <p:nvPr>
            <p:ph type="title"/>
          </p:nvPr>
        </p:nvSpPr>
        <p:spPr/>
        <p:txBody>
          <a:bodyPr/>
          <a:lstStyle/>
          <a:p>
            <a:r>
              <a:rPr lang="en-US" dirty="0"/>
              <a:t>Opioid Epidemic: Changing the Face of PWID</a:t>
            </a:r>
          </a:p>
        </p:txBody>
      </p:sp>
      <p:sp>
        <p:nvSpPr>
          <p:cNvPr id="3" name="Content Placeholder 2">
            <a:extLst>
              <a:ext uri="{FF2B5EF4-FFF2-40B4-BE49-F238E27FC236}">
                <a16:creationId xmlns:a16="http://schemas.microsoft.com/office/drawing/2014/main" id="{F862C8B9-97CC-41FA-9933-1F42027E4DDC}"/>
              </a:ext>
            </a:extLst>
          </p:cNvPr>
          <p:cNvSpPr>
            <a:spLocks noGrp="1"/>
          </p:cNvSpPr>
          <p:nvPr>
            <p:ph idx="1"/>
          </p:nvPr>
        </p:nvSpPr>
        <p:spPr/>
        <p:txBody>
          <a:bodyPr>
            <a:normAutofit/>
          </a:bodyPr>
          <a:lstStyle/>
          <a:p>
            <a:r>
              <a:rPr lang="en-US" dirty="0"/>
              <a:t>Increasing opioid use disorder across demographics</a:t>
            </a:r>
          </a:p>
          <a:p>
            <a:pPr lvl="1"/>
            <a:r>
              <a:rPr lang="en-US" dirty="0"/>
              <a:t>Trends across all racial groups show increasing use between 2002-2017</a:t>
            </a:r>
          </a:p>
          <a:p>
            <a:pPr lvl="2"/>
            <a:r>
              <a:rPr lang="en-US" dirty="0"/>
              <a:t>Greatest increase in non-Hispanic Whites</a:t>
            </a:r>
          </a:p>
          <a:p>
            <a:pPr lvl="1"/>
            <a:r>
              <a:rPr lang="en-US" dirty="0"/>
              <a:t>Greatest increase in 18-25 and 26-34 age groups</a:t>
            </a:r>
          </a:p>
        </p:txBody>
      </p:sp>
      <p:sp>
        <p:nvSpPr>
          <p:cNvPr id="4" name="Rectangle 3">
            <a:extLst>
              <a:ext uri="{FF2B5EF4-FFF2-40B4-BE49-F238E27FC236}">
                <a16:creationId xmlns:a16="http://schemas.microsoft.com/office/drawing/2014/main" id="{CA9F3D34-D067-4975-8266-0E0E3F7EAF0D}"/>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C311373-7271-461E-9C97-BA0615A84C46}"/>
              </a:ext>
            </a:extLst>
          </p:cNvPr>
          <p:cNvSpPr txBox="1"/>
          <p:nvPr/>
        </p:nvSpPr>
        <p:spPr>
          <a:xfrm>
            <a:off x="6043961" y="6614451"/>
            <a:ext cx="6142003" cy="246221"/>
          </a:xfrm>
          <a:prstGeom prst="rect">
            <a:avLst/>
          </a:prstGeom>
          <a:noFill/>
        </p:spPr>
        <p:txBody>
          <a:bodyPr wrap="square" rtlCol="0">
            <a:spAutoFit/>
          </a:bodyPr>
          <a:lstStyle/>
          <a:p>
            <a:pPr algn="r"/>
            <a:r>
              <a:rPr lang="en-US" sz="1000" dirty="0"/>
              <a:t>Substance Abuse and Mental Health Services Administration (2017)</a:t>
            </a:r>
            <a:endParaRPr lang="en-US" sz="1000" i="1" dirty="0"/>
          </a:p>
        </p:txBody>
      </p:sp>
    </p:spTree>
    <p:extLst>
      <p:ext uri="{BB962C8B-B14F-4D97-AF65-F5344CB8AC3E}">
        <p14:creationId xmlns:p14="http://schemas.microsoft.com/office/powerpoint/2010/main" val="3155580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BB860-8F4A-49C2-86F6-6DB3A4B4C0E8}"/>
              </a:ext>
            </a:extLst>
          </p:cNvPr>
          <p:cNvSpPr>
            <a:spLocks noGrp="1"/>
          </p:cNvSpPr>
          <p:nvPr>
            <p:ph type="title"/>
          </p:nvPr>
        </p:nvSpPr>
        <p:spPr/>
        <p:txBody>
          <a:bodyPr/>
          <a:lstStyle/>
          <a:p>
            <a:r>
              <a:rPr lang="en-US" dirty="0"/>
              <a:t>Ethical Dilemma: Themes in Literature</a:t>
            </a:r>
          </a:p>
        </p:txBody>
      </p:sp>
      <p:sp>
        <p:nvSpPr>
          <p:cNvPr id="3" name="Content Placeholder 2">
            <a:extLst>
              <a:ext uri="{FF2B5EF4-FFF2-40B4-BE49-F238E27FC236}">
                <a16:creationId xmlns:a16="http://schemas.microsoft.com/office/drawing/2014/main" id="{47F1D687-E2F9-478C-82CB-037CE1E29F05}"/>
              </a:ext>
            </a:extLst>
          </p:cNvPr>
          <p:cNvSpPr>
            <a:spLocks noGrp="1"/>
          </p:cNvSpPr>
          <p:nvPr>
            <p:ph idx="1"/>
          </p:nvPr>
        </p:nvSpPr>
        <p:spPr/>
        <p:txBody>
          <a:bodyPr/>
          <a:lstStyle/>
          <a:p>
            <a:r>
              <a:rPr lang="en-US" dirty="0"/>
              <a:t>Two diseases: Addiction + Endocarditis</a:t>
            </a:r>
          </a:p>
          <a:p>
            <a:r>
              <a:rPr lang="en-US" dirty="0"/>
              <a:t>Medical futility/non-beneficial treatment</a:t>
            </a:r>
          </a:p>
          <a:p>
            <a:r>
              <a:rPr lang="en-US" dirty="0"/>
              <a:t>Resource stewardship/distributive justice</a:t>
            </a:r>
          </a:p>
          <a:p>
            <a:r>
              <a:rPr lang="en-US" dirty="0"/>
              <a:t>Demonstrated desire to live drug-free</a:t>
            </a:r>
          </a:p>
        </p:txBody>
      </p:sp>
      <p:sp>
        <p:nvSpPr>
          <p:cNvPr id="4" name="Rectangle 3">
            <a:extLst>
              <a:ext uri="{FF2B5EF4-FFF2-40B4-BE49-F238E27FC236}">
                <a16:creationId xmlns:a16="http://schemas.microsoft.com/office/drawing/2014/main" id="{00174011-C893-4270-B512-DA87A085AE83}"/>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9555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33780C1-C471-4722-8DF5-0E50A5EA72F7}"/>
              </a:ext>
            </a:extLst>
          </p:cNvPr>
          <p:cNvSpPr/>
          <p:nvPr/>
        </p:nvSpPr>
        <p:spPr>
          <a:xfrm flipV="1">
            <a:off x="900578" y="585846"/>
            <a:ext cx="10228521" cy="4489074"/>
          </a:xfrm>
          <a:custGeom>
            <a:avLst/>
            <a:gdLst>
              <a:gd name="connsiteX0" fmla="*/ 0 w 10228521"/>
              <a:gd name="connsiteY0" fmla="*/ 61468 h 4973709"/>
              <a:gd name="connsiteX1" fmla="*/ 3838353 w 10228521"/>
              <a:gd name="connsiteY1" fmla="*/ 571830 h 4973709"/>
              <a:gd name="connsiteX2" fmla="*/ 6517758 w 10228521"/>
              <a:gd name="connsiteY2" fmla="*/ 4208165 h 4973709"/>
              <a:gd name="connsiteX3" fmla="*/ 10228521 w 10228521"/>
              <a:gd name="connsiteY3" fmla="*/ 4973709 h 4973709"/>
              <a:gd name="connsiteX4" fmla="*/ 10228521 w 10228521"/>
              <a:gd name="connsiteY4" fmla="*/ 4973709 h 4973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8521" h="4973709">
                <a:moveTo>
                  <a:pt x="0" y="61468"/>
                </a:moveTo>
                <a:cubicBezTo>
                  <a:pt x="1376030" y="-28909"/>
                  <a:pt x="2752060" y="-119286"/>
                  <a:pt x="3838353" y="571830"/>
                </a:cubicBezTo>
                <a:cubicBezTo>
                  <a:pt x="4924646" y="1262946"/>
                  <a:pt x="5452730" y="3474519"/>
                  <a:pt x="6517758" y="4208165"/>
                </a:cubicBezTo>
                <a:cubicBezTo>
                  <a:pt x="7582786" y="4941811"/>
                  <a:pt x="10228521" y="4973709"/>
                  <a:pt x="10228521" y="4973709"/>
                </a:cubicBezTo>
                <a:lnTo>
                  <a:pt x="10228521" y="4973709"/>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716BE883-FB71-4EBB-AD31-D838CE542176}"/>
              </a:ext>
            </a:extLst>
          </p:cNvPr>
          <p:cNvSpPr/>
          <p:nvPr/>
        </p:nvSpPr>
        <p:spPr>
          <a:xfrm>
            <a:off x="847416" y="4842695"/>
            <a:ext cx="244549" cy="24454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13DB0E5-435C-4480-B89D-E5A9D820674E}"/>
              </a:ext>
            </a:extLst>
          </p:cNvPr>
          <p:cNvSpPr/>
          <p:nvPr/>
        </p:nvSpPr>
        <p:spPr>
          <a:xfrm>
            <a:off x="3392135" y="4823273"/>
            <a:ext cx="244549" cy="24454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9049939-89D1-4938-899F-EBC245A3FE03}"/>
              </a:ext>
            </a:extLst>
          </p:cNvPr>
          <p:cNvSpPr/>
          <p:nvPr/>
        </p:nvSpPr>
        <p:spPr>
          <a:xfrm>
            <a:off x="5458399" y="3633206"/>
            <a:ext cx="244549" cy="24454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B0C4518-60BF-453A-8385-609DCB5C6297}"/>
              </a:ext>
            </a:extLst>
          </p:cNvPr>
          <p:cNvSpPr/>
          <p:nvPr/>
        </p:nvSpPr>
        <p:spPr>
          <a:xfrm>
            <a:off x="6514570" y="1875147"/>
            <a:ext cx="244549" cy="24454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F4132DD-6E44-4B41-987B-63836738697E}"/>
              </a:ext>
            </a:extLst>
          </p:cNvPr>
          <p:cNvSpPr/>
          <p:nvPr/>
        </p:nvSpPr>
        <p:spPr>
          <a:xfrm>
            <a:off x="10941258" y="495608"/>
            <a:ext cx="244549" cy="24454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4A6C885-48FB-48C4-A5A9-6748205A604C}"/>
              </a:ext>
            </a:extLst>
          </p:cNvPr>
          <p:cNvSpPr txBox="1"/>
          <p:nvPr/>
        </p:nvSpPr>
        <p:spPr>
          <a:xfrm>
            <a:off x="496544" y="5002185"/>
            <a:ext cx="966931" cy="553998"/>
          </a:xfrm>
          <a:prstGeom prst="rect">
            <a:avLst/>
          </a:prstGeom>
          <a:noFill/>
        </p:spPr>
        <p:txBody>
          <a:bodyPr wrap="none" rtlCol="0">
            <a:spAutoFit/>
          </a:bodyPr>
          <a:lstStyle/>
          <a:p>
            <a:r>
              <a:rPr lang="en-US" sz="3000" b="1" dirty="0"/>
              <a:t>1988</a:t>
            </a:r>
          </a:p>
        </p:txBody>
      </p:sp>
      <p:sp>
        <p:nvSpPr>
          <p:cNvPr id="15" name="TextBox 14">
            <a:extLst>
              <a:ext uri="{FF2B5EF4-FFF2-40B4-BE49-F238E27FC236}">
                <a16:creationId xmlns:a16="http://schemas.microsoft.com/office/drawing/2014/main" id="{6D325F40-4A1C-4719-A912-ECC264EF8D42}"/>
              </a:ext>
            </a:extLst>
          </p:cNvPr>
          <p:cNvSpPr txBox="1"/>
          <p:nvPr/>
        </p:nvSpPr>
        <p:spPr>
          <a:xfrm>
            <a:off x="3073158" y="5014661"/>
            <a:ext cx="966931" cy="553998"/>
          </a:xfrm>
          <a:prstGeom prst="rect">
            <a:avLst/>
          </a:prstGeom>
          <a:noFill/>
        </p:spPr>
        <p:txBody>
          <a:bodyPr wrap="none" rtlCol="0">
            <a:spAutoFit/>
          </a:bodyPr>
          <a:lstStyle/>
          <a:p>
            <a:r>
              <a:rPr lang="en-US" sz="3000" b="1" dirty="0"/>
              <a:t>1991</a:t>
            </a:r>
          </a:p>
        </p:txBody>
      </p:sp>
      <p:sp>
        <p:nvSpPr>
          <p:cNvPr id="16" name="TextBox 15">
            <a:extLst>
              <a:ext uri="{FF2B5EF4-FFF2-40B4-BE49-F238E27FC236}">
                <a16:creationId xmlns:a16="http://schemas.microsoft.com/office/drawing/2014/main" id="{451F9D4A-9A29-4411-A7BA-DC4544ECBA1E}"/>
              </a:ext>
            </a:extLst>
          </p:cNvPr>
          <p:cNvSpPr txBox="1"/>
          <p:nvPr/>
        </p:nvSpPr>
        <p:spPr>
          <a:xfrm>
            <a:off x="5724223" y="3484358"/>
            <a:ext cx="966931" cy="553998"/>
          </a:xfrm>
          <a:prstGeom prst="rect">
            <a:avLst/>
          </a:prstGeom>
          <a:noFill/>
        </p:spPr>
        <p:txBody>
          <a:bodyPr wrap="none" rtlCol="0">
            <a:spAutoFit/>
          </a:bodyPr>
          <a:lstStyle/>
          <a:p>
            <a:r>
              <a:rPr lang="en-US" sz="3000" b="1" dirty="0"/>
              <a:t>2009</a:t>
            </a:r>
          </a:p>
        </p:txBody>
      </p:sp>
      <p:sp>
        <p:nvSpPr>
          <p:cNvPr id="17" name="TextBox 16">
            <a:extLst>
              <a:ext uri="{FF2B5EF4-FFF2-40B4-BE49-F238E27FC236}">
                <a16:creationId xmlns:a16="http://schemas.microsoft.com/office/drawing/2014/main" id="{2231292D-F23C-4B12-9CFE-0A2D5915C991}"/>
              </a:ext>
            </a:extLst>
          </p:cNvPr>
          <p:cNvSpPr txBox="1"/>
          <p:nvPr/>
        </p:nvSpPr>
        <p:spPr>
          <a:xfrm>
            <a:off x="5557639" y="1726298"/>
            <a:ext cx="966931" cy="553998"/>
          </a:xfrm>
          <a:prstGeom prst="rect">
            <a:avLst/>
          </a:prstGeom>
          <a:noFill/>
        </p:spPr>
        <p:txBody>
          <a:bodyPr wrap="none" rtlCol="0">
            <a:spAutoFit/>
          </a:bodyPr>
          <a:lstStyle/>
          <a:p>
            <a:r>
              <a:rPr lang="en-US" sz="3000" b="1" dirty="0"/>
              <a:t>2014</a:t>
            </a:r>
          </a:p>
        </p:txBody>
      </p:sp>
      <p:sp>
        <p:nvSpPr>
          <p:cNvPr id="18" name="Oval 17">
            <a:extLst>
              <a:ext uri="{FF2B5EF4-FFF2-40B4-BE49-F238E27FC236}">
                <a16:creationId xmlns:a16="http://schemas.microsoft.com/office/drawing/2014/main" id="{5B581C05-F8CE-4148-879C-B8181729A816}"/>
              </a:ext>
            </a:extLst>
          </p:cNvPr>
          <p:cNvSpPr/>
          <p:nvPr/>
        </p:nvSpPr>
        <p:spPr>
          <a:xfrm>
            <a:off x="8293747" y="775667"/>
            <a:ext cx="244549" cy="24454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080C34E-41F2-4ACD-8887-C52148597F1B}"/>
              </a:ext>
            </a:extLst>
          </p:cNvPr>
          <p:cNvSpPr txBox="1"/>
          <p:nvPr/>
        </p:nvSpPr>
        <p:spPr>
          <a:xfrm>
            <a:off x="7932248" y="956426"/>
            <a:ext cx="966931" cy="553998"/>
          </a:xfrm>
          <a:prstGeom prst="rect">
            <a:avLst/>
          </a:prstGeom>
          <a:noFill/>
        </p:spPr>
        <p:txBody>
          <a:bodyPr wrap="none" rtlCol="0">
            <a:spAutoFit/>
          </a:bodyPr>
          <a:lstStyle/>
          <a:p>
            <a:r>
              <a:rPr lang="en-US" sz="3000" b="1" dirty="0"/>
              <a:t>2016</a:t>
            </a:r>
          </a:p>
        </p:txBody>
      </p:sp>
      <p:sp>
        <p:nvSpPr>
          <p:cNvPr id="20" name="TextBox 19">
            <a:extLst>
              <a:ext uri="{FF2B5EF4-FFF2-40B4-BE49-F238E27FC236}">
                <a16:creationId xmlns:a16="http://schemas.microsoft.com/office/drawing/2014/main" id="{ADED4E35-9E1F-4899-9801-FFC5B543E932}"/>
              </a:ext>
            </a:extLst>
          </p:cNvPr>
          <p:cNvSpPr txBox="1"/>
          <p:nvPr/>
        </p:nvSpPr>
        <p:spPr>
          <a:xfrm>
            <a:off x="10583299" y="626749"/>
            <a:ext cx="966931" cy="553998"/>
          </a:xfrm>
          <a:prstGeom prst="rect">
            <a:avLst/>
          </a:prstGeom>
          <a:noFill/>
        </p:spPr>
        <p:txBody>
          <a:bodyPr wrap="none" rtlCol="0">
            <a:spAutoFit/>
          </a:bodyPr>
          <a:lstStyle/>
          <a:p>
            <a:r>
              <a:rPr lang="en-US" sz="3000" b="1" dirty="0"/>
              <a:t>2019</a:t>
            </a:r>
          </a:p>
        </p:txBody>
      </p:sp>
      <p:sp>
        <p:nvSpPr>
          <p:cNvPr id="21" name="TextBox 20">
            <a:extLst>
              <a:ext uri="{FF2B5EF4-FFF2-40B4-BE49-F238E27FC236}">
                <a16:creationId xmlns:a16="http://schemas.microsoft.com/office/drawing/2014/main" id="{DD4869A9-3B34-4ADA-902A-715919B18359}"/>
              </a:ext>
            </a:extLst>
          </p:cNvPr>
          <p:cNvSpPr txBox="1"/>
          <p:nvPr/>
        </p:nvSpPr>
        <p:spPr>
          <a:xfrm>
            <a:off x="-13825" y="5406212"/>
            <a:ext cx="2020186" cy="1200329"/>
          </a:xfrm>
          <a:prstGeom prst="rect">
            <a:avLst/>
          </a:prstGeom>
          <a:noFill/>
        </p:spPr>
        <p:txBody>
          <a:bodyPr wrap="square" rtlCol="0">
            <a:spAutoFit/>
          </a:bodyPr>
          <a:lstStyle/>
          <a:p>
            <a:pPr algn="ctr"/>
            <a:r>
              <a:rPr lang="en-US" b="1" dirty="0"/>
              <a:t>La Puma et al.</a:t>
            </a:r>
          </a:p>
          <a:p>
            <a:pPr algn="ctr"/>
            <a:r>
              <a:rPr lang="en-US" dirty="0"/>
              <a:t>Physicians as gatekeepers of resources</a:t>
            </a:r>
          </a:p>
        </p:txBody>
      </p:sp>
      <p:sp>
        <p:nvSpPr>
          <p:cNvPr id="22" name="TextBox 21">
            <a:extLst>
              <a:ext uri="{FF2B5EF4-FFF2-40B4-BE49-F238E27FC236}">
                <a16:creationId xmlns:a16="http://schemas.microsoft.com/office/drawing/2014/main" id="{6AC41FED-BD45-4DF3-8F3E-2C6E4321457C}"/>
              </a:ext>
            </a:extLst>
          </p:cNvPr>
          <p:cNvSpPr txBox="1"/>
          <p:nvPr/>
        </p:nvSpPr>
        <p:spPr>
          <a:xfrm>
            <a:off x="2413951" y="5418684"/>
            <a:ext cx="2250555" cy="1200329"/>
          </a:xfrm>
          <a:prstGeom prst="rect">
            <a:avLst/>
          </a:prstGeom>
          <a:noFill/>
        </p:spPr>
        <p:txBody>
          <a:bodyPr wrap="square" rtlCol="0">
            <a:spAutoFit/>
          </a:bodyPr>
          <a:lstStyle/>
          <a:p>
            <a:pPr algn="ctr"/>
            <a:r>
              <a:rPr lang="en-US" b="1" dirty="0"/>
              <a:t>Cassel et al.</a:t>
            </a:r>
          </a:p>
          <a:p>
            <a:pPr algn="ctr"/>
            <a:r>
              <a:rPr lang="en-US" dirty="0"/>
              <a:t>Two diseases:</a:t>
            </a:r>
          </a:p>
          <a:p>
            <a:pPr algn="ctr"/>
            <a:r>
              <a:rPr lang="en-US" dirty="0"/>
              <a:t>Addiction + endocarditis</a:t>
            </a:r>
          </a:p>
        </p:txBody>
      </p:sp>
      <p:sp>
        <p:nvSpPr>
          <p:cNvPr id="23" name="TextBox 22">
            <a:extLst>
              <a:ext uri="{FF2B5EF4-FFF2-40B4-BE49-F238E27FC236}">
                <a16:creationId xmlns:a16="http://schemas.microsoft.com/office/drawing/2014/main" id="{CF8A0323-8892-493F-A3A9-B8107A825598}"/>
              </a:ext>
            </a:extLst>
          </p:cNvPr>
          <p:cNvSpPr txBox="1"/>
          <p:nvPr/>
        </p:nvSpPr>
        <p:spPr>
          <a:xfrm>
            <a:off x="6670528" y="3558769"/>
            <a:ext cx="3427211" cy="923330"/>
          </a:xfrm>
          <a:prstGeom prst="rect">
            <a:avLst/>
          </a:prstGeom>
          <a:noFill/>
        </p:spPr>
        <p:txBody>
          <a:bodyPr wrap="square" rtlCol="0">
            <a:spAutoFit/>
          </a:bodyPr>
          <a:lstStyle/>
          <a:p>
            <a:r>
              <a:rPr lang="en-US" b="1" dirty="0" err="1"/>
              <a:t>DiMaio</a:t>
            </a:r>
            <a:r>
              <a:rPr lang="en-US" b="1" dirty="0"/>
              <a:t> et al.</a:t>
            </a:r>
          </a:p>
          <a:p>
            <a:r>
              <a:rPr lang="en-US" dirty="0"/>
              <a:t>Patients as stewards of treatment</a:t>
            </a:r>
          </a:p>
          <a:p>
            <a:r>
              <a:rPr lang="en-US" dirty="0"/>
              <a:t>Inappropriate moral judgment</a:t>
            </a:r>
          </a:p>
        </p:txBody>
      </p:sp>
      <p:sp>
        <p:nvSpPr>
          <p:cNvPr id="24" name="TextBox 23">
            <a:extLst>
              <a:ext uri="{FF2B5EF4-FFF2-40B4-BE49-F238E27FC236}">
                <a16:creationId xmlns:a16="http://schemas.microsoft.com/office/drawing/2014/main" id="{CBE9BDB3-789B-4685-ACEB-24CE56BC8AD1}"/>
              </a:ext>
            </a:extLst>
          </p:cNvPr>
          <p:cNvSpPr txBox="1"/>
          <p:nvPr/>
        </p:nvSpPr>
        <p:spPr>
          <a:xfrm>
            <a:off x="1496001" y="1811342"/>
            <a:ext cx="4097063" cy="923330"/>
          </a:xfrm>
          <a:prstGeom prst="rect">
            <a:avLst/>
          </a:prstGeom>
          <a:noFill/>
        </p:spPr>
        <p:txBody>
          <a:bodyPr wrap="square" rtlCol="0">
            <a:spAutoFit/>
          </a:bodyPr>
          <a:lstStyle/>
          <a:p>
            <a:pPr algn="r"/>
            <a:r>
              <a:rPr lang="en-US" b="1" dirty="0"/>
              <a:t>Hull &amp; </a:t>
            </a:r>
            <a:r>
              <a:rPr lang="en-US" b="1" dirty="0" err="1"/>
              <a:t>Jadbabaie</a:t>
            </a:r>
            <a:endParaRPr lang="en-US" b="1" dirty="0"/>
          </a:p>
          <a:p>
            <a:pPr algn="r"/>
            <a:r>
              <a:rPr lang="en-US" dirty="0"/>
              <a:t>Need for substance use treatment</a:t>
            </a:r>
          </a:p>
          <a:p>
            <a:pPr algn="r"/>
            <a:r>
              <a:rPr lang="en-US" dirty="0"/>
              <a:t>Proposed “three-strikes” policy</a:t>
            </a:r>
          </a:p>
        </p:txBody>
      </p:sp>
      <p:sp>
        <p:nvSpPr>
          <p:cNvPr id="25" name="TextBox 24">
            <a:extLst>
              <a:ext uri="{FF2B5EF4-FFF2-40B4-BE49-F238E27FC236}">
                <a16:creationId xmlns:a16="http://schemas.microsoft.com/office/drawing/2014/main" id="{97791791-D412-4CD6-A296-E0C48F23B38E}"/>
              </a:ext>
            </a:extLst>
          </p:cNvPr>
          <p:cNvSpPr txBox="1"/>
          <p:nvPr/>
        </p:nvSpPr>
        <p:spPr>
          <a:xfrm>
            <a:off x="7276596" y="1364007"/>
            <a:ext cx="2250555" cy="1200329"/>
          </a:xfrm>
          <a:prstGeom prst="rect">
            <a:avLst/>
          </a:prstGeom>
          <a:noFill/>
        </p:spPr>
        <p:txBody>
          <a:bodyPr wrap="square" rtlCol="0">
            <a:spAutoFit/>
          </a:bodyPr>
          <a:lstStyle/>
          <a:p>
            <a:pPr algn="ctr"/>
            <a:r>
              <a:rPr lang="en-US" b="1" dirty="0" err="1"/>
              <a:t>Gansera</a:t>
            </a:r>
            <a:r>
              <a:rPr lang="en-US" b="1" dirty="0"/>
              <a:t> et al.</a:t>
            </a:r>
          </a:p>
          <a:p>
            <a:pPr algn="ctr"/>
            <a:r>
              <a:rPr lang="en-US" dirty="0"/>
              <a:t>Victim-blaming leads to withholding medical care</a:t>
            </a:r>
          </a:p>
        </p:txBody>
      </p:sp>
      <p:sp>
        <p:nvSpPr>
          <p:cNvPr id="26" name="TextBox 25">
            <a:extLst>
              <a:ext uri="{FF2B5EF4-FFF2-40B4-BE49-F238E27FC236}">
                <a16:creationId xmlns:a16="http://schemas.microsoft.com/office/drawing/2014/main" id="{5BB0EE7C-67A4-4CAD-852D-1E2AD1D438B1}"/>
              </a:ext>
            </a:extLst>
          </p:cNvPr>
          <p:cNvSpPr txBox="1"/>
          <p:nvPr/>
        </p:nvSpPr>
        <p:spPr>
          <a:xfrm>
            <a:off x="9948910" y="1013062"/>
            <a:ext cx="2250555" cy="1200329"/>
          </a:xfrm>
          <a:prstGeom prst="rect">
            <a:avLst/>
          </a:prstGeom>
          <a:noFill/>
        </p:spPr>
        <p:txBody>
          <a:bodyPr wrap="square" rtlCol="0">
            <a:spAutoFit/>
          </a:bodyPr>
          <a:lstStyle/>
          <a:p>
            <a:pPr algn="ctr"/>
            <a:r>
              <a:rPr lang="en-US" b="1" dirty="0" err="1"/>
              <a:t>Elbatarny</a:t>
            </a:r>
            <a:r>
              <a:rPr lang="en-US" b="1" dirty="0"/>
              <a:t> et al.</a:t>
            </a:r>
          </a:p>
          <a:p>
            <a:pPr algn="ctr"/>
            <a:r>
              <a:rPr lang="en-US" dirty="0"/>
              <a:t>Call for interdisciplinary management</a:t>
            </a:r>
          </a:p>
        </p:txBody>
      </p:sp>
    </p:spTree>
    <p:extLst>
      <p:ext uri="{BB962C8B-B14F-4D97-AF65-F5344CB8AC3E}">
        <p14:creationId xmlns:p14="http://schemas.microsoft.com/office/powerpoint/2010/main" val="325479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P spid="15" grpId="0"/>
      <p:bldP spid="16" grpId="0"/>
      <p:bldP spid="17" grpId="0"/>
      <p:bldP spid="18" grpId="0" animBg="1"/>
      <p:bldP spid="19" grpId="0"/>
      <p:bldP spid="20" grpId="0"/>
      <p:bldP spid="21" grpId="0"/>
      <p:bldP spid="22" grpId="0"/>
      <p:bldP spid="23"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8E742-41DF-45AD-8364-0BAE49A585D4}"/>
              </a:ext>
            </a:extLst>
          </p:cNvPr>
          <p:cNvSpPr>
            <a:spLocks noGrp="1"/>
          </p:cNvSpPr>
          <p:nvPr>
            <p:ph type="title"/>
          </p:nvPr>
        </p:nvSpPr>
        <p:spPr/>
        <p:txBody>
          <a:bodyPr/>
          <a:lstStyle/>
          <a:p>
            <a:r>
              <a:rPr lang="en-US" dirty="0"/>
              <a:t>Ethical Dilemma: Proposed Solutions in Literature</a:t>
            </a:r>
          </a:p>
        </p:txBody>
      </p:sp>
      <p:sp>
        <p:nvSpPr>
          <p:cNvPr id="4" name="Content Placeholder 3">
            <a:extLst>
              <a:ext uri="{FF2B5EF4-FFF2-40B4-BE49-F238E27FC236}">
                <a16:creationId xmlns:a16="http://schemas.microsoft.com/office/drawing/2014/main" id="{947BF5FF-2E97-4F88-BC6E-6A8802B36FAF}"/>
              </a:ext>
            </a:extLst>
          </p:cNvPr>
          <p:cNvSpPr>
            <a:spLocks noGrp="1"/>
          </p:cNvSpPr>
          <p:nvPr>
            <p:ph sz="half" idx="2"/>
          </p:nvPr>
        </p:nvSpPr>
        <p:spPr>
          <a:xfrm>
            <a:off x="839788" y="1828796"/>
            <a:ext cx="5157787" cy="4617341"/>
          </a:xfrm>
        </p:spPr>
        <p:txBody>
          <a:bodyPr/>
          <a:lstStyle/>
          <a:p>
            <a:r>
              <a:rPr lang="en-US" dirty="0"/>
              <a:t>Limit number of valves</a:t>
            </a:r>
          </a:p>
          <a:p>
            <a:r>
              <a:rPr lang="en-US" dirty="0"/>
              <a:t>Contracts</a:t>
            </a:r>
          </a:p>
        </p:txBody>
      </p:sp>
      <p:sp>
        <p:nvSpPr>
          <p:cNvPr id="6" name="Content Placeholder 5">
            <a:extLst>
              <a:ext uri="{FF2B5EF4-FFF2-40B4-BE49-F238E27FC236}">
                <a16:creationId xmlns:a16="http://schemas.microsoft.com/office/drawing/2014/main" id="{0AD8F8ED-67B3-4494-8BFF-298ABE7E301B}"/>
              </a:ext>
            </a:extLst>
          </p:cNvPr>
          <p:cNvSpPr>
            <a:spLocks noGrp="1"/>
          </p:cNvSpPr>
          <p:nvPr>
            <p:ph sz="quarter" idx="4"/>
          </p:nvPr>
        </p:nvSpPr>
        <p:spPr>
          <a:xfrm>
            <a:off x="6172200" y="1828796"/>
            <a:ext cx="5183188" cy="4606190"/>
          </a:xfrm>
        </p:spPr>
        <p:txBody>
          <a:bodyPr/>
          <a:lstStyle/>
          <a:p>
            <a:r>
              <a:rPr lang="en-US" dirty="0"/>
              <a:t>Interdisciplinary involvement</a:t>
            </a:r>
          </a:p>
          <a:p>
            <a:r>
              <a:rPr lang="en-US" dirty="0"/>
              <a:t>Substance use treatment</a:t>
            </a:r>
          </a:p>
          <a:p>
            <a:pPr marL="0" indent="0">
              <a:buNone/>
            </a:pPr>
            <a:endParaRPr lang="en-US" dirty="0"/>
          </a:p>
        </p:txBody>
      </p:sp>
      <p:sp>
        <p:nvSpPr>
          <p:cNvPr id="7" name="Rectangle 6">
            <a:extLst>
              <a:ext uri="{FF2B5EF4-FFF2-40B4-BE49-F238E27FC236}">
                <a16:creationId xmlns:a16="http://schemas.microsoft.com/office/drawing/2014/main" id="{4927217B-B2AA-4E57-8976-BCF4A5D61A3F}"/>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peech Bubble: Rectangle with Corners Rounded 7">
            <a:extLst>
              <a:ext uri="{FF2B5EF4-FFF2-40B4-BE49-F238E27FC236}">
                <a16:creationId xmlns:a16="http://schemas.microsoft.com/office/drawing/2014/main" id="{B25E2762-BBCB-4BBF-AEEC-02A4E6021625}"/>
              </a:ext>
            </a:extLst>
          </p:cNvPr>
          <p:cNvSpPr/>
          <p:nvPr/>
        </p:nvSpPr>
        <p:spPr>
          <a:xfrm>
            <a:off x="6781277" y="3389204"/>
            <a:ext cx="3767328" cy="996696"/>
          </a:xfrm>
          <a:prstGeom prst="wedgeRoundRectCallout">
            <a:avLst>
              <a:gd name="adj1" fmla="val 52225"/>
              <a:gd name="adj2" fmla="val -100791"/>
              <a:gd name="adj3" fmla="val 16667"/>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Rectangle with Corners Rounded 8">
            <a:extLst>
              <a:ext uri="{FF2B5EF4-FFF2-40B4-BE49-F238E27FC236}">
                <a16:creationId xmlns:a16="http://schemas.microsoft.com/office/drawing/2014/main" id="{946794C0-BB85-4A3E-A5F1-3A86B3FF2F81}"/>
              </a:ext>
            </a:extLst>
          </p:cNvPr>
          <p:cNvSpPr/>
          <p:nvPr/>
        </p:nvSpPr>
        <p:spPr>
          <a:xfrm rot="10800000">
            <a:off x="1132514" y="3386156"/>
            <a:ext cx="3764280" cy="996696"/>
          </a:xfrm>
          <a:prstGeom prst="wedgeRoundRectCallout">
            <a:avLst>
              <a:gd name="adj1" fmla="val 52225"/>
              <a:gd name="adj2" fmla="val -100791"/>
              <a:gd name="adj3" fmla="val 16667"/>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8886E4E-4EA5-4127-8EF5-F035AE1D382B}"/>
              </a:ext>
            </a:extLst>
          </p:cNvPr>
          <p:cNvSpPr txBox="1"/>
          <p:nvPr/>
        </p:nvSpPr>
        <p:spPr>
          <a:xfrm>
            <a:off x="1081668" y="3604178"/>
            <a:ext cx="9739353" cy="830997"/>
          </a:xfrm>
          <a:prstGeom prst="rect">
            <a:avLst/>
          </a:prstGeom>
          <a:noFill/>
        </p:spPr>
        <p:txBody>
          <a:bodyPr wrap="square" rtlCol="0">
            <a:spAutoFit/>
          </a:bodyPr>
          <a:lstStyle/>
          <a:p>
            <a:r>
              <a:rPr lang="en-US" sz="3000" dirty="0"/>
              <a:t>“When can we say no?”                        </a:t>
            </a:r>
            <a:r>
              <a:rPr lang="en-US" sz="3000" dirty="0">
                <a:sym typeface="Wingdings" panose="05000000000000000000" pitchFamily="2" charset="2"/>
              </a:rPr>
              <a:t>“How can we say yes?”</a:t>
            </a:r>
            <a:endParaRPr lang="en-US" sz="3000" dirty="0"/>
          </a:p>
          <a:p>
            <a:endParaRPr lang="en-US" dirty="0"/>
          </a:p>
        </p:txBody>
      </p:sp>
    </p:spTree>
    <p:extLst>
      <p:ext uri="{BB962C8B-B14F-4D97-AF65-F5344CB8AC3E}">
        <p14:creationId xmlns:p14="http://schemas.microsoft.com/office/powerpoint/2010/main" val="240339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36C15-CD01-4A38-A4F6-0DC93E663750}"/>
              </a:ext>
            </a:extLst>
          </p:cNvPr>
          <p:cNvSpPr>
            <a:spLocks noGrp="1"/>
          </p:cNvSpPr>
          <p:nvPr>
            <p:ph type="title"/>
          </p:nvPr>
        </p:nvSpPr>
        <p:spPr/>
        <p:txBody>
          <a:bodyPr/>
          <a:lstStyle/>
          <a:p>
            <a:r>
              <a:rPr lang="en-US" dirty="0"/>
              <a:t>Stigma &amp; PWID: Provider Experience</a:t>
            </a:r>
          </a:p>
        </p:txBody>
      </p:sp>
      <p:sp>
        <p:nvSpPr>
          <p:cNvPr id="3" name="Content Placeholder 2">
            <a:extLst>
              <a:ext uri="{FF2B5EF4-FFF2-40B4-BE49-F238E27FC236}">
                <a16:creationId xmlns:a16="http://schemas.microsoft.com/office/drawing/2014/main" id="{280130CC-48E5-43C2-B5FD-04088A5ABF83}"/>
              </a:ext>
            </a:extLst>
          </p:cNvPr>
          <p:cNvSpPr>
            <a:spLocks noGrp="1"/>
          </p:cNvSpPr>
          <p:nvPr>
            <p:ph idx="1"/>
          </p:nvPr>
        </p:nvSpPr>
        <p:spPr>
          <a:xfrm>
            <a:off x="838199" y="1825625"/>
            <a:ext cx="10335323" cy="4351338"/>
          </a:xfrm>
        </p:spPr>
        <p:txBody>
          <a:bodyPr/>
          <a:lstStyle/>
          <a:p>
            <a:r>
              <a:rPr lang="en-US" dirty="0"/>
              <a:t>Goffman (1963): Attribute, behavior, or reputation that is </a:t>
            </a:r>
            <a:r>
              <a:rPr lang="en-US" b="1" dirty="0">
                <a:solidFill>
                  <a:schemeClr val="accent1"/>
                </a:solidFill>
              </a:rPr>
              <a:t>socially discrediting</a:t>
            </a:r>
          </a:p>
          <a:p>
            <a:r>
              <a:rPr lang="en-US" dirty="0"/>
              <a:t>Types of stigma performed against PWID</a:t>
            </a:r>
          </a:p>
          <a:p>
            <a:pPr lvl="1"/>
            <a:r>
              <a:rPr lang="en-US" dirty="0"/>
              <a:t>Individual level: Discriminatory treatment</a:t>
            </a:r>
          </a:p>
          <a:p>
            <a:pPr lvl="1"/>
            <a:r>
              <a:rPr lang="en-US" dirty="0"/>
              <a:t>Societal level: Unequal distribution of resources</a:t>
            </a:r>
          </a:p>
          <a:p>
            <a:r>
              <a:rPr lang="en-US" dirty="0"/>
              <a:t>Different experience caring for PWID</a:t>
            </a:r>
          </a:p>
          <a:p>
            <a:pPr lvl="1"/>
            <a:r>
              <a:rPr lang="en-US" dirty="0"/>
              <a:t>Lower motivation and satisfaction from healthcare providers</a:t>
            </a:r>
          </a:p>
          <a:p>
            <a:pPr lvl="1"/>
            <a:endParaRPr lang="en-US" dirty="0"/>
          </a:p>
        </p:txBody>
      </p:sp>
      <p:sp>
        <p:nvSpPr>
          <p:cNvPr id="4" name="Rectangle 3">
            <a:extLst>
              <a:ext uri="{FF2B5EF4-FFF2-40B4-BE49-F238E27FC236}">
                <a16:creationId xmlns:a16="http://schemas.microsoft.com/office/drawing/2014/main" id="{BA951CFC-9639-459C-BB42-EB00E383B69B}"/>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4062C23-5696-47D1-8541-82E2DC3E80DF}"/>
              </a:ext>
            </a:extLst>
          </p:cNvPr>
          <p:cNvSpPr txBox="1"/>
          <p:nvPr/>
        </p:nvSpPr>
        <p:spPr>
          <a:xfrm>
            <a:off x="5653667" y="6146109"/>
            <a:ext cx="6532297" cy="707886"/>
          </a:xfrm>
          <a:prstGeom prst="rect">
            <a:avLst/>
          </a:prstGeom>
          <a:noFill/>
        </p:spPr>
        <p:txBody>
          <a:bodyPr wrap="square" rtlCol="0">
            <a:spAutoFit/>
          </a:bodyPr>
          <a:lstStyle/>
          <a:p>
            <a:pPr algn="r"/>
            <a:r>
              <a:rPr lang="en-US" sz="1000" dirty="0" err="1"/>
              <a:t>Brener</a:t>
            </a:r>
            <a:r>
              <a:rPr lang="en-US" sz="1000" dirty="0"/>
              <a:t> (2018) </a:t>
            </a:r>
            <a:r>
              <a:rPr lang="en-US" sz="1000" i="1" dirty="0"/>
              <a:t>Predictors of health care workers’ support for discriminatory treatment and care of people who inject drugs</a:t>
            </a:r>
          </a:p>
          <a:p>
            <a:pPr algn="r"/>
            <a:r>
              <a:rPr lang="en-US" sz="1000" dirty="0" err="1"/>
              <a:t>Kulesza</a:t>
            </a:r>
            <a:r>
              <a:rPr lang="en-US" sz="1000" dirty="0"/>
              <a:t> (2016)</a:t>
            </a:r>
            <a:r>
              <a:rPr lang="en-US" sz="1000" i="1" dirty="0"/>
              <a:t> Towards greater understanding of addiction stigma: Intersectionality with race/ethnicity and gender </a:t>
            </a:r>
          </a:p>
          <a:p>
            <a:pPr algn="r"/>
            <a:r>
              <a:rPr lang="en-US" sz="1000" dirty="0"/>
              <a:t>Lang (2013) </a:t>
            </a:r>
            <a:r>
              <a:rPr lang="en-US" sz="1000" i="1" dirty="0"/>
              <a:t>Qualitative investigation of barriers to accessing care by people who inject drugs in Saskatoon, Canada</a:t>
            </a:r>
          </a:p>
          <a:p>
            <a:pPr algn="r"/>
            <a:r>
              <a:rPr lang="en-US" sz="1000" dirty="0"/>
              <a:t>Van </a:t>
            </a:r>
            <a:r>
              <a:rPr lang="en-US" sz="1000" dirty="0" err="1"/>
              <a:t>Boekel</a:t>
            </a:r>
            <a:r>
              <a:rPr lang="en-US" sz="1000" dirty="0"/>
              <a:t> (2013) </a:t>
            </a:r>
            <a:r>
              <a:rPr lang="en-US" sz="1000" i="1" dirty="0"/>
              <a:t>Stigma among health professionals towards patients with substance use disorders</a:t>
            </a:r>
          </a:p>
        </p:txBody>
      </p:sp>
    </p:spTree>
    <p:extLst>
      <p:ext uri="{BB962C8B-B14F-4D97-AF65-F5344CB8AC3E}">
        <p14:creationId xmlns:p14="http://schemas.microsoft.com/office/powerpoint/2010/main" val="3403378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36C15-CD01-4A38-A4F6-0DC93E663750}"/>
              </a:ext>
            </a:extLst>
          </p:cNvPr>
          <p:cNvSpPr>
            <a:spLocks noGrp="1"/>
          </p:cNvSpPr>
          <p:nvPr>
            <p:ph type="title"/>
          </p:nvPr>
        </p:nvSpPr>
        <p:spPr/>
        <p:txBody>
          <a:bodyPr/>
          <a:lstStyle/>
          <a:p>
            <a:r>
              <a:rPr lang="en-US" dirty="0"/>
              <a:t>Stigma &amp; PWID: Patient Experience</a:t>
            </a:r>
          </a:p>
        </p:txBody>
      </p:sp>
      <p:sp>
        <p:nvSpPr>
          <p:cNvPr id="3" name="Content Placeholder 2">
            <a:extLst>
              <a:ext uri="{FF2B5EF4-FFF2-40B4-BE49-F238E27FC236}">
                <a16:creationId xmlns:a16="http://schemas.microsoft.com/office/drawing/2014/main" id="{280130CC-48E5-43C2-B5FD-04088A5ABF83}"/>
              </a:ext>
            </a:extLst>
          </p:cNvPr>
          <p:cNvSpPr>
            <a:spLocks noGrp="1"/>
          </p:cNvSpPr>
          <p:nvPr>
            <p:ph idx="1"/>
          </p:nvPr>
        </p:nvSpPr>
        <p:spPr>
          <a:xfrm>
            <a:off x="838200" y="1825625"/>
            <a:ext cx="10676860" cy="4351338"/>
          </a:xfrm>
        </p:spPr>
        <p:txBody>
          <a:bodyPr/>
          <a:lstStyle/>
          <a:p>
            <a:r>
              <a:rPr lang="en-US" dirty="0"/>
              <a:t>Goffman (1963): Attribute, behavior, or reputation that is </a:t>
            </a:r>
            <a:r>
              <a:rPr lang="en-US" b="1" dirty="0">
                <a:solidFill>
                  <a:schemeClr val="accent1"/>
                </a:solidFill>
              </a:rPr>
              <a:t>socially discrediting</a:t>
            </a:r>
          </a:p>
          <a:p>
            <a:r>
              <a:rPr lang="en-US" dirty="0"/>
              <a:t>Types of stigma experienced by PWID:</a:t>
            </a:r>
          </a:p>
          <a:p>
            <a:pPr lvl="1"/>
            <a:r>
              <a:rPr lang="en-US" dirty="0"/>
              <a:t>Self-stigma</a:t>
            </a:r>
          </a:p>
          <a:p>
            <a:pPr lvl="1"/>
            <a:r>
              <a:rPr lang="en-US" dirty="0"/>
              <a:t>Perceived stigma</a:t>
            </a:r>
          </a:p>
          <a:p>
            <a:pPr lvl="1"/>
            <a:r>
              <a:rPr lang="en-US" dirty="0"/>
              <a:t>Enacted stigma</a:t>
            </a:r>
          </a:p>
          <a:p>
            <a:r>
              <a:rPr lang="en-US" dirty="0"/>
              <a:t>Worse mental and physical functioning</a:t>
            </a:r>
          </a:p>
          <a:p>
            <a:pPr marL="457200" lvl="1" indent="0">
              <a:buNone/>
            </a:pPr>
            <a:endParaRPr lang="en-US" dirty="0"/>
          </a:p>
        </p:txBody>
      </p:sp>
      <p:sp>
        <p:nvSpPr>
          <p:cNvPr id="4" name="Rectangle 3">
            <a:extLst>
              <a:ext uri="{FF2B5EF4-FFF2-40B4-BE49-F238E27FC236}">
                <a16:creationId xmlns:a16="http://schemas.microsoft.com/office/drawing/2014/main" id="{973110EA-B0E3-435B-83DA-EAB48749009E}"/>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C9C6952-8F8A-4568-A18D-864822BF42A2}"/>
              </a:ext>
            </a:extLst>
          </p:cNvPr>
          <p:cNvSpPr txBox="1"/>
          <p:nvPr/>
        </p:nvSpPr>
        <p:spPr>
          <a:xfrm>
            <a:off x="5475249" y="6146102"/>
            <a:ext cx="6710715" cy="707886"/>
          </a:xfrm>
          <a:prstGeom prst="rect">
            <a:avLst/>
          </a:prstGeom>
          <a:noFill/>
        </p:spPr>
        <p:txBody>
          <a:bodyPr wrap="square" rtlCol="0">
            <a:spAutoFit/>
          </a:bodyPr>
          <a:lstStyle/>
          <a:p>
            <a:pPr algn="r"/>
            <a:r>
              <a:rPr lang="en-US" sz="1000" dirty="0" err="1"/>
              <a:t>Biancarelli</a:t>
            </a:r>
            <a:r>
              <a:rPr lang="en-US" sz="1000" dirty="0"/>
              <a:t> (2019) </a:t>
            </a:r>
            <a:r>
              <a:rPr lang="en-US" sz="1000" i="1" dirty="0"/>
              <a:t>Strategies used by people who inject drugs to avoid stigma in healthcare settings</a:t>
            </a:r>
          </a:p>
          <a:p>
            <a:pPr algn="r"/>
            <a:r>
              <a:rPr lang="en-US" sz="1000" dirty="0" err="1"/>
              <a:t>Birtel</a:t>
            </a:r>
            <a:r>
              <a:rPr lang="en-US" sz="1000" dirty="0"/>
              <a:t> (2017) </a:t>
            </a:r>
            <a:r>
              <a:rPr lang="en-US" sz="1000" i="1" dirty="0"/>
              <a:t>Stigma and social support in substance abuse: Implications for mental health and well-being</a:t>
            </a:r>
          </a:p>
          <a:p>
            <a:pPr algn="r"/>
            <a:r>
              <a:rPr lang="en-US" sz="1000" dirty="0"/>
              <a:t>Paquette (2018) </a:t>
            </a:r>
            <a:r>
              <a:rPr lang="en-US" sz="1000" i="1" dirty="0"/>
              <a:t>Stigma at every turn: Health services experiences among people who inject drugs</a:t>
            </a:r>
          </a:p>
          <a:p>
            <a:pPr algn="r"/>
            <a:r>
              <a:rPr lang="en-US" sz="1000" dirty="0"/>
              <a:t>Simmonds (2007) </a:t>
            </a:r>
            <a:r>
              <a:rPr lang="en-US" sz="1000" i="1" dirty="0"/>
              <a:t>Injecting drug users: A </a:t>
            </a:r>
            <a:r>
              <a:rPr lang="en-US" sz="1000" i="1" dirty="0" err="1"/>
              <a:t>stigmatised</a:t>
            </a:r>
            <a:r>
              <a:rPr lang="en-US" sz="1000" i="1" dirty="0"/>
              <a:t> and </a:t>
            </a:r>
            <a:r>
              <a:rPr lang="en-US" sz="1000" i="1" dirty="0" err="1"/>
              <a:t>stigmatising</a:t>
            </a:r>
            <a:r>
              <a:rPr lang="en-US" sz="1000" i="1" dirty="0"/>
              <a:t> population</a:t>
            </a:r>
          </a:p>
        </p:txBody>
      </p:sp>
    </p:spTree>
    <p:extLst>
      <p:ext uri="{BB962C8B-B14F-4D97-AF65-F5344CB8AC3E}">
        <p14:creationId xmlns:p14="http://schemas.microsoft.com/office/powerpoint/2010/main" val="1819975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4FCE-BE13-43C2-8006-3E6568AED4F5}"/>
              </a:ext>
            </a:extLst>
          </p:cNvPr>
          <p:cNvSpPr>
            <a:spLocks noGrp="1"/>
          </p:cNvSpPr>
          <p:nvPr>
            <p:ph type="title"/>
          </p:nvPr>
        </p:nvSpPr>
        <p:spPr/>
        <p:txBody>
          <a:bodyPr/>
          <a:lstStyle/>
          <a:p>
            <a:r>
              <a:rPr lang="en-US" dirty="0"/>
              <a:t>The Missing Solution: Identifying Bias</a:t>
            </a:r>
          </a:p>
        </p:txBody>
      </p:sp>
      <p:sp>
        <p:nvSpPr>
          <p:cNvPr id="3" name="Content Placeholder 2">
            <a:extLst>
              <a:ext uri="{FF2B5EF4-FFF2-40B4-BE49-F238E27FC236}">
                <a16:creationId xmlns:a16="http://schemas.microsoft.com/office/drawing/2014/main" id="{CC13A980-E9D7-428D-8258-629501445C9B}"/>
              </a:ext>
            </a:extLst>
          </p:cNvPr>
          <p:cNvSpPr>
            <a:spLocks noGrp="1"/>
          </p:cNvSpPr>
          <p:nvPr>
            <p:ph idx="1"/>
          </p:nvPr>
        </p:nvSpPr>
        <p:spPr>
          <a:xfrm>
            <a:off x="838199" y="1825625"/>
            <a:ext cx="10613065" cy="4351338"/>
          </a:xfrm>
        </p:spPr>
        <p:txBody>
          <a:bodyPr>
            <a:normAutofit/>
          </a:bodyPr>
          <a:lstStyle/>
          <a:p>
            <a:r>
              <a:rPr lang="en-US" dirty="0"/>
              <a:t>We must start by identify our implicit bias against PWID to counter it</a:t>
            </a:r>
          </a:p>
          <a:p>
            <a:r>
              <a:rPr lang="en-US" dirty="0"/>
              <a:t>Other measures: </a:t>
            </a:r>
          </a:p>
          <a:p>
            <a:pPr lvl="1"/>
            <a:r>
              <a:rPr lang="en-US" dirty="0"/>
              <a:t>Have a basic understanding of patients’ cultures</a:t>
            </a:r>
          </a:p>
          <a:p>
            <a:pPr lvl="1"/>
            <a:r>
              <a:rPr lang="en-US" dirty="0"/>
              <a:t>Individuate, don’t stereotype</a:t>
            </a:r>
          </a:p>
          <a:p>
            <a:pPr lvl="1"/>
            <a:r>
              <a:rPr lang="en-US" dirty="0"/>
              <a:t>Recognize situations that magnify bias</a:t>
            </a:r>
          </a:p>
          <a:p>
            <a:r>
              <a:rPr lang="en-US" b="1" dirty="0">
                <a:solidFill>
                  <a:schemeClr val="accent1"/>
                </a:solidFill>
              </a:rPr>
              <a:t>Assiduously practice evidence-based medicine with a standardized approach</a:t>
            </a:r>
            <a:endParaRPr lang="en-US" dirty="0"/>
          </a:p>
        </p:txBody>
      </p:sp>
      <p:sp>
        <p:nvSpPr>
          <p:cNvPr id="4" name="Rectangle 3">
            <a:extLst>
              <a:ext uri="{FF2B5EF4-FFF2-40B4-BE49-F238E27FC236}">
                <a16:creationId xmlns:a16="http://schemas.microsoft.com/office/drawing/2014/main" id="{B58AB981-FBD6-42FD-AC8A-1DAE8454157D}"/>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7388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B97E0-F229-496F-B598-C831DEDED1AF}"/>
              </a:ext>
            </a:extLst>
          </p:cNvPr>
          <p:cNvSpPr>
            <a:spLocks noGrp="1"/>
          </p:cNvSpPr>
          <p:nvPr>
            <p:ph type="title"/>
          </p:nvPr>
        </p:nvSpPr>
        <p:spPr/>
        <p:txBody>
          <a:bodyPr/>
          <a:lstStyle/>
          <a:p>
            <a:r>
              <a:rPr lang="en-US" dirty="0"/>
              <a:t>Recommendations for a Standardized Approach to Endocarditis in PWID</a:t>
            </a:r>
          </a:p>
        </p:txBody>
      </p:sp>
      <p:sp>
        <p:nvSpPr>
          <p:cNvPr id="3" name="Content Placeholder 2">
            <a:extLst>
              <a:ext uri="{FF2B5EF4-FFF2-40B4-BE49-F238E27FC236}">
                <a16:creationId xmlns:a16="http://schemas.microsoft.com/office/drawing/2014/main" id="{E375825F-FE0D-42E9-A24C-13C1C9E032C8}"/>
              </a:ext>
            </a:extLst>
          </p:cNvPr>
          <p:cNvSpPr>
            <a:spLocks noGrp="1"/>
          </p:cNvSpPr>
          <p:nvPr>
            <p:ph idx="1"/>
          </p:nvPr>
        </p:nvSpPr>
        <p:spPr/>
        <p:txBody>
          <a:bodyPr/>
          <a:lstStyle/>
          <a:p>
            <a:r>
              <a:rPr lang="en-US" dirty="0"/>
              <a:t>Combat implicit bias through an impartial approach</a:t>
            </a:r>
          </a:p>
          <a:p>
            <a:r>
              <a:rPr lang="en-US" dirty="0"/>
              <a:t>An </a:t>
            </a:r>
            <a:r>
              <a:rPr lang="en-US" b="1" dirty="0">
                <a:solidFill>
                  <a:schemeClr val="accent1"/>
                </a:solidFill>
              </a:rPr>
              <a:t>evidence-based, standardized protocol</a:t>
            </a:r>
            <a:endParaRPr lang="en-US" dirty="0"/>
          </a:p>
          <a:p>
            <a:pPr lvl="1"/>
            <a:r>
              <a:rPr lang="en-US" dirty="0"/>
              <a:t>Reduce cognitive load</a:t>
            </a:r>
          </a:p>
          <a:p>
            <a:r>
              <a:rPr lang="en-US" dirty="0"/>
              <a:t>An </a:t>
            </a:r>
            <a:r>
              <a:rPr lang="en-US" b="1" dirty="0">
                <a:solidFill>
                  <a:schemeClr val="accent1"/>
                </a:solidFill>
              </a:rPr>
              <a:t>interdisciplinary approach</a:t>
            </a:r>
            <a:r>
              <a:rPr lang="en-US" dirty="0"/>
              <a:t>, including cardiothoracic surgery, infectious disease, addiction psychiatry, social work, etc.</a:t>
            </a:r>
          </a:p>
          <a:p>
            <a:r>
              <a:rPr lang="en-US" dirty="0"/>
              <a:t>Ethics support to clarify roles and responsibilities</a:t>
            </a:r>
          </a:p>
        </p:txBody>
      </p:sp>
      <p:sp>
        <p:nvSpPr>
          <p:cNvPr id="4" name="Rectangle 3">
            <a:extLst>
              <a:ext uri="{FF2B5EF4-FFF2-40B4-BE49-F238E27FC236}">
                <a16:creationId xmlns:a16="http://schemas.microsoft.com/office/drawing/2014/main" id="{32970780-5302-4F2B-A2DD-3922F47F4DCF}"/>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peech Bubble: Rectangle with Corners Rounded 4">
            <a:extLst>
              <a:ext uri="{FF2B5EF4-FFF2-40B4-BE49-F238E27FC236}">
                <a16:creationId xmlns:a16="http://schemas.microsoft.com/office/drawing/2014/main" id="{E4C6D3FC-D02F-4DC3-9576-22A8C8A9C336}"/>
              </a:ext>
            </a:extLst>
          </p:cNvPr>
          <p:cNvSpPr/>
          <p:nvPr/>
        </p:nvSpPr>
        <p:spPr>
          <a:xfrm>
            <a:off x="6781277" y="5262608"/>
            <a:ext cx="3767328" cy="996696"/>
          </a:xfrm>
          <a:prstGeom prst="wedgeRoundRectCallout">
            <a:avLst>
              <a:gd name="adj1" fmla="val 52225"/>
              <a:gd name="adj2" fmla="val -100791"/>
              <a:gd name="adj3" fmla="val 16667"/>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Let’s say yes!</a:t>
            </a:r>
          </a:p>
        </p:txBody>
      </p:sp>
    </p:spTree>
    <p:extLst>
      <p:ext uri="{BB962C8B-B14F-4D97-AF65-F5344CB8AC3E}">
        <p14:creationId xmlns:p14="http://schemas.microsoft.com/office/powerpoint/2010/main" val="293964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B97E0-F229-496F-B598-C831DEDED1AF}"/>
              </a:ext>
            </a:extLst>
          </p:cNvPr>
          <p:cNvSpPr>
            <a:spLocks noGrp="1"/>
          </p:cNvSpPr>
          <p:nvPr>
            <p:ph type="title"/>
          </p:nvPr>
        </p:nvSpPr>
        <p:spPr/>
        <p:txBody>
          <a:bodyPr/>
          <a:lstStyle/>
          <a:p>
            <a:r>
              <a:rPr lang="en-US" b="1" dirty="0">
                <a:solidFill>
                  <a:schemeClr val="accent1"/>
                </a:solidFill>
              </a:rPr>
              <a:t>Questions?</a:t>
            </a:r>
          </a:p>
        </p:txBody>
      </p:sp>
      <p:sp>
        <p:nvSpPr>
          <p:cNvPr id="4" name="Rectangle 3">
            <a:extLst>
              <a:ext uri="{FF2B5EF4-FFF2-40B4-BE49-F238E27FC236}">
                <a16:creationId xmlns:a16="http://schemas.microsoft.com/office/drawing/2014/main" id="{32970780-5302-4F2B-A2DD-3922F47F4DCF}"/>
              </a:ext>
            </a:extLst>
          </p:cNvPr>
          <p:cNvSpPr/>
          <p:nvPr/>
        </p:nvSpPr>
        <p:spPr>
          <a:xfrm rot="1271708">
            <a:off x="-1757845" y="5749311"/>
            <a:ext cx="7995425" cy="3695289"/>
          </a:xfrm>
          <a:prstGeom prst="rect">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7380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10670</TotalTime>
  <Words>2069</Words>
  <Application>Microsoft Office PowerPoint</Application>
  <PresentationFormat>Widescreen</PresentationFormat>
  <Paragraphs>243</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Wingdings</vt:lpstr>
      <vt:lpstr>Office Theme</vt:lpstr>
      <vt:lpstr>Reducing Disparities in Valve Replacement for Infective Endocarditis Among Patients with Histories of IV Drug Use: An Interprofessional Approach </vt:lpstr>
      <vt:lpstr>Disclosures</vt:lpstr>
      <vt:lpstr>Changing the Narrative</vt:lpstr>
      <vt:lpstr>Outline</vt:lpstr>
      <vt:lpstr>Endocarditis</vt:lpstr>
      <vt:lpstr>Endocarditis Management</vt:lpstr>
      <vt:lpstr>Endocarditis Management</vt:lpstr>
      <vt:lpstr>Endocarditis Outcomes</vt:lpstr>
      <vt:lpstr>Endocarditis Outcomes: Impact of Injection Drug Use</vt:lpstr>
      <vt:lpstr>Opioid Epidemic: Changing the Face of PWID</vt:lpstr>
      <vt:lpstr>Ethical Dilemma: Themes in Literature</vt:lpstr>
      <vt:lpstr>PowerPoint Presentation</vt:lpstr>
      <vt:lpstr>Ethical Dilemma: Proposed Solutions in Literature</vt:lpstr>
      <vt:lpstr>Stigma &amp; PWID: Provider Experience</vt:lpstr>
      <vt:lpstr>Stigma &amp; PWID: Patient Experience</vt:lpstr>
      <vt:lpstr>The Missing Solution: Identifying Bias</vt:lpstr>
      <vt:lpstr>Recommendations for a Standardized Approach to Endocarditis in PWID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IVDU and Endocarditis</dc:title>
  <dc:creator>Michael Lourie</dc:creator>
  <cp:lastModifiedBy>Michael Lourie</cp:lastModifiedBy>
  <cp:revision>168</cp:revision>
  <dcterms:created xsi:type="dcterms:W3CDTF">2019-07-30T17:31:35Z</dcterms:created>
  <dcterms:modified xsi:type="dcterms:W3CDTF">2019-10-28T17:59:59Z</dcterms:modified>
</cp:coreProperties>
</file>