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0" d="100"/>
          <a:sy n="10" d="100"/>
        </p:scale>
        <p:origin x="178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3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04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1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3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3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79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44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8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7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35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71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6940F-0B39-4D1F-940B-EE07499D6E6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39187-CE91-455D-AABF-ED86D4A6E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4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C7F352-86B2-4B2E-AC29-EAA3F18D8B4A}"/>
              </a:ext>
            </a:extLst>
          </p:cNvPr>
          <p:cNvSpPr txBox="1"/>
          <p:nvPr/>
        </p:nvSpPr>
        <p:spPr>
          <a:xfrm>
            <a:off x="1273780" y="1265897"/>
            <a:ext cx="32644080" cy="43858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93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Reducing Disparities in Valve Replacement for Infective</a:t>
            </a:r>
          </a:p>
          <a:p>
            <a:r>
              <a:rPr lang="en-US" sz="93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Endocarditis Among Patients with Histories of IV Drug Use:</a:t>
            </a:r>
          </a:p>
          <a:p>
            <a:r>
              <a:rPr lang="en-US" sz="93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An Interprofessional Approach</a:t>
            </a:r>
            <a:endParaRPr lang="en-US" sz="9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Image result for university of michigan clinical ethics">
            <a:extLst>
              <a:ext uri="{FF2B5EF4-FFF2-40B4-BE49-F238E27FC236}">
                <a16:creationId xmlns:a16="http://schemas.microsoft.com/office/drawing/2014/main" id="{A73EA066-F8CE-4C7F-84D8-3E6899F8C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9321" y="1321118"/>
            <a:ext cx="8295999" cy="416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9B6080-B346-48D3-8E03-58E7E2488319}"/>
              </a:ext>
            </a:extLst>
          </p:cNvPr>
          <p:cNvSpPr/>
          <p:nvPr/>
        </p:nvSpPr>
        <p:spPr>
          <a:xfrm>
            <a:off x="1295046" y="7964055"/>
            <a:ext cx="41298982" cy="236414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ECCE1F-B400-44BC-BC43-C92B938270A1}"/>
              </a:ext>
            </a:extLst>
          </p:cNvPr>
          <p:cNvSpPr/>
          <p:nvPr/>
        </p:nvSpPr>
        <p:spPr>
          <a:xfrm>
            <a:off x="1329075" y="7989608"/>
            <a:ext cx="12909439" cy="2651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Background:</a:t>
            </a:r>
          </a:p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Infective Endocarditis &amp; PWID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BBB0EA-62C0-40E3-BED1-FB69B87314E4}"/>
              </a:ext>
            </a:extLst>
          </p:cNvPr>
          <p:cNvSpPr/>
          <p:nvPr/>
        </p:nvSpPr>
        <p:spPr>
          <a:xfrm>
            <a:off x="15524034" y="7998684"/>
            <a:ext cx="12909439" cy="2651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Objective:</a:t>
            </a:r>
          </a:p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Changing the Narrative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C5668D-7444-4551-A5B2-88B8383084FC}"/>
              </a:ext>
            </a:extLst>
          </p:cNvPr>
          <p:cNvSpPr/>
          <p:nvPr/>
        </p:nvSpPr>
        <p:spPr>
          <a:xfrm>
            <a:off x="29707597" y="7997942"/>
            <a:ext cx="12909439" cy="2651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The Role of Stigma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123F0E-127F-4166-95A1-DC1582DF4A79}"/>
              </a:ext>
            </a:extLst>
          </p:cNvPr>
          <p:cNvSpPr/>
          <p:nvPr/>
        </p:nvSpPr>
        <p:spPr>
          <a:xfrm>
            <a:off x="1335023" y="10622589"/>
            <a:ext cx="12897811" cy="11955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i="1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Endocarditis Epidemiology &amp; Outcomes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79EF4B-22BD-41AD-AAB0-BC3DF126F23F}"/>
              </a:ext>
            </a:extLst>
          </p:cNvPr>
          <p:cNvSpPr txBox="1"/>
          <p:nvPr/>
        </p:nvSpPr>
        <p:spPr>
          <a:xfrm>
            <a:off x="1356099" y="11887380"/>
            <a:ext cx="12849623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Pathogenesis of endocarditis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Compromised endocardium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Microbial adhesion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Unfavorable hemodynamics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Risk factors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Existing heart damage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Previous endocarditis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Congenital abnormalities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Foreign hardware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Injection drug use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Hemodialysis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Impaired immunity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Diabetes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A794E1-2FD7-4C44-83EC-E12336DDCCFA}"/>
              </a:ext>
            </a:extLst>
          </p:cNvPr>
          <p:cNvSpPr/>
          <p:nvPr/>
        </p:nvSpPr>
        <p:spPr>
          <a:xfrm>
            <a:off x="1233377" y="5675614"/>
            <a:ext cx="32711718" cy="11955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600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Michael Lourie, MPH; Adam Marks, MD, MPH; Janice </a:t>
            </a:r>
            <a:r>
              <a:rPr lang="en-US" sz="5600" dirty="0" err="1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Firn</a:t>
            </a:r>
            <a:r>
              <a:rPr lang="en-US" sz="5600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PhD, LMSW; Corey </a:t>
            </a:r>
            <a:r>
              <a:rPr lang="en-US" sz="5600" dirty="0" err="1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Telin</a:t>
            </a:r>
            <a:r>
              <a:rPr lang="en-US" sz="5600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LMSW, CAADC </a:t>
            </a:r>
          </a:p>
        </p:txBody>
      </p:sp>
      <p:pic>
        <p:nvPicPr>
          <p:cNvPr id="25" name="Graphic 24" descr="Needle">
            <a:extLst>
              <a:ext uri="{FF2B5EF4-FFF2-40B4-BE49-F238E27FC236}">
                <a16:creationId xmlns:a16="http://schemas.microsoft.com/office/drawing/2014/main" id="{EE314447-B29D-44E4-B60E-20A70A575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59790">
            <a:off x="11711779" y="11959810"/>
            <a:ext cx="2162980" cy="216298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3B6E1CE-A903-412F-A423-89AEA93CABB6}"/>
              </a:ext>
            </a:extLst>
          </p:cNvPr>
          <p:cNvSpPr/>
          <p:nvPr/>
        </p:nvSpPr>
        <p:spPr>
          <a:xfrm rot="19050433">
            <a:off x="6998867" y="15225111"/>
            <a:ext cx="7924962" cy="562659"/>
          </a:xfrm>
          <a:custGeom>
            <a:avLst/>
            <a:gdLst>
              <a:gd name="connsiteX0" fmla="*/ 0 w 5394960"/>
              <a:gd name="connsiteY0" fmla="*/ 375218 h 433044"/>
              <a:gd name="connsiteX1" fmla="*/ 1773936 w 5394960"/>
              <a:gd name="connsiteY1" fmla="*/ 314 h 433044"/>
              <a:gd name="connsiteX2" fmla="*/ 4005072 w 5394960"/>
              <a:gd name="connsiteY2" fmla="*/ 430082 h 433044"/>
              <a:gd name="connsiteX3" fmla="*/ 5394960 w 5394960"/>
              <a:gd name="connsiteY3" fmla="*/ 201482 h 433044"/>
              <a:gd name="connsiteX4" fmla="*/ 5394960 w 5394960"/>
              <a:gd name="connsiteY4" fmla="*/ 201482 h 43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4960" h="433044">
                <a:moveTo>
                  <a:pt x="0" y="375218"/>
                </a:moveTo>
                <a:cubicBezTo>
                  <a:pt x="553212" y="183194"/>
                  <a:pt x="1106424" y="-8830"/>
                  <a:pt x="1773936" y="314"/>
                </a:cubicBezTo>
                <a:cubicBezTo>
                  <a:pt x="2441448" y="9458"/>
                  <a:pt x="3401568" y="396554"/>
                  <a:pt x="4005072" y="430082"/>
                </a:cubicBezTo>
                <a:cubicBezTo>
                  <a:pt x="4608576" y="463610"/>
                  <a:pt x="5394960" y="201482"/>
                  <a:pt x="5394960" y="201482"/>
                </a:cubicBezTo>
                <a:lnTo>
                  <a:pt x="5394960" y="201482"/>
                </a:ln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Lightning Bolt 20">
            <a:extLst>
              <a:ext uri="{FF2B5EF4-FFF2-40B4-BE49-F238E27FC236}">
                <a16:creationId xmlns:a16="http://schemas.microsoft.com/office/drawing/2014/main" id="{89C18660-6DD3-4C85-8BAB-5AC69E51D6E7}"/>
              </a:ext>
            </a:extLst>
          </p:cNvPr>
          <p:cNvSpPr/>
          <p:nvPr/>
        </p:nvSpPr>
        <p:spPr>
          <a:xfrm rot="19050433">
            <a:off x="8544449" y="17109726"/>
            <a:ext cx="331970" cy="405741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ightning Bolt 21">
            <a:extLst>
              <a:ext uri="{FF2B5EF4-FFF2-40B4-BE49-F238E27FC236}">
                <a16:creationId xmlns:a16="http://schemas.microsoft.com/office/drawing/2014/main" id="{400CB5E6-66CA-4615-BFB0-27FE48873C57}"/>
              </a:ext>
            </a:extLst>
          </p:cNvPr>
          <p:cNvSpPr/>
          <p:nvPr/>
        </p:nvSpPr>
        <p:spPr>
          <a:xfrm rot="19050433">
            <a:off x="9971089" y="15797224"/>
            <a:ext cx="331970" cy="405741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ightning Bolt 22">
            <a:extLst>
              <a:ext uri="{FF2B5EF4-FFF2-40B4-BE49-F238E27FC236}">
                <a16:creationId xmlns:a16="http://schemas.microsoft.com/office/drawing/2014/main" id="{FB7AD0A2-2C0C-496B-9B57-44EBFD1003F9}"/>
              </a:ext>
            </a:extLst>
          </p:cNvPr>
          <p:cNvSpPr/>
          <p:nvPr/>
        </p:nvSpPr>
        <p:spPr>
          <a:xfrm rot="19050433">
            <a:off x="13071775" y="13418017"/>
            <a:ext cx="331970" cy="405741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ightning Bolt 23">
            <a:extLst>
              <a:ext uri="{FF2B5EF4-FFF2-40B4-BE49-F238E27FC236}">
                <a16:creationId xmlns:a16="http://schemas.microsoft.com/office/drawing/2014/main" id="{A50997FF-C4F2-48D4-A421-5B6C56900015}"/>
              </a:ext>
            </a:extLst>
          </p:cNvPr>
          <p:cNvSpPr/>
          <p:nvPr/>
        </p:nvSpPr>
        <p:spPr>
          <a:xfrm rot="19050433">
            <a:off x="11543655" y="14795694"/>
            <a:ext cx="331970" cy="405741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Splash">
            <a:extLst>
              <a:ext uri="{FF2B5EF4-FFF2-40B4-BE49-F238E27FC236}">
                <a16:creationId xmlns:a16="http://schemas.microsoft.com/office/drawing/2014/main" id="{33963D62-C739-48F7-A6C9-D7E2F81FE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050433">
            <a:off x="8739160" y="15904555"/>
            <a:ext cx="696728" cy="696728"/>
          </a:xfrm>
          <a:prstGeom prst="rect">
            <a:avLst/>
          </a:prstGeom>
        </p:spPr>
      </p:pic>
      <p:pic>
        <p:nvPicPr>
          <p:cNvPr id="27" name="Graphic 26" descr="Splash">
            <a:extLst>
              <a:ext uri="{FF2B5EF4-FFF2-40B4-BE49-F238E27FC236}">
                <a16:creationId xmlns:a16="http://schemas.microsoft.com/office/drawing/2014/main" id="{78D9E8B5-B5B0-4096-ABB8-FEBB0DFF5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050433">
            <a:off x="9504673" y="14224999"/>
            <a:ext cx="954927" cy="954927"/>
          </a:xfrm>
          <a:prstGeom prst="rect">
            <a:avLst/>
          </a:prstGeom>
        </p:spPr>
      </p:pic>
      <p:pic>
        <p:nvPicPr>
          <p:cNvPr id="28" name="Graphic 27" descr="Splash">
            <a:extLst>
              <a:ext uri="{FF2B5EF4-FFF2-40B4-BE49-F238E27FC236}">
                <a16:creationId xmlns:a16="http://schemas.microsoft.com/office/drawing/2014/main" id="{B574522D-EAC8-4D10-9522-D6AAE6567E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9050433">
            <a:off x="11440968" y="13936467"/>
            <a:ext cx="811482" cy="811483"/>
          </a:xfrm>
          <a:prstGeom prst="rect">
            <a:avLst/>
          </a:prstGeom>
        </p:spPr>
      </p:pic>
      <p:pic>
        <p:nvPicPr>
          <p:cNvPr id="29" name="Graphic 28" descr="Splash">
            <a:extLst>
              <a:ext uri="{FF2B5EF4-FFF2-40B4-BE49-F238E27FC236}">
                <a16:creationId xmlns:a16="http://schemas.microsoft.com/office/drawing/2014/main" id="{3276F04A-27D6-4C61-8C83-0555E33C6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050433">
            <a:off x="10172953" y="14703133"/>
            <a:ext cx="1229519" cy="1229519"/>
          </a:xfrm>
          <a:prstGeom prst="rect">
            <a:avLst/>
          </a:prstGeom>
        </p:spPr>
      </p:pic>
      <p:pic>
        <p:nvPicPr>
          <p:cNvPr id="30" name="Graphic 29" descr="Splash">
            <a:extLst>
              <a:ext uri="{FF2B5EF4-FFF2-40B4-BE49-F238E27FC236}">
                <a16:creationId xmlns:a16="http://schemas.microsoft.com/office/drawing/2014/main" id="{926D1C72-8D7D-414D-8B6D-E8E8B16526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9050433">
            <a:off x="10339478" y="14344926"/>
            <a:ext cx="1229519" cy="1229519"/>
          </a:xfrm>
          <a:prstGeom prst="rect">
            <a:avLst/>
          </a:prstGeom>
        </p:spPr>
      </p:pic>
      <p:pic>
        <p:nvPicPr>
          <p:cNvPr id="31" name="Graphic 30" descr="Splash">
            <a:extLst>
              <a:ext uri="{FF2B5EF4-FFF2-40B4-BE49-F238E27FC236}">
                <a16:creationId xmlns:a16="http://schemas.microsoft.com/office/drawing/2014/main" id="{7216B5D7-E978-4A0D-A324-31E98DD32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050433">
            <a:off x="9727026" y="14883761"/>
            <a:ext cx="1229519" cy="1229519"/>
          </a:xfrm>
          <a:prstGeom prst="rect">
            <a:avLst/>
          </a:prstGeom>
        </p:spPr>
      </p:pic>
      <p:pic>
        <p:nvPicPr>
          <p:cNvPr id="32" name="Graphic 31" descr="Splash">
            <a:extLst>
              <a:ext uri="{FF2B5EF4-FFF2-40B4-BE49-F238E27FC236}">
                <a16:creationId xmlns:a16="http://schemas.microsoft.com/office/drawing/2014/main" id="{BC1CB6F4-8F56-4605-A3B7-6A18B5182E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050433">
            <a:off x="9602122" y="14543665"/>
            <a:ext cx="1086075" cy="1086075"/>
          </a:xfrm>
          <a:prstGeom prst="rect">
            <a:avLst/>
          </a:prstGeom>
        </p:spPr>
      </p:pic>
      <p:pic>
        <p:nvPicPr>
          <p:cNvPr id="33" name="Graphic 32" descr="Splash">
            <a:extLst>
              <a:ext uri="{FF2B5EF4-FFF2-40B4-BE49-F238E27FC236}">
                <a16:creationId xmlns:a16="http://schemas.microsoft.com/office/drawing/2014/main" id="{497D4404-89B2-4C67-A933-D56A09FBB4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9050433">
            <a:off x="9920427" y="14296532"/>
            <a:ext cx="1086075" cy="108607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208FF8F-8C94-476C-B08E-648BD36183AB}"/>
              </a:ext>
            </a:extLst>
          </p:cNvPr>
          <p:cNvSpPr/>
          <p:nvPr/>
        </p:nvSpPr>
        <p:spPr>
          <a:xfrm>
            <a:off x="1330035" y="26920772"/>
            <a:ext cx="12908529" cy="131505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i="1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The Opioid Epidemic &amp; PWID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4892FD-A068-4693-8A54-A5DDEF3D4928}"/>
              </a:ext>
            </a:extLst>
          </p:cNvPr>
          <p:cNvSpPr txBox="1"/>
          <p:nvPr/>
        </p:nvSpPr>
        <p:spPr>
          <a:xfrm>
            <a:off x="6694714" y="18653118"/>
            <a:ext cx="7510383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Prognosis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Untreated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Fatal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15-30% in-hospital mortality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Cardiac, embolic, renal complications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Effect of injection drug use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No evidence of poorer survival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Longer hospital stays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More likely to experience recurrence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Long-term antibiotics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Valve replacement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Role of surgical intervention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Not universally indicated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Improved survival with surgery when compared to only medical treatment, early surgery versus late surgery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7FD1ADD9-A614-48C0-BB1D-F3F54DBCB7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853349"/>
              </p:ext>
            </p:extLst>
          </p:nvPr>
        </p:nvGraphicFramePr>
        <p:xfrm>
          <a:off x="1562432" y="18792395"/>
          <a:ext cx="5136085" cy="71323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136085">
                  <a:extLst>
                    <a:ext uri="{9D8B030D-6E8A-4147-A177-3AD203B41FA5}">
                      <a16:colId xmlns:a16="http://schemas.microsoft.com/office/drawing/2014/main" val="3637584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500" dirty="0">
                          <a:solidFill>
                            <a:schemeClr val="accent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Indications for Valve Replacement Surgery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45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Evidence of heart failure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14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Infection with resistant organism/fungi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742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Persistent infection despite antimicrobials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53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Recurrent emboli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925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Severe regurgitation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28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Heart block, abscess, or penetrating lesions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6786492"/>
                  </a:ext>
                </a:extLst>
              </a:tr>
              <a:tr h="364566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Vegetation &gt;10 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637108"/>
                  </a:ext>
                </a:extLst>
              </a:tr>
            </a:tbl>
          </a:graphicData>
        </a:graphic>
      </p:graphicFrame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3667F90A-1E98-49BA-8BCC-1D64C7AEBE25}"/>
              </a:ext>
            </a:extLst>
          </p:cNvPr>
          <p:cNvSpPr/>
          <p:nvPr/>
        </p:nvSpPr>
        <p:spPr>
          <a:xfrm>
            <a:off x="15550121" y="13202694"/>
            <a:ext cx="5047942" cy="1244005"/>
          </a:xfrm>
          <a:prstGeom prst="wedgeRoundRectCallout">
            <a:avLst>
              <a:gd name="adj1" fmla="val -38544"/>
              <a:gd name="adj2" fmla="val 94128"/>
              <a:gd name="adj3" fmla="val 16667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When can we say no?</a:t>
            </a:r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D5C5A3D3-1DDD-4E57-AC53-97E355F99466}"/>
              </a:ext>
            </a:extLst>
          </p:cNvPr>
          <p:cNvSpPr/>
          <p:nvPr/>
        </p:nvSpPr>
        <p:spPr>
          <a:xfrm>
            <a:off x="22988337" y="15577300"/>
            <a:ext cx="4987949" cy="1208564"/>
          </a:xfrm>
          <a:prstGeom prst="wedgeRoundRectCallout">
            <a:avLst>
              <a:gd name="adj1" fmla="val 41862"/>
              <a:gd name="adj2" fmla="val -94244"/>
              <a:gd name="adj3" fmla="val 16667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can we say yes?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98A55A7-87CF-4979-B3CA-FAEF9917AB93}"/>
              </a:ext>
            </a:extLst>
          </p:cNvPr>
          <p:cNvSpPr txBox="1"/>
          <p:nvPr/>
        </p:nvSpPr>
        <p:spPr>
          <a:xfrm>
            <a:off x="20694316" y="13101406"/>
            <a:ext cx="780093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Current literature largely framed in “negative” — to limit valve replacement surgery for PWID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4F8113E-10B6-48BD-A31D-AF86C3404586}"/>
              </a:ext>
            </a:extLst>
          </p:cNvPr>
          <p:cNvSpPr txBox="1"/>
          <p:nvPr/>
        </p:nvSpPr>
        <p:spPr>
          <a:xfrm>
            <a:off x="1359644" y="28250498"/>
            <a:ext cx="12849623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Growing population of people who inject drugs (PWID)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Increases in opioid use disorder seen among all age and racial/ethnic demographics between 2002-2017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Greatest increase among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Young adults: Ages 18-34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Non-Hispanic Whites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60BF4A1-FE72-41A3-B3A6-AEACD84180DA}"/>
              </a:ext>
            </a:extLst>
          </p:cNvPr>
          <p:cNvSpPr txBox="1"/>
          <p:nvPr/>
        </p:nvSpPr>
        <p:spPr>
          <a:xfrm>
            <a:off x="15542933" y="10697858"/>
            <a:ext cx="1284962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Inconsistency in treatment of endocarditis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Ambiguity in guidelines, v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ariation between treatment centers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Opportunity for introduction of bias against PWID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Debate regarding management of PWID with endocarditis 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CA4A7D7-55E4-448F-804B-61686C93953A}"/>
              </a:ext>
            </a:extLst>
          </p:cNvPr>
          <p:cNvSpPr txBox="1"/>
          <p:nvPr/>
        </p:nvSpPr>
        <p:spPr>
          <a:xfrm>
            <a:off x="15551705" y="15231461"/>
            <a:ext cx="73082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This project aimed to demonstrate an opportunity for improved health equity for PWID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1CD5393-D387-44C2-A3B0-BD4469C75858}"/>
              </a:ext>
            </a:extLst>
          </p:cNvPr>
          <p:cNvSpPr/>
          <p:nvPr/>
        </p:nvSpPr>
        <p:spPr>
          <a:xfrm>
            <a:off x="15548844" y="17435371"/>
            <a:ext cx="12909439" cy="2651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Literature Review:</a:t>
            </a:r>
          </a:p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Trajectory of the Debate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9A0DA3F-E08B-4142-A8B6-D63E1B24562F}"/>
              </a:ext>
            </a:extLst>
          </p:cNvPr>
          <p:cNvSpPr/>
          <p:nvPr/>
        </p:nvSpPr>
        <p:spPr>
          <a:xfrm>
            <a:off x="15544800" y="20221635"/>
            <a:ext cx="12907926" cy="1076999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9615A44-5FB2-4A88-B875-1D0E317C94FB}"/>
              </a:ext>
            </a:extLst>
          </p:cNvPr>
          <p:cNvCxnSpPr>
            <a:cxnSpLocks/>
          </p:cNvCxnSpPr>
          <p:nvPr/>
        </p:nvCxnSpPr>
        <p:spPr>
          <a:xfrm>
            <a:off x="21956240" y="20543619"/>
            <a:ext cx="0" cy="8515927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23A356B-FFD5-4217-AD14-A7FC7AB283E9}"/>
              </a:ext>
            </a:extLst>
          </p:cNvPr>
          <p:cNvSpPr txBox="1"/>
          <p:nvPr/>
        </p:nvSpPr>
        <p:spPr>
          <a:xfrm>
            <a:off x="15619227" y="20564909"/>
            <a:ext cx="49725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La Puma et al.</a:t>
            </a:r>
          </a:p>
          <a:p>
            <a:pPr algn="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Physicians as gatekeepers of resources; paternalism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5989012-DE59-46F6-A4E9-C8D9E8FAE4E9}"/>
              </a:ext>
            </a:extLst>
          </p:cNvPr>
          <p:cNvSpPr txBox="1"/>
          <p:nvPr/>
        </p:nvSpPr>
        <p:spPr>
          <a:xfrm>
            <a:off x="20592522" y="20547458"/>
            <a:ext cx="1249060" cy="6309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b="1" dirty="0">
                <a:latin typeface="Cambria" panose="02040503050406030204" pitchFamily="18" charset="0"/>
                <a:ea typeface="Cambria" panose="02040503050406030204" pitchFamily="18" charset="0"/>
              </a:rPr>
              <a:t>1988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D1147D1-468D-4E3B-A51A-141393D06789}"/>
              </a:ext>
            </a:extLst>
          </p:cNvPr>
          <p:cNvSpPr/>
          <p:nvPr/>
        </p:nvSpPr>
        <p:spPr>
          <a:xfrm>
            <a:off x="21798243" y="20715797"/>
            <a:ext cx="297711" cy="2977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C94CE9A-60E0-4516-9245-2F69A46F77FF}"/>
              </a:ext>
            </a:extLst>
          </p:cNvPr>
          <p:cNvSpPr txBox="1"/>
          <p:nvPr/>
        </p:nvSpPr>
        <p:spPr>
          <a:xfrm>
            <a:off x="22056714" y="21958107"/>
            <a:ext cx="1249060" cy="6309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b="1" dirty="0">
                <a:latin typeface="Cambria" panose="02040503050406030204" pitchFamily="18" charset="0"/>
                <a:ea typeface="Cambria" panose="02040503050406030204" pitchFamily="18" charset="0"/>
              </a:rPr>
              <a:t>1991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EC0EE58-FCAD-4661-9B87-D18158FFAE86}"/>
              </a:ext>
            </a:extLst>
          </p:cNvPr>
          <p:cNvSpPr/>
          <p:nvPr/>
        </p:nvSpPr>
        <p:spPr>
          <a:xfrm>
            <a:off x="21804339" y="22130121"/>
            <a:ext cx="297711" cy="2977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D4F5697-3519-40EC-A140-480AAEBC6E9A}"/>
              </a:ext>
            </a:extLst>
          </p:cNvPr>
          <p:cNvSpPr txBox="1"/>
          <p:nvPr/>
        </p:nvSpPr>
        <p:spPr>
          <a:xfrm>
            <a:off x="20608914" y="23383390"/>
            <a:ext cx="1249060" cy="6309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b="1" dirty="0">
                <a:latin typeface="Cambria" panose="02040503050406030204" pitchFamily="18" charset="0"/>
                <a:ea typeface="Cambria" panose="02040503050406030204" pitchFamily="18" charset="0"/>
              </a:rPr>
              <a:t>2009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16F5423-56A1-442D-AE7B-DF5057A90C8E}"/>
              </a:ext>
            </a:extLst>
          </p:cNvPr>
          <p:cNvSpPr/>
          <p:nvPr/>
        </p:nvSpPr>
        <p:spPr>
          <a:xfrm>
            <a:off x="21808960" y="23557131"/>
            <a:ext cx="297711" cy="2977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76F1F0D-6157-47DA-AE10-F6FECF12FA5B}"/>
              </a:ext>
            </a:extLst>
          </p:cNvPr>
          <p:cNvSpPr txBox="1"/>
          <p:nvPr/>
        </p:nvSpPr>
        <p:spPr>
          <a:xfrm>
            <a:off x="22069414" y="24808671"/>
            <a:ext cx="1249060" cy="6309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b="1" dirty="0">
                <a:latin typeface="Cambria" panose="02040503050406030204" pitchFamily="18" charset="0"/>
                <a:ea typeface="Cambria" panose="02040503050406030204" pitchFamily="18" charset="0"/>
              </a:rPr>
              <a:t>2014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1432E06-2AAD-407A-BB26-CCA1F5537D30}"/>
              </a:ext>
            </a:extLst>
          </p:cNvPr>
          <p:cNvSpPr/>
          <p:nvPr/>
        </p:nvSpPr>
        <p:spPr>
          <a:xfrm>
            <a:off x="21813580" y="24974906"/>
            <a:ext cx="297711" cy="2977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61DEB48-C6F9-4B36-97FF-439A6F79CE49}"/>
              </a:ext>
            </a:extLst>
          </p:cNvPr>
          <p:cNvSpPr txBox="1"/>
          <p:nvPr/>
        </p:nvSpPr>
        <p:spPr>
          <a:xfrm>
            <a:off x="20619843" y="26235472"/>
            <a:ext cx="1249060" cy="6309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b="1" dirty="0">
                <a:latin typeface="Cambria" panose="02040503050406030204" pitchFamily="18" charset="0"/>
                <a:ea typeface="Cambria" panose="02040503050406030204" pitchFamily="18" charset="0"/>
              </a:rPr>
              <a:t>2016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D902729-0106-4083-A9EF-02864251A802}"/>
              </a:ext>
            </a:extLst>
          </p:cNvPr>
          <p:cNvSpPr/>
          <p:nvPr/>
        </p:nvSpPr>
        <p:spPr>
          <a:xfrm>
            <a:off x="21818200" y="26401921"/>
            <a:ext cx="297711" cy="2977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A83E986-2108-4828-A09F-A0FF7424E7F2}"/>
              </a:ext>
            </a:extLst>
          </p:cNvPr>
          <p:cNvSpPr txBox="1"/>
          <p:nvPr/>
        </p:nvSpPr>
        <p:spPr>
          <a:xfrm>
            <a:off x="22055239" y="27656046"/>
            <a:ext cx="1249060" cy="6309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b="1" dirty="0">
                <a:latin typeface="Cambria" panose="02040503050406030204" pitchFamily="18" charset="0"/>
                <a:ea typeface="Cambria" panose="02040503050406030204" pitchFamily="18" charset="0"/>
              </a:rPr>
              <a:t>2019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AD283F3-0950-4CEA-97DA-43302014A1F0}"/>
              </a:ext>
            </a:extLst>
          </p:cNvPr>
          <p:cNvSpPr/>
          <p:nvPr/>
        </p:nvSpPr>
        <p:spPr>
          <a:xfrm>
            <a:off x="21813583" y="27819706"/>
            <a:ext cx="297711" cy="2977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1F9E73-62B0-4536-BFB6-F25EFD334E08}"/>
              </a:ext>
            </a:extLst>
          </p:cNvPr>
          <p:cNvSpPr txBox="1"/>
          <p:nvPr/>
        </p:nvSpPr>
        <p:spPr>
          <a:xfrm>
            <a:off x="23317741" y="21969915"/>
            <a:ext cx="52519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Cassel et al.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Identification of two diseases: Addiction + endocarditis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3DBED6B-CF76-446D-8F59-014DE6FA715B}"/>
              </a:ext>
            </a:extLst>
          </p:cNvPr>
          <p:cNvSpPr txBox="1"/>
          <p:nvPr/>
        </p:nvSpPr>
        <p:spPr>
          <a:xfrm>
            <a:off x="15473240" y="23393729"/>
            <a:ext cx="5135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DiMaio</a:t>
            </a:r>
            <a:r>
              <a:rPr lang="en-US" sz="3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</a:t>
            </a:r>
          </a:p>
          <a:p>
            <a:pPr algn="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Patients as stewards of treatment versus undue judgment from providers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C440DD3-A5D7-470D-B01A-D082E20BA998}"/>
              </a:ext>
            </a:extLst>
          </p:cNvPr>
          <p:cNvSpPr txBox="1"/>
          <p:nvPr/>
        </p:nvSpPr>
        <p:spPr>
          <a:xfrm>
            <a:off x="23327356" y="24819568"/>
            <a:ext cx="50985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Hull &amp; </a:t>
            </a:r>
            <a:r>
              <a:rPr lang="en-US" sz="3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Jadbabaie</a:t>
            </a:r>
            <a:endParaRPr lang="en-US" sz="3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Need for addiction treatment;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Proposed “three-strikes” policy on valve replacement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C00F748-8DA9-487B-AF2A-D3A46BB66373}"/>
              </a:ext>
            </a:extLst>
          </p:cNvPr>
          <p:cNvSpPr txBox="1"/>
          <p:nvPr/>
        </p:nvSpPr>
        <p:spPr>
          <a:xfrm>
            <a:off x="15581745" y="26236424"/>
            <a:ext cx="50382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Gansera</a:t>
            </a:r>
            <a:r>
              <a:rPr lang="en-US" sz="3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Victim-blaming leads to withholding of appropriate medical care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C4B8E30-88B9-48F7-8598-DB783EA11185}"/>
              </a:ext>
            </a:extLst>
          </p:cNvPr>
          <p:cNvSpPr txBox="1"/>
          <p:nvPr/>
        </p:nvSpPr>
        <p:spPr>
          <a:xfrm>
            <a:off x="23310861" y="27668098"/>
            <a:ext cx="4869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Elbatarny</a:t>
            </a:r>
            <a:r>
              <a:rPr lang="en-US" sz="3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Call for interdisciplinary management of PWID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31F8AA6-4DEF-4D7D-B5A4-DF049292BB80}"/>
              </a:ext>
            </a:extLst>
          </p:cNvPr>
          <p:cNvCxnSpPr/>
          <p:nvPr/>
        </p:nvCxnSpPr>
        <p:spPr>
          <a:xfrm>
            <a:off x="15557500" y="29286200"/>
            <a:ext cx="128778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50EB2006-4097-439A-8BDA-6761D31F7051}"/>
              </a:ext>
            </a:extLst>
          </p:cNvPr>
          <p:cNvSpPr txBox="1"/>
          <p:nvPr/>
        </p:nvSpPr>
        <p:spPr>
          <a:xfrm>
            <a:off x="15667166" y="29385968"/>
            <a:ext cx="12881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Proposed solutions present within the literature: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1A62689-860C-45AA-BE37-B7CE052284F7}"/>
              </a:ext>
            </a:extLst>
          </p:cNvPr>
          <p:cNvSpPr/>
          <p:nvPr/>
        </p:nvSpPr>
        <p:spPr>
          <a:xfrm>
            <a:off x="33947100" y="5675424"/>
            <a:ext cx="4783765" cy="11945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Our research team has no disclosures of relationships with industry that could influence our involvement in this project.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CB337DF-ED07-49E6-A68E-200D036CAA1B}"/>
              </a:ext>
            </a:extLst>
          </p:cNvPr>
          <p:cNvSpPr/>
          <p:nvPr/>
        </p:nvSpPr>
        <p:spPr>
          <a:xfrm>
            <a:off x="29703062" y="20634175"/>
            <a:ext cx="12909439" cy="2651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Conclusions: Identifying Bias &amp; Interdisciplinary Management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2F28D0A-6EFF-4187-A4EA-B636D9D1780A}"/>
              </a:ext>
            </a:extLst>
          </p:cNvPr>
          <p:cNvSpPr txBox="1"/>
          <p:nvPr/>
        </p:nvSpPr>
        <p:spPr>
          <a:xfrm>
            <a:off x="15649446" y="29921138"/>
            <a:ext cx="12881811" cy="101566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Limit number of valves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Abstinence contracts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Substance use treatment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Interdisciplinary involvement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453C981-D9A8-4AE7-836B-A0BF309E9686}"/>
              </a:ext>
            </a:extLst>
          </p:cNvPr>
          <p:cNvSpPr txBox="1"/>
          <p:nvPr/>
        </p:nvSpPr>
        <p:spPr>
          <a:xfrm>
            <a:off x="29707367" y="10661086"/>
            <a:ext cx="12809292" cy="963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Stigma (Goffman, 1963): Attribute, behavior, or reputation that is socially discrediting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Consequences of stigma against PWID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Leads to worse mental and physical functioning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Diminished empowerment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Poorer treatment outcomes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PWID sense discrimination and employ strategies to avoid stigma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Delay healthcare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Avoid disclosing drug use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Downplay need for pain medication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Experience of treating PWID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Perceived as less cooperative and more disruptive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Providers have lower motivation and satisfaction caring for PWID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Providers who work with PWID have less discriminatory attitudes</a:t>
            </a:r>
          </a:p>
        </p:txBody>
      </p:sp>
      <p:graphicFrame>
        <p:nvGraphicFramePr>
          <p:cNvPr id="92" name="Table 91">
            <a:extLst>
              <a:ext uri="{FF2B5EF4-FFF2-40B4-BE49-F238E27FC236}">
                <a16:creationId xmlns:a16="http://schemas.microsoft.com/office/drawing/2014/main" id="{31CCC887-609E-4866-92F2-ABB0D2BDB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198657"/>
              </p:ext>
            </p:extLst>
          </p:nvPr>
        </p:nvGraphicFramePr>
        <p:xfrm>
          <a:off x="30238993" y="11809227"/>
          <a:ext cx="12142384" cy="306383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071192">
                  <a:extLst>
                    <a:ext uri="{9D8B030D-6E8A-4147-A177-3AD203B41FA5}">
                      <a16:colId xmlns:a16="http://schemas.microsoft.com/office/drawing/2014/main" val="3716987372"/>
                    </a:ext>
                  </a:extLst>
                </a:gridCol>
                <a:gridCol w="6071192">
                  <a:extLst>
                    <a:ext uri="{9D8B030D-6E8A-4147-A177-3AD203B41FA5}">
                      <a16:colId xmlns:a16="http://schemas.microsoft.com/office/drawing/2014/main" val="2687747412"/>
                    </a:ext>
                  </a:extLst>
                </a:gridCol>
              </a:tblGrid>
              <a:tr h="571796">
                <a:tc gridSpan="2"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accent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Stigma and its Players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3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566018"/>
                  </a:ext>
                </a:extLst>
              </a:tr>
              <a:tr h="571796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Healthcare Providers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PWID Patients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912731"/>
                  </a:ext>
                </a:extLst>
              </a:tr>
              <a:tr h="571796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level: Discriminatory treatment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Societal level: Unequal distribution of resources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Self-stigma: Internalized stereotypes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Perceived stigma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Enacted stigma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444749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5FD302B3-BFCC-421E-9B39-C52CB42CF769}"/>
              </a:ext>
            </a:extLst>
          </p:cNvPr>
          <p:cNvSpPr txBox="1"/>
          <p:nvPr/>
        </p:nvSpPr>
        <p:spPr>
          <a:xfrm>
            <a:off x="29715389" y="23281562"/>
            <a:ext cx="12809292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Proposed solution: Identify bias through interdisciplinary management and standardized protocols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We must identify our bias to counter it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Recognize situations that magnify bias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Individuate patients – don’t stereotype them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Practice evidence-based medicine with a standardized approach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Reduce cognitive load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Interdisciplinary team approach (e.g. cardiothoracic surgery, infectious disease, addiction psychiatry, social work, ethics, etc.)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Accountability and enhanced cultural competency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Limitation: Capacity for interdisciplinary management is limited by resources available at individual 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Work was presented at American Society for Bioethics &amp; Humanities annual conference in October, 2019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Researchers plans to continue working with interdisciplinary teams to further care of PWID at home institution</a:t>
            </a:r>
          </a:p>
        </p:txBody>
      </p:sp>
    </p:spTree>
    <p:extLst>
      <p:ext uri="{BB962C8B-B14F-4D97-AF65-F5344CB8AC3E}">
        <p14:creationId xmlns:p14="http://schemas.microsoft.com/office/powerpoint/2010/main" val="45049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4421</TotalTime>
  <Words>655</Words>
  <Application>Microsoft Office PowerPoint</Application>
  <PresentationFormat>Custom</PresentationFormat>
  <Paragraphs>125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Lourie</dc:creator>
  <cp:lastModifiedBy>Michael Lourie</cp:lastModifiedBy>
  <cp:revision>53</cp:revision>
  <dcterms:created xsi:type="dcterms:W3CDTF">2019-11-16T18:35:20Z</dcterms:created>
  <dcterms:modified xsi:type="dcterms:W3CDTF">2019-11-23T17:33:40Z</dcterms:modified>
</cp:coreProperties>
</file>