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6576000" cy="2743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E5E"/>
    <a:srgbClr val="00264B"/>
    <a:srgbClr val="0E19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ECF06F-C456-4FED-85E6-45A65858A86E}" v="109" dt="2020-01-15T01:05:41.4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242" autoAdjust="0"/>
    <p:restoredTop sz="94660"/>
  </p:normalViewPr>
  <p:slideViewPr>
    <p:cSldViewPr snapToGrid="0">
      <p:cViewPr>
        <p:scale>
          <a:sx n="30" d="100"/>
          <a:sy n="30" d="100"/>
        </p:scale>
        <p:origin x="312" y="1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iller" userId="8a9c8cbe-f8d3-4d94-836c-503c2865b52e" providerId="ADAL" clId="{94A57845-FC17-488F-BD2F-12AC0DCD45CA}"/>
    <pc:docChg chg="undo custSel modSld">
      <pc:chgData name="Alex Miller" userId="8a9c8cbe-f8d3-4d94-836c-503c2865b52e" providerId="ADAL" clId="{94A57845-FC17-488F-BD2F-12AC0DCD45CA}" dt="2020-01-15T02:03:55.305" v="9989" actId="1076"/>
      <pc:docMkLst>
        <pc:docMk/>
      </pc:docMkLst>
      <pc:sldChg chg="addSp delSp modSp mod">
        <pc:chgData name="Alex Miller" userId="8a9c8cbe-f8d3-4d94-836c-503c2865b52e" providerId="ADAL" clId="{94A57845-FC17-488F-BD2F-12AC0DCD45CA}" dt="2020-01-15T02:03:55.305" v="9989" actId="1076"/>
        <pc:sldMkLst>
          <pc:docMk/>
          <pc:sldMk cId="3413229067" sldId="256"/>
        </pc:sldMkLst>
        <pc:spChg chg="del">
          <ac:chgData name="Alex Miller" userId="8a9c8cbe-f8d3-4d94-836c-503c2865b52e" providerId="ADAL" clId="{94A57845-FC17-488F-BD2F-12AC0DCD45CA}" dt="2020-01-12T20:37:30.014" v="8" actId="478"/>
          <ac:spMkLst>
            <pc:docMk/>
            <pc:sldMk cId="3413229067" sldId="256"/>
            <ac:spMk id="2" creationId="{A5061AEF-EA71-4741-8EE3-D44015314FE0}"/>
          </ac:spMkLst>
        </pc:spChg>
        <pc:spChg chg="mod">
          <ac:chgData name="Alex Miller" userId="8a9c8cbe-f8d3-4d94-836c-503c2865b52e" providerId="ADAL" clId="{94A57845-FC17-488F-BD2F-12AC0DCD45CA}" dt="2020-01-15T00:32:28.749" v="8520" actId="1076"/>
          <ac:spMkLst>
            <pc:docMk/>
            <pc:sldMk cId="3413229067" sldId="256"/>
            <ac:spMk id="3" creationId="{A31FF7E7-BC20-46AA-A228-BDA39FE43534}"/>
          </ac:spMkLst>
        </pc:spChg>
        <pc:spChg chg="mod">
          <ac:chgData name="Alex Miller" userId="8a9c8cbe-f8d3-4d94-836c-503c2865b52e" providerId="ADAL" clId="{94A57845-FC17-488F-BD2F-12AC0DCD45CA}" dt="2020-01-15T01:23:09.261" v="9982" actId="20577"/>
          <ac:spMkLst>
            <pc:docMk/>
            <pc:sldMk cId="3413229067" sldId="256"/>
            <ac:spMk id="4" creationId="{BAD9BA24-F1D6-4EE9-B9C4-953C57CE9602}"/>
          </ac:spMkLst>
        </pc:spChg>
        <pc:spChg chg="del">
          <ac:chgData name="Alex Miller" userId="8a9c8cbe-f8d3-4d94-836c-503c2865b52e" providerId="ADAL" clId="{94A57845-FC17-488F-BD2F-12AC0DCD45CA}" dt="2020-01-12T20:42:08.716" v="428" actId="478"/>
          <ac:spMkLst>
            <pc:docMk/>
            <pc:sldMk cId="3413229067" sldId="256"/>
            <ac:spMk id="6" creationId="{37A129D2-44B1-4E8B-8BF4-26065F4AD926}"/>
          </ac:spMkLst>
        </pc:spChg>
        <pc:spChg chg="del mod">
          <ac:chgData name="Alex Miller" userId="8a9c8cbe-f8d3-4d94-836c-503c2865b52e" providerId="ADAL" clId="{94A57845-FC17-488F-BD2F-12AC0DCD45CA}" dt="2020-01-13T01:37:21.181" v="1676" actId="478"/>
          <ac:spMkLst>
            <pc:docMk/>
            <pc:sldMk cId="3413229067" sldId="256"/>
            <ac:spMk id="7" creationId="{051455A1-69D3-4C11-8539-A9DAB12EAF75}"/>
          </ac:spMkLst>
        </pc:spChg>
        <pc:spChg chg="del mod">
          <ac:chgData name="Alex Miller" userId="8a9c8cbe-f8d3-4d94-836c-503c2865b52e" providerId="ADAL" clId="{94A57845-FC17-488F-BD2F-12AC0DCD45CA}" dt="2020-01-12T20:45:47.763" v="456" actId="478"/>
          <ac:spMkLst>
            <pc:docMk/>
            <pc:sldMk cId="3413229067" sldId="256"/>
            <ac:spMk id="8" creationId="{55FD28F4-223F-46DF-8E65-2C39F4D80370}"/>
          </ac:spMkLst>
        </pc:spChg>
        <pc:spChg chg="del mod">
          <ac:chgData name="Alex Miller" userId="8a9c8cbe-f8d3-4d94-836c-503c2865b52e" providerId="ADAL" clId="{94A57845-FC17-488F-BD2F-12AC0DCD45CA}" dt="2020-01-13T01:37:16.357" v="1674" actId="478"/>
          <ac:spMkLst>
            <pc:docMk/>
            <pc:sldMk cId="3413229067" sldId="256"/>
            <ac:spMk id="9" creationId="{7E1BF7C4-725E-4D23-8595-825AD07ABE03}"/>
          </ac:spMkLst>
        </pc:spChg>
        <pc:spChg chg="del">
          <ac:chgData name="Alex Miller" userId="8a9c8cbe-f8d3-4d94-836c-503c2865b52e" providerId="ADAL" clId="{94A57845-FC17-488F-BD2F-12AC0DCD45CA}" dt="2020-01-12T20:37:38.230" v="11" actId="478"/>
          <ac:spMkLst>
            <pc:docMk/>
            <pc:sldMk cId="3413229067" sldId="256"/>
            <ac:spMk id="11" creationId="{78DB6877-D98F-4D9C-9D91-201AB04C1B3A}"/>
          </ac:spMkLst>
        </pc:spChg>
        <pc:spChg chg="del mod">
          <ac:chgData name="Alex Miller" userId="8a9c8cbe-f8d3-4d94-836c-503c2865b52e" providerId="ADAL" clId="{94A57845-FC17-488F-BD2F-12AC0DCD45CA}" dt="2020-01-12T20:38:20.591" v="23" actId="478"/>
          <ac:spMkLst>
            <pc:docMk/>
            <pc:sldMk cId="3413229067" sldId="256"/>
            <ac:spMk id="13" creationId="{318D41B0-79B3-45EA-AB11-A878999BD47E}"/>
          </ac:spMkLst>
        </pc:spChg>
        <pc:spChg chg="del">
          <ac:chgData name="Alex Miller" userId="8a9c8cbe-f8d3-4d94-836c-503c2865b52e" providerId="ADAL" clId="{94A57845-FC17-488F-BD2F-12AC0DCD45CA}" dt="2020-01-12T20:37:24.560" v="4" actId="478"/>
          <ac:spMkLst>
            <pc:docMk/>
            <pc:sldMk cId="3413229067" sldId="256"/>
            <ac:spMk id="14" creationId="{97C7B542-3455-4A86-8D04-38247EEB9990}"/>
          </ac:spMkLst>
        </pc:spChg>
        <pc:spChg chg="del mod">
          <ac:chgData name="Alex Miller" userId="8a9c8cbe-f8d3-4d94-836c-503c2865b52e" providerId="ADAL" clId="{94A57845-FC17-488F-BD2F-12AC0DCD45CA}" dt="2020-01-12T20:37:23.119" v="3" actId="478"/>
          <ac:spMkLst>
            <pc:docMk/>
            <pc:sldMk cId="3413229067" sldId="256"/>
            <ac:spMk id="15" creationId="{42948889-4687-4117-9C70-B91273BE62B6}"/>
          </ac:spMkLst>
        </pc:spChg>
        <pc:spChg chg="add del mod">
          <ac:chgData name="Alex Miller" userId="8a9c8cbe-f8d3-4d94-836c-503c2865b52e" providerId="ADAL" clId="{94A57845-FC17-488F-BD2F-12AC0DCD45CA}" dt="2020-01-12T20:54:37.022" v="623" actId="478"/>
          <ac:spMkLst>
            <pc:docMk/>
            <pc:sldMk cId="3413229067" sldId="256"/>
            <ac:spMk id="18" creationId="{6A3B026B-4AAE-468B-A41D-0C0FEA7CA3D8}"/>
          </ac:spMkLst>
        </pc:spChg>
        <pc:spChg chg="add mod">
          <ac:chgData name="Alex Miller" userId="8a9c8cbe-f8d3-4d94-836c-503c2865b52e" providerId="ADAL" clId="{94A57845-FC17-488F-BD2F-12AC0DCD45CA}" dt="2020-01-15T01:23:34.426" v="9985" actId="14100"/>
          <ac:spMkLst>
            <pc:docMk/>
            <pc:sldMk cId="3413229067" sldId="256"/>
            <ac:spMk id="19" creationId="{4A7D385E-6BCF-42B4-9AEB-8BEC5FE0D823}"/>
          </ac:spMkLst>
        </pc:spChg>
        <pc:spChg chg="mod">
          <ac:chgData name="Alex Miller" userId="8a9c8cbe-f8d3-4d94-836c-503c2865b52e" providerId="ADAL" clId="{94A57845-FC17-488F-BD2F-12AC0DCD45CA}" dt="2020-01-12T20:45:24.210" v="450" actId="207"/>
          <ac:spMkLst>
            <pc:docMk/>
            <pc:sldMk cId="3413229067" sldId="256"/>
            <ac:spMk id="27" creationId="{DB2846C1-A11A-4548-B4DB-0A52B09CDAE6}"/>
          </ac:spMkLst>
        </pc:spChg>
        <pc:spChg chg="add del mod">
          <ac:chgData name="Alex Miller" userId="8a9c8cbe-f8d3-4d94-836c-503c2865b52e" providerId="ADAL" clId="{94A57845-FC17-488F-BD2F-12AC0DCD45CA}" dt="2020-01-13T03:03:54.584" v="2314"/>
          <ac:spMkLst>
            <pc:docMk/>
            <pc:sldMk cId="3413229067" sldId="256"/>
            <ac:spMk id="29" creationId="{49FF7E54-8794-4821-B4ED-050807275E85}"/>
          </ac:spMkLst>
        </pc:spChg>
        <pc:spChg chg="add mod">
          <ac:chgData name="Alex Miller" userId="8a9c8cbe-f8d3-4d94-836c-503c2865b52e" providerId="ADAL" clId="{94A57845-FC17-488F-BD2F-12AC0DCD45CA}" dt="2020-01-15T00:32:26.725" v="8519" actId="1076"/>
          <ac:spMkLst>
            <pc:docMk/>
            <pc:sldMk cId="3413229067" sldId="256"/>
            <ac:spMk id="30" creationId="{B3201485-8455-43C6-A0C9-AE44D512C79E}"/>
          </ac:spMkLst>
        </pc:spChg>
        <pc:spChg chg="add del mod">
          <ac:chgData name="Alex Miller" userId="8a9c8cbe-f8d3-4d94-836c-503c2865b52e" providerId="ADAL" clId="{94A57845-FC17-488F-BD2F-12AC0DCD45CA}" dt="2020-01-15T01:05:28.252" v="9962" actId="14100"/>
          <ac:spMkLst>
            <pc:docMk/>
            <pc:sldMk cId="3413229067" sldId="256"/>
            <ac:spMk id="31" creationId="{467508FF-48FC-49BF-B047-550C028BE774}"/>
          </ac:spMkLst>
        </pc:spChg>
        <pc:spChg chg="add mod">
          <ac:chgData name="Alex Miller" userId="8a9c8cbe-f8d3-4d94-836c-503c2865b52e" providerId="ADAL" clId="{94A57845-FC17-488F-BD2F-12AC0DCD45CA}" dt="2020-01-15T00:57:03.447" v="9933" actId="1076"/>
          <ac:spMkLst>
            <pc:docMk/>
            <pc:sldMk cId="3413229067" sldId="256"/>
            <ac:spMk id="32" creationId="{A3C41748-3BF9-43EF-9590-404954929A2D}"/>
          </ac:spMkLst>
        </pc:spChg>
        <pc:spChg chg="add mod">
          <ac:chgData name="Alex Miller" userId="8a9c8cbe-f8d3-4d94-836c-503c2865b52e" providerId="ADAL" clId="{94A57845-FC17-488F-BD2F-12AC0DCD45CA}" dt="2020-01-15T00:57:03.447" v="9933" actId="1076"/>
          <ac:spMkLst>
            <pc:docMk/>
            <pc:sldMk cId="3413229067" sldId="256"/>
            <ac:spMk id="34" creationId="{78917480-8FB5-4BA5-A3BC-FC1BEF9C6091}"/>
          </ac:spMkLst>
        </pc:spChg>
        <pc:spChg chg="add del mod">
          <ac:chgData name="Alex Miller" userId="8a9c8cbe-f8d3-4d94-836c-503c2865b52e" providerId="ADAL" clId="{94A57845-FC17-488F-BD2F-12AC0DCD45CA}" dt="2020-01-14T17:12:17.567" v="5525" actId="478"/>
          <ac:spMkLst>
            <pc:docMk/>
            <pc:sldMk cId="3413229067" sldId="256"/>
            <ac:spMk id="35" creationId="{812B8424-92B3-43BE-9A82-76B8A71FC47F}"/>
          </ac:spMkLst>
        </pc:spChg>
        <pc:spChg chg="del">
          <ac:chgData name="Alex Miller" userId="8a9c8cbe-f8d3-4d94-836c-503c2865b52e" providerId="ADAL" clId="{94A57845-FC17-488F-BD2F-12AC0DCD45CA}" dt="2020-01-12T20:37:43.247" v="13" actId="478"/>
          <ac:spMkLst>
            <pc:docMk/>
            <pc:sldMk cId="3413229067" sldId="256"/>
            <ac:spMk id="37" creationId="{C6B8A85D-E3DF-45C8-96BF-ACE3EE1C0592}"/>
          </ac:spMkLst>
        </pc:spChg>
        <pc:spChg chg="add mod">
          <ac:chgData name="Alex Miller" userId="8a9c8cbe-f8d3-4d94-836c-503c2865b52e" providerId="ADAL" clId="{94A57845-FC17-488F-BD2F-12AC0DCD45CA}" dt="2020-01-15T01:05:53.202" v="9966" actId="1076"/>
          <ac:spMkLst>
            <pc:docMk/>
            <pc:sldMk cId="3413229067" sldId="256"/>
            <ac:spMk id="38" creationId="{5A11A42E-D63D-41E7-B950-23576B17FC48}"/>
          </ac:spMkLst>
        </pc:spChg>
        <pc:spChg chg="add mod">
          <ac:chgData name="Alex Miller" userId="8a9c8cbe-f8d3-4d94-836c-503c2865b52e" providerId="ADAL" clId="{94A57845-FC17-488F-BD2F-12AC0DCD45CA}" dt="2020-01-15T01:05:24.502" v="9961" actId="14100"/>
          <ac:spMkLst>
            <pc:docMk/>
            <pc:sldMk cId="3413229067" sldId="256"/>
            <ac:spMk id="39" creationId="{D077B659-6989-4084-B61E-FC5ACF548295}"/>
          </ac:spMkLst>
        </pc:spChg>
        <pc:spChg chg="add del">
          <ac:chgData name="Alex Miller" userId="8a9c8cbe-f8d3-4d94-836c-503c2865b52e" providerId="ADAL" clId="{94A57845-FC17-488F-BD2F-12AC0DCD45CA}" dt="2020-01-15T00:36:31.324" v="8874" actId="478"/>
          <ac:spMkLst>
            <pc:docMk/>
            <pc:sldMk cId="3413229067" sldId="256"/>
            <ac:spMk id="48" creationId="{5FD1132B-4DBC-45F9-A17B-B18DAF3942FF}"/>
          </ac:spMkLst>
        </pc:spChg>
        <pc:spChg chg="add del mod">
          <ac:chgData name="Alex Miller" userId="8a9c8cbe-f8d3-4d94-836c-503c2865b52e" providerId="ADAL" clId="{94A57845-FC17-488F-BD2F-12AC0DCD45CA}" dt="2020-01-12T20:54:39.333" v="624" actId="478"/>
          <ac:spMkLst>
            <pc:docMk/>
            <pc:sldMk cId="3413229067" sldId="256"/>
            <ac:spMk id="49" creationId="{8F5AE0F0-24A9-4D90-8EA5-E4AFEDE2B49F}"/>
          </ac:spMkLst>
        </pc:spChg>
        <pc:spChg chg="add mod">
          <ac:chgData name="Alex Miller" userId="8a9c8cbe-f8d3-4d94-836c-503c2865b52e" providerId="ADAL" clId="{94A57845-FC17-488F-BD2F-12AC0DCD45CA}" dt="2020-01-15T00:51:25.338" v="9241" actId="1076"/>
          <ac:spMkLst>
            <pc:docMk/>
            <pc:sldMk cId="3413229067" sldId="256"/>
            <ac:spMk id="50" creationId="{C3C75A71-747F-48C2-B97F-C67495D3DA36}"/>
          </ac:spMkLst>
        </pc:spChg>
        <pc:spChg chg="add del mod">
          <ac:chgData name="Alex Miller" userId="8a9c8cbe-f8d3-4d94-836c-503c2865b52e" providerId="ADAL" clId="{94A57845-FC17-488F-BD2F-12AC0DCD45CA}" dt="2020-01-12T20:50:22.471" v="559" actId="478"/>
          <ac:spMkLst>
            <pc:docMk/>
            <pc:sldMk cId="3413229067" sldId="256"/>
            <ac:spMk id="51" creationId="{87E51882-42B5-481C-BCFA-5CDBD17A2604}"/>
          </ac:spMkLst>
        </pc:spChg>
        <pc:spChg chg="del">
          <ac:chgData name="Alex Miller" userId="8a9c8cbe-f8d3-4d94-836c-503c2865b52e" providerId="ADAL" clId="{94A57845-FC17-488F-BD2F-12AC0DCD45CA}" dt="2020-01-12T20:42:19.653" v="435" actId="478"/>
          <ac:spMkLst>
            <pc:docMk/>
            <pc:sldMk cId="3413229067" sldId="256"/>
            <ac:spMk id="52" creationId="{B9B88947-7C47-4521-94F6-FC65E87EB938}"/>
          </ac:spMkLst>
        </pc:spChg>
        <pc:spChg chg="del mod">
          <ac:chgData name="Alex Miller" userId="8a9c8cbe-f8d3-4d94-836c-503c2865b52e" providerId="ADAL" clId="{94A57845-FC17-488F-BD2F-12AC0DCD45CA}" dt="2020-01-12T20:42:16.965" v="433" actId="478"/>
          <ac:spMkLst>
            <pc:docMk/>
            <pc:sldMk cId="3413229067" sldId="256"/>
            <ac:spMk id="53" creationId="{56BEADFD-E792-4847-830D-452EE9D66638}"/>
          </ac:spMkLst>
        </pc:spChg>
        <pc:spChg chg="add del">
          <ac:chgData name="Alex Miller" userId="8a9c8cbe-f8d3-4d94-836c-503c2865b52e" providerId="ADAL" clId="{94A57845-FC17-488F-BD2F-12AC0DCD45CA}" dt="2020-01-12T20:50:39.362" v="561" actId="478"/>
          <ac:spMkLst>
            <pc:docMk/>
            <pc:sldMk cId="3413229067" sldId="256"/>
            <ac:spMk id="54" creationId="{15DDB9FA-3ABA-4313-A09A-EA5BBAA388AA}"/>
          </ac:spMkLst>
        </pc:spChg>
        <pc:spChg chg="add del mod">
          <ac:chgData name="Alex Miller" userId="8a9c8cbe-f8d3-4d94-836c-503c2865b52e" providerId="ADAL" clId="{94A57845-FC17-488F-BD2F-12AC0DCD45CA}" dt="2020-01-12T20:50:53.744" v="565"/>
          <ac:spMkLst>
            <pc:docMk/>
            <pc:sldMk cId="3413229067" sldId="256"/>
            <ac:spMk id="55" creationId="{3D5F2C8B-793E-4697-89E0-74C03E971DFF}"/>
          </ac:spMkLst>
        </pc:spChg>
        <pc:spChg chg="add del mod">
          <ac:chgData name="Alex Miller" userId="8a9c8cbe-f8d3-4d94-836c-503c2865b52e" providerId="ADAL" clId="{94A57845-FC17-488F-BD2F-12AC0DCD45CA}" dt="2020-01-12T20:50:53.744" v="565"/>
          <ac:spMkLst>
            <pc:docMk/>
            <pc:sldMk cId="3413229067" sldId="256"/>
            <ac:spMk id="56" creationId="{2CBC5A88-61E3-41A2-96D1-F86773D8AB5B}"/>
          </ac:spMkLst>
        </pc:spChg>
        <pc:spChg chg="add del mod">
          <ac:chgData name="Alex Miller" userId="8a9c8cbe-f8d3-4d94-836c-503c2865b52e" providerId="ADAL" clId="{94A57845-FC17-488F-BD2F-12AC0DCD45CA}" dt="2020-01-13T03:19:22.293" v="3025" actId="478"/>
          <ac:spMkLst>
            <pc:docMk/>
            <pc:sldMk cId="3413229067" sldId="256"/>
            <ac:spMk id="57" creationId="{DAEBAF5B-D95D-4D13-9896-3B1BAA140659}"/>
          </ac:spMkLst>
        </pc:spChg>
        <pc:spChg chg="add mod">
          <ac:chgData name="Alex Miller" userId="8a9c8cbe-f8d3-4d94-836c-503c2865b52e" providerId="ADAL" clId="{94A57845-FC17-488F-BD2F-12AC0DCD45CA}" dt="2020-01-15T00:57:06.871" v="9934" actId="1076"/>
          <ac:spMkLst>
            <pc:docMk/>
            <pc:sldMk cId="3413229067" sldId="256"/>
            <ac:spMk id="58" creationId="{BABB2C46-19C9-429E-9FDD-2DC68D7ADE99}"/>
          </ac:spMkLst>
        </pc:spChg>
        <pc:spChg chg="add del mod">
          <ac:chgData name="Alex Miller" userId="8a9c8cbe-f8d3-4d94-836c-503c2865b52e" providerId="ADAL" clId="{94A57845-FC17-488F-BD2F-12AC0DCD45CA}" dt="2020-01-13T04:21:12.898" v="3780" actId="478"/>
          <ac:spMkLst>
            <pc:docMk/>
            <pc:sldMk cId="3413229067" sldId="256"/>
            <ac:spMk id="59" creationId="{30983CA5-BB97-461B-B241-88994BD4C0DD}"/>
          </ac:spMkLst>
        </pc:spChg>
        <pc:spChg chg="add mod">
          <ac:chgData name="Alex Miller" userId="8a9c8cbe-f8d3-4d94-836c-503c2865b52e" providerId="ADAL" clId="{94A57845-FC17-488F-BD2F-12AC0DCD45CA}" dt="2020-01-15T02:03:43.001" v="9986" actId="1076"/>
          <ac:spMkLst>
            <pc:docMk/>
            <pc:sldMk cId="3413229067" sldId="256"/>
            <ac:spMk id="60" creationId="{D6E41436-4189-4D64-92C6-3A94202E47A5}"/>
          </ac:spMkLst>
        </pc:spChg>
        <pc:spChg chg="add mod">
          <ac:chgData name="Alex Miller" userId="8a9c8cbe-f8d3-4d94-836c-503c2865b52e" providerId="ADAL" clId="{94A57845-FC17-488F-BD2F-12AC0DCD45CA}" dt="2020-01-15T00:32:37.805" v="8523" actId="1076"/>
          <ac:spMkLst>
            <pc:docMk/>
            <pc:sldMk cId="3413229067" sldId="256"/>
            <ac:spMk id="61" creationId="{038C637F-FA6C-47AE-B563-1186ED0C974D}"/>
          </ac:spMkLst>
        </pc:spChg>
        <pc:spChg chg="del">
          <ac:chgData name="Alex Miller" userId="8a9c8cbe-f8d3-4d94-836c-503c2865b52e" providerId="ADAL" clId="{94A57845-FC17-488F-BD2F-12AC0DCD45CA}" dt="2020-01-12T20:42:21.213" v="436" actId="478"/>
          <ac:spMkLst>
            <pc:docMk/>
            <pc:sldMk cId="3413229067" sldId="256"/>
            <ac:spMk id="62" creationId="{21B48999-EC6F-44AC-B293-C54885C33123}"/>
          </ac:spMkLst>
        </pc:spChg>
        <pc:spChg chg="del mod">
          <ac:chgData name="Alex Miller" userId="8a9c8cbe-f8d3-4d94-836c-503c2865b52e" providerId="ADAL" clId="{94A57845-FC17-488F-BD2F-12AC0DCD45CA}" dt="2020-01-12T20:42:48.812" v="441" actId="478"/>
          <ac:spMkLst>
            <pc:docMk/>
            <pc:sldMk cId="3413229067" sldId="256"/>
            <ac:spMk id="63" creationId="{F5977D2B-72F5-4317-B2CD-F9C4AE5B0861}"/>
          </ac:spMkLst>
        </pc:spChg>
        <pc:spChg chg="del mod">
          <ac:chgData name="Alex Miller" userId="8a9c8cbe-f8d3-4d94-836c-503c2865b52e" providerId="ADAL" clId="{94A57845-FC17-488F-BD2F-12AC0DCD45CA}" dt="2020-01-13T02:06:57.639" v="1947" actId="478"/>
          <ac:spMkLst>
            <pc:docMk/>
            <pc:sldMk cId="3413229067" sldId="256"/>
            <ac:spMk id="64" creationId="{E0AB844F-87E4-4733-B1D5-F6D417EB009B}"/>
          </ac:spMkLst>
        </pc:spChg>
        <pc:spChg chg="add del mod">
          <ac:chgData name="Alex Miller" userId="8a9c8cbe-f8d3-4d94-836c-503c2865b52e" providerId="ADAL" clId="{94A57845-FC17-488F-BD2F-12AC0DCD45CA}" dt="2020-01-13T01:15:58.579" v="673" actId="478"/>
          <ac:spMkLst>
            <pc:docMk/>
            <pc:sldMk cId="3413229067" sldId="256"/>
            <ac:spMk id="65" creationId="{3C297F36-6BE2-405C-8933-EFED1F0A8069}"/>
          </ac:spMkLst>
        </pc:spChg>
        <pc:spChg chg="add del">
          <ac:chgData name="Alex Miller" userId="8a9c8cbe-f8d3-4d94-836c-503c2865b52e" providerId="ADAL" clId="{94A57845-FC17-488F-BD2F-12AC0DCD45CA}" dt="2020-01-15T00:36:31.324" v="8874" actId="478"/>
          <ac:spMkLst>
            <pc:docMk/>
            <pc:sldMk cId="3413229067" sldId="256"/>
            <ac:spMk id="67" creationId="{752AE2A3-212B-4A5E-B668-07EB3FA8CCAB}"/>
          </ac:spMkLst>
        </pc:spChg>
        <pc:spChg chg="add mod">
          <ac:chgData name="Alex Miller" userId="8a9c8cbe-f8d3-4d94-836c-503c2865b52e" providerId="ADAL" clId="{94A57845-FC17-488F-BD2F-12AC0DCD45CA}" dt="2020-01-15T01:23:22.208" v="9983" actId="1076"/>
          <ac:spMkLst>
            <pc:docMk/>
            <pc:sldMk cId="3413229067" sldId="256"/>
            <ac:spMk id="68" creationId="{A99B4AE9-2054-4511-B824-ECBF1E1B11E2}"/>
          </ac:spMkLst>
        </pc:spChg>
        <pc:spChg chg="add del mod">
          <ac:chgData name="Alex Miller" userId="8a9c8cbe-f8d3-4d94-836c-503c2865b52e" providerId="ADAL" clId="{94A57845-FC17-488F-BD2F-12AC0DCD45CA}" dt="2020-01-13T01:27:16.140" v="829" actId="478"/>
          <ac:spMkLst>
            <pc:docMk/>
            <pc:sldMk cId="3413229067" sldId="256"/>
            <ac:spMk id="69" creationId="{FE784AF0-A26A-45CC-89B5-1209BE131B1D}"/>
          </ac:spMkLst>
        </pc:spChg>
        <pc:spChg chg="add mod">
          <ac:chgData name="Alex Miller" userId="8a9c8cbe-f8d3-4d94-836c-503c2865b52e" providerId="ADAL" clId="{94A57845-FC17-488F-BD2F-12AC0DCD45CA}" dt="2020-01-13T01:26:27.339" v="825" actId="20577"/>
          <ac:spMkLst>
            <pc:docMk/>
            <pc:sldMk cId="3413229067" sldId="256"/>
            <ac:spMk id="70" creationId="{2335D285-5198-41C3-A63E-F4689AC99588}"/>
          </ac:spMkLst>
        </pc:spChg>
        <pc:spChg chg="add del mod">
          <ac:chgData name="Alex Miller" userId="8a9c8cbe-f8d3-4d94-836c-503c2865b52e" providerId="ADAL" clId="{94A57845-FC17-488F-BD2F-12AC0DCD45CA}" dt="2020-01-14T03:30:46.652" v="5344" actId="478"/>
          <ac:spMkLst>
            <pc:docMk/>
            <pc:sldMk cId="3413229067" sldId="256"/>
            <ac:spMk id="72" creationId="{1B275482-323E-4BD6-BA41-E93CA358ECB1}"/>
          </ac:spMkLst>
        </pc:spChg>
        <pc:spChg chg="mod">
          <ac:chgData name="Alex Miller" userId="8a9c8cbe-f8d3-4d94-836c-503c2865b52e" providerId="ADAL" clId="{94A57845-FC17-488F-BD2F-12AC0DCD45CA}" dt="2020-01-15T02:03:51.601" v="9988" actId="1076"/>
          <ac:spMkLst>
            <pc:docMk/>
            <pc:sldMk cId="3413229067" sldId="256"/>
            <ac:spMk id="74" creationId="{0C721418-00A0-46EC-8E88-DDDEED0CA514}"/>
          </ac:spMkLst>
        </pc:spChg>
        <pc:spChg chg="del mod">
          <ac:chgData name="Alex Miller" userId="8a9c8cbe-f8d3-4d94-836c-503c2865b52e" providerId="ADAL" clId="{94A57845-FC17-488F-BD2F-12AC0DCD45CA}" dt="2020-01-12T20:37:52.495" v="16" actId="478"/>
          <ac:spMkLst>
            <pc:docMk/>
            <pc:sldMk cId="3413229067" sldId="256"/>
            <ac:spMk id="75" creationId="{1760A1FB-1EF7-4FB1-81E8-37E6AA9B429A}"/>
          </ac:spMkLst>
        </pc:spChg>
        <pc:spChg chg="del mod">
          <ac:chgData name="Alex Miller" userId="8a9c8cbe-f8d3-4d94-836c-503c2865b52e" providerId="ADAL" clId="{94A57845-FC17-488F-BD2F-12AC0DCD45CA}" dt="2020-01-14T17:12:14.753" v="5524" actId="478"/>
          <ac:spMkLst>
            <pc:docMk/>
            <pc:sldMk cId="3413229067" sldId="256"/>
            <ac:spMk id="76" creationId="{A54E18FE-A14E-476A-8CA3-40D59E710767}"/>
          </ac:spMkLst>
        </pc:spChg>
        <pc:spChg chg="del">
          <ac:chgData name="Alex Miller" userId="8a9c8cbe-f8d3-4d94-836c-503c2865b52e" providerId="ADAL" clId="{94A57845-FC17-488F-BD2F-12AC0DCD45CA}" dt="2020-01-12T20:37:57.894" v="18" actId="478"/>
          <ac:spMkLst>
            <pc:docMk/>
            <pc:sldMk cId="3413229067" sldId="256"/>
            <ac:spMk id="77" creationId="{BF65FF75-9DD0-4B82-B306-B00C0E076D67}"/>
          </ac:spMkLst>
        </pc:spChg>
        <pc:spChg chg="del mod">
          <ac:chgData name="Alex Miller" userId="8a9c8cbe-f8d3-4d94-836c-503c2865b52e" providerId="ADAL" clId="{94A57845-FC17-488F-BD2F-12AC0DCD45CA}" dt="2020-01-12T20:37:28.783" v="7" actId="478"/>
          <ac:spMkLst>
            <pc:docMk/>
            <pc:sldMk cId="3413229067" sldId="256"/>
            <ac:spMk id="78" creationId="{F232A9BF-F2ED-4746-AA1B-381604CAFF70}"/>
          </ac:spMkLst>
        </pc:spChg>
        <pc:spChg chg="del">
          <ac:chgData name="Alex Miller" userId="8a9c8cbe-f8d3-4d94-836c-503c2865b52e" providerId="ADAL" clId="{94A57845-FC17-488F-BD2F-12AC0DCD45CA}" dt="2020-01-12T20:37:58.999" v="19" actId="478"/>
          <ac:spMkLst>
            <pc:docMk/>
            <pc:sldMk cId="3413229067" sldId="256"/>
            <ac:spMk id="79" creationId="{93B04205-33F1-43D4-8FFC-FFB15A9FE699}"/>
          </ac:spMkLst>
        </pc:spChg>
        <pc:spChg chg="del">
          <ac:chgData name="Alex Miller" userId="8a9c8cbe-f8d3-4d94-836c-503c2865b52e" providerId="ADAL" clId="{94A57845-FC17-488F-BD2F-12AC0DCD45CA}" dt="2020-01-12T20:38:00.719" v="20" actId="478"/>
          <ac:spMkLst>
            <pc:docMk/>
            <pc:sldMk cId="3413229067" sldId="256"/>
            <ac:spMk id="80" creationId="{DDE2DB3B-7A6C-4500-95FC-7BF14CEAF7BA}"/>
          </ac:spMkLst>
        </pc:spChg>
        <pc:spChg chg="add mod">
          <ac:chgData name="Alex Miller" userId="8a9c8cbe-f8d3-4d94-836c-503c2865b52e" providerId="ADAL" clId="{94A57845-FC17-488F-BD2F-12AC0DCD45CA}" dt="2020-01-15T00:57:03.447" v="9933" actId="1076"/>
          <ac:spMkLst>
            <pc:docMk/>
            <pc:sldMk cId="3413229067" sldId="256"/>
            <ac:spMk id="82" creationId="{AD6CBE0B-253E-489C-97E8-B86283959BC1}"/>
          </ac:spMkLst>
        </pc:spChg>
        <pc:spChg chg="add del mod">
          <ac:chgData name="Alex Miller" userId="8a9c8cbe-f8d3-4d94-836c-503c2865b52e" providerId="ADAL" clId="{94A57845-FC17-488F-BD2F-12AC0DCD45CA}" dt="2020-01-14T16:54:31.587" v="5347" actId="478"/>
          <ac:spMkLst>
            <pc:docMk/>
            <pc:sldMk cId="3413229067" sldId="256"/>
            <ac:spMk id="84" creationId="{326E11D2-428A-4A84-BFFB-400144871DCC}"/>
          </ac:spMkLst>
        </pc:spChg>
        <pc:spChg chg="add mod">
          <ac:chgData name="Alex Miller" userId="8a9c8cbe-f8d3-4d94-836c-503c2865b52e" providerId="ADAL" clId="{94A57845-FC17-488F-BD2F-12AC0DCD45CA}" dt="2020-01-15T00:57:03.447" v="9933" actId="1076"/>
          <ac:spMkLst>
            <pc:docMk/>
            <pc:sldMk cId="3413229067" sldId="256"/>
            <ac:spMk id="86" creationId="{B6C38A28-7A61-4DC4-8A49-30A9B682FBF4}"/>
          </ac:spMkLst>
        </pc:spChg>
        <pc:spChg chg="add mod">
          <ac:chgData name="Alex Miller" userId="8a9c8cbe-f8d3-4d94-836c-503c2865b52e" providerId="ADAL" clId="{94A57845-FC17-488F-BD2F-12AC0DCD45CA}" dt="2020-01-15T00:57:03.447" v="9933" actId="1076"/>
          <ac:spMkLst>
            <pc:docMk/>
            <pc:sldMk cId="3413229067" sldId="256"/>
            <ac:spMk id="87" creationId="{E1E5C312-6CC3-4D64-BBBA-F6B64D13EACF}"/>
          </ac:spMkLst>
        </pc:spChg>
        <pc:spChg chg="add mod">
          <ac:chgData name="Alex Miller" userId="8a9c8cbe-f8d3-4d94-836c-503c2865b52e" providerId="ADAL" clId="{94A57845-FC17-488F-BD2F-12AC0DCD45CA}" dt="2020-01-15T00:55:56.752" v="9925" actId="1035"/>
          <ac:spMkLst>
            <pc:docMk/>
            <pc:sldMk cId="3413229067" sldId="256"/>
            <ac:spMk id="89" creationId="{BB230563-18FD-49CF-99D1-F8C3B15FDF6A}"/>
          </ac:spMkLst>
        </pc:spChg>
        <pc:spChg chg="add mod">
          <ac:chgData name="Alex Miller" userId="8a9c8cbe-f8d3-4d94-836c-503c2865b52e" providerId="ADAL" clId="{94A57845-FC17-488F-BD2F-12AC0DCD45CA}" dt="2020-01-14T18:15:03.324" v="6529" actId="14100"/>
          <ac:spMkLst>
            <pc:docMk/>
            <pc:sldMk cId="3413229067" sldId="256"/>
            <ac:spMk id="91" creationId="{E41E54A4-208B-441F-B89B-C5DD24E6AD1D}"/>
          </ac:spMkLst>
        </pc:spChg>
        <pc:spChg chg="add mod">
          <ac:chgData name="Alex Miller" userId="8a9c8cbe-f8d3-4d94-836c-503c2865b52e" providerId="ADAL" clId="{94A57845-FC17-488F-BD2F-12AC0DCD45CA}" dt="2020-01-14T18:28:59.403" v="7257" actId="1076"/>
          <ac:spMkLst>
            <pc:docMk/>
            <pc:sldMk cId="3413229067" sldId="256"/>
            <ac:spMk id="92" creationId="{D59E82EA-B290-4AB7-94D9-6084E81FC81E}"/>
          </ac:spMkLst>
        </pc:spChg>
        <pc:spChg chg="add mod">
          <ac:chgData name="Alex Miller" userId="8a9c8cbe-f8d3-4d94-836c-503c2865b52e" providerId="ADAL" clId="{94A57845-FC17-488F-BD2F-12AC0DCD45CA}" dt="2020-01-15T02:03:55.305" v="9989" actId="1076"/>
          <ac:spMkLst>
            <pc:docMk/>
            <pc:sldMk cId="3413229067" sldId="256"/>
            <ac:spMk id="93" creationId="{DD467578-088E-4771-9C94-10D1E273F365}"/>
          </ac:spMkLst>
        </pc:spChg>
        <pc:spChg chg="add mod">
          <ac:chgData name="Alex Miller" userId="8a9c8cbe-f8d3-4d94-836c-503c2865b52e" providerId="ADAL" clId="{94A57845-FC17-488F-BD2F-12AC0DCD45CA}" dt="2020-01-15T02:03:46.857" v="9987" actId="1076"/>
          <ac:spMkLst>
            <pc:docMk/>
            <pc:sldMk cId="3413229067" sldId="256"/>
            <ac:spMk id="94" creationId="{8CBCC4A2-1FBD-46F2-A71E-C32CC5E51583}"/>
          </ac:spMkLst>
        </pc:spChg>
        <pc:graphicFrameChg chg="del">
          <ac:chgData name="Alex Miller" userId="8a9c8cbe-f8d3-4d94-836c-503c2865b52e" providerId="ADAL" clId="{94A57845-FC17-488F-BD2F-12AC0DCD45CA}" dt="2020-01-12T20:37:20.938" v="1" actId="478"/>
          <ac:graphicFrameMkLst>
            <pc:docMk/>
            <pc:sldMk cId="3413229067" sldId="256"/>
            <ac:graphicFrameMk id="17" creationId="{3701EE6C-0FE4-4BA4-9C15-0D0D0FA13690}"/>
          </ac:graphicFrameMkLst>
        </pc:graphicFrameChg>
        <pc:graphicFrameChg chg="add mod modGraphic">
          <ac:chgData name="Alex Miller" userId="8a9c8cbe-f8d3-4d94-836c-503c2865b52e" providerId="ADAL" clId="{94A57845-FC17-488F-BD2F-12AC0DCD45CA}" dt="2020-01-15T00:38:39.234" v="8897" actId="20577"/>
          <ac:graphicFrameMkLst>
            <pc:docMk/>
            <pc:sldMk cId="3413229067" sldId="256"/>
            <ac:graphicFrameMk id="22" creationId="{7018EEA4-8207-40B9-8788-3A496B8141B4}"/>
          </ac:graphicFrameMkLst>
        </pc:graphicFrameChg>
        <pc:graphicFrameChg chg="del">
          <ac:chgData name="Alex Miller" userId="8a9c8cbe-f8d3-4d94-836c-503c2865b52e" providerId="ADAL" clId="{94A57845-FC17-488F-BD2F-12AC0DCD45CA}" dt="2020-01-12T20:42:07.476" v="427" actId="478"/>
          <ac:graphicFrameMkLst>
            <pc:docMk/>
            <pc:sldMk cId="3413229067" sldId="256"/>
            <ac:graphicFrameMk id="25" creationId="{B8AB9139-8366-4AC7-9C8A-9688F9995CC8}"/>
          </ac:graphicFrameMkLst>
        </pc:graphicFrameChg>
        <pc:graphicFrameChg chg="del">
          <ac:chgData name="Alex Miller" userId="8a9c8cbe-f8d3-4d94-836c-503c2865b52e" providerId="ADAL" clId="{94A57845-FC17-488F-BD2F-12AC0DCD45CA}" dt="2020-01-12T20:42:05.868" v="426" actId="478"/>
          <ac:graphicFrameMkLst>
            <pc:docMk/>
            <pc:sldMk cId="3413229067" sldId="256"/>
            <ac:graphicFrameMk id="26" creationId="{D42AE8BB-BB0A-4311-93E6-B3B492F5EA2D}"/>
          </ac:graphicFrameMkLst>
        </pc:graphicFrameChg>
        <pc:graphicFrameChg chg="del">
          <ac:chgData name="Alex Miller" userId="8a9c8cbe-f8d3-4d94-836c-503c2865b52e" providerId="ADAL" clId="{94A57845-FC17-488F-BD2F-12AC0DCD45CA}" dt="2020-01-12T20:42:10.204" v="429" actId="478"/>
          <ac:graphicFrameMkLst>
            <pc:docMk/>
            <pc:sldMk cId="3413229067" sldId="256"/>
            <ac:graphicFrameMk id="33" creationId="{0A92E612-2474-4B45-BFAE-8931C7FA4056}"/>
          </ac:graphicFrameMkLst>
        </pc:graphicFrameChg>
        <pc:graphicFrameChg chg="del">
          <ac:chgData name="Alex Miller" userId="8a9c8cbe-f8d3-4d94-836c-503c2865b52e" providerId="ADAL" clId="{94A57845-FC17-488F-BD2F-12AC0DCD45CA}" dt="2020-01-12T20:37:40.096" v="12" actId="478"/>
          <ac:graphicFrameMkLst>
            <pc:docMk/>
            <pc:sldMk cId="3413229067" sldId="256"/>
            <ac:graphicFrameMk id="36" creationId="{793AF1D7-8A6B-4F0F-9F87-627DC18D9490}"/>
          </ac:graphicFrameMkLst>
        </pc:graphicFrameChg>
        <pc:graphicFrameChg chg="add del mod modGraphic">
          <ac:chgData name="Alex Miller" userId="8a9c8cbe-f8d3-4d94-836c-503c2865b52e" providerId="ADAL" clId="{94A57845-FC17-488F-BD2F-12AC0DCD45CA}" dt="2020-01-14T03:30:46.652" v="5344" actId="478"/>
          <ac:graphicFrameMkLst>
            <pc:docMk/>
            <pc:sldMk cId="3413229067" sldId="256"/>
            <ac:graphicFrameMk id="71" creationId="{B2898774-ABD1-42BA-8E6F-BBD26C42E8CD}"/>
          </ac:graphicFrameMkLst>
        </pc:graphicFrameChg>
        <pc:graphicFrameChg chg="add mod modGraphic">
          <ac:chgData name="Alex Miller" userId="8a9c8cbe-f8d3-4d94-836c-503c2865b52e" providerId="ADAL" clId="{94A57845-FC17-488F-BD2F-12AC0DCD45CA}" dt="2020-01-15T00:57:03.447" v="9933" actId="1076"/>
          <ac:graphicFrameMkLst>
            <pc:docMk/>
            <pc:sldMk cId="3413229067" sldId="256"/>
            <ac:graphicFrameMk id="81" creationId="{9FA55972-B926-40A8-A6CB-74785F51EAA6}"/>
          </ac:graphicFrameMkLst>
        </pc:graphicFrameChg>
        <pc:graphicFrameChg chg="add del mod modGraphic">
          <ac:chgData name="Alex Miller" userId="8a9c8cbe-f8d3-4d94-836c-503c2865b52e" providerId="ADAL" clId="{94A57845-FC17-488F-BD2F-12AC0DCD45CA}" dt="2020-01-14T16:54:31.587" v="5347" actId="478"/>
          <ac:graphicFrameMkLst>
            <pc:docMk/>
            <pc:sldMk cId="3413229067" sldId="256"/>
            <ac:graphicFrameMk id="83" creationId="{3D3D795B-D347-4AFC-93E9-983943B74C72}"/>
          </ac:graphicFrameMkLst>
        </pc:graphicFrameChg>
        <pc:graphicFrameChg chg="add mod modGraphic">
          <ac:chgData name="Alex Miller" userId="8a9c8cbe-f8d3-4d94-836c-503c2865b52e" providerId="ADAL" clId="{94A57845-FC17-488F-BD2F-12AC0DCD45CA}" dt="2020-01-15T00:57:03.447" v="9933" actId="1076"/>
          <ac:graphicFrameMkLst>
            <pc:docMk/>
            <pc:sldMk cId="3413229067" sldId="256"/>
            <ac:graphicFrameMk id="85" creationId="{A275F376-65A1-4F6A-AE7B-25217568866B}"/>
          </ac:graphicFrameMkLst>
        </pc:graphicFrameChg>
        <pc:graphicFrameChg chg="add mod">
          <ac:chgData name="Alex Miller" userId="8a9c8cbe-f8d3-4d94-836c-503c2865b52e" providerId="ADAL" clId="{94A57845-FC17-488F-BD2F-12AC0DCD45CA}" dt="2020-01-15T01:05:45.082" v="9965" actId="1076"/>
          <ac:graphicFrameMkLst>
            <pc:docMk/>
            <pc:sldMk cId="3413229067" sldId="256"/>
            <ac:graphicFrameMk id="88" creationId="{122E5B96-3F09-479F-8B91-10F625EEC0D3}"/>
          </ac:graphicFrameMkLst>
        </pc:graphicFrameChg>
        <pc:graphicFrameChg chg="add mod modGraphic">
          <ac:chgData name="Alex Miller" userId="8a9c8cbe-f8d3-4d94-836c-503c2865b52e" providerId="ADAL" clId="{94A57845-FC17-488F-BD2F-12AC0DCD45CA}" dt="2020-01-14T18:23:47.503" v="6729" actId="20577"/>
          <ac:graphicFrameMkLst>
            <pc:docMk/>
            <pc:sldMk cId="3413229067" sldId="256"/>
            <ac:graphicFrameMk id="90" creationId="{0B515A15-4733-4476-A601-25ACDFC201E9}"/>
          </ac:graphicFrameMkLst>
        </pc:graphicFrameChg>
        <pc:picChg chg="add del mod">
          <ac:chgData name="Alex Miller" userId="8a9c8cbe-f8d3-4d94-836c-503c2865b52e" providerId="ADAL" clId="{94A57845-FC17-488F-BD2F-12AC0DCD45CA}" dt="2020-01-12T20:44:22.251" v="445" actId="478"/>
          <ac:picMkLst>
            <pc:docMk/>
            <pc:sldMk cId="3413229067" sldId="256"/>
            <ac:picMk id="5" creationId="{F9DCD0E2-5870-424E-A14F-27B49C765F83}"/>
          </ac:picMkLst>
        </pc:picChg>
        <pc:picChg chg="add mod">
          <ac:chgData name="Alex Miller" userId="8a9c8cbe-f8d3-4d94-836c-503c2865b52e" providerId="ADAL" clId="{94A57845-FC17-488F-BD2F-12AC0DCD45CA}" dt="2020-01-14T17:19:03.818" v="5537" actId="1076"/>
          <ac:picMkLst>
            <pc:docMk/>
            <pc:sldMk cId="3413229067" sldId="256"/>
            <ac:picMk id="12" creationId="{C3DC4DD4-0A03-4816-B986-17E08D1E0746}"/>
          </ac:picMkLst>
        </pc:picChg>
        <pc:picChg chg="del">
          <ac:chgData name="Alex Miller" userId="8a9c8cbe-f8d3-4d94-836c-503c2865b52e" providerId="ADAL" clId="{94A57845-FC17-488F-BD2F-12AC0DCD45CA}" dt="2020-01-12T20:37:26.670" v="5" actId="478"/>
          <ac:picMkLst>
            <pc:docMk/>
            <pc:sldMk cId="3413229067" sldId="256"/>
            <ac:picMk id="16" creationId="{B3AF0F78-54D7-4399-A36E-FE99FEFDF8C0}"/>
          </ac:picMkLst>
        </pc:picChg>
        <pc:picChg chg="del">
          <ac:chgData name="Alex Miller" userId="8a9c8cbe-f8d3-4d94-836c-503c2865b52e" providerId="ADAL" clId="{94A57845-FC17-488F-BD2F-12AC0DCD45CA}" dt="2020-01-12T20:42:13.916" v="431" actId="478"/>
          <ac:picMkLst>
            <pc:docMk/>
            <pc:sldMk cId="3413229067" sldId="256"/>
            <ac:picMk id="20" creationId="{00000000-0000-0000-0000-000000000000}"/>
          </ac:picMkLst>
        </pc:picChg>
        <pc:picChg chg="del">
          <ac:chgData name="Alex Miller" userId="8a9c8cbe-f8d3-4d94-836c-503c2865b52e" providerId="ADAL" clId="{94A57845-FC17-488F-BD2F-12AC0DCD45CA}" dt="2020-01-12T20:42:18.061" v="434" actId="478"/>
          <ac:picMkLst>
            <pc:docMk/>
            <pc:sldMk cId="3413229067" sldId="256"/>
            <ac:picMk id="21" creationId="{00000000-0000-0000-0000-000000000000}"/>
          </ac:picMkLst>
        </pc:picChg>
        <pc:picChg chg="del">
          <ac:chgData name="Alex Miller" userId="8a9c8cbe-f8d3-4d94-836c-503c2865b52e" providerId="ADAL" clId="{94A57845-FC17-488F-BD2F-12AC0DCD45CA}" dt="2020-01-12T20:42:33.628" v="438" actId="478"/>
          <ac:picMkLst>
            <pc:docMk/>
            <pc:sldMk cId="3413229067" sldId="256"/>
            <ac:picMk id="23" creationId="{00000000-0000-0000-0000-000000000000}"/>
          </ac:picMkLst>
        </pc:picChg>
        <pc:picChg chg="del">
          <ac:chgData name="Alex Miller" userId="8a9c8cbe-f8d3-4d94-836c-503c2865b52e" providerId="ADAL" clId="{94A57845-FC17-488F-BD2F-12AC0DCD45CA}" dt="2020-01-12T20:42:11.245" v="430" actId="478"/>
          <ac:picMkLst>
            <pc:docMk/>
            <pc:sldMk cId="3413229067" sldId="256"/>
            <ac:picMk id="24" creationId="{00000000-0000-0000-0000-000000000000}"/>
          </ac:picMkLst>
        </pc:picChg>
        <pc:picChg chg="del">
          <ac:chgData name="Alex Miller" userId="8a9c8cbe-f8d3-4d94-836c-503c2865b52e" providerId="ADAL" clId="{94A57845-FC17-488F-BD2F-12AC0DCD45CA}" dt="2020-01-12T20:37:11.992" v="0" actId="478"/>
          <ac:picMkLst>
            <pc:docMk/>
            <pc:sldMk cId="3413229067" sldId="256"/>
            <ac:picMk id="43" creationId="{4FFCA61D-B44B-4579-B111-000512DE4651}"/>
          </ac:picMkLst>
        </pc:picChg>
        <pc:picChg chg="del">
          <ac:chgData name="Alex Miller" userId="8a9c8cbe-f8d3-4d94-836c-503c2865b52e" providerId="ADAL" clId="{94A57845-FC17-488F-BD2F-12AC0DCD45CA}" dt="2020-01-12T20:37:54.622" v="17" actId="478"/>
          <ac:picMkLst>
            <pc:docMk/>
            <pc:sldMk cId="3413229067" sldId="256"/>
            <ac:picMk id="73" creationId="{BE900FE3-DE81-4D54-BD5D-AC1F0100C6C8}"/>
          </ac:picMkLst>
        </pc:picChg>
        <pc:cxnChg chg="add del">
          <ac:chgData name="Alex Miller" userId="8a9c8cbe-f8d3-4d94-836c-503c2865b52e" providerId="ADAL" clId="{94A57845-FC17-488F-BD2F-12AC0DCD45CA}" dt="2020-01-15T00:36:31.324" v="8874" actId="478"/>
          <ac:cxnSpMkLst>
            <pc:docMk/>
            <pc:sldMk cId="3413229067" sldId="256"/>
            <ac:cxnSpMk id="10" creationId="{9CFE22C8-DA2C-4116-8B65-B15C4E232CC9}"/>
          </ac:cxnSpMkLst>
        </pc:cxnChg>
        <pc:cxnChg chg="add del">
          <ac:chgData name="Alex Miller" userId="8a9c8cbe-f8d3-4d94-836c-503c2865b52e" providerId="ADAL" clId="{94A57845-FC17-488F-BD2F-12AC0DCD45CA}" dt="2020-01-15T00:36:31.324" v="8874" actId="478"/>
          <ac:cxnSpMkLst>
            <pc:docMk/>
            <pc:sldMk cId="3413229067" sldId="256"/>
            <ac:cxnSpMk id="46" creationId="{92568467-0858-4D50-928B-797381342001}"/>
          </ac:cxnSpMkLst>
        </pc:cxnChg>
        <pc:cxnChg chg="add del">
          <ac:chgData name="Alex Miller" userId="8a9c8cbe-f8d3-4d94-836c-503c2865b52e" providerId="ADAL" clId="{94A57845-FC17-488F-BD2F-12AC0DCD45CA}" dt="2020-01-15T00:36:31.324" v="8874" actId="478"/>
          <ac:cxnSpMkLst>
            <pc:docMk/>
            <pc:sldMk cId="3413229067" sldId="256"/>
            <ac:cxnSpMk id="66" creationId="{3B002040-5608-49E6-AF51-640AE2A5CAE9}"/>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edumich-my.sharepoint.com/personal/alexkm_medumich_onmicrosoft_com/Documents/Research/Ortho/Impact%20Project%20Sheet%20-%20Ped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dirty="0"/>
              <a:t>Practice</a:t>
            </a:r>
            <a:r>
              <a:rPr lang="en-US" sz="2800" baseline="0" dirty="0"/>
              <a:t> </a:t>
            </a:r>
            <a:r>
              <a:rPr lang="en-US" sz="2800" dirty="0"/>
              <a:t>Revenue</a:t>
            </a:r>
            <a:r>
              <a:rPr lang="en-US" sz="2800" baseline="0" dirty="0"/>
              <a:t> from Public Insurance</a:t>
            </a:r>
            <a:endParaRPr lang="en-US" sz="2800" dirty="0"/>
          </a:p>
        </c:rich>
      </c:tx>
      <c:layout>
        <c:manualLayout>
          <c:xMode val="edge"/>
          <c:yMode val="edge"/>
          <c:x val="0.20558441714807224"/>
          <c:y val="1.8885690209271017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956132894429501"/>
          <c:y val="7.2240765186291953E-2"/>
          <c:w val="0.79785700527171377"/>
          <c:h val="0.79840432470792044"/>
        </c:manualLayout>
      </c:layout>
      <c:barChart>
        <c:barDir val="col"/>
        <c:grouping val="clustered"/>
        <c:varyColors val="0"/>
        <c:ser>
          <c:idx val="0"/>
          <c:order val="0"/>
          <c:tx>
            <c:v>Primary Care</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'Knee Pain, con''t'!$A$18:$A$21</c:f>
              <c:strCache>
                <c:ptCount val="4"/>
                <c:pt idx="0">
                  <c:v>0-25%</c:v>
                </c:pt>
                <c:pt idx="1">
                  <c:v>26-50%</c:v>
                </c:pt>
                <c:pt idx="2">
                  <c:v>51-75%</c:v>
                </c:pt>
                <c:pt idx="3">
                  <c:v>76-100%</c:v>
                </c:pt>
              </c:strCache>
            </c:strRef>
          </c:cat>
          <c:val>
            <c:numRef>
              <c:f>'Knee Pain, con''t'!$B$18:$B$21</c:f>
              <c:numCache>
                <c:formatCode>General</c:formatCode>
                <c:ptCount val="4"/>
                <c:pt idx="0">
                  <c:v>64.45</c:v>
                </c:pt>
                <c:pt idx="1">
                  <c:v>20.71</c:v>
                </c:pt>
                <c:pt idx="2">
                  <c:v>11.46</c:v>
                </c:pt>
                <c:pt idx="3">
                  <c:v>3.37</c:v>
                </c:pt>
              </c:numCache>
            </c:numRef>
          </c:val>
          <c:extLst>
            <c:ext xmlns:c16="http://schemas.microsoft.com/office/drawing/2014/chart" uri="{C3380CC4-5D6E-409C-BE32-E72D297353CC}">
              <c16:uniqueId val="{00000000-FE4B-4A6F-9EF6-106989146010}"/>
            </c:ext>
          </c:extLst>
        </c:ser>
        <c:ser>
          <c:idx val="1"/>
          <c:order val="1"/>
          <c:tx>
            <c:v>Orthopaedic Surgery</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'Knee Pain, con''t'!$A$18:$A$21</c:f>
              <c:strCache>
                <c:ptCount val="4"/>
                <c:pt idx="0">
                  <c:v>0-25%</c:v>
                </c:pt>
                <c:pt idx="1">
                  <c:v>26-50%</c:v>
                </c:pt>
                <c:pt idx="2">
                  <c:v>51-75%</c:v>
                </c:pt>
                <c:pt idx="3">
                  <c:v>76-100%</c:v>
                </c:pt>
              </c:strCache>
            </c:strRef>
          </c:cat>
          <c:val>
            <c:numRef>
              <c:f>'Knee Pain, con''t'!$C$18:$C$21</c:f>
              <c:numCache>
                <c:formatCode>General</c:formatCode>
                <c:ptCount val="4"/>
                <c:pt idx="0">
                  <c:v>90.41</c:v>
                </c:pt>
                <c:pt idx="1">
                  <c:v>4.75</c:v>
                </c:pt>
                <c:pt idx="2">
                  <c:v>4.84</c:v>
                </c:pt>
                <c:pt idx="3">
                  <c:v>0</c:v>
                </c:pt>
              </c:numCache>
            </c:numRef>
          </c:val>
          <c:extLst>
            <c:ext xmlns:c16="http://schemas.microsoft.com/office/drawing/2014/chart" uri="{C3380CC4-5D6E-409C-BE32-E72D297353CC}">
              <c16:uniqueId val="{00000001-FE4B-4A6F-9EF6-106989146010}"/>
            </c:ext>
          </c:extLst>
        </c:ser>
        <c:dLbls>
          <c:dLblPos val="outEnd"/>
          <c:showLegendKey val="0"/>
          <c:showVal val="1"/>
          <c:showCatName val="0"/>
          <c:showSerName val="0"/>
          <c:showPercent val="0"/>
          <c:showBubbleSize val="0"/>
        </c:dLbls>
        <c:gapWidth val="219"/>
        <c:overlap val="-27"/>
        <c:axId val="443330208"/>
        <c:axId val="556304944"/>
      </c:barChart>
      <c:catAx>
        <c:axId val="443330208"/>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Percent</a:t>
                </a:r>
                <a:r>
                  <a:rPr lang="en-US" sz="2400" baseline="0"/>
                  <a:t> of Patient Care Revenue from Medicaid or CHIP Programs</a:t>
                </a:r>
                <a:endParaRPr lang="en-US" sz="2400"/>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56304944"/>
        <c:crosses val="autoZero"/>
        <c:auto val="1"/>
        <c:lblAlgn val="ctr"/>
        <c:lblOffset val="100"/>
        <c:noMultiLvlLbl val="0"/>
      </c:catAx>
      <c:valAx>
        <c:axId val="556304944"/>
        <c:scaling>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a:t>
                </a:r>
                <a:r>
                  <a:rPr lang="en-US" sz="2400" baseline="0"/>
                  <a:t> Of Practices in Survey</a:t>
                </a:r>
                <a:endParaRPr lang="en-US" sz="2400"/>
              </a:p>
            </c:rich>
          </c:tx>
          <c:layout>
            <c:manualLayout>
              <c:xMode val="edge"/>
              <c:yMode val="edge"/>
              <c:x val="1.4632157565051629E-2"/>
              <c:y val="0.3361579809337637"/>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43330208"/>
        <c:crosses val="autoZero"/>
        <c:crossBetween val="between"/>
      </c:valAx>
      <c:spPr>
        <a:noFill/>
        <a:ln>
          <a:noFill/>
        </a:ln>
        <a:effectLst/>
      </c:spPr>
    </c:plotArea>
    <c:legend>
      <c:legendPos val="r"/>
      <c:layout>
        <c:manualLayout>
          <c:xMode val="edge"/>
          <c:yMode val="edge"/>
          <c:x val="0.64222351046079706"/>
          <c:y val="0.31115550502696782"/>
          <c:w val="0.18796493666591571"/>
          <c:h val="0.2118066491688538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88BDA-ABA3-45E3-8385-06F3E9CEE1B9}" type="datetimeFigureOut">
              <a:rPr lang="en-US" smtClean="0"/>
              <a:t>1/12/2020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664849-FEF3-4512-B9FD-76C9B6C2BE87}" type="slidenum">
              <a:rPr lang="en-US" smtClean="0"/>
              <a:t>‹#›</a:t>
            </a:fld>
            <a:endParaRPr lang="en-US"/>
          </a:p>
        </p:txBody>
      </p:sp>
    </p:spTree>
    <p:extLst>
      <p:ext uri="{BB962C8B-B14F-4D97-AF65-F5344CB8AC3E}">
        <p14:creationId xmlns:p14="http://schemas.microsoft.com/office/powerpoint/2010/main" val="82882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4489452"/>
            <a:ext cx="3108960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572000" y="14408152"/>
            <a:ext cx="274320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597599-95DD-4D9B-80B2-6FFFAB7DE9FA}"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118046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97599-95DD-4D9B-80B2-6FFFAB7DE9FA}"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219412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2" y="6838958"/>
            <a:ext cx="3154680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495552" y="18357858"/>
            <a:ext cx="31546800" cy="6000748"/>
          </a:xfrm>
        </p:spPr>
        <p:txBody>
          <a:bodyPr/>
          <a:lstStyle>
            <a:lvl1pPr marL="0" indent="0">
              <a:buNone/>
              <a:defRPr sz="9600">
                <a:solidFill>
                  <a:schemeClr val="tx1"/>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97599-95DD-4D9B-80B2-6FFFAB7DE9FA}"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428523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7302500"/>
            <a:ext cx="15544800" cy="17405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7302500"/>
            <a:ext cx="15544800" cy="17405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597599-95DD-4D9B-80B2-6FFFAB7DE9FA}"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1893789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460506"/>
            <a:ext cx="315468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8" y="6724652"/>
            <a:ext cx="15473360"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Edit Master text styles</a:t>
            </a:r>
          </a:p>
        </p:txBody>
      </p:sp>
      <p:sp>
        <p:nvSpPr>
          <p:cNvPr id="4" name="Content Placeholder 3"/>
          <p:cNvSpPr>
            <a:spLocks noGrp="1"/>
          </p:cNvSpPr>
          <p:nvPr>
            <p:ph sz="half" idx="2"/>
          </p:nvPr>
        </p:nvSpPr>
        <p:spPr>
          <a:xfrm>
            <a:off x="2519368" y="10020300"/>
            <a:ext cx="15473360" cy="14738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2" y="6724652"/>
            <a:ext cx="15549564"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Edit Master text styles</a:t>
            </a:r>
          </a:p>
        </p:txBody>
      </p:sp>
      <p:sp>
        <p:nvSpPr>
          <p:cNvPr id="6" name="Content Placeholder 5"/>
          <p:cNvSpPr>
            <a:spLocks noGrp="1"/>
          </p:cNvSpPr>
          <p:nvPr>
            <p:ph sz="quarter" idx="4"/>
          </p:nvPr>
        </p:nvSpPr>
        <p:spPr>
          <a:xfrm>
            <a:off x="18516602" y="10020300"/>
            <a:ext cx="15549564" cy="147383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597599-95DD-4D9B-80B2-6FFFAB7DE9FA}"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4155500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597599-95DD-4D9B-80B2-6FFFAB7DE9FA}"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2083268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97599-95DD-4D9B-80B2-6FFFAB7DE9FA}"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4222507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5549564" y="3949706"/>
            <a:ext cx="1851660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Edit Master text styles</a:t>
            </a:r>
          </a:p>
        </p:txBody>
      </p:sp>
      <p:sp>
        <p:nvSpPr>
          <p:cNvPr id="5" name="Date Placeholder 4"/>
          <p:cNvSpPr>
            <a:spLocks noGrp="1"/>
          </p:cNvSpPr>
          <p:nvPr>
            <p:ph type="dt" sz="half" idx="10"/>
          </p:nvPr>
        </p:nvSpPr>
        <p:spPr/>
        <p:txBody>
          <a:bodyPr/>
          <a:lstStyle/>
          <a:p>
            <a:fld id="{C5597599-95DD-4D9B-80B2-6FFFAB7DE9FA}"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54288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828800"/>
            <a:ext cx="11796712"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3949706"/>
            <a:ext cx="1851660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Click icon to add picture</a:t>
            </a:r>
            <a:endParaRPr lang="en-US" dirty="0"/>
          </a:p>
        </p:txBody>
      </p:sp>
      <p:sp>
        <p:nvSpPr>
          <p:cNvPr id="4" name="Text Placeholder 3"/>
          <p:cNvSpPr>
            <a:spLocks noGrp="1"/>
          </p:cNvSpPr>
          <p:nvPr>
            <p:ph type="body" sz="half" idx="2"/>
          </p:nvPr>
        </p:nvSpPr>
        <p:spPr>
          <a:xfrm>
            <a:off x="2519364" y="8229600"/>
            <a:ext cx="11796712"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Edit Master text styles</a:t>
            </a:r>
          </a:p>
        </p:txBody>
      </p:sp>
      <p:sp>
        <p:nvSpPr>
          <p:cNvPr id="5" name="Date Placeholder 4"/>
          <p:cNvSpPr>
            <a:spLocks noGrp="1"/>
          </p:cNvSpPr>
          <p:nvPr>
            <p:ph type="dt" sz="half" idx="10"/>
          </p:nvPr>
        </p:nvSpPr>
        <p:spPr/>
        <p:txBody>
          <a:bodyPr/>
          <a:lstStyle/>
          <a:p>
            <a:fld id="{C5597599-95DD-4D9B-80B2-6FFFAB7DE9FA}"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3178476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97599-95DD-4D9B-80B2-6FFFAB7DE9FA}"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348184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2" y="1460500"/>
            <a:ext cx="7886700"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2" y="1460500"/>
            <a:ext cx="23202900" cy="2324735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97599-95DD-4D9B-80B2-6FFFAB7DE9FA}"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F7B30-0310-4746-93BA-F0F9D39E51F6}" type="slidenum">
              <a:rPr lang="en-US" smtClean="0"/>
              <a:t>‹#›</a:t>
            </a:fld>
            <a:endParaRPr lang="en-US"/>
          </a:p>
        </p:txBody>
      </p:sp>
    </p:spTree>
    <p:extLst>
      <p:ext uri="{BB962C8B-B14F-4D97-AF65-F5344CB8AC3E}">
        <p14:creationId xmlns:p14="http://schemas.microsoft.com/office/powerpoint/2010/main" val="164577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460506"/>
            <a:ext cx="315468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7302500"/>
            <a:ext cx="31546800" cy="17405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25425406"/>
            <a:ext cx="822960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C5597599-95DD-4D9B-80B2-6FFFAB7DE9FA}" type="datetimeFigureOut">
              <a:rPr lang="en-US" smtClean="0"/>
              <a:t>1/12/2020</a:t>
            </a:fld>
            <a:endParaRPr lang="en-US"/>
          </a:p>
        </p:txBody>
      </p:sp>
      <p:sp>
        <p:nvSpPr>
          <p:cNvPr id="5" name="Footer Placeholder 4"/>
          <p:cNvSpPr>
            <a:spLocks noGrp="1"/>
          </p:cNvSpPr>
          <p:nvPr>
            <p:ph type="ftr" sz="quarter" idx="3"/>
          </p:nvPr>
        </p:nvSpPr>
        <p:spPr>
          <a:xfrm>
            <a:off x="12115800" y="25425406"/>
            <a:ext cx="1234440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831800" y="25425406"/>
            <a:ext cx="822960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812F7B30-0310-4746-93BA-F0F9D39E51F6}" type="slidenum">
              <a:rPr lang="en-US" smtClean="0"/>
              <a:t>‹#›</a:t>
            </a:fld>
            <a:endParaRPr lang="en-US"/>
          </a:p>
        </p:txBody>
      </p:sp>
    </p:spTree>
    <p:extLst>
      <p:ext uri="{BB962C8B-B14F-4D97-AF65-F5344CB8AC3E}">
        <p14:creationId xmlns:p14="http://schemas.microsoft.com/office/powerpoint/2010/main" val="4057438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B2846C1-A11A-4548-B4DB-0A52B09CDAE6}"/>
              </a:ext>
            </a:extLst>
          </p:cNvPr>
          <p:cNvSpPr/>
          <p:nvPr/>
        </p:nvSpPr>
        <p:spPr>
          <a:xfrm>
            <a:off x="0" y="0"/>
            <a:ext cx="36576000" cy="3925288"/>
          </a:xfrm>
          <a:prstGeom prst="rect">
            <a:avLst/>
          </a:prstGeom>
          <a:solidFill>
            <a:srgbClr val="002E5E"/>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BAD9BA24-F1D6-4EE9-B9C4-953C57CE9602}"/>
              </a:ext>
            </a:extLst>
          </p:cNvPr>
          <p:cNvSpPr>
            <a:spLocks noGrp="1"/>
          </p:cNvSpPr>
          <p:nvPr>
            <p:ph type="ctrTitle"/>
          </p:nvPr>
        </p:nvSpPr>
        <p:spPr>
          <a:xfrm>
            <a:off x="4876521" y="204378"/>
            <a:ext cx="32187103" cy="3581298"/>
          </a:xfrm>
        </p:spPr>
        <p:txBody>
          <a:bodyPr>
            <a:noAutofit/>
          </a:bodyPr>
          <a:lstStyle/>
          <a:p>
            <a:pPr algn="l"/>
            <a:r>
              <a:rPr lang="en-US" sz="8000" b="1" dirty="0">
                <a:solidFill>
                  <a:schemeClr val="bg1"/>
                </a:solidFill>
                <a:latin typeface="Arial Narrow" panose="020B0606020202030204" pitchFamily="34" charset="0"/>
                <a:cs typeface="Arial" panose="020B0604020202020204" pitchFamily="34" charset="0"/>
              </a:rPr>
              <a:t>Identifying Disparities in Treatment of Adolescent Knee Pain: Evaluation of a Nationally-Representative Database of Outpatient and Emergency Visits</a:t>
            </a:r>
            <a:br>
              <a:rPr lang="en-US" sz="30000" dirty="0">
                <a:solidFill>
                  <a:schemeClr val="bg1"/>
                </a:solidFill>
                <a:latin typeface="Arial" panose="020B0604020202020204" pitchFamily="34" charset="0"/>
                <a:cs typeface="Arial" panose="020B0604020202020204" pitchFamily="34" charset="0"/>
              </a:rPr>
            </a:br>
            <a:r>
              <a:rPr lang="en-US" sz="6000" dirty="0">
                <a:solidFill>
                  <a:schemeClr val="bg1"/>
                </a:solidFill>
                <a:latin typeface="Arial Narrow" panose="020B0606020202030204" pitchFamily="34" charset="0"/>
                <a:cs typeface="Arial" panose="020B0604020202020204" pitchFamily="34" charset="0"/>
              </a:rPr>
              <a:t>Alex K. Miller</a:t>
            </a:r>
            <a:r>
              <a:rPr lang="en-US" sz="6000" baseline="30000" dirty="0">
                <a:solidFill>
                  <a:schemeClr val="bg1"/>
                </a:solidFill>
                <a:latin typeface="Arial Narrow" panose="020B0606020202030204" pitchFamily="34" charset="0"/>
                <a:cs typeface="Arial" panose="020B0604020202020204" pitchFamily="34" charset="0"/>
              </a:rPr>
              <a:t>1 </a:t>
            </a:r>
            <a:r>
              <a:rPr lang="en-US" sz="6000" dirty="0">
                <a:solidFill>
                  <a:schemeClr val="bg1"/>
                </a:solidFill>
                <a:latin typeface="Arial Narrow" panose="020B0606020202030204" pitchFamily="34" charset="0"/>
                <a:cs typeface="Arial" panose="020B0604020202020204" pitchFamily="34" charset="0"/>
              </a:rPr>
              <a:t>BS, Eileen A. Crawford</a:t>
            </a:r>
            <a:r>
              <a:rPr lang="en-US" sz="6000" baseline="30000" dirty="0">
                <a:solidFill>
                  <a:schemeClr val="bg1"/>
                </a:solidFill>
                <a:latin typeface="Arial Narrow" panose="020B0606020202030204" pitchFamily="34" charset="0"/>
                <a:cs typeface="Arial" panose="020B0604020202020204" pitchFamily="34" charset="0"/>
              </a:rPr>
              <a:t>2</a:t>
            </a:r>
            <a:r>
              <a:rPr lang="en-US" sz="6000" dirty="0">
                <a:solidFill>
                  <a:schemeClr val="bg1"/>
                </a:solidFill>
                <a:latin typeface="Arial Narrow" panose="020B0606020202030204" pitchFamily="34" charset="0"/>
                <a:cs typeface="Arial" panose="020B0604020202020204" pitchFamily="34" charset="0"/>
              </a:rPr>
              <a:t> MD</a:t>
            </a:r>
            <a:br>
              <a:rPr lang="en-US" sz="5400" baseline="30000" dirty="0">
                <a:solidFill>
                  <a:schemeClr val="bg1"/>
                </a:solidFill>
                <a:latin typeface="Arial Narrow" panose="020B0606020202030204" pitchFamily="34" charset="0"/>
                <a:cs typeface="Arial" panose="020B0604020202020204" pitchFamily="34" charset="0"/>
              </a:rPr>
            </a:br>
            <a:r>
              <a:rPr lang="en-US" sz="4400" baseline="30000" dirty="0">
                <a:solidFill>
                  <a:schemeClr val="bg1"/>
                </a:solidFill>
                <a:latin typeface="Arial Narrow" panose="020B0606020202030204" pitchFamily="34" charset="0"/>
                <a:cs typeface="Arial" panose="020B0604020202020204" pitchFamily="34" charset="0"/>
              </a:rPr>
              <a:t>1</a:t>
            </a:r>
            <a:r>
              <a:rPr lang="en-US" sz="4400" dirty="0">
                <a:solidFill>
                  <a:schemeClr val="bg1"/>
                </a:solidFill>
                <a:latin typeface="Arial Narrow" panose="020B0606020202030204" pitchFamily="34" charset="0"/>
                <a:cs typeface="Arial" panose="020B0604020202020204" pitchFamily="34" charset="0"/>
              </a:rPr>
              <a:t>University of Michigan Medical School, Ann Arbor, MI, USA; </a:t>
            </a:r>
            <a:r>
              <a:rPr lang="en-US" sz="4400" baseline="30000" dirty="0">
                <a:solidFill>
                  <a:schemeClr val="bg1"/>
                </a:solidFill>
                <a:latin typeface="Arial Narrow" panose="020B0606020202030204" pitchFamily="34" charset="0"/>
                <a:cs typeface="Arial" panose="020B0604020202020204" pitchFamily="34" charset="0"/>
              </a:rPr>
              <a:t>2</a:t>
            </a:r>
            <a:r>
              <a:rPr lang="en-US" sz="4400" dirty="0">
                <a:solidFill>
                  <a:schemeClr val="bg1"/>
                </a:solidFill>
                <a:latin typeface="Arial Narrow" panose="020B0606020202030204" pitchFamily="34" charset="0"/>
                <a:cs typeface="Arial" panose="020B0604020202020204" pitchFamily="34" charset="0"/>
              </a:rPr>
              <a:t>Department of Orthopaedic Surgery, Michigan Medicine, Ann Arbor, MI, USA </a:t>
            </a:r>
            <a:endParaRPr lang="en-US" sz="20800" baseline="30000" dirty="0">
              <a:solidFill>
                <a:schemeClr val="bg1"/>
              </a:solidFill>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A31FF7E7-BC20-46AA-A228-BDA39FE43534}"/>
              </a:ext>
            </a:extLst>
          </p:cNvPr>
          <p:cNvSpPr txBox="1"/>
          <p:nvPr/>
        </p:nvSpPr>
        <p:spPr>
          <a:xfrm>
            <a:off x="875269" y="15801838"/>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Demographic Analysis</a:t>
            </a:r>
            <a:endParaRPr lang="en-US" dirty="0">
              <a:latin typeface="Arial" panose="020B0604020202020204" pitchFamily="34" charset="0"/>
              <a:cs typeface="Arial" panose="020B0604020202020204" pitchFamily="34" charset="0"/>
            </a:endParaRPr>
          </a:p>
        </p:txBody>
      </p:sp>
      <p:cxnSp>
        <p:nvCxnSpPr>
          <p:cNvPr id="66" name="Straight Connector 65">
            <a:extLst>
              <a:ext uri="{FF2B5EF4-FFF2-40B4-BE49-F238E27FC236}">
                <a16:creationId xmlns:a16="http://schemas.microsoft.com/office/drawing/2014/main" id="{3B002040-5608-49E6-AF51-640AE2A5CAE9}"/>
              </a:ext>
            </a:extLst>
          </p:cNvPr>
          <p:cNvCxnSpPr/>
          <p:nvPr/>
        </p:nvCxnSpPr>
        <p:spPr>
          <a:xfrm>
            <a:off x="30283564" y="12432105"/>
            <a:ext cx="73152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752AE2A3-212B-4A5E-B668-07EB3FA8CCAB}"/>
              </a:ext>
            </a:extLst>
          </p:cNvPr>
          <p:cNvSpPr txBox="1"/>
          <p:nvPr/>
        </p:nvSpPr>
        <p:spPr>
          <a:xfrm>
            <a:off x="30155356" y="12458716"/>
            <a:ext cx="987936"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100 µm</a:t>
            </a:r>
          </a:p>
        </p:txBody>
      </p:sp>
      <p:sp>
        <p:nvSpPr>
          <p:cNvPr id="74" name="TextBox 73">
            <a:extLst>
              <a:ext uri="{FF2B5EF4-FFF2-40B4-BE49-F238E27FC236}">
                <a16:creationId xmlns:a16="http://schemas.microsoft.com/office/drawing/2014/main" id="{0C721418-00A0-46EC-8E88-DDDEED0CA514}"/>
              </a:ext>
            </a:extLst>
          </p:cNvPr>
          <p:cNvSpPr txBox="1"/>
          <p:nvPr/>
        </p:nvSpPr>
        <p:spPr>
          <a:xfrm>
            <a:off x="24931027" y="23145949"/>
            <a:ext cx="11389453"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References</a:t>
            </a:r>
            <a:endParaRPr lang="en-US" dirty="0"/>
          </a:p>
        </p:txBody>
      </p:sp>
      <p:cxnSp>
        <p:nvCxnSpPr>
          <p:cNvPr id="10" name="Straight Arrow Connector 9">
            <a:extLst>
              <a:ext uri="{FF2B5EF4-FFF2-40B4-BE49-F238E27FC236}">
                <a16:creationId xmlns:a16="http://schemas.microsoft.com/office/drawing/2014/main" id="{9CFE22C8-DA2C-4116-8B65-B15C4E232CC9}"/>
              </a:ext>
            </a:extLst>
          </p:cNvPr>
          <p:cNvCxnSpPr/>
          <p:nvPr/>
        </p:nvCxnSpPr>
        <p:spPr>
          <a:xfrm flipH="1">
            <a:off x="32123795" y="11206648"/>
            <a:ext cx="31461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2568467-0858-4D50-928B-797381342001}"/>
              </a:ext>
            </a:extLst>
          </p:cNvPr>
          <p:cNvCxnSpPr>
            <a:cxnSpLocks/>
          </p:cNvCxnSpPr>
          <p:nvPr/>
        </p:nvCxnSpPr>
        <p:spPr>
          <a:xfrm>
            <a:off x="33705130" y="12015298"/>
            <a:ext cx="321656"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15C4767B-731C-4D13-AAC7-47AA6FE73260}"/>
              </a:ext>
            </a:extLst>
          </p:cNvPr>
          <p:cNvSpPr txBox="1"/>
          <p:nvPr/>
        </p:nvSpPr>
        <p:spPr>
          <a:xfrm>
            <a:off x="32438409" y="11021982"/>
            <a:ext cx="987936"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a</a:t>
            </a:r>
          </a:p>
        </p:txBody>
      </p:sp>
      <p:sp>
        <p:nvSpPr>
          <p:cNvPr id="48" name="TextBox 47">
            <a:extLst>
              <a:ext uri="{FF2B5EF4-FFF2-40B4-BE49-F238E27FC236}">
                <a16:creationId xmlns:a16="http://schemas.microsoft.com/office/drawing/2014/main" id="{5FD1132B-4DBC-45F9-A17B-B18DAF3942FF}"/>
              </a:ext>
            </a:extLst>
          </p:cNvPr>
          <p:cNvSpPr txBox="1"/>
          <p:nvPr/>
        </p:nvSpPr>
        <p:spPr>
          <a:xfrm>
            <a:off x="33452912" y="11830632"/>
            <a:ext cx="444046"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b</a:t>
            </a:r>
          </a:p>
        </p:txBody>
      </p:sp>
      <p:pic>
        <p:nvPicPr>
          <p:cNvPr id="12" name="Picture 11">
            <a:extLst>
              <a:ext uri="{FF2B5EF4-FFF2-40B4-BE49-F238E27FC236}">
                <a16:creationId xmlns:a16="http://schemas.microsoft.com/office/drawing/2014/main" id="{C3DC4DD4-0A03-4816-B986-17E08D1E0746}"/>
              </a:ext>
            </a:extLst>
          </p:cNvPr>
          <p:cNvPicPr>
            <a:picLocks noChangeAspect="1"/>
          </p:cNvPicPr>
          <p:nvPr/>
        </p:nvPicPr>
        <p:blipFill>
          <a:blip r:embed="rId2"/>
          <a:stretch>
            <a:fillRect/>
          </a:stretch>
        </p:blipFill>
        <p:spPr>
          <a:xfrm>
            <a:off x="885863" y="0"/>
            <a:ext cx="3925288" cy="3907898"/>
          </a:xfrm>
          <a:prstGeom prst="rect">
            <a:avLst/>
          </a:prstGeom>
        </p:spPr>
      </p:pic>
      <p:sp>
        <p:nvSpPr>
          <p:cNvPr id="50" name="TextBox 49">
            <a:extLst>
              <a:ext uri="{FF2B5EF4-FFF2-40B4-BE49-F238E27FC236}">
                <a16:creationId xmlns:a16="http://schemas.microsoft.com/office/drawing/2014/main" id="{C3C75A71-747F-48C2-B97F-C67495D3DA36}"/>
              </a:ext>
            </a:extLst>
          </p:cNvPr>
          <p:cNvSpPr txBox="1"/>
          <p:nvPr/>
        </p:nvSpPr>
        <p:spPr>
          <a:xfrm>
            <a:off x="24931027" y="9135410"/>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Discussion</a:t>
            </a:r>
          </a:p>
        </p:txBody>
      </p:sp>
      <p:sp>
        <p:nvSpPr>
          <p:cNvPr id="58" name="TextBox 57">
            <a:extLst>
              <a:ext uri="{FF2B5EF4-FFF2-40B4-BE49-F238E27FC236}">
                <a16:creationId xmlns:a16="http://schemas.microsoft.com/office/drawing/2014/main" id="{BABB2C46-19C9-429E-9FDD-2DC68D7ADE99}"/>
              </a:ext>
            </a:extLst>
          </p:cNvPr>
          <p:cNvSpPr txBox="1"/>
          <p:nvPr/>
        </p:nvSpPr>
        <p:spPr>
          <a:xfrm>
            <a:off x="13051959" y="4141245"/>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Results</a:t>
            </a:r>
            <a:endParaRPr lang="en-US"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D6E41436-4189-4D64-92C6-3A94202E47A5}"/>
              </a:ext>
            </a:extLst>
          </p:cNvPr>
          <p:cNvSpPr txBox="1"/>
          <p:nvPr/>
        </p:nvSpPr>
        <p:spPr>
          <a:xfrm>
            <a:off x="24931027" y="19496653"/>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Conclusions</a:t>
            </a:r>
            <a:endParaRPr lang="en-US"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038C637F-FA6C-47AE-B563-1186ED0C974D}"/>
              </a:ext>
            </a:extLst>
          </p:cNvPr>
          <p:cNvSpPr txBox="1"/>
          <p:nvPr/>
        </p:nvSpPr>
        <p:spPr>
          <a:xfrm>
            <a:off x="715117" y="9780033"/>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Methods</a:t>
            </a:r>
            <a:endParaRPr lang="en-US"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A7D385E-6BCF-42B4-9AEB-8BEC5FE0D823}"/>
              </a:ext>
            </a:extLst>
          </p:cNvPr>
          <p:cNvSpPr txBox="1"/>
          <p:nvPr/>
        </p:nvSpPr>
        <p:spPr>
          <a:xfrm>
            <a:off x="888923" y="10728832"/>
            <a:ext cx="10926043" cy="4893647"/>
          </a:xfrm>
          <a:prstGeom prst="rect">
            <a:avLst/>
          </a:prstGeom>
          <a:noFill/>
        </p:spPr>
        <p:txBody>
          <a:bodyPr wrap="square" rtlCol="0">
            <a:spAutoFit/>
          </a:bodyPr>
          <a:lstStyle/>
          <a:p>
            <a:r>
              <a:rPr lang="en-US" sz="2400" dirty="0"/>
              <a:t>This is a secondary analysis of the data within the publicly-available, National Center for Health Statistics (CDC) administered National Ambulatory Medical Care Survey (NAMCS; outpatient/ambulatory visits) and National Hospital Ambulatory Medical Care Survey (NHAMCS; emergency department visits). These are probability sample surveys, with sampling statistically weighted to provide nationally-representative estimates of the delivery of care in the ambulatory and emergency settings.</a:t>
            </a:r>
          </a:p>
          <a:p>
            <a:endParaRPr lang="en-US" sz="2400" dirty="0"/>
          </a:p>
          <a:p>
            <a:r>
              <a:rPr lang="en-US" sz="2400" dirty="0"/>
              <a:t>Analysis included patients younger than 18 years presenting with visits specifically coded for knee symptoms. All visits for fractures and dislocations were excluded. </a:t>
            </a:r>
          </a:p>
          <a:p>
            <a:endParaRPr lang="en-US" sz="2400" dirty="0"/>
          </a:p>
          <a:p>
            <a:r>
              <a:rPr lang="en-US" sz="2400" dirty="0"/>
              <a:t>All statistical analyses were conducted with Stata (version 16). All statistical analyses were adjusted to account for the clustered survey design. Strata with singular observations were treated as certainty units. A significance level of p &lt;0.05 was used.  </a:t>
            </a:r>
          </a:p>
        </p:txBody>
      </p:sp>
      <p:sp>
        <p:nvSpPr>
          <p:cNvPr id="68" name="TextBox 67">
            <a:extLst>
              <a:ext uri="{FF2B5EF4-FFF2-40B4-BE49-F238E27FC236}">
                <a16:creationId xmlns:a16="http://schemas.microsoft.com/office/drawing/2014/main" id="{A99B4AE9-2054-4511-B824-ECBF1E1B11E2}"/>
              </a:ext>
            </a:extLst>
          </p:cNvPr>
          <p:cNvSpPr txBox="1"/>
          <p:nvPr/>
        </p:nvSpPr>
        <p:spPr>
          <a:xfrm>
            <a:off x="825721" y="5168849"/>
            <a:ext cx="10972428" cy="4524315"/>
          </a:xfrm>
          <a:prstGeom prst="rect">
            <a:avLst/>
          </a:prstGeom>
          <a:noFill/>
        </p:spPr>
        <p:txBody>
          <a:bodyPr wrap="square" rtlCol="0">
            <a:spAutoFit/>
          </a:bodyPr>
          <a:lstStyle/>
          <a:p>
            <a:r>
              <a:rPr lang="en-US" sz="2400" dirty="0"/>
              <a:t>Due to variations in provider availability, insurance coverage, implicit bias, patient values, and other various factors related to the delivery of healthcare, individuals and groups of patients may receive substandard care. At a population level, this can result in treatment disparities. In orthopaedics, previous studies have demonstrated difficulties in access to musculoskeletal care for patients with Medicaid insurance</a:t>
            </a:r>
            <a:r>
              <a:rPr lang="en-US" sz="2400" baseline="30000" dirty="0"/>
              <a:t>1,2</a:t>
            </a:r>
            <a:r>
              <a:rPr lang="en-US" sz="2400" dirty="0"/>
              <a:t>. However, this finding has not been demonstrated in a study utilizing a large, nationally-representative database. </a:t>
            </a:r>
          </a:p>
          <a:p>
            <a:endParaRPr lang="en-US" sz="2400" dirty="0"/>
          </a:p>
          <a:p>
            <a:r>
              <a:rPr lang="en-US" sz="2400" b="1" dirty="0"/>
              <a:t>Research Question</a:t>
            </a:r>
            <a:r>
              <a:rPr lang="en-US" sz="2400" dirty="0"/>
              <a:t>: For pediatric patients presenting for ambulatory (primary care and orthopaedics) and emergency care, are there disparities in care across demographic groups, including those based on race and payment status?</a:t>
            </a:r>
          </a:p>
          <a:p>
            <a:r>
              <a:rPr lang="en-US" sz="2400" dirty="0"/>
              <a:t> </a:t>
            </a:r>
          </a:p>
        </p:txBody>
      </p:sp>
      <p:sp>
        <p:nvSpPr>
          <p:cNvPr id="70" name="TextBox 69">
            <a:extLst>
              <a:ext uri="{FF2B5EF4-FFF2-40B4-BE49-F238E27FC236}">
                <a16:creationId xmlns:a16="http://schemas.microsoft.com/office/drawing/2014/main" id="{2335D285-5198-41C3-A63E-F4689AC99588}"/>
              </a:ext>
            </a:extLst>
          </p:cNvPr>
          <p:cNvSpPr txBox="1"/>
          <p:nvPr/>
        </p:nvSpPr>
        <p:spPr>
          <a:xfrm>
            <a:off x="642717" y="4194732"/>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Introduction</a:t>
            </a:r>
            <a:endParaRPr lang="en-US" dirty="0">
              <a:latin typeface="Arial" panose="020B0604020202020204" pitchFamily="34" charset="0"/>
              <a:cs typeface="Arial" panose="020B0604020202020204" pitchFamily="34" charset="0"/>
            </a:endParaRPr>
          </a:p>
        </p:txBody>
      </p:sp>
      <p:graphicFrame>
        <p:nvGraphicFramePr>
          <p:cNvPr id="22" name="Table 27">
            <a:extLst>
              <a:ext uri="{FF2B5EF4-FFF2-40B4-BE49-F238E27FC236}">
                <a16:creationId xmlns:a16="http://schemas.microsoft.com/office/drawing/2014/main" id="{7018EEA4-8207-40B9-8788-3A496B8141B4}"/>
              </a:ext>
            </a:extLst>
          </p:cNvPr>
          <p:cNvGraphicFramePr>
            <a:graphicFrameLocks noGrp="1"/>
          </p:cNvGraphicFramePr>
          <p:nvPr>
            <p:extLst>
              <p:ext uri="{D42A27DB-BD31-4B8C-83A1-F6EECF244321}">
                <p14:modId xmlns:p14="http://schemas.microsoft.com/office/powerpoint/2010/main" val="586085444"/>
              </p:ext>
            </p:extLst>
          </p:nvPr>
        </p:nvGraphicFramePr>
        <p:xfrm>
          <a:off x="768902" y="18083051"/>
          <a:ext cx="11978052" cy="8615969"/>
        </p:xfrm>
        <a:graphic>
          <a:graphicData uri="http://schemas.openxmlformats.org/drawingml/2006/table">
            <a:tbl>
              <a:tblPr firstRow="1" bandRow="1">
                <a:tableStyleId>{5C22544A-7EE6-4342-B048-85BDC9FD1C3A}</a:tableStyleId>
              </a:tblPr>
              <a:tblGrid>
                <a:gridCol w="3822954">
                  <a:extLst>
                    <a:ext uri="{9D8B030D-6E8A-4147-A177-3AD203B41FA5}">
                      <a16:colId xmlns:a16="http://schemas.microsoft.com/office/drawing/2014/main" val="3000887879"/>
                    </a:ext>
                  </a:extLst>
                </a:gridCol>
                <a:gridCol w="2695061">
                  <a:extLst>
                    <a:ext uri="{9D8B030D-6E8A-4147-A177-3AD203B41FA5}">
                      <a16:colId xmlns:a16="http://schemas.microsoft.com/office/drawing/2014/main" val="2023952636"/>
                    </a:ext>
                  </a:extLst>
                </a:gridCol>
                <a:gridCol w="2715024">
                  <a:extLst>
                    <a:ext uri="{9D8B030D-6E8A-4147-A177-3AD203B41FA5}">
                      <a16:colId xmlns:a16="http://schemas.microsoft.com/office/drawing/2014/main" val="2276740486"/>
                    </a:ext>
                  </a:extLst>
                </a:gridCol>
                <a:gridCol w="2745013">
                  <a:extLst>
                    <a:ext uri="{9D8B030D-6E8A-4147-A177-3AD203B41FA5}">
                      <a16:colId xmlns:a16="http://schemas.microsoft.com/office/drawing/2014/main" val="3622048256"/>
                    </a:ext>
                  </a:extLst>
                </a:gridCol>
              </a:tblGrid>
              <a:tr h="864100">
                <a:tc>
                  <a:txBody>
                    <a:bodyPr/>
                    <a:lstStyle/>
                    <a:p>
                      <a:pPr algn="ctr"/>
                      <a:endParaRPr lang="en-US" sz="2400" dirty="0"/>
                    </a:p>
                  </a:txBody>
                  <a:tcPr/>
                </a:tc>
                <a:tc>
                  <a:txBody>
                    <a:bodyPr/>
                    <a:lstStyle/>
                    <a:p>
                      <a:pPr algn="ctr"/>
                      <a:r>
                        <a:rPr lang="en-US" sz="2400" dirty="0"/>
                        <a:t>Pediatrics, Internal Med., Family Med.</a:t>
                      </a:r>
                    </a:p>
                  </a:txBody>
                  <a:tcPr/>
                </a:tc>
                <a:tc>
                  <a:txBody>
                    <a:bodyPr/>
                    <a:lstStyle/>
                    <a:p>
                      <a:pPr algn="ctr"/>
                      <a:r>
                        <a:rPr lang="en-US" sz="2400" dirty="0"/>
                        <a:t>Orthopaedic Surgery</a:t>
                      </a:r>
                    </a:p>
                  </a:txBody>
                  <a:tcPr/>
                </a:tc>
                <a:tc>
                  <a:txBody>
                    <a:bodyPr/>
                    <a:lstStyle/>
                    <a:p>
                      <a:pPr algn="ctr"/>
                      <a:r>
                        <a:rPr lang="en-US" sz="2400" dirty="0"/>
                        <a:t>Emergency Dept.</a:t>
                      </a:r>
                    </a:p>
                  </a:txBody>
                  <a:tcPr/>
                </a:tc>
                <a:extLst>
                  <a:ext uri="{0D108BD9-81ED-4DB2-BD59-A6C34878D82A}">
                    <a16:rowId xmlns:a16="http://schemas.microsoft.com/office/drawing/2014/main" val="2745678059"/>
                  </a:ext>
                </a:extLst>
              </a:tr>
              <a:tr h="1187622">
                <a:tc>
                  <a:txBody>
                    <a:bodyPr/>
                    <a:lstStyle/>
                    <a:p>
                      <a:pPr algn="ctr"/>
                      <a:r>
                        <a:rPr lang="en-US" sz="2400" b="1" dirty="0"/>
                        <a:t>Total Visits </a:t>
                      </a:r>
                    </a:p>
                    <a:p>
                      <a:pPr algn="ctr"/>
                      <a:r>
                        <a:rPr lang="en-US" sz="2400" dirty="0"/>
                        <a:t>(2011-2016)</a:t>
                      </a:r>
                    </a:p>
                  </a:txBody>
                  <a:tcPr/>
                </a:tc>
                <a:tc>
                  <a:txBody>
                    <a:bodyPr/>
                    <a:lstStyle/>
                    <a:p>
                      <a:pPr algn="ctr"/>
                      <a:r>
                        <a:rPr lang="en-US" sz="2400" dirty="0"/>
                        <a:t>3,278,400</a:t>
                      </a:r>
                    </a:p>
                  </a:txBody>
                  <a:tcPr/>
                </a:tc>
                <a:tc>
                  <a:txBody>
                    <a:bodyPr/>
                    <a:lstStyle/>
                    <a:p>
                      <a:pPr algn="ctr"/>
                      <a:r>
                        <a:rPr lang="en-US" sz="2400" dirty="0"/>
                        <a:t>3,619,500</a:t>
                      </a:r>
                    </a:p>
                  </a:txBody>
                  <a:tcPr/>
                </a:tc>
                <a:tc>
                  <a:txBody>
                    <a:bodyPr/>
                    <a:lstStyle/>
                    <a:p>
                      <a:pPr algn="ctr"/>
                      <a:r>
                        <a:rPr lang="en-US" sz="2400" dirty="0"/>
                        <a:t>2,381,400</a:t>
                      </a:r>
                    </a:p>
                  </a:txBody>
                  <a:tcPr/>
                </a:tc>
                <a:extLst>
                  <a:ext uri="{0D108BD9-81ED-4DB2-BD59-A6C34878D82A}">
                    <a16:rowId xmlns:a16="http://schemas.microsoft.com/office/drawing/2014/main" val="3436304701"/>
                  </a:ext>
                </a:extLst>
              </a:tr>
              <a:tr h="1248145">
                <a:tc>
                  <a:txBody>
                    <a:bodyPr/>
                    <a:lstStyle/>
                    <a:p>
                      <a:pPr algn="ctr"/>
                      <a:r>
                        <a:rPr lang="en-US" sz="2400" b="1" dirty="0"/>
                        <a:t>Age (mean; years)</a:t>
                      </a:r>
                    </a:p>
                    <a:p>
                      <a:pPr algn="ctr"/>
                      <a:endParaRPr lang="en-US" sz="2400" dirty="0"/>
                    </a:p>
                    <a:p>
                      <a:pPr algn="ctr"/>
                      <a:r>
                        <a:rPr lang="en-US" sz="2400" dirty="0"/>
                        <a:t>(95% CI)</a:t>
                      </a:r>
                    </a:p>
                  </a:txBody>
                  <a:tcPr/>
                </a:tc>
                <a:tc>
                  <a:txBody>
                    <a:bodyPr/>
                    <a:lstStyle/>
                    <a:p>
                      <a:pPr algn="ctr"/>
                      <a:r>
                        <a:rPr lang="en-US" sz="2400" dirty="0"/>
                        <a:t>12.4</a:t>
                      </a:r>
                    </a:p>
                    <a:p>
                      <a:pPr algn="ctr"/>
                      <a:endParaRPr lang="en-US" sz="2400" dirty="0"/>
                    </a:p>
                    <a:p>
                      <a:pPr algn="ctr"/>
                      <a:r>
                        <a:rPr lang="en-US" sz="2400" dirty="0"/>
                        <a:t>(11.9 – 12.9)</a:t>
                      </a:r>
                    </a:p>
                  </a:txBody>
                  <a:tcPr/>
                </a:tc>
                <a:tc>
                  <a:txBody>
                    <a:bodyPr/>
                    <a:lstStyle/>
                    <a:p>
                      <a:pPr algn="ctr"/>
                      <a:r>
                        <a:rPr lang="en-US" sz="2400" dirty="0"/>
                        <a:t>14.4</a:t>
                      </a:r>
                    </a:p>
                    <a:p>
                      <a:pPr algn="ctr"/>
                      <a:endParaRPr lang="en-US" sz="2400" dirty="0"/>
                    </a:p>
                    <a:p>
                      <a:pPr algn="ctr"/>
                      <a:r>
                        <a:rPr lang="en-US" sz="2400" dirty="0"/>
                        <a:t>(13.9 – 14.9)</a:t>
                      </a:r>
                    </a:p>
                  </a:txBody>
                  <a:tcPr/>
                </a:tc>
                <a:tc>
                  <a:txBody>
                    <a:bodyPr/>
                    <a:lstStyle/>
                    <a:p>
                      <a:pPr algn="ctr"/>
                      <a:r>
                        <a:rPr lang="en-US" sz="2400" dirty="0"/>
                        <a:t>11.3</a:t>
                      </a:r>
                    </a:p>
                    <a:p>
                      <a:pPr algn="ctr"/>
                      <a:endParaRPr lang="en-US" sz="2400" dirty="0"/>
                    </a:p>
                    <a:p>
                      <a:pPr algn="ctr"/>
                      <a:r>
                        <a:rPr lang="en-US" sz="2400" dirty="0"/>
                        <a:t>(10.6 – 12.0)</a:t>
                      </a:r>
                    </a:p>
                  </a:txBody>
                  <a:tcPr/>
                </a:tc>
                <a:extLst>
                  <a:ext uri="{0D108BD9-81ED-4DB2-BD59-A6C34878D82A}">
                    <a16:rowId xmlns:a16="http://schemas.microsoft.com/office/drawing/2014/main" val="2194621412"/>
                  </a:ext>
                </a:extLst>
              </a:tr>
              <a:tr h="1187622">
                <a:tc>
                  <a:txBody>
                    <a:bodyPr/>
                    <a:lstStyle/>
                    <a:p>
                      <a:pPr algn="ctr"/>
                      <a:r>
                        <a:rPr lang="en-US" sz="2400" b="1" dirty="0"/>
                        <a:t>Sex</a:t>
                      </a:r>
                      <a:r>
                        <a:rPr lang="en-US" sz="2400" dirty="0"/>
                        <a:t> (% Female)</a:t>
                      </a:r>
                    </a:p>
                  </a:txBody>
                  <a:tcPr/>
                </a:tc>
                <a:tc>
                  <a:txBody>
                    <a:bodyPr/>
                    <a:lstStyle/>
                    <a:p>
                      <a:pPr algn="ctr"/>
                      <a:r>
                        <a:rPr lang="en-US" sz="2400" dirty="0"/>
                        <a:t>50.7 %</a:t>
                      </a:r>
                    </a:p>
                  </a:txBody>
                  <a:tcPr/>
                </a:tc>
                <a:tc>
                  <a:txBody>
                    <a:bodyPr/>
                    <a:lstStyle/>
                    <a:p>
                      <a:pPr algn="ctr"/>
                      <a:r>
                        <a:rPr lang="en-US" sz="2400" dirty="0"/>
                        <a:t>49.6%</a:t>
                      </a:r>
                    </a:p>
                  </a:txBody>
                  <a:tcPr/>
                </a:tc>
                <a:tc>
                  <a:txBody>
                    <a:bodyPr/>
                    <a:lstStyle/>
                    <a:p>
                      <a:pPr algn="ctr"/>
                      <a:r>
                        <a:rPr lang="en-US" sz="2400" dirty="0"/>
                        <a:t>55.8 %</a:t>
                      </a:r>
                    </a:p>
                  </a:txBody>
                  <a:tcPr/>
                </a:tc>
                <a:extLst>
                  <a:ext uri="{0D108BD9-81ED-4DB2-BD59-A6C34878D82A}">
                    <a16:rowId xmlns:a16="http://schemas.microsoft.com/office/drawing/2014/main" val="40837054"/>
                  </a:ext>
                </a:extLst>
              </a:tr>
              <a:tr h="1248145">
                <a:tc>
                  <a:txBody>
                    <a:bodyPr/>
                    <a:lstStyle/>
                    <a:p>
                      <a:pPr algn="ctr"/>
                      <a:r>
                        <a:rPr lang="en-US" sz="2400" b="1" dirty="0"/>
                        <a:t>Race</a:t>
                      </a:r>
                      <a:r>
                        <a:rPr lang="en-US" sz="2400" dirty="0"/>
                        <a:t>:</a:t>
                      </a:r>
                    </a:p>
                    <a:p>
                      <a:pPr algn="ctr"/>
                      <a:r>
                        <a:rPr lang="en-US" sz="2400" dirty="0"/>
                        <a:t>White</a:t>
                      </a:r>
                    </a:p>
                    <a:p>
                      <a:pPr algn="ctr"/>
                      <a:r>
                        <a:rPr lang="en-US" sz="2400" dirty="0"/>
                        <a:t>Non-white</a:t>
                      </a:r>
                    </a:p>
                  </a:txBody>
                  <a:tcPr/>
                </a:tc>
                <a:tc>
                  <a:txBody>
                    <a:bodyPr/>
                    <a:lstStyle/>
                    <a:p>
                      <a:pPr algn="ctr"/>
                      <a:endParaRPr lang="en-US" sz="2400" dirty="0"/>
                    </a:p>
                    <a:p>
                      <a:pPr algn="ctr"/>
                      <a:r>
                        <a:rPr lang="en-US" sz="2400" dirty="0"/>
                        <a:t>87.6 %</a:t>
                      </a:r>
                    </a:p>
                    <a:p>
                      <a:pPr algn="ctr"/>
                      <a:r>
                        <a:rPr lang="en-US" sz="2400" dirty="0"/>
                        <a:t>12.4 %</a:t>
                      </a:r>
                    </a:p>
                  </a:txBody>
                  <a:tcPr/>
                </a:tc>
                <a:tc>
                  <a:txBody>
                    <a:bodyPr/>
                    <a:lstStyle/>
                    <a:p>
                      <a:pPr algn="ctr"/>
                      <a:endParaRPr lang="en-US" sz="2400" dirty="0"/>
                    </a:p>
                    <a:p>
                      <a:pPr algn="ctr"/>
                      <a:r>
                        <a:rPr lang="en-US" sz="2400" dirty="0"/>
                        <a:t>93.4 %</a:t>
                      </a:r>
                    </a:p>
                    <a:p>
                      <a:pPr algn="ctr"/>
                      <a:r>
                        <a:rPr lang="en-US" sz="2400" dirty="0"/>
                        <a:t>6.6 %</a:t>
                      </a:r>
                    </a:p>
                  </a:txBody>
                  <a:tcPr/>
                </a:tc>
                <a:tc>
                  <a:txBody>
                    <a:bodyPr/>
                    <a:lstStyle/>
                    <a:p>
                      <a:pPr algn="ctr"/>
                      <a:endParaRPr lang="en-US" sz="2400" dirty="0"/>
                    </a:p>
                    <a:p>
                      <a:pPr algn="ctr"/>
                      <a:r>
                        <a:rPr lang="en-US" sz="2400" dirty="0"/>
                        <a:t>65.4 %</a:t>
                      </a:r>
                    </a:p>
                    <a:p>
                      <a:pPr algn="ctr"/>
                      <a:r>
                        <a:rPr lang="en-US" sz="2400" dirty="0"/>
                        <a:t>34.6 %</a:t>
                      </a:r>
                    </a:p>
                  </a:txBody>
                  <a:tcPr/>
                </a:tc>
                <a:extLst>
                  <a:ext uri="{0D108BD9-81ED-4DB2-BD59-A6C34878D82A}">
                    <a16:rowId xmlns:a16="http://schemas.microsoft.com/office/drawing/2014/main" val="3778006776"/>
                  </a:ext>
                </a:extLst>
              </a:tr>
              <a:tr h="1248145">
                <a:tc>
                  <a:txBody>
                    <a:bodyPr/>
                    <a:lstStyle/>
                    <a:p>
                      <a:pPr algn="ctr"/>
                      <a:r>
                        <a:rPr lang="en-US" sz="2400" b="1" dirty="0"/>
                        <a:t>Related to Acute Injury </a:t>
                      </a:r>
                      <a:r>
                        <a:rPr lang="en-US" sz="2400" dirty="0"/>
                        <a:t>(%)</a:t>
                      </a:r>
                      <a:endParaRPr lang="en-US" sz="2400" i="1" dirty="0"/>
                    </a:p>
                    <a:p>
                      <a:pPr algn="ctr"/>
                      <a:endParaRPr lang="en-US" sz="2400" b="1" i="1" dirty="0"/>
                    </a:p>
                    <a:p>
                      <a:pPr algn="ctr"/>
                      <a:r>
                        <a:rPr lang="en-US" sz="2400" b="1" i="1" dirty="0"/>
                        <a:t>If so, visit within 72h </a:t>
                      </a:r>
                      <a:r>
                        <a:rPr lang="en-US" sz="2400" i="1" dirty="0"/>
                        <a:t>(%)</a:t>
                      </a:r>
                    </a:p>
                  </a:txBody>
                  <a:tcPr/>
                </a:tc>
                <a:tc>
                  <a:txBody>
                    <a:bodyPr/>
                    <a:lstStyle/>
                    <a:p>
                      <a:pPr algn="ctr"/>
                      <a:r>
                        <a:rPr lang="en-US" sz="2400" dirty="0"/>
                        <a:t>46.2 %</a:t>
                      </a:r>
                    </a:p>
                    <a:p>
                      <a:pPr algn="ctr"/>
                      <a:endParaRPr lang="en-US" sz="2400" i="1" dirty="0"/>
                    </a:p>
                    <a:p>
                      <a:pPr algn="ctr"/>
                      <a:r>
                        <a:rPr lang="en-US" sz="2400" i="1" dirty="0"/>
                        <a:t>51.6 %</a:t>
                      </a:r>
                    </a:p>
                  </a:txBody>
                  <a:tcPr/>
                </a:tc>
                <a:tc>
                  <a:txBody>
                    <a:bodyPr/>
                    <a:lstStyle/>
                    <a:p>
                      <a:pPr algn="ctr"/>
                      <a:r>
                        <a:rPr lang="en-US" sz="2400" dirty="0"/>
                        <a:t>61.2 %</a:t>
                      </a:r>
                    </a:p>
                    <a:p>
                      <a:pPr algn="ctr"/>
                      <a:endParaRPr lang="en-US" sz="2400" dirty="0"/>
                    </a:p>
                    <a:p>
                      <a:pPr algn="ctr"/>
                      <a:r>
                        <a:rPr lang="en-US" sz="2400" dirty="0"/>
                        <a:t>12.4 %</a:t>
                      </a:r>
                    </a:p>
                  </a:txBody>
                  <a:tcPr/>
                </a:tc>
                <a:tc>
                  <a:txBody>
                    <a:bodyPr/>
                    <a:lstStyle/>
                    <a:p>
                      <a:pPr algn="ctr"/>
                      <a:r>
                        <a:rPr lang="en-US" sz="2400" dirty="0"/>
                        <a:t>85.2 %</a:t>
                      </a:r>
                    </a:p>
                    <a:p>
                      <a:pPr algn="ctr"/>
                      <a:endParaRPr lang="en-US" sz="2400" dirty="0"/>
                    </a:p>
                    <a:p>
                      <a:pPr algn="ctr"/>
                      <a:r>
                        <a:rPr lang="en-US" sz="2400" dirty="0"/>
                        <a:t>89.9 %</a:t>
                      </a:r>
                    </a:p>
                  </a:txBody>
                  <a:tcPr/>
                </a:tc>
                <a:extLst>
                  <a:ext uri="{0D108BD9-81ED-4DB2-BD59-A6C34878D82A}">
                    <a16:rowId xmlns:a16="http://schemas.microsoft.com/office/drawing/2014/main" val="3937472498"/>
                  </a:ext>
                </a:extLst>
              </a:tr>
              <a:tr h="1632190">
                <a:tc>
                  <a:txBody>
                    <a:bodyPr/>
                    <a:lstStyle/>
                    <a:p>
                      <a:pPr algn="ctr"/>
                      <a:r>
                        <a:rPr lang="en-US" sz="2400" b="1" dirty="0"/>
                        <a:t>Primary Visit Payment </a:t>
                      </a:r>
                      <a:r>
                        <a:rPr lang="en-US" sz="2400" b="0" dirty="0"/>
                        <a:t>(%)</a:t>
                      </a:r>
                      <a:endParaRPr lang="en-US" sz="2400" dirty="0"/>
                    </a:p>
                    <a:p>
                      <a:pPr algn="ctr"/>
                      <a:r>
                        <a:rPr lang="en-US" sz="2400" dirty="0"/>
                        <a:t>Private Insurance</a:t>
                      </a:r>
                    </a:p>
                    <a:p>
                      <a:pPr algn="ctr"/>
                      <a:r>
                        <a:rPr lang="en-US" sz="2400" dirty="0"/>
                        <a:t>Medicaid</a:t>
                      </a:r>
                    </a:p>
                    <a:p>
                      <a:pPr algn="ctr"/>
                      <a:r>
                        <a:rPr lang="en-US" sz="2400" dirty="0"/>
                        <a:t>Other (incl. self pay)</a:t>
                      </a:r>
                    </a:p>
                  </a:txBody>
                  <a:tcPr/>
                </a:tc>
                <a:tc>
                  <a:txBody>
                    <a:bodyPr/>
                    <a:lstStyle/>
                    <a:p>
                      <a:pPr algn="ctr"/>
                      <a:endParaRPr lang="en-US" sz="2400" dirty="0"/>
                    </a:p>
                    <a:p>
                      <a:pPr algn="ctr"/>
                      <a:r>
                        <a:rPr lang="en-US" sz="2400" dirty="0"/>
                        <a:t>57.3 %</a:t>
                      </a:r>
                    </a:p>
                    <a:p>
                      <a:pPr algn="ctr"/>
                      <a:r>
                        <a:rPr lang="en-US" sz="2400" dirty="0"/>
                        <a:t>34.9 %</a:t>
                      </a:r>
                    </a:p>
                    <a:p>
                      <a:pPr algn="ctr"/>
                      <a:r>
                        <a:rPr lang="en-US" sz="2400" dirty="0"/>
                        <a:t>7.8 %</a:t>
                      </a:r>
                    </a:p>
                  </a:txBody>
                  <a:tcPr/>
                </a:tc>
                <a:tc>
                  <a:txBody>
                    <a:bodyPr/>
                    <a:lstStyle/>
                    <a:p>
                      <a:pPr algn="ctr"/>
                      <a:endParaRPr lang="en-US" sz="2400" dirty="0"/>
                    </a:p>
                    <a:p>
                      <a:pPr algn="ctr"/>
                      <a:r>
                        <a:rPr lang="en-US" sz="2400" dirty="0"/>
                        <a:t>78.4 %</a:t>
                      </a:r>
                    </a:p>
                    <a:p>
                      <a:pPr algn="ctr"/>
                      <a:r>
                        <a:rPr lang="en-US" sz="2400" dirty="0"/>
                        <a:t>13.3 %</a:t>
                      </a:r>
                    </a:p>
                    <a:p>
                      <a:pPr algn="ctr"/>
                      <a:r>
                        <a:rPr lang="en-US" sz="2400" dirty="0"/>
                        <a:t>8.3 %</a:t>
                      </a:r>
                    </a:p>
                  </a:txBody>
                  <a:tcPr/>
                </a:tc>
                <a:tc>
                  <a:txBody>
                    <a:bodyPr/>
                    <a:lstStyle/>
                    <a:p>
                      <a:pPr algn="ctr"/>
                      <a:endParaRPr lang="en-US" sz="2400" dirty="0"/>
                    </a:p>
                    <a:p>
                      <a:pPr algn="ctr"/>
                      <a:r>
                        <a:rPr lang="en-US" sz="2400" dirty="0"/>
                        <a:t>30.9 %</a:t>
                      </a:r>
                    </a:p>
                    <a:p>
                      <a:pPr algn="ctr"/>
                      <a:r>
                        <a:rPr lang="en-US" sz="2400" dirty="0"/>
                        <a:t>50.9 %</a:t>
                      </a:r>
                    </a:p>
                    <a:p>
                      <a:pPr algn="ctr"/>
                      <a:r>
                        <a:rPr lang="en-US" sz="2400" dirty="0"/>
                        <a:t>18.2 %</a:t>
                      </a:r>
                    </a:p>
                  </a:txBody>
                  <a:tcPr/>
                </a:tc>
                <a:extLst>
                  <a:ext uri="{0D108BD9-81ED-4DB2-BD59-A6C34878D82A}">
                    <a16:rowId xmlns:a16="http://schemas.microsoft.com/office/drawing/2014/main" val="942641745"/>
                  </a:ext>
                </a:extLst>
              </a:tr>
            </a:tbl>
          </a:graphicData>
        </a:graphic>
      </p:graphicFrame>
      <p:sp>
        <p:nvSpPr>
          <p:cNvPr id="30" name="TextBox 29">
            <a:extLst>
              <a:ext uri="{FF2B5EF4-FFF2-40B4-BE49-F238E27FC236}">
                <a16:creationId xmlns:a16="http://schemas.microsoft.com/office/drawing/2014/main" id="{B3201485-8455-43C6-A0C9-AE44D512C79E}"/>
              </a:ext>
            </a:extLst>
          </p:cNvPr>
          <p:cNvSpPr txBox="1"/>
          <p:nvPr/>
        </p:nvSpPr>
        <p:spPr>
          <a:xfrm>
            <a:off x="798681" y="17007378"/>
            <a:ext cx="8155681" cy="830997"/>
          </a:xfrm>
          <a:prstGeom prst="rect">
            <a:avLst/>
          </a:prstGeom>
          <a:noFill/>
        </p:spPr>
        <p:txBody>
          <a:bodyPr wrap="square" rtlCol="0">
            <a:spAutoFit/>
          </a:bodyPr>
          <a:lstStyle/>
          <a:p>
            <a:r>
              <a:rPr lang="en-US" sz="2400" u="sng" dirty="0"/>
              <a:t>Table 1</a:t>
            </a:r>
            <a:r>
              <a:rPr lang="en-US" sz="2400" dirty="0"/>
              <a:t>: Outpatient and Emergency Visits for Knee Symptoms (</a:t>
            </a:r>
            <a:r>
              <a:rPr lang="en-US" sz="2400" i="1" dirty="0"/>
              <a:t>including new and return visits</a:t>
            </a:r>
            <a:r>
              <a:rPr lang="en-US" sz="2400" dirty="0"/>
              <a:t>)</a:t>
            </a:r>
          </a:p>
        </p:txBody>
      </p:sp>
      <p:graphicFrame>
        <p:nvGraphicFramePr>
          <p:cNvPr id="81" name="Table 27">
            <a:extLst>
              <a:ext uri="{FF2B5EF4-FFF2-40B4-BE49-F238E27FC236}">
                <a16:creationId xmlns:a16="http://schemas.microsoft.com/office/drawing/2014/main" id="{9FA55972-B926-40A8-A6CB-74785F51EAA6}"/>
              </a:ext>
            </a:extLst>
          </p:cNvPr>
          <p:cNvGraphicFramePr>
            <a:graphicFrameLocks noGrp="1"/>
          </p:cNvGraphicFramePr>
          <p:nvPr>
            <p:extLst>
              <p:ext uri="{D42A27DB-BD31-4B8C-83A1-F6EECF244321}">
                <p14:modId xmlns:p14="http://schemas.microsoft.com/office/powerpoint/2010/main" val="4279016093"/>
              </p:ext>
            </p:extLst>
          </p:nvPr>
        </p:nvGraphicFramePr>
        <p:xfrm>
          <a:off x="14134963" y="5562230"/>
          <a:ext cx="8576020" cy="3931920"/>
        </p:xfrm>
        <a:graphic>
          <a:graphicData uri="http://schemas.openxmlformats.org/drawingml/2006/table">
            <a:tbl>
              <a:tblPr firstRow="1" bandRow="1">
                <a:tableStyleId>{5C22544A-7EE6-4342-B048-85BDC9FD1C3A}</a:tableStyleId>
              </a:tblPr>
              <a:tblGrid>
                <a:gridCol w="2243811">
                  <a:extLst>
                    <a:ext uri="{9D8B030D-6E8A-4147-A177-3AD203B41FA5}">
                      <a16:colId xmlns:a16="http://schemas.microsoft.com/office/drawing/2014/main" val="3000887879"/>
                    </a:ext>
                  </a:extLst>
                </a:gridCol>
                <a:gridCol w="1992045">
                  <a:extLst>
                    <a:ext uri="{9D8B030D-6E8A-4147-A177-3AD203B41FA5}">
                      <a16:colId xmlns:a16="http://schemas.microsoft.com/office/drawing/2014/main" val="2023952636"/>
                    </a:ext>
                  </a:extLst>
                </a:gridCol>
                <a:gridCol w="1876703">
                  <a:extLst>
                    <a:ext uri="{9D8B030D-6E8A-4147-A177-3AD203B41FA5}">
                      <a16:colId xmlns:a16="http://schemas.microsoft.com/office/drawing/2014/main" val="2276740486"/>
                    </a:ext>
                  </a:extLst>
                </a:gridCol>
                <a:gridCol w="2463461">
                  <a:extLst>
                    <a:ext uri="{9D8B030D-6E8A-4147-A177-3AD203B41FA5}">
                      <a16:colId xmlns:a16="http://schemas.microsoft.com/office/drawing/2014/main" val="3622048256"/>
                    </a:ext>
                  </a:extLst>
                </a:gridCol>
              </a:tblGrid>
              <a:tr h="591853">
                <a:tc>
                  <a:txBody>
                    <a:bodyPr/>
                    <a:lstStyle/>
                    <a:p>
                      <a:pPr algn="ctr"/>
                      <a:endParaRPr lang="en-US" sz="2400" dirty="0"/>
                    </a:p>
                  </a:txBody>
                  <a:tcPr/>
                </a:tc>
                <a:tc>
                  <a:txBody>
                    <a:bodyPr/>
                    <a:lstStyle/>
                    <a:p>
                      <a:pPr algn="ctr"/>
                      <a:r>
                        <a:rPr lang="en-US" sz="2400" dirty="0"/>
                        <a:t>Pediatrics, Internal Med., Family Med.</a:t>
                      </a:r>
                    </a:p>
                  </a:txBody>
                  <a:tcPr/>
                </a:tc>
                <a:tc>
                  <a:txBody>
                    <a:bodyPr/>
                    <a:lstStyle/>
                    <a:p>
                      <a:pPr algn="ctr"/>
                      <a:r>
                        <a:rPr lang="en-US" sz="2400" dirty="0"/>
                        <a:t>Orthopaedic Surgery</a:t>
                      </a:r>
                    </a:p>
                  </a:txBody>
                  <a:tcPr>
                    <a:lnR w="12700" cap="flat" cmpd="sng" algn="ctr">
                      <a:solidFill>
                        <a:schemeClr val="tx1"/>
                      </a:solidFill>
                      <a:prstDash val="solid"/>
                      <a:round/>
                      <a:headEnd type="none" w="med" len="med"/>
                      <a:tailEnd type="none" w="med" len="med"/>
                    </a:lnR>
                  </a:tcPr>
                </a:tc>
                <a:tc>
                  <a:txBody>
                    <a:bodyPr/>
                    <a:lstStyle/>
                    <a:p>
                      <a:pPr algn="ctr"/>
                      <a:r>
                        <a:rPr lang="en-US" sz="2400" dirty="0"/>
                        <a:t>Emergency Dept.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45678059"/>
                  </a:ext>
                </a:extLst>
              </a:tr>
              <a:tr h="1131079">
                <a:tc>
                  <a:txBody>
                    <a:bodyPr/>
                    <a:lstStyle/>
                    <a:p>
                      <a:pPr algn="ctr"/>
                      <a:r>
                        <a:rPr lang="en-US" sz="2400" b="1" dirty="0"/>
                        <a:t>Medicaid Pts.</a:t>
                      </a:r>
                    </a:p>
                    <a:p>
                      <a:pPr algn="ctr"/>
                      <a:r>
                        <a:rPr lang="en-US" sz="2400" i="1" dirty="0"/>
                        <a:t>Any Imaging*</a:t>
                      </a:r>
                    </a:p>
                    <a:p>
                      <a:pPr algn="ctr"/>
                      <a:r>
                        <a:rPr lang="en-US" sz="2400" i="1" dirty="0"/>
                        <a:t>MRI</a:t>
                      </a:r>
                    </a:p>
                  </a:txBody>
                  <a:tcPr/>
                </a:tc>
                <a:tc>
                  <a:txBody>
                    <a:bodyPr/>
                    <a:lstStyle/>
                    <a:p>
                      <a:pPr algn="ctr"/>
                      <a:endParaRPr lang="en-US" sz="2400" dirty="0"/>
                    </a:p>
                    <a:p>
                      <a:pPr algn="ctr"/>
                      <a:r>
                        <a:rPr lang="en-US" sz="2400" dirty="0"/>
                        <a:t>23.16 %</a:t>
                      </a:r>
                    </a:p>
                    <a:p>
                      <a:pPr algn="ctr"/>
                      <a:r>
                        <a:rPr lang="en-US" sz="2400" dirty="0"/>
                        <a:t>2.03 %</a:t>
                      </a:r>
                    </a:p>
                  </a:txBody>
                  <a:tcPr/>
                </a:tc>
                <a:tc>
                  <a:txBody>
                    <a:bodyPr/>
                    <a:lstStyle/>
                    <a:p>
                      <a:pPr algn="ctr"/>
                      <a:endParaRPr lang="en-US" sz="2400" dirty="0"/>
                    </a:p>
                    <a:p>
                      <a:pPr algn="ctr"/>
                      <a:r>
                        <a:rPr lang="en-US" sz="2400" dirty="0"/>
                        <a:t>52.31 %</a:t>
                      </a:r>
                    </a:p>
                    <a:p>
                      <a:pPr algn="ctr"/>
                      <a:r>
                        <a:rPr lang="en-US" sz="2400" dirty="0"/>
                        <a:t>5.38 %</a:t>
                      </a:r>
                    </a:p>
                  </a:txBody>
                  <a:tcPr>
                    <a:lnR w="12700" cap="flat" cmpd="sng" algn="ctr">
                      <a:solidFill>
                        <a:schemeClr val="tx1"/>
                      </a:solidFill>
                      <a:prstDash val="solid"/>
                      <a:round/>
                      <a:headEnd type="none" w="med" len="med"/>
                      <a:tailEnd type="none" w="med" len="med"/>
                    </a:lnR>
                  </a:tcPr>
                </a:tc>
                <a:tc>
                  <a:txBody>
                    <a:bodyPr/>
                    <a:lstStyle/>
                    <a:p>
                      <a:pPr algn="ctr"/>
                      <a:endParaRPr lang="en-US" sz="2400" dirty="0"/>
                    </a:p>
                    <a:p>
                      <a:pPr algn="ctr"/>
                      <a:r>
                        <a:rPr lang="en-US" sz="2400" dirty="0"/>
                        <a:t>80.42 %</a:t>
                      </a:r>
                    </a:p>
                    <a:p>
                      <a:pPr algn="ctr"/>
                      <a:r>
                        <a:rPr lang="en-US" sz="2400" dirty="0"/>
                        <a:t>3.40 %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94621412"/>
                  </a:ext>
                </a:extLst>
              </a:tr>
              <a:tr h="1131079">
                <a:tc>
                  <a:txBody>
                    <a:bodyPr/>
                    <a:lstStyle/>
                    <a:p>
                      <a:pPr algn="ctr"/>
                      <a:r>
                        <a:rPr lang="en-US" sz="2400" b="1" dirty="0"/>
                        <a:t>Private Insurance Pts.</a:t>
                      </a:r>
                    </a:p>
                    <a:p>
                      <a:pPr algn="ctr"/>
                      <a:r>
                        <a:rPr lang="en-US" sz="2400" i="1" dirty="0"/>
                        <a:t>Any Imaging*</a:t>
                      </a:r>
                    </a:p>
                    <a:p>
                      <a:pPr algn="ctr"/>
                      <a:r>
                        <a:rPr lang="en-US" sz="2400" i="1" dirty="0"/>
                        <a:t>MRI*</a:t>
                      </a:r>
                    </a:p>
                  </a:txBody>
                  <a:tcPr/>
                </a:tc>
                <a:tc>
                  <a:txBody>
                    <a:bodyPr/>
                    <a:lstStyle/>
                    <a:p>
                      <a:pPr algn="ctr"/>
                      <a:endParaRPr lang="en-US" sz="2400" dirty="0"/>
                    </a:p>
                    <a:p>
                      <a:pPr algn="ctr"/>
                      <a:endParaRPr lang="en-US" sz="2400" dirty="0"/>
                    </a:p>
                    <a:p>
                      <a:pPr algn="ctr"/>
                      <a:r>
                        <a:rPr lang="en-US" sz="2400" dirty="0"/>
                        <a:t>18.27 %</a:t>
                      </a:r>
                    </a:p>
                    <a:p>
                      <a:pPr algn="ctr"/>
                      <a:r>
                        <a:rPr lang="en-US" sz="2400" dirty="0"/>
                        <a:t>5.05 %</a:t>
                      </a:r>
                    </a:p>
                  </a:txBody>
                  <a:tcPr/>
                </a:tc>
                <a:tc>
                  <a:txBody>
                    <a:bodyPr/>
                    <a:lstStyle/>
                    <a:p>
                      <a:pPr algn="ctr"/>
                      <a:endParaRPr lang="en-US" sz="2400" dirty="0"/>
                    </a:p>
                    <a:p>
                      <a:pPr algn="ctr"/>
                      <a:endParaRPr lang="en-US" sz="2400" dirty="0"/>
                    </a:p>
                    <a:p>
                      <a:pPr algn="ctr"/>
                      <a:r>
                        <a:rPr lang="en-US" sz="2400" dirty="0"/>
                        <a:t>59.37 %</a:t>
                      </a:r>
                    </a:p>
                    <a:p>
                      <a:pPr algn="ctr"/>
                      <a:r>
                        <a:rPr lang="en-US" sz="2400" dirty="0"/>
                        <a:t>22.87%</a:t>
                      </a:r>
                    </a:p>
                  </a:txBody>
                  <a:tcPr>
                    <a:lnR w="12700" cap="flat" cmpd="sng" algn="ctr">
                      <a:solidFill>
                        <a:schemeClr val="tx1"/>
                      </a:solidFill>
                      <a:prstDash val="solid"/>
                      <a:round/>
                      <a:headEnd type="none" w="med" len="med"/>
                      <a:tailEnd type="none" w="med" len="med"/>
                    </a:lnR>
                  </a:tcPr>
                </a:tc>
                <a:tc>
                  <a:txBody>
                    <a:bodyPr/>
                    <a:lstStyle/>
                    <a:p>
                      <a:pPr algn="ctr"/>
                      <a:endParaRPr lang="en-US" sz="2400" dirty="0"/>
                    </a:p>
                    <a:p>
                      <a:pPr marL="0" marR="0" lvl="0" indent="0" algn="ctr" defTabSz="3657600" rtl="0" eaLnBrk="1" fontAlgn="auto" latinLnBrk="0" hangingPunct="1">
                        <a:lnSpc>
                          <a:spcPct val="100000"/>
                        </a:lnSpc>
                        <a:spcBef>
                          <a:spcPts val="0"/>
                        </a:spcBef>
                        <a:spcAft>
                          <a:spcPts val="0"/>
                        </a:spcAft>
                        <a:buClrTx/>
                        <a:buSzTx/>
                        <a:buFontTx/>
                        <a:buNone/>
                        <a:tabLst/>
                        <a:defRPr/>
                      </a:pPr>
                      <a:endParaRPr lang="en-US" sz="2400" dirty="0"/>
                    </a:p>
                    <a:p>
                      <a:pPr marL="0" marR="0" lvl="0" indent="0" algn="ctr" defTabSz="3657600" rtl="0" eaLnBrk="1" fontAlgn="auto" latinLnBrk="0" hangingPunct="1">
                        <a:lnSpc>
                          <a:spcPct val="100000"/>
                        </a:lnSpc>
                        <a:spcBef>
                          <a:spcPts val="0"/>
                        </a:spcBef>
                        <a:spcAft>
                          <a:spcPts val="0"/>
                        </a:spcAft>
                        <a:buClrTx/>
                        <a:buSzTx/>
                        <a:buFontTx/>
                        <a:buNone/>
                        <a:tabLst/>
                        <a:defRPr/>
                      </a:pPr>
                      <a:r>
                        <a:rPr lang="en-US" sz="2400" dirty="0"/>
                        <a:t>70.93 %</a:t>
                      </a:r>
                    </a:p>
                    <a:p>
                      <a:pPr algn="ctr"/>
                      <a:r>
                        <a:rPr lang="en-US" sz="2400" dirty="0"/>
                        <a: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837054"/>
                  </a:ext>
                </a:extLst>
              </a:tr>
            </a:tbl>
          </a:graphicData>
        </a:graphic>
      </p:graphicFrame>
      <p:sp>
        <p:nvSpPr>
          <p:cNvPr id="82" name="TextBox 81">
            <a:extLst>
              <a:ext uri="{FF2B5EF4-FFF2-40B4-BE49-F238E27FC236}">
                <a16:creationId xmlns:a16="http://schemas.microsoft.com/office/drawing/2014/main" id="{AD6CBE0B-253E-489C-97E8-B86283959BC1}"/>
              </a:ext>
            </a:extLst>
          </p:cNvPr>
          <p:cNvSpPr txBox="1"/>
          <p:nvPr/>
        </p:nvSpPr>
        <p:spPr>
          <a:xfrm>
            <a:off x="14108660" y="4964173"/>
            <a:ext cx="8705850" cy="461665"/>
          </a:xfrm>
          <a:prstGeom prst="rect">
            <a:avLst/>
          </a:prstGeom>
          <a:noFill/>
        </p:spPr>
        <p:txBody>
          <a:bodyPr wrap="square" rtlCol="0">
            <a:spAutoFit/>
          </a:bodyPr>
          <a:lstStyle/>
          <a:p>
            <a:r>
              <a:rPr lang="en-US" sz="2400" u="sng" dirty="0"/>
              <a:t>Table 3</a:t>
            </a:r>
            <a:r>
              <a:rPr lang="en-US" sz="2400" dirty="0"/>
              <a:t>: Use of imaging, all visits (new and return)</a:t>
            </a:r>
          </a:p>
        </p:txBody>
      </p:sp>
      <p:sp>
        <p:nvSpPr>
          <p:cNvPr id="31" name="TextBox 30">
            <a:extLst>
              <a:ext uri="{FF2B5EF4-FFF2-40B4-BE49-F238E27FC236}">
                <a16:creationId xmlns:a16="http://schemas.microsoft.com/office/drawing/2014/main" id="{467508FF-48FC-49BF-B047-550C028BE774}"/>
              </a:ext>
            </a:extLst>
          </p:cNvPr>
          <p:cNvSpPr txBox="1"/>
          <p:nvPr/>
        </p:nvSpPr>
        <p:spPr>
          <a:xfrm>
            <a:off x="25008736" y="9821482"/>
            <a:ext cx="11311744" cy="4154984"/>
          </a:xfrm>
          <a:prstGeom prst="rect">
            <a:avLst/>
          </a:prstGeom>
          <a:noFill/>
        </p:spPr>
        <p:txBody>
          <a:bodyPr wrap="square" rtlCol="0">
            <a:spAutoFit/>
          </a:bodyPr>
          <a:lstStyle/>
          <a:p>
            <a:r>
              <a:rPr lang="en-US" sz="2400" dirty="0"/>
              <a:t>For all visits, non-white and Medicaid patients are relatively over-represented in the emergency room setting. </a:t>
            </a:r>
          </a:p>
          <a:p>
            <a:endParaRPr lang="en-US" sz="2400" dirty="0"/>
          </a:p>
          <a:p>
            <a:r>
              <a:rPr lang="en-US" sz="2400" dirty="0"/>
              <a:t>For patients in primary care offices, a referral is conferred to non-white patients more frequently than white patients, regardless of insurance status. Yet, non-white patients appear to be under-represented in orthopaedic surgery offices</a:t>
            </a:r>
          </a:p>
          <a:p>
            <a:endParaRPr lang="en-US" sz="2400" dirty="0"/>
          </a:p>
          <a:p>
            <a:r>
              <a:rPr lang="en-US" sz="2400" dirty="0"/>
              <a:t>Considering practice revenue, orthopaedic surgery offices derive a minority of practice revenue from Medicaid and CHIP patients. However, this does not directly represent number of visits, due to variations in reimbursement between public and private insurance for the same treatment. </a:t>
            </a:r>
          </a:p>
        </p:txBody>
      </p:sp>
      <p:sp>
        <p:nvSpPr>
          <p:cNvPr id="32" name="TextBox 31">
            <a:extLst>
              <a:ext uri="{FF2B5EF4-FFF2-40B4-BE49-F238E27FC236}">
                <a16:creationId xmlns:a16="http://schemas.microsoft.com/office/drawing/2014/main" id="{A3C41748-3BF9-43EF-9590-404954929A2D}"/>
              </a:ext>
            </a:extLst>
          </p:cNvPr>
          <p:cNvSpPr txBox="1"/>
          <p:nvPr/>
        </p:nvSpPr>
        <p:spPr>
          <a:xfrm>
            <a:off x="14108660" y="9293005"/>
            <a:ext cx="10137733" cy="461665"/>
          </a:xfrm>
          <a:prstGeom prst="rect">
            <a:avLst/>
          </a:prstGeom>
          <a:noFill/>
        </p:spPr>
        <p:txBody>
          <a:bodyPr wrap="square" rtlCol="0">
            <a:spAutoFit/>
          </a:bodyPr>
          <a:lstStyle/>
          <a:p>
            <a:endParaRPr lang="en-US" sz="2400" dirty="0"/>
          </a:p>
        </p:txBody>
      </p:sp>
      <p:sp>
        <p:nvSpPr>
          <p:cNvPr id="34" name="TextBox 33">
            <a:extLst>
              <a:ext uri="{FF2B5EF4-FFF2-40B4-BE49-F238E27FC236}">
                <a16:creationId xmlns:a16="http://schemas.microsoft.com/office/drawing/2014/main" id="{78917480-8FB5-4BA5-A3BC-FC1BEF9C6091}"/>
              </a:ext>
            </a:extLst>
          </p:cNvPr>
          <p:cNvSpPr txBox="1"/>
          <p:nvPr/>
        </p:nvSpPr>
        <p:spPr>
          <a:xfrm>
            <a:off x="14108660" y="9560792"/>
            <a:ext cx="9326397" cy="1938992"/>
          </a:xfrm>
          <a:prstGeom prst="rect">
            <a:avLst/>
          </a:prstGeom>
          <a:noFill/>
        </p:spPr>
        <p:txBody>
          <a:bodyPr wrap="square" rtlCol="0">
            <a:spAutoFit/>
          </a:bodyPr>
          <a:lstStyle/>
          <a:p>
            <a:r>
              <a:rPr lang="en-US" sz="2400" dirty="0"/>
              <a:t>* Denotes statistical significance in pair-wise comparisons across primary care and orthopaedic surgery visits</a:t>
            </a:r>
          </a:p>
          <a:p>
            <a:r>
              <a:rPr lang="en-US" sz="2400" dirty="0"/>
              <a:t> </a:t>
            </a:r>
          </a:p>
          <a:p>
            <a:r>
              <a:rPr lang="en-US" sz="2400" dirty="0"/>
              <a:t>Of note, MRI use in orthopaedic surgery outpatients with Medicaid vs. private insurance statistically significant at a level of </a:t>
            </a:r>
            <a:r>
              <a:rPr lang="en-US" sz="2400" i="1" dirty="0"/>
              <a:t>p = 0.0017  </a:t>
            </a:r>
          </a:p>
        </p:txBody>
      </p:sp>
      <p:graphicFrame>
        <p:nvGraphicFramePr>
          <p:cNvPr id="85" name="Table 27">
            <a:extLst>
              <a:ext uri="{FF2B5EF4-FFF2-40B4-BE49-F238E27FC236}">
                <a16:creationId xmlns:a16="http://schemas.microsoft.com/office/drawing/2014/main" id="{A275F376-65A1-4F6A-AE7B-25217568866B}"/>
              </a:ext>
            </a:extLst>
          </p:cNvPr>
          <p:cNvGraphicFramePr>
            <a:graphicFrameLocks noGrp="1"/>
          </p:cNvGraphicFramePr>
          <p:nvPr>
            <p:extLst>
              <p:ext uri="{D42A27DB-BD31-4B8C-83A1-F6EECF244321}">
                <p14:modId xmlns:p14="http://schemas.microsoft.com/office/powerpoint/2010/main" val="1761476431"/>
              </p:ext>
            </p:extLst>
          </p:nvPr>
        </p:nvGraphicFramePr>
        <p:xfrm>
          <a:off x="14374893" y="12814938"/>
          <a:ext cx="8173384" cy="3200400"/>
        </p:xfrm>
        <a:graphic>
          <a:graphicData uri="http://schemas.openxmlformats.org/drawingml/2006/table">
            <a:tbl>
              <a:tblPr firstRow="1" bandRow="1">
                <a:tableStyleId>{5C22544A-7EE6-4342-B048-85BDC9FD1C3A}</a:tableStyleId>
              </a:tblPr>
              <a:tblGrid>
                <a:gridCol w="2857501">
                  <a:extLst>
                    <a:ext uri="{9D8B030D-6E8A-4147-A177-3AD203B41FA5}">
                      <a16:colId xmlns:a16="http://schemas.microsoft.com/office/drawing/2014/main" val="3000887879"/>
                    </a:ext>
                  </a:extLst>
                </a:gridCol>
                <a:gridCol w="2857501">
                  <a:extLst>
                    <a:ext uri="{9D8B030D-6E8A-4147-A177-3AD203B41FA5}">
                      <a16:colId xmlns:a16="http://schemas.microsoft.com/office/drawing/2014/main" val="2023952636"/>
                    </a:ext>
                  </a:extLst>
                </a:gridCol>
                <a:gridCol w="2458382">
                  <a:extLst>
                    <a:ext uri="{9D8B030D-6E8A-4147-A177-3AD203B41FA5}">
                      <a16:colId xmlns:a16="http://schemas.microsoft.com/office/drawing/2014/main" val="2276740486"/>
                    </a:ext>
                  </a:extLst>
                </a:gridCol>
              </a:tblGrid>
              <a:tr h="591853">
                <a:tc>
                  <a:txBody>
                    <a:bodyPr/>
                    <a:lstStyle/>
                    <a:p>
                      <a:pPr algn="ctr"/>
                      <a:endParaRPr lang="en-US" sz="2400" dirty="0"/>
                    </a:p>
                  </a:txBody>
                  <a:tcPr/>
                </a:tc>
                <a:tc>
                  <a:txBody>
                    <a:bodyPr/>
                    <a:lstStyle/>
                    <a:p>
                      <a:pPr algn="ctr"/>
                      <a:r>
                        <a:rPr lang="en-US" sz="2400" dirty="0"/>
                        <a:t>Pediatrics, Internal Med., Family Med.</a:t>
                      </a:r>
                    </a:p>
                  </a:txBody>
                  <a:tcPr/>
                </a:tc>
                <a:tc>
                  <a:txBody>
                    <a:bodyPr/>
                    <a:lstStyle/>
                    <a:p>
                      <a:pPr algn="ctr"/>
                      <a:r>
                        <a:rPr lang="en-US" sz="2400" dirty="0"/>
                        <a:t>Orthopaedic Surgery</a:t>
                      </a:r>
                    </a:p>
                  </a:txBody>
                  <a:tcPr/>
                </a:tc>
                <a:extLst>
                  <a:ext uri="{0D108BD9-81ED-4DB2-BD59-A6C34878D82A}">
                    <a16:rowId xmlns:a16="http://schemas.microsoft.com/office/drawing/2014/main" val="2745678059"/>
                  </a:ext>
                </a:extLst>
              </a:tr>
              <a:tr h="1131079">
                <a:tc>
                  <a:txBody>
                    <a:bodyPr/>
                    <a:lstStyle/>
                    <a:p>
                      <a:pPr algn="ctr"/>
                      <a:r>
                        <a:rPr lang="en-US" sz="2400" b="1" dirty="0"/>
                        <a:t>Medicaid</a:t>
                      </a:r>
                    </a:p>
                    <a:p>
                      <a:pPr algn="ctr"/>
                      <a:r>
                        <a:rPr lang="en-US" sz="2400" i="1" dirty="0"/>
                        <a:t>White*</a:t>
                      </a:r>
                    </a:p>
                    <a:p>
                      <a:pPr algn="ctr"/>
                      <a:r>
                        <a:rPr lang="en-US" sz="2400" i="1" dirty="0"/>
                        <a:t>Non-White*</a:t>
                      </a:r>
                    </a:p>
                  </a:txBody>
                  <a:tcPr/>
                </a:tc>
                <a:tc>
                  <a:txBody>
                    <a:bodyPr/>
                    <a:lstStyle/>
                    <a:p>
                      <a:pPr algn="ctr"/>
                      <a:endParaRPr lang="en-US" sz="2400" dirty="0"/>
                    </a:p>
                    <a:p>
                      <a:pPr algn="ctr"/>
                      <a:r>
                        <a:rPr lang="en-US" sz="2400" dirty="0"/>
                        <a:t>79.81 %</a:t>
                      </a:r>
                    </a:p>
                    <a:p>
                      <a:pPr algn="ctr"/>
                      <a:r>
                        <a:rPr lang="en-US" sz="2400" dirty="0"/>
                        <a:t>20.19 %</a:t>
                      </a:r>
                    </a:p>
                  </a:txBody>
                  <a:tcPr/>
                </a:tc>
                <a:tc>
                  <a:txBody>
                    <a:bodyPr/>
                    <a:lstStyle/>
                    <a:p>
                      <a:pPr algn="ctr"/>
                      <a:endParaRPr lang="en-US" sz="2400" dirty="0"/>
                    </a:p>
                    <a:p>
                      <a:pPr algn="ctr"/>
                      <a:r>
                        <a:rPr lang="en-US" sz="2400" dirty="0"/>
                        <a:t>96.18 %</a:t>
                      </a:r>
                    </a:p>
                    <a:p>
                      <a:pPr algn="ctr"/>
                      <a:r>
                        <a:rPr lang="en-US" sz="2400" dirty="0"/>
                        <a:t>3.82 %</a:t>
                      </a:r>
                    </a:p>
                  </a:txBody>
                  <a:tcPr/>
                </a:tc>
                <a:extLst>
                  <a:ext uri="{0D108BD9-81ED-4DB2-BD59-A6C34878D82A}">
                    <a16:rowId xmlns:a16="http://schemas.microsoft.com/office/drawing/2014/main" val="2194621412"/>
                  </a:ext>
                </a:extLst>
              </a:tr>
              <a:tr h="1131079">
                <a:tc>
                  <a:txBody>
                    <a:bodyPr/>
                    <a:lstStyle/>
                    <a:p>
                      <a:pPr algn="ctr"/>
                      <a:r>
                        <a:rPr lang="en-US" sz="2400" b="1" dirty="0"/>
                        <a:t>Private Insurance</a:t>
                      </a:r>
                    </a:p>
                    <a:p>
                      <a:pPr algn="ctr"/>
                      <a:r>
                        <a:rPr lang="en-US" sz="2400" i="1" dirty="0"/>
                        <a:t>White</a:t>
                      </a:r>
                    </a:p>
                    <a:p>
                      <a:pPr algn="ctr"/>
                      <a:r>
                        <a:rPr lang="en-US" sz="2400" i="1" dirty="0"/>
                        <a:t>Non-White</a:t>
                      </a:r>
                    </a:p>
                  </a:txBody>
                  <a:tcPr/>
                </a:tc>
                <a:tc>
                  <a:txBody>
                    <a:bodyPr/>
                    <a:lstStyle/>
                    <a:p>
                      <a:pPr algn="ctr"/>
                      <a:endParaRPr lang="en-US" sz="2400" dirty="0"/>
                    </a:p>
                    <a:p>
                      <a:pPr algn="ctr"/>
                      <a:r>
                        <a:rPr lang="en-US" sz="2400" dirty="0"/>
                        <a:t>91.32 %</a:t>
                      </a:r>
                    </a:p>
                    <a:p>
                      <a:pPr algn="ctr"/>
                      <a:r>
                        <a:rPr lang="en-US" sz="2400" dirty="0"/>
                        <a:t>8.68 %</a:t>
                      </a:r>
                    </a:p>
                  </a:txBody>
                  <a:tcPr/>
                </a:tc>
                <a:tc>
                  <a:txBody>
                    <a:bodyPr/>
                    <a:lstStyle/>
                    <a:p>
                      <a:pPr algn="ctr"/>
                      <a:endParaRPr lang="en-US" sz="2400" dirty="0"/>
                    </a:p>
                    <a:p>
                      <a:pPr algn="ctr"/>
                      <a:r>
                        <a:rPr lang="en-US" sz="2400" dirty="0"/>
                        <a:t>95.07 %</a:t>
                      </a:r>
                    </a:p>
                    <a:p>
                      <a:pPr algn="ctr"/>
                      <a:r>
                        <a:rPr lang="en-US" sz="2400" dirty="0"/>
                        <a:t>4.93 %</a:t>
                      </a:r>
                    </a:p>
                  </a:txBody>
                  <a:tcPr/>
                </a:tc>
                <a:extLst>
                  <a:ext uri="{0D108BD9-81ED-4DB2-BD59-A6C34878D82A}">
                    <a16:rowId xmlns:a16="http://schemas.microsoft.com/office/drawing/2014/main" val="40837054"/>
                  </a:ext>
                </a:extLst>
              </a:tr>
            </a:tbl>
          </a:graphicData>
        </a:graphic>
      </p:graphicFrame>
      <p:sp>
        <p:nvSpPr>
          <p:cNvPr id="86" name="TextBox 85">
            <a:extLst>
              <a:ext uri="{FF2B5EF4-FFF2-40B4-BE49-F238E27FC236}">
                <a16:creationId xmlns:a16="http://schemas.microsoft.com/office/drawing/2014/main" id="{B6C38A28-7A61-4DC4-8A49-30A9B682FBF4}"/>
              </a:ext>
            </a:extLst>
          </p:cNvPr>
          <p:cNvSpPr txBox="1"/>
          <p:nvPr/>
        </p:nvSpPr>
        <p:spPr>
          <a:xfrm>
            <a:off x="14344152" y="12100462"/>
            <a:ext cx="8705850" cy="461665"/>
          </a:xfrm>
          <a:prstGeom prst="rect">
            <a:avLst/>
          </a:prstGeom>
          <a:noFill/>
        </p:spPr>
        <p:txBody>
          <a:bodyPr wrap="square" rtlCol="0">
            <a:spAutoFit/>
          </a:bodyPr>
          <a:lstStyle/>
          <a:p>
            <a:r>
              <a:rPr lang="en-US" sz="2400" u="sng" dirty="0"/>
              <a:t>Table 4</a:t>
            </a:r>
            <a:r>
              <a:rPr lang="en-US" sz="2400" dirty="0"/>
              <a:t>: Detailed visit demographics, by race and insurance status</a:t>
            </a:r>
          </a:p>
        </p:txBody>
      </p:sp>
      <p:sp>
        <p:nvSpPr>
          <p:cNvPr id="87" name="TextBox 86">
            <a:extLst>
              <a:ext uri="{FF2B5EF4-FFF2-40B4-BE49-F238E27FC236}">
                <a16:creationId xmlns:a16="http://schemas.microsoft.com/office/drawing/2014/main" id="{E1E5C312-6CC3-4D64-BBBA-F6B64D13EACF}"/>
              </a:ext>
            </a:extLst>
          </p:cNvPr>
          <p:cNvSpPr txBox="1"/>
          <p:nvPr/>
        </p:nvSpPr>
        <p:spPr>
          <a:xfrm>
            <a:off x="14617077" y="16625864"/>
            <a:ext cx="7689016" cy="830997"/>
          </a:xfrm>
          <a:prstGeom prst="rect">
            <a:avLst/>
          </a:prstGeom>
          <a:noFill/>
        </p:spPr>
        <p:txBody>
          <a:bodyPr wrap="square" rtlCol="0">
            <a:spAutoFit/>
          </a:bodyPr>
          <a:lstStyle/>
          <a:p>
            <a:r>
              <a:rPr lang="en-US" sz="2400" dirty="0"/>
              <a:t>*Comparing demographics of Medicaid visits in each setting;</a:t>
            </a:r>
            <a:r>
              <a:rPr lang="en-US" sz="2400" i="1" dirty="0"/>
              <a:t> p = 0.0001</a:t>
            </a:r>
          </a:p>
        </p:txBody>
      </p:sp>
      <p:graphicFrame>
        <p:nvGraphicFramePr>
          <p:cNvPr id="88" name="Chart 87">
            <a:extLst>
              <a:ext uri="{FF2B5EF4-FFF2-40B4-BE49-F238E27FC236}">
                <a16:creationId xmlns:a16="http://schemas.microsoft.com/office/drawing/2014/main" id="{122E5B96-3F09-479F-8B91-10F625EEC0D3}"/>
              </a:ext>
            </a:extLst>
          </p:cNvPr>
          <p:cNvGraphicFramePr>
            <a:graphicFrameLocks/>
          </p:cNvGraphicFramePr>
          <p:nvPr>
            <p:extLst>
              <p:ext uri="{D42A27DB-BD31-4B8C-83A1-F6EECF244321}">
                <p14:modId xmlns:p14="http://schemas.microsoft.com/office/powerpoint/2010/main" val="1817214041"/>
              </p:ext>
            </p:extLst>
          </p:nvPr>
        </p:nvGraphicFramePr>
        <p:xfrm>
          <a:off x="13986563" y="18317491"/>
          <a:ext cx="10381925" cy="7582990"/>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a:extLst>
              <a:ext uri="{FF2B5EF4-FFF2-40B4-BE49-F238E27FC236}">
                <a16:creationId xmlns:a16="http://schemas.microsoft.com/office/drawing/2014/main" id="{5A11A42E-D63D-41E7-B950-23576B17FC48}"/>
              </a:ext>
            </a:extLst>
          </p:cNvPr>
          <p:cNvSpPr txBox="1"/>
          <p:nvPr/>
        </p:nvSpPr>
        <p:spPr>
          <a:xfrm>
            <a:off x="14374893" y="25968932"/>
            <a:ext cx="9616198" cy="830997"/>
          </a:xfrm>
          <a:prstGeom prst="rect">
            <a:avLst/>
          </a:prstGeom>
          <a:noFill/>
        </p:spPr>
        <p:txBody>
          <a:bodyPr wrap="square" rtlCol="0">
            <a:spAutoFit/>
          </a:bodyPr>
          <a:lstStyle/>
          <a:p>
            <a:r>
              <a:rPr lang="en-US" sz="2400" dirty="0"/>
              <a:t>Figure 1: Comparison of Primary Care and Orthopaedic Surgery, by Percent of Practice Care Revenue from Medicaid</a:t>
            </a:r>
          </a:p>
        </p:txBody>
      </p:sp>
      <p:sp>
        <p:nvSpPr>
          <p:cNvPr id="89" name="TextBox 88">
            <a:extLst>
              <a:ext uri="{FF2B5EF4-FFF2-40B4-BE49-F238E27FC236}">
                <a16:creationId xmlns:a16="http://schemas.microsoft.com/office/drawing/2014/main" id="{BB230563-18FD-49CF-99D1-F8C3B15FDF6A}"/>
              </a:ext>
            </a:extLst>
          </p:cNvPr>
          <p:cNvSpPr txBox="1"/>
          <p:nvPr/>
        </p:nvSpPr>
        <p:spPr>
          <a:xfrm>
            <a:off x="24991635" y="14490443"/>
            <a:ext cx="10819252"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Limitations</a:t>
            </a:r>
          </a:p>
        </p:txBody>
      </p:sp>
      <p:sp>
        <p:nvSpPr>
          <p:cNvPr id="39" name="TextBox 38">
            <a:extLst>
              <a:ext uri="{FF2B5EF4-FFF2-40B4-BE49-F238E27FC236}">
                <a16:creationId xmlns:a16="http://schemas.microsoft.com/office/drawing/2014/main" id="{D077B659-6989-4084-B61E-FC5ACF548295}"/>
              </a:ext>
            </a:extLst>
          </p:cNvPr>
          <p:cNvSpPr txBox="1"/>
          <p:nvPr/>
        </p:nvSpPr>
        <p:spPr>
          <a:xfrm>
            <a:off x="24995512" y="15241379"/>
            <a:ext cx="11324968" cy="3785652"/>
          </a:xfrm>
          <a:prstGeom prst="rect">
            <a:avLst/>
          </a:prstGeom>
          <a:noFill/>
        </p:spPr>
        <p:txBody>
          <a:bodyPr wrap="square" rtlCol="0">
            <a:spAutoFit/>
          </a:bodyPr>
          <a:lstStyle/>
          <a:p>
            <a:r>
              <a:rPr lang="en-US" sz="2400" dirty="0"/>
              <a:t>Analysis is not adequately powered to investigate state-by-state variations in Medicaid and CHIP usage, which may have impact due to considerable variation in reimbursements. </a:t>
            </a:r>
          </a:p>
          <a:p>
            <a:endParaRPr lang="en-US" sz="2400" dirty="0"/>
          </a:p>
          <a:p>
            <a:r>
              <a:rPr lang="en-US" sz="2400" dirty="0"/>
              <a:t>Visit coding in the NHAMCS and NAMCS is limited to standardized responses, potentially limiting the number of visits included in the study. Additionally, Imaging reflects orders, rather than completed studies. </a:t>
            </a:r>
          </a:p>
          <a:p>
            <a:endParaRPr lang="en-US" sz="2400" dirty="0"/>
          </a:p>
          <a:p>
            <a:r>
              <a:rPr lang="en-US" sz="2400" dirty="0"/>
              <a:t>For reliability in the NAHMCS and NAMCS databases, it is recommended that estimates be based on 30 unweighted records and less than 30% relative standard error; this precludes some detailed subgroup analysis. </a:t>
            </a:r>
          </a:p>
        </p:txBody>
      </p:sp>
      <p:graphicFrame>
        <p:nvGraphicFramePr>
          <p:cNvPr id="90" name="Table 27">
            <a:extLst>
              <a:ext uri="{FF2B5EF4-FFF2-40B4-BE49-F238E27FC236}">
                <a16:creationId xmlns:a16="http://schemas.microsoft.com/office/drawing/2014/main" id="{0B515A15-4733-4476-A601-25ACDFC201E9}"/>
              </a:ext>
            </a:extLst>
          </p:cNvPr>
          <p:cNvGraphicFramePr>
            <a:graphicFrameLocks noGrp="1"/>
          </p:cNvGraphicFramePr>
          <p:nvPr>
            <p:extLst>
              <p:ext uri="{D42A27DB-BD31-4B8C-83A1-F6EECF244321}">
                <p14:modId xmlns:p14="http://schemas.microsoft.com/office/powerpoint/2010/main" val="2599965833"/>
              </p:ext>
            </p:extLst>
          </p:nvPr>
        </p:nvGraphicFramePr>
        <p:xfrm>
          <a:off x="25802430" y="5004531"/>
          <a:ext cx="8705851" cy="2952382"/>
        </p:xfrm>
        <a:graphic>
          <a:graphicData uri="http://schemas.openxmlformats.org/drawingml/2006/table">
            <a:tbl>
              <a:tblPr firstRow="1" bandRow="1">
                <a:tableStyleId>{5C22544A-7EE6-4342-B048-85BDC9FD1C3A}</a:tableStyleId>
              </a:tblPr>
              <a:tblGrid>
                <a:gridCol w="3043657">
                  <a:extLst>
                    <a:ext uri="{9D8B030D-6E8A-4147-A177-3AD203B41FA5}">
                      <a16:colId xmlns:a16="http://schemas.microsoft.com/office/drawing/2014/main" val="3000887879"/>
                    </a:ext>
                  </a:extLst>
                </a:gridCol>
                <a:gridCol w="3043657">
                  <a:extLst>
                    <a:ext uri="{9D8B030D-6E8A-4147-A177-3AD203B41FA5}">
                      <a16:colId xmlns:a16="http://schemas.microsoft.com/office/drawing/2014/main" val="2023952636"/>
                    </a:ext>
                  </a:extLst>
                </a:gridCol>
                <a:gridCol w="2618537">
                  <a:extLst>
                    <a:ext uri="{9D8B030D-6E8A-4147-A177-3AD203B41FA5}">
                      <a16:colId xmlns:a16="http://schemas.microsoft.com/office/drawing/2014/main" val="2276740486"/>
                    </a:ext>
                  </a:extLst>
                </a:gridCol>
              </a:tblGrid>
              <a:tr h="574942">
                <a:tc>
                  <a:txBody>
                    <a:bodyPr/>
                    <a:lstStyle/>
                    <a:p>
                      <a:pPr algn="ctr"/>
                      <a:endParaRPr lang="en-US" sz="2400" dirty="0"/>
                    </a:p>
                  </a:txBody>
                  <a:tcPr/>
                </a:tc>
                <a:tc>
                  <a:txBody>
                    <a:bodyPr/>
                    <a:lstStyle/>
                    <a:p>
                      <a:pPr algn="ctr"/>
                      <a:r>
                        <a:rPr lang="en-US" sz="2400" dirty="0"/>
                        <a:t>No Referral</a:t>
                      </a:r>
                    </a:p>
                  </a:txBody>
                  <a:tcPr/>
                </a:tc>
                <a:tc>
                  <a:txBody>
                    <a:bodyPr/>
                    <a:lstStyle/>
                    <a:p>
                      <a:pPr algn="ctr"/>
                      <a:r>
                        <a:rPr lang="en-US" sz="2400" dirty="0"/>
                        <a:t>Referral</a:t>
                      </a:r>
                    </a:p>
                  </a:txBody>
                  <a:tcPr/>
                </a:tc>
                <a:extLst>
                  <a:ext uri="{0D108BD9-81ED-4DB2-BD59-A6C34878D82A}">
                    <a16:rowId xmlns:a16="http://schemas.microsoft.com/office/drawing/2014/main" val="2745678059"/>
                  </a:ext>
                </a:extLst>
              </a:tr>
              <a:tr h="1154755">
                <a:tc>
                  <a:txBody>
                    <a:bodyPr/>
                    <a:lstStyle/>
                    <a:p>
                      <a:pPr algn="ctr"/>
                      <a:r>
                        <a:rPr lang="en-US" sz="2400" b="1" dirty="0"/>
                        <a:t>Medicaid</a:t>
                      </a:r>
                    </a:p>
                    <a:p>
                      <a:pPr algn="ctr"/>
                      <a:r>
                        <a:rPr lang="en-US" sz="2400" i="1" dirty="0"/>
                        <a:t>White</a:t>
                      </a:r>
                    </a:p>
                    <a:p>
                      <a:pPr algn="ctr"/>
                      <a:r>
                        <a:rPr lang="en-US" sz="2400" i="1" dirty="0"/>
                        <a:t>Non-White*</a:t>
                      </a:r>
                    </a:p>
                  </a:txBody>
                  <a:tcPr/>
                </a:tc>
                <a:tc>
                  <a:txBody>
                    <a:bodyPr/>
                    <a:lstStyle/>
                    <a:p>
                      <a:pPr algn="ctr"/>
                      <a:endParaRPr lang="en-US" sz="2400" dirty="0"/>
                    </a:p>
                    <a:p>
                      <a:pPr algn="ctr"/>
                      <a:r>
                        <a:rPr lang="en-US" sz="2400" dirty="0"/>
                        <a:t> 83.01 %</a:t>
                      </a:r>
                    </a:p>
                    <a:p>
                      <a:pPr algn="ctr"/>
                      <a:r>
                        <a:rPr lang="en-US" sz="2400" dirty="0"/>
                        <a:t>23.27 %</a:t>
                      </a:r>
                    </a:p>
                  </a:txBody>
                  <a:tcPr/>
                </a:tc>
                <a:tc>
                  <a:txBody>
                    <a:bodyPr/>
                    <a:lstStyle/>
                    <a:p>
                      <a:pPr algn="ctr"/>
                      <a:endParaRPr lang="en-US" sz="2400" dirty="0"/>
                    </a:p>
                    <a:p>
                      <a:pPr algn="ctr"/>
                      <a:r>
                        <a:rPr lang="en-US" sz="2400" dirty="0"/>
                        <a:t>16.99 %</a:t>
                      </a:r>
                    </a:p>
                    <a:p>
                      <a:pPr algn="ctr"/>
                      <a:r>
                        <a:rPr lang="en-US" sz="2400" dirty="0"/>
                        <a:t>76.73 %</a:t>
                      </a:r>
                    </a:p>
                  </a:txBody>
                  <a:tcPr/>
                </a:tc>
                <a:extLst>
                  <a:ext uri="{0D108BD9-81ED-4DB2-BD59-A6C34878D82A}">
                    <a16:rowId xmlns:a16="http://schemas.microsoft.com/office/drawing/2014/main" val="2194621412"/>
                  </a:ext>
                </a:extLst>
              </a:tr>
              <a:tr h="1154755">
                <a:tc>
                  <a:txBody>
                    <a:bodyPr/>
                    <a:lstStyle/>
                    <a:p>
                      <a:pPr algn="ctr"/>
                      <a:r>
                        <a:rPr lang="en-US" sz="2400" b="1" dirty="0"/>
                        <a:t>Private Insurance</a:t>
                      </a:r>
                    </a:p>
                    <a:p>
                      <a:pPr algn="ctr"/>
                      <a:r>
                        <a:rPr lang="en-US" sz="2400" i="1" dirty="0"/>
                        <a:t>White</a:t>
                      </a:r>
                    </a:p>
                    <a:p>
                      <a:pPr algn="ctr"/>
                      <a:r>
                        <a:rPr lang="en-US" sz="2400" i="1" dirty="0"/>
                        <a:t>Non-White*</a:t>
                      </a:r>
                    </a:p>
                  </a:txBody>
                  <a:tcPr/>
                </a:tc>
                <a:tc>
                  <a:txBody>
                    <a:bodyPr/>
                    <a:lstStyle/>
                    <a:p>
                      <a:pPr algn="ctr"/>
                      <a:endParaRPr lang="en-US" sz="2400" dirty="0"/>
                    </a:p>
                    <a:p>
                      <a:pPr algn="ctr"/>
                      <a:r>
                        <a:rPr lang="en-US" sz="2400" dirty="0"/>
                        <a:t> 81.18 %</a:t>
                      </a:r>
                    </a:p>
                    <a:p>
                      <a:pPr algn="ctr"/>
                      <a:r>
                        <a:rPr lang="en-US" sz="2400" dirty="0"/>
                        <a:t>48.94 %</a:t>
                      </a:r>
                    </a:p>
                  </a:txBody>
                  <a:tcPr/>
                </a:tc>
                <a:tc>
                  <a:txBody>
                    <a:bodyPr/>
                    <a:lstStyle/>
                    <a:p>
                      <a:pPr algn="ctr"/>
                      <a:endParaRPr lang="en-US" sz="2400" dirty="0"/>
                    </a:p>
                    <a:p>
                      <a:pPr algn="ctr"/>
                      <a:r>
                        <a:rPr lang="en-US" sz="2400" dirty="0"/>
                        <a:t>18.82 %</a:t>
                      </a:r>
                    </a:p>
                    <a:p>
                      <a:pPr algn="ctr"/>
                      <a:r>
                        <a:rPr lang="en-US" sz="2400" dirty="0"/>
                        <a:t> 51.06 %</a:t>
                      </a:r>
                    </a:p>
                  </a:txBody>
                  <a:tcPr/>
                </a:tc>
                <a:extLst>
                  <a:ext uri="{0D108BD9-81ED-4DB2-BD59-A6C34878D82A}">
                    <a16:rowId xmlns:a16="http://schemas.microsoft.com/office/drawing/2014/main" val="40837054"/>
                  </a:ext>
                </a:extLst>
              </a:tr>
            </a:tbl>
          </a:graphicData>
        </a:graphic>
      </p:graphicFrame>
      <p:sp>
        <p:nvSpPr>
          <p:cNvPr id="91" name="TextBox 90">
            <a:extLst>
              <a:ext uri="{FF2B5EF4-FFF2-40B4-BE49-F238E27FC236}">
                <a16:creationId xmlns:a16="http://schemas.microsoft.com/office/drawing/2014/main" id="{E41E54A4-208B-441F-B89B-C5DD24E6AD1D}"/>
              </a:ext>
            </a:extLst>
          </p:cNvPr>
          <p:cNvSpPr txBox="1"/>
          <p:nvPr/>
        </p:nvSpPr>
        <p:spPr>
          <a:xfrm>
            <a:off x="25764497" y="4394064"/>
            <a:ext cx="9487490" cy="461665"/>
          </a:xfrm>
          <a:prstGeom prst="rect">
            <a:avLst/>
          </a:prstGeom>
          <a:noFill/>
        </p:spPr>
        <p:txBody>
          <a:bodyPr wrap="square" rtlCol="0">
            <a:spAutoFit/>
          </a:bodyPr>
          <a:lstStyle/>
          <a:p>
            <a:r>
              <a:rPr lang="en-US" sz="2400" u="sng" dirty="0"/>
              <a:t>Table 5</a:t>
            </a:r>
            <a:r>
              <a:rPr lang="en-US" sz="2400" dirty="0"/>
              <a:t>: Visits to Primary Care Physicians Resulting in a Specialist Referral</a:t>
            </a:r>
          </a:p>
        </p:txBody>
      </p:sp>
      <p:sp>
        <p:nvSpPr>
          <p:cNvPr id="92" name="TextBox 91">
            <a:extLst>
              <a:ext uri="{FF2B5EF4-FFF2-40B4-BE49-F238E27FC236}">
                <a16:creationId xmlns:a16="http://schemas.microsoft.com/office/drawing/2014/main" id="{D59E82EA-B290-4AB7-94D9-6084E81FC81E}"/>
              </a:ext>
            </a:extLst>
          </p:cNvPr>
          <p:cNvSpPr txBox="1"/>
          <p:nvPr/>
        </p:nvSpPr>
        <p:spPr>
          <a:xfrm>
            <a:off x="25985919" y="8272499"/>
            <a:ext cx="7689016" cy="1200329"/>
          </a:xfrm>
          <a:prstGeom prst="rect">
            <a:avLst/>
          </a:prstGeom>
          <a:noFill/>
        </p:spPr>
        <p:txBody>
          <a:bodyPr wrap="square" rtlCol="0">
            <a:spAutoFit/>
          </a:bodyPr>
          <a:lstStyle/>
          <a:p>
            <a:r>
              <a:rPr lang="en-US" sz="2400" dirty="0"/>
              <a:t>*Comparing non-white patients with private and public insurance, </a:t>
            </a:r>
            <a:r>
              <a:rPr lang="en-US" sz="2400" i="1" dirty="0"/>
              <a:t>p=0.0067</a:t>
            </a:r>
          </a:p>
          <a:p>
            <a:endParaRPr lang="en-US" sz="2400" i="1" dirty="0"/>
          </a:p>
        </p:txBody>
      </p:sp>
      <p:sp>
        <p:nvSpPr>
          <p:cNvPr id="93" name="TextBox 92">
            <a:extLst>
              <a:ext uri="{FF2B5EF4-FFF2-40B4-BE49-F238E27FC236}">
                <a16:creationId xmlns:a16="http://schemas.microsoft.com/office/drawing/2014/main" id="{DD467578-088E-4771-9C94-10D1E273F365}"/>
              </a:ext>
            </a:extLst>
          </p:cNvPr>
          <p:cNvSpPr txBox="1"/>
          <p:nvPr/>
        </p:nvSpPr>
        <p:spPr>
          <a:xfrm>
            <a:off x="25008736" y="23840468"/>
            <a:ext cx="11702062" cy="3046988"/>
          </a:xfrm>
          <a:prstGeom prst="rect">
            <a:avLst/>
          </a:prstGeom>
          <a:noFill/>
        </p:spPr>
        <p:txBody>
          <a:bodyPr wrap="square" rtlCol="0">
            <a:spAutoFit/>
          </a:bodyPr>
          <a:lstStyle/>
          <a:p>
            <a:r>
              <a:rPr lang="en-US" sz="2400" dirty="0"/>
              <a:t>1. Skaggs DL, Lehmann CL, Rice C, et al. Access to orthopaedic care for children with Medicaid versus private insurance: Results of a national survey. </a:t>
            </a:r>
            <a:r>
              <a:rPr lang="en-US" sz="2400" i="1" dirty="0"/>
              <a:t>J </a:t>
            </a:r>
            <a:r>
              <a:rPr lang="en-US" sz="2400" i="1" dirty="0" err="1"/>
              <a:t>Pediatr</a:t>
            </a:r>
            <a:r>
              <a:rPr lang="en-US" sz="2400" i="1" dirty="0"/>
              <a:t> </a:t>
            </a:r>
            <a:r>
              <a:rPr lang="en-US" sz="2400" i="1" dirty="0" err="1"/>
              <a:t>Orthop</a:t>
            </a:r>
            <a:r>
              <a:rPr lang="en-US" sz="2400" i="1" dirty="0"/>
              <a:t> </a:t>
            </a:r>
            <a:r>
              <a:rPr lang="en-US" sz="2400" dirty="0"/>
              <a:t>2006;26:400-404</a:t>
            </a:r>
          </a:p>
          <a:p>
            <a:r>
              <a:rPr lang="en-US" sz="2400" dirty="0"/>
              <a:t>2. </a:t>
            </a:r>
            <a:r>
              <a:rPr lang="en-US" sz="2400" dirty="0" err="1"/>
              <a:t>Potak</a:t>
            </a:r>
            <a:r>
              <a:rPr lang="en-US" sz="2400" dirty="0"/>
              <a:t> H, </a:t>
            </a:r>
            <a:r>
              <a:rPr lang="en-US" sz="2400" dirty="0" err="1"/>
              <a:t>Iobst</a:t>
            </a:r>
            <a:r>
              <a:rPr lang="en-US" sz="2400" dirty="0"/>
              <a:t> CA. Influence of insurance type on the access to pediatric care for children with distal radius torus fractures. </a:t>
            </a:r>
            <a:r>
              <a:rPr lang="en-US" sz="2400" i="1" dirty="0"/>
              <a:t>J </a:t>
            </a:r>
            <a:r>
              <a:rPr lang="en-US" sz="2400" i="1" dirty="0" err="1"/>
              <a:t>Pediatr</a:t>
            </a:r>
            <a:r>
              <a:rPr lang="en-US" sz="2400" i="1" dirty="0"/>
              <a:t> </a:t>
            </a:r>
            <a:r>
              <a:rPr lang="en-US" sz="2400" i="1" dirty="0" err="1"/>
              <a:t>Orthop</a:t>
            </a:r>
            <a:r>
              <a:rPr lang="en-US" sz="2400" dirty="0"/>
              <a:t> 2019;39:237–240. </a:t>
            </a:r>
          </a:p>
          <a:p>
            <a:r>
              <a:rPr lang="en-US" sz="2400" dirty="0"/>
              <a:t>3, 4. Centers for Disease Control and Prevention, National Center for Health Statistics. Survey Content for the National Ambulatory Medical Care Survey and National Hospital Ambulatory Medical Care Survey, 2011-2016.</a:t>
            </a:r>
          </a:p>
        </p:txBody>
      </p:sp>
      <p:sp>
        <p:nvSpPr>
          <p:cNvPr id="94" name="TextBox 93">
            <a:extLst>
              <a:ext uri="{FF2B5EF4-FFF2-40B4-BE49-F238E27FC236}">
                <a16:creationId xmlns:a16="http://schemas.microsoft.com/office/drawing/2014/main" id="{8CBCC4A2-1FBD-46F2-A71E-C32CC5E51583}"/>
              </a:ext>
            </a:extLst>
          </p:cNvPr>
          <p:cNvSpPr txBox="1"/>
          <p:nvPr/>
        </p:nvSpPr>
        <p:spPr>
          <a:xfrm>
            <a:off x="24963269" y="20313397"/>
            <a:ext cx="11389453" cy="3046988"/>
          </a:xfrm>
          <a:prstGeom prst="rect">
            <a:avLst/>
          </a:prstGeom>
          <a:noFill/>
        </p:spPr>
        <p:txBody>
          <a:bodyPr wrap="square" rtlCol="0">
            <a:spAutoFit/>
          </a:bodyPr>
          <a:lstStyle/>
          <a:p>
            <a:r>
              <a:rPr lang="en-US" sz="2400" dirty="0"/>
              <a:t>At the subspecialty level, patients with Medicaid are under-represented. At the emergency care level, patients with Medicaid are over-represented. Data for specialist referral indicates that Medicaid patients are referred at a similar rate to patients with private insurance. </a:t>
            </a:r>
          </a:p>
          <a:p>
            <a:endParaRPr lang="en-US" sz="2400" dirty="0"/>
          </a:p>
          <a:p>
            <a:r>
              <a:rPr lang="en-US" sz="2400" dirty="0"/>
              <a:t>Future research is required on the factors discouraging patients from securing a specialist appointment. </a:t>
            </a:r>
          </a:p>
          <a:p>
            <a:endParaRPr lang="en-US" sz="2400" dirty="0"/>
          </a:p>
        </p:txBody>
      </p:sp>
    </p:spTree>
    <p:extLst>
      <p:ext uri="{BB962C8B-B14F-4D97-AF65-F5344CB8AC3E}">
        <p14:creationId xmlns:p14="http://schemas.microsoft.com/office/powerpoint/2010/main" val="34132290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4233</TotalTime>
  <Words>1106</Words>
  <Application>Microsoft Office PowerPoint</Application>
  <PresentationFormat>Custom</PresentationFormat>
  <Paragraphs>184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Narrow</vt:lpstr>
      <vt:lpstr>Calibri</vt:lpstr>
      <vt:lpstr>Calibri Light</vt:lpstr>
      <vt:lpstr>Office Theme</vt:lpstr>
      <vt:lpstr>Identifying Disparities in Treatment of Adolescent Knee Pain: Evaluation of a Nationally-Representative Database of Outpatient and Emergency Visits Alex K. Miller1 BS, Eileen A. Crawford2 MD 1University of Michigan Medical School, Ann Arbor, MI, USA; 2Department of Orthopaedic Surgery, Michigan Medicine, Ann Arbor, MI, USA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Vitro Characterization of an Acoustically-Responsive Hydrogel Implant: Evaluation of Diffusion Kinetics and Control of Scaffold Degradation Alex K. Miller1, Alexander Moncion2 and Mario L. Fabiilli2 1University of Michigan Medical School, 2Department of Radiology</dc:title>
  <dc:creator>Alex Miller</dc:creator>
  <cp:lastModifiedBy>Alex Miller</cp:lastModifiedBy>
  <cp:revision>16</cp:revision>
  <dcterms:created xsi:type="dcterms:W3CDTF">2017-10-31T21:13:38Z</dcterms:created>
  <dcterms:modified xsi:type="dcterms:W3CDTF">2020-01-15T02:04:05Z</dcterms:modified>
</cp:coreProperties>
</file>