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36576000" cy="27432000"/>
  <p:notesSz cx="6858000" cy="9144000"/>
  <p:defaultTextStyle>
    <a:defPPr>
      <a:defRPr lang="en-US"/>
    </a:defPPr>
    <a:lvl1pPr marL="0" algn="l" defTabSz="3072384" rtl="0" eaLnBrk="1" latinLnBrk="0" hangingPunct="1">
      <a:defRPr sz="6048" kern="1200">
        <a:solidFill>
          <a:schemeClr val="tx1"/>
        </a:solidFill>
        <a:latin typeface="+mn-lt"/>
        <a:ea typeface="+mn-ea"/>
        <a:cs typeface="+mn-cs"/>
      </a:defRPr>
    </a:lvl1pPr>
    <a:lvl2pPr marL="1536192" algn="l" defTabSz="3072384" rtl="0" eaLnBrk="1" latinLnBrk="0" hangingPunct="1">
      <a:defRPr sz="6048" kern="1200">
        <a:solidFill>
          <a:schemeClr val="tx1"/>
        </a:solidFill>
        <a:latin typeface="+mn-lt"/>
        <a:ea typeface="+mn-ea"/>
        <a:cs typeface="+mn-cs"/>
      </a:defRPr>
    </a:lvl2pPr>
    <a:lvl3pPr marL="3072384" algn="l" defTabSz="3072384" rtl="0" eaLnBrk="1" latinLnBrk="0" hangingPunct="1">
      <a:defRPr sz="6048" kern="1200">
        <a:solidFill>
          <a:schemeClr val="tx1"/>
        </a:solidFill>
        <a:latin typeface="+mn-lt"/>
        <a:ea typeface="+mn-ea"/>
        <a:cs typeface="+mn-cs"/>
      </a:defRPr>
    </a:lvl3pPr>
    <a:lvl4pPr marL="4608576" algn="l" defTabSz="3072384" rtl="0" eaLnBrk="1" latinLnBrk="0" hangingPunct="1">
      <a:defRPr sz="6048" kern="1200">
        <a:solidFill>
          <a:schemeClr val="tx1"/>
        </a:solidFill>
        <a:latin typeface="+mn-lt"/>
        <a:ea typeface="+mn-ea"/>
        <a:cs typeface="+mn-cs"/>
      </a:defRPr>
    </a:lvl4pPr>
    <a:lvl5pPr marL="6144768" algn="l" defTabSz="3072384" rtl="0" eaLnBrk="1" latinLnBrk="0" hangingPunct="1">
      <a:defRPr sz="6048" kern="1200">
        <a:solidFill>
          <a:schemeClr val="tx1"/>
        </a:solidFill>
        <a:latin typeface="+mn-lt"/>
        <a:ea typeface="+mn-ea"/>
        <a:cs typeface="+mn-cs"/>
      </a:defRPr>
    </a:lvl5pPr>
    <a:lvl6pPr marL="7680960" algn="l" defTabSz="3072384" rtl="0" eaLnBrk="1" latinLnBrk="0" hangingPunct="1">
      <a:defRPr sz="6048" kern="1200">
        <a:solidFill>
          <a:schemeClr val="tx1"/>
        </a:solidFill>
        <a:latin typeface="+mn-lt"/>
        <a:ea typeface="+mn-ea"/>
        <a:cs typeface="+mn-cs"/>
      </a:defRPr>
    </a:lvl6pPr>
    <a:lvl7pPr marL="9217152" algn="l" defTabSz="3072384" rtl="0" eaLnBrk="1" latinLnBrk="0" hangingPunct="1">
      <a:defRPr sz="6048" kern="1200">
        <a:solidFill>
          <a:schemeClr val="tx1"/>
        </a:solidFill>
        <a:latin typeface="+mn-lt"/>
        <a:ea typeface="+mn-ea"/>
        <a:cs typeface="+mn-cs"/>
      </a:defRPr>
    </a:lvl7pPr>
    <a:lvl8pPr marL="10753344" algn="l" defTabSz="3072384" rtl="0" eaLnBrk="1" latinLnBrk="0" hangingPunct="1">
      <a:defRPr sz="6048" kern="1200">
        <a:solidFill>
          <a:schemeClr val="tx1"/>
        </a:solidFill>
        <a:latin typeface="+mn-lt"/>
        <a:ea typeface="+mn-ea"/>
        <a:cs typeface="+mn-cs"/>
      </a:defRPr>
    </a:lvl8pPr>
    <a:lvl9pPr marL="12289536" algn="l" defTabSz="3072384" rtl="0" eaLnBrk="1" latinLnBrk="0" hangingPunct="1">
      <a:defRPr sz="604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userDrawn="1">
          <p15:clr>
            <a:srgbClr val="A4A3A4"/>
          </p15:clr>
        </p15:guide>
        <p15:guide id="2" pos="115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élanie Beaulieu" initials="MB"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5"/>
    <a:srgbClr val="00274C"/>
    <a:srgbClr val="0A11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22"/>
    <p:restoredTop sz="94586"/>
  </p:normalViewPr>
  <p:slideViewPr>
    <p:cSldViewPr snapToGrid="0" snapToObjects="1">
      <p:cViewPr varScale="1">
        <p:scale>
          <a:sx n="25" d="100"/>
          <a:sy n="25" d="100"/>
        </p:scale>
        <p:origin x="896" y="176"/>
      </p:cViewPr>
      <p:guideLst>
        <p:guide orient="horz" pos="8640"/>
        <p:guide pos="115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4489452"/>
            <a:ext cx="31089600" cy="955040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4572000" y="14408152"/>
            <a:ext cx="27432000" cy="662304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32780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92834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2" y="6838958"/>
            <a:ext cx="31546800" cy="1141094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2495552" y="18357858"/>
            <a:ext cx="31546800" cy="6000748"/>
          </a:xfrm>
        </p:spPr>
        <p:txBody>
          <a:bodyPr/>
          <a:lstStyle>
            <a:lvl1pPr marL="0" indent="0">
              <a:buNone/>
              <a:defRPr sz="9600">
                <a:solidFill>
                  <a:schemeClr val="tx1"/>
                </a:solidFill>
              </a:defRPr>
            </a:lvl1pPr>
            <a:lvl2pPr marL="1828800" indent="0">
              <a:buNone/>
              <a:defRPr sz="8000">
                <a:solidFill>
                  <a:schemeClr val="tx1">
                    <a:tint val="75000"/>
                  </a:schemeClr>
                </a:solidFill>
              </a:defRPr>
            </a:lvl2pPr>
            <a:lvl3pPr marL="3657600" indent="0">
              <a:buNone/>
              <a:defRPr sz="7200">
                <a:solidFill>
                  <a:schemeClr val="tx1">
                    <a:tint val="75000"/>
                  </a:schemeClr>
                </a:solidFill>
              </a:defRPr>
            </a:lvl3pPr>
            <a:lvl4pPr marL="5486400" indent="0">
              <a:buNone/>
              <a:defRPr sz="6400">
                <a:solidFill>
                  <a:schemeClr val="tx1">
                    <a:tint val="75000"/>
                  </a:schemeClr>
                </a:solidFill>
              </a:defRPr>
            </a:lvl4pPr>
            <a:lvl5pPr marL="7315200" indent="0">
              <a:buNone/>
              <a:defRPr sz="6400">
                <a:solidFill>
                  <a:schemeClr val="tx1">
                    <a:tint val="75000"/>
                  </a:schemeClr>
                </a:solidFill>
              </a:defRPr>
            </a:lvl5pPr>
            <a:lvl6pPr marL="9144000" indent="0">
              <a:buNone/>
              <a:defRPr sz="6400">
                <a:solidFill>
                  <a:schemeClr val="tx1">
                    <a:tint val="75000"/>
                  </a:schemeClr>
                </a:solidFill>
              </a:defRPr>
            </a:lvl6pPr>
            <a:lvl7pPr marL="10972800" indent="0">
              <a:buNone/>
              <a:defRPr sz="6400">
                <a:solidFill>
                  <a:schemeClr val="tx1">
                    <a:tint val="75000"/>
                  </a:schemeClr>
                </a:solidFill>
              </a:defRPr>
            </a:lvl7pPr>
            <a:lvl8pPr marL="12801600" indent="0">
              <a:buNone/>
              <a:defRPr sz="6400">
                <a:solidFill>
                  <a:schemeClr val="tx1">
                    <a:tint val="75000"/>
                  </a:schemeClr>
                </a:solidFill>
              </a:defRPr>
            </a:lvl8pPr>
            <a:lvl9pPr marL="14630400"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370063-64E3-D248-9E93-348077C35AE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201768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7302500"/>
            <a:ext cx="155448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7302500"/>
            <a:ext cx="155448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370063-64E3-D248-9E93-348077C35AEE}"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396568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460506"/>
            <a:ext cx="3154680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8" y="6724652"/>
            <a:ext cx="15473360"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4" name="Content Placeholder 3"/>
          <p:cNvSpPr>
            <a:spLocks noGrp="1"/>
          </p:cNvSpPr>
          <p:nvPr>
            <p:ph sz="half" idx="2"/>
          </p:nvPr>
        </p:nvSpPr>
        <p:spPr>
          <a:xfrm>
            <a:off x="2519368" y="10020300"/>
            <a:ext cx="15473360"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2" y="6724652"/>
            <a:ext cx="15549564"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6" name="Content Placeholder 5"/>
          <p:cNvSpPr>
            <a:spLocks noGrp="1"/>
          </p:cNvSpPr>
          <p:nvPr>
            <p:ph sz="quarter" idx="4"/>
          </p:nvPr>
        </p:nvSpPr>
        <p:spPr>
          <a:xfrm>
            <a:off x="18516602" y="10020300"/>
            <a:ext cx="15549564"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370063-64E3-D248-9E93-348077C35AEE}" type="datetimeFigureOut">
              <a:rPr lang="en-US" smtClean="0"/>
              <a:t>1/15/20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48576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370063-64E3-D248-9E93-348077C35AEE}" type="datetimeFigureOut">
              <a:rPr lang="en-US" smtClean="0"/>
              <a:t>1/15/20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268254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70063-64E3-D248-9E93-348077C35AEE}" type="datetimeFigureOut">
              <a:rPr lang="en-US" smtClean="0"/>
              <a:t>1/15/20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991139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15549564" y="3949706"/>
            <a:ext cx="18516600" cy="194945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C6370063-64E3-D248-9E93-348077C35AEE}"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4786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3949706"/>
            <a:ext cx="18516600" cy="194945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C6370063-64E3-D248-9E93-348077C35AEE}"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35602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1540938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2" y="1460500"/>
            <a:ext cx="7886700"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2" y="1460500"/>
            <a:ext cx="23202900"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370063-64E3-D248-9E93-348077C35AE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7149-C661-C04A-8ABC-0E84BDC1DD16}" type="slidenum">
              <a:rPr lang="en-US" smtClean="0"/>
              <a:t>‹#›</a:t>
            </a:fld>
            <a:endParaRPr lang="en-US"/>
          </a:p>
        </p:txBody>
      </p:sp>
    </p:spTree>
    <p:extLst>
      <p:ext uri="{BB962C8B-B14F-4D97-AF65-F5344CB8AC3E}">
        <p14:creationId xmlns:p14="http://schemas.microsoft.com/office/powerpoint/2010/main" val="20513140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460506"/>
            <a:ext cx="3154680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7302500"/>
            <a:ext cx="3154680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25425406"/>
            <a:ext cx="8229600" cy="1460500"/>
          </a:xfrm>
          <a:prstGeom prst="rect">
            <a:avLst/>
          </a:prstGeom>
        </p:spPr>
        <p:txBody>
          <a:bodyPr vert="horz" lIns="91440" tIns="45720" rIns="91440" bIns="45720" rtlCol="0" anchor="ctr"/>
          <a:lstStyle>
            <a:lvl1pPr algn="l">
              <a:defRPr sz="4800">
                <a:solidFill>
                  <a:schemeClr val="tx1">
                    <a:tint val="75000"/>
                  </a:schemeClr>
                </a:solidFill>
              </a:defRPr>
            </a:lvl1pPr>
          </a:lstStyle>
          <a:p>
            <a:fld id="{C6370063-64E3-D248-9E93-348077C35AEE}" type="datetimeFigureOut">
              <a:rPr lang="en-US" smtClean="0"/>
              <a:t>1/15/20</a:t>
            </a:fld>
            <a:endParaRPr lang="en-US"/>
          </a:p>
        </p:txBody>
      </p:sp>
      <p:sp>
        <p:nvSpPr>
          <p:cNvPr id="5" name="Footer Placeholder 4"/>
          <p:cNvSpPr>
            <a:spLocks noGrp="1"/>
          </p:cNvSpPr>
          <p:nvPr>
            <p:ph type="ftr" sz="quarter" idx="3"/>
          </p:nvPr>
        </p:nvSpPr>
        <p:spPr>
          <a:xfrm>
            <a:off x="12115800" y="25425406"/>
            <a:ext cx="12344400" cy="1460500"/>
          </a:xfrm>
          <a:prstGeom prst="rect">
            <a:avLst/>
          </a:prstGeom>
        </p:spPr>
        <p:txBody>
          <a:bodyPr vert="horz" lIns="91440" tIns="45720" rIns="91440" bIns="45720"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831800" y="25425406"/>
            <a:ext cx="8229600" cy="1460500"/>
          </a:xfrm>
          <a:prstGeom prst="rect">
            <a:avLst/>
          </a:prstGeom>
        </p:spPr>
        <p:txBody>
          <a:bodyPr vert="horz" lIns="91440" tIns="45720" rIns="91440" bIns="45720" rtlCol="0" anchor="ctr"/>
          <a:lstStyle>
            <a:lvl1pPr algn="r">
              <a:defRPr sz="4800">
                <a:solidFill>
                  <a:schemeClr val="tx1">
                    <a:tint val="75000"/>
                  </a:schemeClr>
                </a:solidFill>
              </a:defRPr>
            </a:lvl1pPr>
          </a:lstStyle>
          <a:p>
            <a:fld id="{00007149-C661-C04A-8ABC-0E84BDC1DD16}" type="slidenum">
              <a:rPr lang="en-US" smtClean="0"/>
              <a:t>‹#›</a:t>
            </a:fld>
            <a:endParaRPr lang="en-US"/>
          </a:p>
        </p:txBody>
      </p:sp>
    </p:spTree>
    <p:extLst>
      <p:ext uri="{BB962C8B-B14F-4D97-AF65-F5344CB8AC3E}">
        <p14:creationId xmlns:p14="http://schemas.microsoft.com/office/powerpoint/2010/main" val="443707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6576000" cy="5293895"/>
          </a:xfrm>
          <a:prstGeom prst="rect">
            <a:avLst/>
          </a:prstGeom>
          <a:solidFill>
            <a:srgbClr val="0027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97843" y="5463843"/>
            <a:ext cx="11598442" cy="830997"/>
          </a:xfrm>
          <a:prstGeom prst="rect">
            <a:avLst/>
          </a:prstGeom>
          <a:solidFill>
            <a:srgbClr val="00274C"/>
          </a:solidFill>
        </p:spPr>
        <p:txBody>
          <a:bodyPr wrap="square" rtlCol="0">
            <a:spAutoFit/>
          </a:bodyPr>
          <a:lstStyle/>
          <a:p>
            <a:pPr algn="ctr"/>
            <a:r>
              <a:rPr lang="en-US" sz="4800" dirty="0">
                <a:solidFill>
                  <a:srgbClr val="FFCB05"/>
                </a:solidFill>
              </a:rPr>
              <a:t>INTRODUCTION</a:t>
            </a:r>
          </a:p>
        </p:txBody>
      </p:sp>
      <p:sp>
        <p:nvSpPr>
          <p:cNvPr id="6" name="TextBox 5"/>
          <p:cNvSpPr txBox="1"/>
          <p:nvPr/>
        </p:nvSpPr>
        <p:spPr>
          <a:xfrm>
            <a:off x="447762" y="6430717"/>
            <a:ext cx="11598441"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t>The objective of this project is to provide support and programming for first generation and low income medical students.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Our focus is aimed toward  student-identified opportunities for improvement and inclusion.</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Disclosures: none</a:t>
            </a:r>
          </a:p>
        </p:txBody>
      </p:sp>
      <p:sp>
        <p:nvSpPr>
          <p:cNvPr id="7" name="TextBox 6"/>
          <p:cNvSpPr txBox="1"/>
          <p:nvPr/>
        </p:nvSpPr>
        <p:spPr>
          <a:xfrm>
            <a:off x="7277091" y="617524"/>
            <a:ext cx="27798745" cy="2554545"/>
          </a:xfrm>
          <a:prstGeom prst="rect">
            <a:avLst/>
          </a:prstGeom>
          <a:noFill/>
        </p:spPr>
        <p:txBody>
          <a:bodyPr wrap="square" rtlCol="0">
            <a:spAutoFit/>
          </a:bodyPr>
          <a:lstStyle/>
          <a:p>
            <a:pPr algn="ctr"/>
            <a:r>
              <a:rPr lang="en-US" sz="8000" b="1" dirty="0">
                <a:solidFill>
                  <a:srgbClr val="FFCB05"/>
                </a:solidFill>
              </a:rPr>
              <a:t>Improving the First Generation and Low Income </a:t>
            </a:r>
          </a:p>
          <a:p>
            <a:pPr algn="ctr"/>
            <a:r>
              <a:rPr lang="en-US" sz="8000" b="1" dirty="0">
                <a:solidFill>
                  <a:srgbClr val="FFCB05"/>
                </a:solidFill>
              </a:rPr>
              <a:t>Medical Student Experience at UMMS</a:t>
            </a:r>
          </a:p>
        </p:txBody>
      </p:sp>
      <p:sp>
        <p:nvSpPr>
          <p:cNvPr id="12" name="TextBox 11"/>
          <p:cNvSpPr txBox="1"/>
          <p:nvPr/>
        </p:nvSpPr>
        <p:spPr>
          <a:xfrm>
            <a:off x="7521079" y="3370273"/>
            <a:ext cx="27345348" cy="923330"/>
          </a:xfrm>
          <a:prstGeom prst="rect">
            <a:avLst/>
          </a:prstGeom>
          <a:noFill/>
        </p:spPr>
        <p:txBody>
          <a:bodyPr wrap="square" rtlCol="0">
            <a:spAutoFit/>
          </a:bodyPr>
          <a:lstStyle/>
          <a:p>
            <a:pPr algn="ctr"/>
            <a:r>
              <a:rPr lang="en-US" sz="5400" dirty="0">
                <a:solidFill>
                  <a:schemeClr val="bg1"/>
                </a:solidFill>
              </a:rPr>
              <a:t>Jourdin Batchelor BA,</a:t>
            </a:r>
            <a:r>
              <a:rPr lang="en-US" sz="5400" baseline="30000" dirty="0">
                <a:solidFill>
                  <a:schemeClr val="bg1"/>
                </a:solidFill>
              </a:rPr>
              <a:t>*</a:t>
            </a:r>
            <a:r>
              <a:rPr lang="en-US" sz="5400" dirty="0">
                <a:solidFill>
                  <a:schemeClr val="bg1"/>
                </a:solidFill>
              </a:rPr>
              <a:t> Courtney </a:t>
            </a:r>
            <a:r>
              <a:rPr lang="en-US" sz="5400" dirty="0" err="1">
                <a:solidFill>
                  <a:schemeClr val="bg1"/>
                </a:solidFill>
              </a:rPr>
              <a:t>Kein</a:t>
            </a:r>
            <a:r>
              <a:rPr lang="en-US" sz="5400" dirty="0">
                <a:solidFill>
                  <a:schemeClr val="bg1"/>
                </a:solidFill>
              </a:rPr>
              <a:t> BA</a:t>
            </a:r>
            <a:r>
              <a:rPr lang="en-US" sz="5400" baseline="30000" dirty="0">
                <a:solidFill>
                  <a:schemeClr val="bg1"/>
                </a:solidFill>
              </a:rPr>
              <a:t>*</a:t>
            </a:r>
            <a:endParaRPr lang="en-US" sz="5400" dirty="0">
              <a:solidFill>
                <a:schemeClr val="bg1"/>
              </a:solidFill>
            </a:endParaRPr>
          </a:p>
        </p:txBody>
      </p:sp>
      <p:sp>
        <p:nvSpPr>
          <p:cNvPr id="18" name="TextBox 17"/>
          <p:cNvSpPr txBox="1"/>
          <p:nvPr/>
        </p:nvSpPr>
        <p:spPr>
          <a:xfrm>
            <a:off x="11414859" y="4411704"/>
            <a:ext cx="18912503" cy="646331"/>
          </a:xfrm>
          <a:prstGeom prst="rect">
            <a:avLst/>
          </a:prstGeom>
          <a:noFill/>
        </p:spPr>
        <p:txBody>
          <a:bodyPr wrap="square" rtlCol="0">
            <a:spAutoFit/>
          </a:bodyPr>
          <a:lstStyle/>
          <a:p>
            <a:pPr algn="ctr"/>
            <a:r>
              <a:rPr lang="en-US" sz="3600" dirty="0">
                <a:solidFill>
                  <a:schemeClr val="bg1"/>
                </a:solidFill>
              </a:rPr>
              <a:t>University of Michigan Medical School *The authors contributed equally</a:t>
            </a:r>
          </a:p>
        </p:txBody>
      </p:sp>
      <p:sp>
        <p:nvSpPr>
          <p:cNvPr id="19" name="TextBox 18"/>
          <p:cNvSpPr txBox="1"/>
          <p:nvPr/>
        </p:nvSpPr>
        <p:spPr>
          <a:xfrm>
            <a:off x="12473363" y="5463842"/>
            <a:ext cx="11598442" cy="830997"/>
          </a:xfrm>
          <a:prstGeom prst="rect">
            <a:avLst/>
          </a:prstGeom>
          <a:solidFill>
            <a:srgbClr val="00274C"/>
          </a:solidFill>
        </p:spPr>
        <p:txBody>
          <a:bodyPr wrap="square" rtlCol="0">
            <a:spAutoFit/>
          </a:bodyPr>
          <a:lstStyle/>
          <a:p>
            <a:pPr algn="ctr"/>
            <a:r>
              <a:rPr lang="en-US" sz="4800" dirty="0">
                <a:solidFill>
                  <a:srgbClr val="FFCB05"/>
                </a:solidFill>
              </a:rPr>
              <a:t>OBJECTIVES</a:t>
            </a:r>
          </a:p>
        </p:txBody>
      </p:sp>
      <p:sp>
        <p:nvSpPr>
          <p:cNvPr id="29" name="TextBox 28">
            <a:extLst>
              <a:ext uri="{FF2B5EF4-FFF2-40B4-BE49-F238E27FC236}">
                <a16:creationId xmlns:a16="http://schemas.microsoft.com/office/drawing/2014/main" xmlns="" id="{E5E6FB3E-310A-4075-956F-0F8787DCF69E}"/>
              </a:ext>
            </a:extLst>
          </p:cNvPr>
          <p:cNvSpPr txBox="1"/>
          <p:nvPr/>
        </p:nvSpPr>
        <p:spPr>
          <a:xfrm>
            <a:off x="24538983" y="5463842"/>
            <a:ext cx="11576758" cy="830997"/>
          </a:xfrm>
          <a:prstGeom prst="rect">
            <a:avLst/>
          </a:prstGeom>
          <a:solidFill>
            <a:srgbClr val="00274C"/>
          </a:solidFill>
        </p:spPr>
        <p:txBody>
          <a:bodyPr wrap="square" rtlCol="0">
            <a:spAutoFit/>
          </a:bodyPr>
          <a:lstStyle/>
          <a:p>
            <a:pPr algn="ctr"/>
            <a:r>
              <a:rPr lang="en-US" sz="4800" dirty="0">
                <a:solidFill>
                  <a:srgbClr val="FFCB05"/>
                </a:solidFill>
              </a:rPr>
              <a:t>OBSTACLES AND MODIFICATIONS </a:t>
            </a:r>
          </a:p>
        </p:txBody>
      </p:sp>
      <p:sp>
        <p:nvSpPr>
          <p:cNvPr id="31" name="TextBox 30">
            <a:extLst>
              <a:ext uri="{FF2B5EF4-FFF2-40B4-BE49-F238E27FC236}">
                <a16:creationId xmlns:a16="http://schemas.microsoft.com/office/drawing/2014/main" xmlns="" id="{7C1DE347-B5BA-4274-929F-C38539D44A58}"/>
              </a:ext>
            </a:extLst>
          </p:cNvPr>
          <p:cNvSpPr txBox="1"/>
          <p:nvPr/>
        </p:nvSpPr>
        <p:spPr>
          <a:xfrm>
            <a:off x="12457947" y="11259792"/>
            <a:ext cx="11598442" cy="13880723"/>
          </a:xfrm>
          <a:prstGeom prst="rect">
            <a:avLst/>
          </a:prstGeom>
          <a:noFill/>
        </p:spPr>
        <p:txBody>
          <a:bodyPr wrap="square" rtlCol="0">
            <a:spAutoFit/>
          </a:bodyPr>
          <a:lstStyle/>
          <a:p>
            <a:pPr marL="457200" indent="-457200">
              <a:buFont typeface="Arial" panose="020B0604020202020204" pitchFamily="34" charset="0"/>
              <a:buChar char="•"/>
            </a:pPr>
            <a:r>
              <a:rPr lang="en-US" sz="3200" dirty="0"/>
              <a:t>An email survey was sent to all current medical students. Respondents (23) were asked to provide feedback and suggestions for supporting current and future first generation and/or low income students. A subset of survey respondents (15) attended an in-person focus group to discuss shortcomings and successes related to navigating medical school as a part of this demographic. This data was used for preliminary program planning.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Several themes arose regarding potential areas for improvement. </a:t>
            </a:r>
          </a:p>
          <a:p>
            <a:pPr marL="1993392" lvl="1" indent="-457200">
              <a:buFont typeface="Arial" panose="020B0604020202020204" pitchFamily="34" charset="0"/>
              <a:buChar char="•"/>
            </a:pPr>
            <a:r>
              <a:rPr lang="en-US" sz="3200" dirty="0"/>
              <a:t>Individual mentorship</a:t>
            </a:r>
          </a:p>
          <a:p>
            <a:pPr marL="1993392" lvl="1" indent="-457200">
              <a:buFont typeface="Arial" panose="020B0604020202020204" pitchFamily="34" charset="0"/>
              <a:buChar char="•"/>
            </a:pPr>
            <a:r>
              <a:rPr lang="en-US" sz="3200" dirty="0"/>
              <a:t>Lack of networking and other career development education</a:t>
            </a:r>
          </a:p>
          <a:p>
            <a:pPr marL="1993392" lvl="1" indent="-457200">
              <a:buFont typeface="Arial" panose="020B0604020202020204" pitchFamily="34" charset="0"/>
              <a:buChar char="•"/>
            </a:pPr>
            <a:r>
              <a:rPr lang="en-US" sz="3200" dirty="0"/>
              <a:t>Managing finances and hidden expenses related to thriving in medical school </a:t>
            </a:r>
          </a:p>
          <a:p>
            <a:pPr marL="1993392" lvl="1" indent="-457200">
              <a:buFont typeface="Arial" panose="020B0604020202020204" pitchFamily="34" charset="0"/>
              <a:buChar char="•"/>
            </a:pPr>
            <a:r>
              <a:rPr lang="en-US" sz="3200" dirty="0"/>
              <a:t>Resources that are difficult to find and/or understand</a:t>
            </a:r>
          </a:p>
          <a:p>
            <a:pPr marL="1993392" lvl="1" indent="-457200">
              <a:buFont typeface="Arial" panose="020B0604020202020204" pitchFamily="34" charset="0"/>
              <a:buChar char="•"/>
            </a:pPr>
            <a:r>
              <a:rPr lang="en-US" sz="3200" dirty="0"/>
              <a:t>A paucity of formal education on socioeconomic status as a social determinant of health </a:t>
            </a:r>
          </a:p>
          <a:p>
            <a:pPr marL="1993392" lvl="1" indent="-457200">
              <a:buFont typeface="Arial" panose="020B0604020202020204" pitchFamily="34" charset="0"/>
              <a:buChar char="•"/>
            </a:pPr>
            <a:r>
              <a:rPr lang="en-US" sz="3200" dirty="0"/>
              <a:t>Feeling of isolation from their peers, invisible as a demographic</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As a result, we created mechanisms for outreach to prospective students, developed a system to garner alumni and faculty support, consolidated and centralized existing resources, and have begun to plan educational seminars for current students.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We have identified invested individuals in the aforementioned offices who are committed to assisting with our initiatives. </a:t>
            </a:r>
          </a:p>
          <a:p>
            <a:pPr marL="457200" indent="-457200">
              <a:buFont typeface="Arial" panose="020B0604020202020204" pitchFamily="34" charset="0"/>
              <a:buChar char="•"/>
            </a:pPr>
            <a:endParaRPr lang="en-US" sz="3200" dirty="0"/>
          </a:p>
        </p:txBody>
      </p:sp>
      <p:pic>
        <p:nvPicPr>
          <p:cNvPr id="32" name="Picture 31">
            <a:extLst>
              <a:ext uri="{FF2B5EF4-FFF2-40B4-BE49-F238E27FC236}">
                <a16:creationId xmlns:a16="http://schemas.microsoft.com/office/drawing/2014/main" xmlns="" id="{6414EB84-2E06-1548-A26A-672FED6B40B6}"/>
              </a:ext>
            </a:extLst>
          </p:cNvPr>
          <p:cNvPicPr>
            <a:picLocks noChangeAspect="1"/>
          </p:cNvPicPr>
          <p:nvPr/>
        </p:nvPicPr>
        <p:blipFill>
          <a:blip r:embed="rId2"/>
          <a:stretch>
            <a:fillRect/>
          </a:stretch>
        </p:blipFill>
        <p:spPr>
          <a:xfrm>
            <a:off x="995114" y="101058"/>
            <a:ext cx="6061236" cy="5178904"/>
          </a:xfrm>
          <a:prstGeom prst="rect">
            <a:avLst/>
          </a:prstGeom>
        </p:spPr>
      </p:pic>
      <p:sp>
        <p:nvSpPr>
          <p:cNvPr id="39" name="TextBox 38">
            <a:extLst>
              <a:ext uri="{FF2B5EF4-FFF2-40B4-BE49-F238E27FC236}">
                <a16:creationId xmlns:a16="http://schemas.microsoft.com/office/drawing/2014/main" xmlns="" id="{C1A80BE7-009F-0441-8A9F-CC2110283B43}"/>
              </a:ext>
            </a:extLst>
          </p:cNvPr>
          <p:cNvSpPr txBox="1"/>
          <p:nvPr/>
        </p:nvSpPr>
        <p:spPr>
          <a:xfrm>
            <a:off x="397840" y="10883147"/>
            <a:ext cx="11598442" cy="830997"/>
          </a:xfrm>
          <a:prstGeom prst="rect">
            <a:avLst/>
          </a:prstGeom>
          <a:solidFill>
            <a:srgbClr val="00274C"/>
          </a:solidFill>
        </p:spPr>
        <p:txBody>
          <a:bodyPr wrap="square" rtlCol="0">
            <a:spAutoFit/>
          </a:bodyPr>
          <a:lstStyle/>
          <a:p>
            <a:pPr algn="ctr"/>
            <a:r>
              <a:rPr lang="en-US" sz="4800" dirty="0">
                <a:solidFill>
                  <a:srgbClr val="FFCB05"/>
                </a:solidFill>
              </a:rPr>
              <a:t>BACKGROUND</a:t>
            </a:r>
          </a:p>
        </p:txBody>
      </p:sp>
      <p:sp>
        <p:nvSpPr>
          <p:cNvPr id="43" name="TextBox 42">
            <a:extLst>
              <a:ext uri="{FF2B5EF4-FFF2-40B4-BE49-F238E27FC236}">
                <a16:creationId xmlns:a16="http://schemas.microsoft.com/office/drawing/2014/main" xmlns="" id="{8C04E455-5087-F14C-B442-FA0280A3391A}"/>
              </a:ext>
            </a:extLst>
          </p:cNvPr>
          <p:cNvSpPr txBox="1"/>
          <p:nvPr/>
        </p:nvSpPr>
        <p:spPr>
          <a:xfrm>
            <a:off x="24468133" y="6404583"/>
            <a:ext cx="11576758" cy="8463855"/>
          </a:xfrm>
          <a:prstGeom prst="rect">
            <a:avLst/>
          </a:prstGeom>
          <a:noFill/>
        </p:spPr>
        <p:txBody>
          <a:bodyPr wrap="square" rtlCol="0">
            <a:spAutoFit/>
          </a:bodyPr>
          <a:lstStyle/>
          <a:p>
            <a:pPr marL="457200" indent="-457200">
              <a:buFont typeface="Arial" panose="020B0604020202020204" pitchFamily="34" charset="0"/>
              <a:buChar char="•"/>
            </a:pPr>
            <a:r>
              <a:rPr lang="en-US" sz="3200" dirty="0"/>
              <a:t>Our primary focus group was small in number; we are working to solicit more experiences of current students from this demographic and have conducted a second email survey for additional insight.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As graduating students this year, a concern was making our initiatives sustainable and giving the programming institutional memory. As such, we have identified underclassmen to continue the project in the years to come. We also continue to look for ways to embed our initiatives into existing offices at the medical school.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As funding for materials and experiences was a large concern of the students we have spoken with, a challenge has been attaining funding for some of our initiatives in a way that is feasible for the University’s processes. </a:t>
            </a:r>
          </a:p>
          <a:p>
            <a:pPr marL="457200" indent="-457200">
              <a:buFont typeface="Arial" panose="020B0604020202020204" pitchFamily="34" charset="0"/>
              <a:buChar char="•"/>
            </a:pPr>
            <a:endParaRPr lang="en-US" sz="3200" dirty="0"/>
          </a:p>
        </p:txBody>
      </p:sp>
      <p:sp>
        <p:nvSpPr>
          <p:cNvPr id="16" name="Rectangle 15">
            <a:extLst>
              <a:ext uri="{FF2B5EF4-FFF2-40B4-BE49-F238E27FC236}">
                <a16:creationId xmlns:a16="http://schemas.microsoft.com/office/drawing/2014/main" xmlns="" id="{A698029C-EB2B-F747-8D1C-B2D666D46728}"/>
              </a:ext>
            </a:extLst>
          </p:cNvPr>
          <p:cNvSpPr/>
          <p:nvPr/>
        </p:nvSpPr>
        <p:spPr>
          <a:xfrm>
            <a:off x="12513381" y="6435960"/>
            <a:ext cx="11598442" cy="3539430"/>
          </a:xfrm>
          <a:prstGeom prst="rect">
            <a:avLst/>
          </a:prstGeom>
        </p:spPr>
        <p:txBody>
          <a:bodyPr wrap="square">
            <a:spAutoFit/>
          </a:bodyPr>
          <a:lstStyle/>
          <a:p>
            <a:pPr marL="457200" indent="-457200">
              <a:buFont typeface="Arial" panose="020B0604020202020204" pitchFamily="34" charset="0"/>
              <a:buChar char="•"/>
            </a:pPr>
            <a:r>
              <a:rPr lang="en-US" sz="3200" dirty="0"/>
              <a:t>Address the shortcomings in support for first generation and low income medical students at UMMS.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Partner with the Offices of Admissions, Medical Student Education, Alumni Engagement, Development, and Health Equity and Inclusion to identify opportunities for more extensive student support.</a:t>
            </a:r>
          </a:p>
        </p:txBody>
      </p:sp>
      <p:sp>
        <p:nvSpPr>
          <p:cNvPr id="51" name="TextBox 50">
            <a:extLst>
              <a:ext uri="{FF2B5EF4-FFF2-40B4-BE49-F238E27FC236}">
                <a16:creationId xmlns:a16="http://schemas.microsoft.com/office/drawing/2014/main" xmlns="" id="{84D71018-3642-D645-9DE1-805A9299E537}"/>
              </a:ext>
            </a:extLst>
          </p:cNvPr>
          <p:cNvSpPr txBox="1"/>
          <p:nvPr/>
        </p:nvSpPr>
        <p:spPr>
          <a:xfrm>
            <a:off x="24507397" y="14562683"/>
            <a:ext cx="11608344" cy="830997"/>
          </a:xfrm>
          <a:prstGeom prst="rect">
            <a:avLst/>
          </a:prstGeom>
          <a:solidFill>
            <a:srgbClr val="00274C"/>
          </a:solidFill>
        </p:spPr>
        <p:txBody>
          <a:bodyPr wrap="square" rtlCol="0">
            <a:spAutoFit/>
          </a:bodyPr>
          <a:lstStyle/>
          <a:p>
            <a:pPr algn="ctr"/>
            <a:r>
              <a:rPr lang="en-US" sz="4800" dirty="0">
                <a:solidFill>
                  <a:srgbClr val="FFCB05"/>
                </a:solidFill>
              </a:rPr>
              <a:t>NEXT STEPS</a:t>
            </a:r>
          </a:p>
        </p:txBody>
      </p:sp>
      <p:sp>
        <p:nvSpPr>
          <p:cNvPr id="20" name="Rectangle 19">
            <a:extLst>
              <a:ext uri="{FF2B5EF4-FFF2-40B4-BE49-F238E27FC236}">
                <a16:creationId xmlns:a16="http://schemas.microsoft.com/office/drawing/2014/main" xmlns="" id="{310F5034-301C-1A48-812A-0D5D0211F4CF}"/>
              </a:ext>
            </a:extLst>
          </p:cNvPr>
          <p:cNvSpPr/>
          <p:nvPr/>
        </p:nvSpPr>
        <p:spPr>
          <a:xfrm>
            <a:off x="397840" y="11913937"/>
            <a:ext cx="11598441" cy="15358050"/>
          </a:xfrm>
          <a:prstGeom prst="rect">
            <a:avLst/>
          </a:prstGeom>
        </p:spPr>
        <p:txBody>
          <a:bodyPr wrap="square">
            <a:spAutoFit/>
          </a:bodyPr>
          <a:lstStyle/>
          <a:p>
            <a:pPr marL="457200" indent="-457200">
              <a:buFont typeface="Arial" panose="020B0604020202020204" pitchFamily="34" charset="0"/>
              <a:buChar char="•"/>
            </a:pPr>
            <a:r>
              <a:rPr lang="en-US" sz="3200" dirty="0"/>
              <a:t>It is a well known phenomenon that a diverse healthcare workforce improves patient care. However, approximately 75% of medical students come from families with income in the top two quintiles in the nation, and this is highly correlated with higher levels of parental educational attainment.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This statistic has remained stagnant for years despite pushes to increase diversity in medical schools. First generation and low income medical students face challenges not just in entrance to medical school, but continue to weather challenges different from their peers throughout their education as they face the hidden curriculum, costs of schooling and residency applications, and the emotional toll of forging a new path.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At the University of Michigan Medical School, 13.7% of students who matriculated from application year 2018 identified as first generation college students, defined as the first to earn a bachelor’s degree. This is an increase from 5.7% of students from application year 2015.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Undergraduate institutions have been increasingly recognizing the unique needs and contributions of first generation and low income students. For example, the University of Michigan houses a number of first generation student initiatives in the Office of Multicultural Initiatives’ First Gen Gateway.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However, there are few resources or services available that are specifically tailored to the needs of first generation and low income students at the medical school level. In response to this problem, we decided to create programming in support of these students. </a:t>
            </a:r>
          </a:p>
        </p:txBody>
      </p:sp>
      <p:sp>
        <p:nvSpPr>
          <p:cNvPr id="57" name="TextBox 56">
            <a:extLst>
              <a:ext uri="{FF2B5EF4-FFF2-40B4-BE49-F238E27FC236}">
                <a16:creationId xmlns:a16="http://schemas.microsoft.com/office/drawing/2014/main" xmlns="" id="{73444342-2C71-3246-9A35-58F77B7F3AD4}"/>
              </a:ext>
            </a:extLst>
          </p:cNvPr>
          <p:cNvSpPr txBox="1"/>
          <p:nvPr/>
        </p:nvSpPr>
        <p:spPr>
          <a:xfrm>
            <a:off x="12442531" y="10167413"/>
            <a:ext cx="11629274" cy="848032"/>
          </a:xfrm>
          <a:prstGeom prst="rect">
            <a:avLst/>
          </a:prstGeom>
          <a:solidFill>
            <a:srgbClr val="00274C"/>
          </a:solidFill>
        </p:spPr>
        <p:txBody>
          <a:bodyPr wrap="square" rtlCol="0">
            <a:spAutoFit/>
          </a:bodyPr>
          <a:lstStyle/>
          <a:p>
            <a:pPr algn="ctr"/>
            <a:r>
              <a:rPr lang="en-US" sz="4800" dirty="0">
                <a:solidFill>
                  <a:srgbClr val="FFCB05"/>
                </a:solidFill>
              </a:rPr>
              <a:t>APPROACH</a:t>
            </a:r>
          </a:p>
        </p:txBody>
      </p:sp>
      <p:sp>
        <p:nvSpPr>
          <p:cNvPr id="27" name="TextBox 26">
            <a:extLst>
              <a:ext uri="{FF2B5EF4-FFF2-40B4-BE49-F238E27FC236}">
                <a16:creationId xmlns:a16="http://schemas.microsoft.com/office/drawing/2014/main" xmlns="" id="{8C04E455-5087-F14C-B442-FA0280A3391A}"/>
              </a:ext>
            </a:extLst>
          </p:cNvPr>
          <p:cNvSpPr txBox="1"/>
          <p:nvPr/>
        </p:nvSpPr>
        <p:spPr>
          <a:xfrm>
            <a:off x="24468133" y="15540442"/>
            <a:ext cx="11576758" cy="11418510"/>
          </a:xfrm>
          <a:prstGeom prst="rect">
            <a:avLst/>
          </a:prstGeom>
          <a:noFill/>
        </p:spPr>
        <p:txBody>
          <a:bodyPr wrap="square" rtlCol="0">
            <a:spAutoFit/>
          </a:bodyPr>
          <a:lstStyle/>
          <a:p>
            <a:pPr marL="457200" indent="-457200">
              <a:buFont typeface="Arial" panose="020B0604020202020204" pitchFamily="34" charset="0"/>
              <a:buChar char="•"/>
            </a:pPr>
            <a:r>
              <a:rPr lang="en-US" sz="3200" dirty="0"/>
              <a:t>Peer-to-peer mentorship continues to be a persistent theme among our first gen/low income medical students. As an immediate next step, we are matching preclinical with clinical students and hope that these pairings will help to fill this important gap. </a:t>
            </a:r>
          </a:p>
          <a:p>
            <a:endParaRPr lang="en-US" sz="3200" dirty="0"/>
          </a:p>
          <a:p>
            <a:pPr marL="457200" indent="-457200">
              <a:buFont typeface="Arial" panose="020B0604020202020204" pitchFamily="34" charset="0"/>
              <a:buChar char="•"/>
            </a:pPr>
            <a:r>
              <a:rPr lang="en-US" sz="3200" dirty="0"/>
              <a:t>We have been in contact with medical students at several schools who are involved in creating a national organization for first generation and low income medical students are hope to be available to them as an advising resource as we enter residency.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We hope to publish on this process in order to provide a roadmap for other medical schools hoping to instill a similar program at their institutions.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First generation and low income medical students at the University of Michigan identified key areas for improvement of their experience. With further development of the aforementioned programs, future physicians who identify as low income and/or first generation will have greater opportunities for support and success.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2211780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30980</TotalTime>
  <Words>862</Words>
  <Application>Microsoft Macintosh PowerPoint</Application>
  <PresentationFormat>Custom</PresentationFormat>
  <Paragraphs>52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Calibri Light</vt:lpstr>
      <vt:lpstr>Arial</vt:lpstr>
      <vt:lpstr>Office Theme</vt:lpstr>
      <vt:lpstr>PowerPoint Presentation</vt:lpstr>
    </vt:vector>
  </TitlesOfParts>
  <Manager/>
  <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Jourdin Batchelor</cp:lastModifiedBy>
  <cp:revision>174</cp:revision>
  <cp:lastPrinted>2019-09-25T17:18:38Z</cp:lastPrinted>
  <dcterms:created xsi:type="dcterms:W3CDTF">2016-10-21T01:46:42Z</dcterms:created>
  <dcterms:modified xsi:type="dcterms:W3CDTF">2020-01-15T15:20:50Z</dcterms:modified>
  <cp:category/>
</cp:coreProperties>
</file>