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17" d="100"/>
          <a:sy n="17" d="100"/>
        </p:scale>
        <p:origin x="2648" y="776"/>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12/26/19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12/26/19</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s://www.uspreventiveservicestaskforce.org/Page/Document/UpdateSummaryFinal/skin-cancer-counseling2" TargetMode="External"/><Relationship Id="rId1" Type="http://schemas.openxmlformats.org/officeDocument/2006/relationships/slideLayout" Target="../slideLayouts/slideLayout1.xml"/><Relationship Id="rId6" Type="http://schemas.openxmlformats.org/officeDocument/2006/relationships/image" Target="../media/image6.tiff"/><Relationship Id="rId5" Type="http://schemas.openxmlformats.org/officeDocument/2006/relationships/image" Target="../media/image5.tiff"/><Relationship Id="rId4" Type="http://schemas.openxmlformats.org/officeDocument/2006/relationships/image" Target="../media/image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12205811" y="101349"/>
            <a:ext cx="34290000" cy="1644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r>
              <a:rPr lang="en-US" sz="6400" dirty="0">
                <a:latin typeface="Calibri" panose="020F0502020204030204" pitchFamily="34" charset="0"/>
                <a:cs typeface="Calibri" panose="020F0502020204030204" pitchFamily="34" charset="0"/>
              </a:rPr>
              <a:t>Personal Sun Protection and Counseling Patterns among Primary Care Providers</a:t>
            </a:r>
          </a:p>
        </p:txBody>
      </p:sp>
      <p:sp>
        <p:nvSpPr>
          <p:cNvPr id="5" name="Text Box 123"/>
          <p:cNvSpPr txBox="1">
            <a:spLocks noChangeArrowheads="1"/>
          </p:cNvSpPr>
          <p:nvPr/>
        </p:nvSpPr>
        <p:spPr bwMode="auto">
          <a:xfrm>
            <a:off x="7714179" y="18286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b="1" dirty="0">
                <a:solidFill>
                  <a:schemeClr val="accent3">
                    <a:lumMod val="20000"/>
                    <a:lumOff val="80000"/>
                  </a:schemeClr>
                </a:solidFill>
                <a:latin typeface="+mn-lt"/>
              </a:rPr>
              <a:t>Daniel A. Nadelman, BA; Joel J. </a:t>
            </a:r>
            <a:r>
              <a:rPr lang="en-US" sz="4000" b="1" dirty="0" err="1">
                <a:solidFill>
                  <a:schemeClr val="accent3">
                    <a:lumMod val="20000"/>
                    <a:lumOff val="80000"/>
                  </a:schemeClr>
                </a:solidFill>
                <a:latin typeface="+mn-lt"/>
              </a:rPr>
              <a:t>Heidelbaugh</a:t>
            </a:r>
            <a:r>
              <a:rPr lang="en-US" sz="4000" b="1" dirty="0">
                <a:solidFill>
                  <a:schemeClr val="accent3">
                    <a:lumMod val="20000"/>
                    <a:lumOff val="80000"/>
                  </a:schemeClr>
                </a:solidFill>
                <a:latin typeface="+mn-lt"/>
              </a:rPr>
              <a:t>, MD</a:t>
            </a:r>
          </a:p>
          <a:p>
            <a:pPr algn="ctr" eaLnBrk="1" hangingPunct="1"/>
            <a:r>
              <a:rPr lang="en-US" sz="4000" b="1" dirty="0">
                <a:solidFill>
                  <a:schemeClr val="accent3">
                    <a:lumMod val="20000"/>
                    <a:lumOff val="80000"/>
                  </a:schemeClr>
                </a:solidFill>
                <a:latin typeface="+mn-lt"/>
              </a:rPr>
              <a:t>University of Michigan Medical School</a:t>
            </a: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University of Michigan Medical School</a:t>
            </a:r>
          </a:p>
          <a:p>
            <a:r>
              <a:rPr lang="en-US" sz="2400" dirty="0"/>
              <a:t>Email: </a:t>
            </a:r>
            <a:r>
              <a:rPr lang="en-US" sz="2400" dirty="0" err="1"/>
              <a:t>dnadelma@med.umich.edu</a:t>
            </a:r>
            <a:endParaRPr lang="en-US" sz="2400" dirty="0"/>
          </a:p>
          <a:p>
            <a:r>
              <a:rPr lang="en-US" sz="2400" dirty="0"/>
              <a:t>Phone: (914) 602-5449</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031699"/>
            <a:ext cx="20320000" cy="1828800"/>
          </a:xfrm>
          <a:prstGeom prst="rect">
            <a:avLst/>
          </a:prstGeom>
          <a:noFill/>
        </p:spPr>
        <p:txBody>
          <a:bodyPr wrap="square" lIns="65288" tIns="65288" rIns="65288" bIns="65288" numCol="1" spcCol="326442" rtlCol="0">
            <a:noAutofit/>
          </a:bodyPr>
          <a:lstStyle/>
          <a:p>
            <a:pPr lvl="0"/>
            <a:r>
              <a:rPr lang="en-US" sz="1200" dirty="0"/>
              <a:t>1. Stern RS. Prevalence of a history of skin cancer in 2007: results of an incidence-based model. Arch Dermatol. 2010 Mar;146(3):279-82.</a:t>
            </a:r>
          </a:p>
          <a:p>
            <a:pPr lvl="0"/>
            <a:r>
              <a:rPr lang="en-US" sz="1200" dirty="0"/>
              <a:t>2. American Cancer Society. Cancer Facts &amp; Figures 2019. Atlanta: American Cancer Society; 2019.</a:t>
            </a:r>
          </a:p>
          <a:p>
            <a:pPr lvl="0"/>
            <a:r>
              <a:rPr lang="en-US" sz="1200" dirty="0"/>
              <a:t>3. Siegel RL, Miller KD, </a:t>
            </a:r>
            <a:r>
              <a:rPr lang="en-US" sz="1200" dirty="0" err="1"/>
              <a:t>Jemal</a:t>
            </a:r>
            <a:r>
              <a:rPr lang="en-US" sz="1200" dirty="0"/>
              <a:t> A. Cancer statistics, 2019. CA Cancer J </a:t>
            </a:r>
            <a:r>
              <a:rPr lang="en-US" sz="1200" dirty="0" err="1"/>
              <a:t>Clin</a:t>
            </a:r>
            <a:r>
              <a:rPr lang="en-US" sz="1200" dirty="0"/>
              <a:t>. 2019; </a:t>
            </a:r>
            <a:r>
              <a:rPr lang="en-US" sz="1200" dirty="0" err="1"/>
              <a:t>doi</a:t>
            </a:r>
            <a:r>
              <a:rPr lang="en-US" sz="1200" dirty="0"/>
              <a:t>: 10.3322/caac.21551.</a:t>
            </a:r>
          </a:p>
          <a:p>
            <a:pPr lvl="0"/>
            <a:r>
              <a:rPr lang="en-US" sz="1200" dirty="0"/>
              <a:t>4. Guy GP, Thomas CC, Thompson T, Watson M, </a:t>
            </a:r>
            <a:r>
              <a:rPr lang="en-US" sz="1200" dirty="0" err="1"/>
              <a:t>Massetti</a:t>
            </a:r>
            <a:r>
              <a:rPr lang="en-US" sz="1200" dirty="0"/>
              <a:t> GM, Richardson LC. Vital signs: Melanoma incidence and mortality trends and projections—United States, 1982–2030. MMWR </a:t>
            </a:r>
            <a:r>
              <a:rPr lang="en-US" sz="1200" dirty="0" err="1"/>
              <a:t>Morb</a:t>
            </a:r>
            <a:r>
              <a:rPr lang="en-US" sz="1200" dirty="0"/>
              <a:t> Mortal </a:t>
            </a:r>
            <a:r>
              <a:rPr lang="en-US" sz="1200" dirty="0" err="1"/>
              <a:t>Wkly</a:t>
            </a:r>
            <a:r>
              <a:rPr lang="en-US" sz="1200" dirty="0"/>
              <a:t> Rep. 2015;64(21):591-596.</a:t>
            </a:r>
          </a:p>
          <a:p>
            <a:pPr lvl="0"/>
            <a:r>
              <a:rPr lang="en-US" sz="1200" dirty="0"/>
              <a:t>5. Cancer Stat Facts: Melanoma of the Skin. </a:t>
            </a:r>
            <a:r>
              <a:rPr lang="en-US" sz="1200" dirty="0">
                <a:hlinkClick r:id="rId2">
                  <a:extLst>
                    <a:ext uri="{A12FA001-AC4F-418D-AE19-62706E023703}">
                      <ahyp:hlinkClr xmlns:ahyp="http://schemas.microsoft.com/office/drawing/2018/hyperlinkcolor" val="tx"/>
                    </a:ext>
                  </a:extLst>
                </a:hlinkClick>
              </a:rPr>
              <a:t>https://www.uspreventiveservicestaskforce.org/Page/Document/UpdateSummaryFinal/skin-cancer-counseling2</a:t>
            </a:r>
            <a:r>
              <a:rPr lang="en-US" sz="1200" dirty="0"/>
              <a:t>. National Cancer Institute. July 2019.</a:t>
            </a:r>
          </a:p>
          <a:p>
            <a:pPr lvl="0"/>
            <a:r>
              <a:rPr lang="en-US" sz="1200" dirty="0"/>
              <a:t>6. Mays D, Murphy SE, </a:t>
            </a:r>
            <a:r>
              <a:rPr lang="en-US" sz="1200" dirty="0" err="1"/>
              <a:t>Bubly</a:t>
            </a:r>
            <a:r>
              <a:rPr lang="en-US" sz="1200" dirty="0"/>
              <a:t> R, Atkins MB, </a:t>
            </a:r>
            <a:r>
              <a:rPr lang="en-US" sz="1200" dirty="0" err="1"/>
              <a:t>Tercyak</a:t>
            </a:r>
            <a:r>
              <a:rPr lang="en-US" sz="1200" dirty="0"/>
              <a:t> KP. Support for indoor tanning policies among young adult women who indoor tan. Translational behavioral medicine. 2016 Aug 5;6(4):613-21.</a:t>
            </a:r>
          </a:p>
          <a:p>
            <a:pPr lvl="0"/>
            <a:r>
              <a:rPr lang="en-US" sz="1200" dirty="0"/>
              <a:t>7. </a:t>
            </a:r>
            <a:r>
              <a:rPr lang="en-US" sz="1200" dirty="0" err="1"/>
              <a:t>Colantonio</a:t>
            </a:r>
            <a:r>
              <a:rPr lang="en-US" sz="1200" dirty="0"/>
              <a:t> S, Bracken MB, </a:t>
            </a:r>
            <a:r>
              <a:rPr lang="en-US" sz="1200" dirty="0" err="1"/>
              <a:t>Beecker</a:t>
            </a:r>
            <a:r>
              <a:rPr lang="en-US" sz="1200" dirty="0"/>
              <a:t> J. The association of indoor tanning and melanoma in adults: systematic review and meta-analysis. J Am </a:t>
            </a:r>
            <a:r>
              <a:rPr lang="en-US" sz="1200" dirty="0" err="1"/>
              <a:t>Acad</a:t>
            </a:r>
            <a:r>
              <a:rPr lang="en-US" sz="1200" dirty="0"/>
              <a:t> Dermatol 2014;70:847–57. </a:t>
            </a:r>
          </a:p>
          <a:p>
            <a:pPr lvl="0"/>
            <a:r>
              <a:rPr lang="en-US" sz="1200" dirty="0"/>
              <a:t>8. Green AC, Williams GM, Logan V, </a:t>
            </a:r>
            <a:r>
              <a:rPr lang="en-US" sz="1200" dirty="0" err="1"/>
              <a:t>Strutton</a:t>
            </a:r>
            <a:r>
              <a:rPr lang="en-US" sz="1200" dirty="0"/>
              <a:t> GM. Reduced melanoma after regular sunscreen use: randomized trial follow-up. </a:t>
            </a:r>
            <a:r>
              <a:rPr lang="en-US" sz="1200" i="1" dirty="0"/>
              <a:t>J </a:t>
            </a:r>
            <a:r>
              <a:rPr lang="en-US" sz="1200" i="1" dirty="0" err="1"/>
              <a:t>Clin</a:t>
            </a:r>
            <a:r>
              <a:rPr lang="en-US" sz="1200" i="1" dirty="0"/>
              <a:t> Oncol</a:t>
            </a:r>
            <a:r>
              <a:rPr lang="en-US" sz="1200" dirty="0"/>
              <a:t>. 2011;29(3):257-63.</a:t>
            </a:r>
          </a:p>
          <a:p>
            <a:pPr lvl="0"/>
            <a:r>
              <a:rPr lang="en-US" sz="1200" dirty="0"/>
              <a:t>9. Wesson KM, Silverberg NB. Sun protection education in the United States: what we know and what needs to be taught. Cutis. 2003 Jan;71(1):71-4.</a:t>
            </a:r>
          </a:p>
          <a:p>
            <a:pPr lvl="0"/>
            <a:r>
              <a:rPr lang="en-US" sz="1200" i="1" dirty="0"/>
              <a:t>10. USPSTF </a:t>
            </a:r>
            <a:r>
              <a:rPr lang="en-US" sz="1200" dirty="0"/>
              <a:t>Skin Cancer Prevention: Behavioral Counseling. </a:t>
            </a:r>
            <a:r>
              <a:rPr lang="en-US" sz="1200" dirty="0">
                <a:hlinkClick r:id="rId2">
                  <a:extLst>
                    <a:ext uri="{A12FA001-AC4F-418D-AE19-62706E023703}">
                      <ahyp:hlinkClr xmlns:ahyp="http://schemas.microsoft.com/office/drawing/2018/hyperlinkcolor" val="tx"/>
                    </a:ext>
                  </a:extLst>
                </a:hlinkClick>
              </a:rPr>
              <a:t>https://www.uspreventiveservicestaskforce.org/Page/Document/UpdateSummaryFinal/skin-cancer-counseling2</a:t>
            </a:r>
            <a:r>
              <a:rPr lang="en-US" sz="1200" dirty="0"/>
              <a:t>. U.S. Preventive Services Task Force. March 2018.</a:t>
            </a:r>
          </a:p>
          <a:p>
            <a:r>
              <a:rPr lang="en-US" sz="1200" dirty="0"/>
              <a:t>  </a:t>
            </a:r>
          </a:p>
          <a:p>
            <a:pPr marL="326442" indent="-326442">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45483"/>
            <a:ext cx="10149840" cy="640175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panose="020F0502020204030204" pitchFamily="34" charset="0"/>
                <a:cs typeface="Calibri" panose="020F0502020204030204" pitchFamily="34" charset="0"/>
              </a:rPr>
              <a:t>Personal sun protection and patient counseling patterns among primary care providers is an important topic that has not previously been studied in great detail. Our report evaluates the relationship between sun protection habits among providers, patterns in discussions with patients about sun protection, and prior education on this topic during medical training. An online survey was sent to family medicine faculty and house officers. Four survey questions about personal sun protection and patient counseling habits were provided. Participants were then asked whether they had received formal education concerning sun protection during their medical training. Our results suggest that providers who received formal education on sun protection during their medical training were more likely to personally use adequate protection and counsel their patients on this topic. </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33" name="Rectangle 32"/>
          <p:cNvSpPr/>
          <p:nvPr/>
        </p:nvSpPr>
        <p:spPr>
          <a:xfrm>
            <a:off x="1463040" y="1136914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040504" y="4601645"/>
            <a:ext cx="6665508" cy="5109091"/>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anose="020F0502020204030204" pitchFamily="34" charset="0"/>
                <a:cs typeface="Calibri" panose="020F0502020204030204" pitchFamily="34" charset="0"/>
              </a:rPr>
              <a:t>In accordance with the University of Michigan Medical School Institutional Review Board, an online survey was sent to family medicine faculty and house officers. Of the 170 recipients, 63 completed the survey (37% response rate). Four survey questions were asked followed by 5-6 answer choices. Participants were then asked whether they had received formal education regarding sun protection during their medical training. </a:t>
            </a:r>
          </a:p>
        </p:txBody>
      </p:sp>
      <p:sp>
        <p:nvSpPr>
          <p:cNvPr id="34" name="Rectangle 33"/>
          <p:cNvSpPr/>
          <p:nvPr/>
        </p:nvSpPr>
        <p:spPr>
          <a:xfrm>
            <a:off x="12040504" y="4000500"/>
            <a:ext cx="6665508"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826658" y="4572001"/>
            <a:ext cx="9430302" cy="9848850"/>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panose="020F0502020204030204" pitchFamily="34" charset="0"/>
                <a:cs typeface="Calibri" panose="020F0502020204030204" pitchFamily="34" charset="0"/>
              </a:rPr>
              <a:t>Personal sunscreen use was significantly higher in those providers who received education about sun protection (64% vs 48% of individuals), and those who wore sunscreen more than half the time in turn regularly counseled a greater percentage of their patients (58% vs 41%). To the best of our knowledge, no similar reports have evaluated the topic of sun protection counseling education among primary care residents. It is likely that increasing the amount and quality of training on this topic will also lead to better outcomes in counseling patients</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Although the sample size of our study was small and the findings were not statistically significant, our results suggest that providers who were given formal education on sun protection during their medical training were more likely to personally use sunscreen and counsel their own patients about sunscreen use and tanning bed avoidance. This is an interesting finding because it highlights the importance of teaching this topic to residents and medical students, as it seems to lead to a change in both their personal and clinical practice. </a:t>
            </a:r>
          </a:p>
          <a:p>
            <a:endParaRPr lang="en-US" sz="2800" dirty="0">
              <a:latin typeface="Calibri" panose="020F0502020204030204" pitchFamily="34" charset="0"/>
              <a:cs typeface="Calibri" panose="020F0502020204030204" pitchFamily="34" charset="0"/>
            </a:endParaRPr>
          </a:p>
        </p:txBody>
      </p:sp>
      <p:sp>
        <p:nvSpPr>
          <p:cNvPr id="35" name="Rectangle 34"/>
          <p:cNvSpPr/>
          <p:nvPr/>
        </p:nvSpPr>
        <p:spPr>
          <a:xfrm>
            <a:off x="34826658" y="4000500"/>
            <a:ext cx="9430302"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826658" y="15686006"/>
            <a:ext cx="9430302" cy="769441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panose="020F0502020204030204" pitchFamily="34" charset="0"/>
                <a:cs typeface="Calibri" panose="020F0502020204030204" pitchFamily="34" charset="0"/>
              </a:rPr>
              <a:t>Our results reveal noteworthy findings underscoring the importance of sun protection education among healthcare providers. Further studies should be done to support these findings and provide additional information. Investigations evaluating the most effective mode of education (e.g. during medical school vs residency, online vs in-person workshops, etc.) regarding sun protection would also be useful. </a:t>
            </a:r>
          </a:p>
          <a:p>
            <a:endParaRPr lang="en-US" sz="2800" dirty="0">
              <a:latin typeface="Calibri" panose="020F0502020204030204" pitchFamily="34" charset="0"/>
              <a:cs typeface="Calibri" panose="020F0502020204030204" pitchFamily="34" charset="0"/>
            </a:endParaRPr>
          </a:p>
          <a:p>
            <a:r>
              <a:rPr lang="en-US" sz="2800" i="1" dirty="0">
                <a:latin typeface="Calibri" panose="020F0502020204030204" pitchFamily="34" charset="0"/>
                <a:cs typeface="Calibri" panose="020F0502020204030204" pitchFamily="34" charset="0"/>
              </a:rPr>
              <a:t>Conclusions: </a:t>
            </a:r>
            <a:r>
              <a:rPr lang="en-US" sz="2800" dirty="0">
                <a:latin typeface="Calibri" panose="020F0502020204030204" pitchFamily="34" charset="0"/>
                <a:cs typeface="Calibri" panose="020F0502020204030204" pitchFamily="34" charset="0"/>
              </a:rPr>
              <a:t>This study highlights the importance of sun protection education among primary care providers. Our findings suggest that improving education on this topic among physicians may lead to increased awareness among both patients and providers. Productive discussions about sun protection in the primary care setting has the potential to improve sun protective habits among patients, which can in turn decrease the incidence of skin cancer.</a:t>
            </a:r>
          </a:p>
          <a:p>
            <a:endParaRPr lang="en-US" sz="2800" dirty="0">
              <a:latin typeface="Calibri" panose="020F0502020204030204" pitchFamily="34" charset="0"/>
              <a:cs typeface="Calibri" panose="020F0502020204030204" pitchFamily="34" charset="0"/>
            </a:endParaRPr>
          </a:p>
        </p:txBody>
      </p:sp>
      <p:sp>
        <p:nvSpPr>
          <p:cNvPr id="36" name="Rectangle 35"/>
          <p:cNvSpPr/>
          <p:nvPr/>
        </p:nvSpPr>
        <p:spPr>
          <a:xfrm>
            <a:off x="34826658" y="14969488"/>
            <a:ext cx="9430302" cy="71651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11912452"/>
            <a:ext cx="10149840" cy="1157239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latin typeface="Calibri" panose="020F0502020204030204" pitchFamily="34" charset="0"/>
                <a:cs typeface="Calibri" panose="020F0502020204030204" pitchFamily="34" charset="0"/>
              </a:rPr>
              <a:t>Skin cancer is the most common cancer in the United States. It has been estimated that one in five Americans will develop the disease at some point during their lifetime. Melanoma, the deadliest form of skin cancer, has increased particularly rapidly; between 1982 and 2011, the incidence of melanoma in the US doubled from 11.3 to 23.7 cases per 100,000 people.</a:t>
            </a:r>
            <a:r>
              <a:rPr lang="en-US" sz="2800" baseline="30000"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Recent studies have estimated that in the year 2019 alone, 192,310 cases of melanoma will be diagnosed, with twenty individuals dying of the disease on average each day.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Counseling patients regarding sun protection and tanning bed avoidance in order to prevent skin cancer is an important responsibility of healthcare providers. Despite the likely benefit of regularly counseling patients about sun protection, rates of discussions about sunscreen use at outpatient visits are surprisingly low. Inadequate education of medical trainees regarding sun protection appears to be common. It is therefore important that healthcare providers receive formal education on this topic, as this could improve patient education and counseling by physicians. Productive discussions about sun protection between patients and providers has the potential to improve sun protective habits among patients, which can in turn decrease the incidence of skin cancer. In our report, we discuss a survey study conducted among family medicine faculty and residents aiming to ascertain the frequency of personal sun protection use and patient counseling among providers.</a:t>
            </a:r>
          </a:p>
        </p:txBody>
      </p:sp>
      <p:graphicFrame>
        <p:nvGraphicFramePr>
          <p:cNvPr id="6" name="Table 5">
            <a:extLst>
              <a:ext uri="{FF2B5EF4-FFF2-40B4-BE49-F238E27FC236}">
                <a16:creationId xmlns:a16="http://schemas.microsoft.com/office/drawing/2014/main" id="{531E5054-CB15-4D45-B7C5-67784AD503E7}"/>
              </a:ext>
            </a:extLst>
          </p:cNvPr>
          <p:cNvGraphicFramePr>
            <a:graphicFrameLocks noGrp="1"/>
          </p:cNvGraphicFramePr>
          <p:nvPr>
            <p:extLst>
              <p:ext uri="{D42A27DB-BD31-4B8C-83A1-F6EECF244321}">
                <p14:modId xmlns:p14="http://schemas.microsoft.com/office/powerpoint/2010/main" val="1622967340"/>
              </p:ext>
            </p:extLst>
          </p:nvPr>
        </p:nvGraphicFramePr>
        <p:xfrm>
          <a:off x="19050000" y="12035168"/>
          <a:ext cx="15316200" cy="11384412"/>
        </p:xfrm>
        <a:graphic>
          <a:graphicData uri="http://schemas.openxmlformats.org/drawingml/2006/table">
            <a:tbl>
              <a:tblPr firstRow="1" firstCol="1" bandRow="1">
                <a:tableStyleId>{5C22544A-7EE6-4342-B048-85BDC9FD1C3A}</a:tableStyleId>
              </a:tblPr>
              <a:tblGrid>
                <a:gridCol w="5139058">
                  <a:extLst>
                    <a:ext uri="{9D8B030D-6E8A-4147-A177-3AD203B41FA5}">
                      <a16:colId xmlns:a16="http://schemas.microsoft.com/office/drawing/2014/main" val="3981135392"/>
                    </a:ext>
                  </a:extLst>
                </a:gridCol>
                <a:gridCol w="5088571">
                  <a:extLst>
                    <a:ext uri="{9D8B030D-6E8A-4147-A177-3AD203B41FA5}">
                      <a16:colId xmlns:a16="http://schemas.microsoft.com/office/drawing/2014/main" val="3577908265"/>
                    </a:ext>
                  </a:extLst>
                </a:gridCol>
                <a:gridCol w="5088571">
                  <a:extLst>
                    <a:ext uri="{9D8B030D-6E8A-4147-A177-3AD203B41FA5}">
                      <a16:colId xmlns:a16="http://schemas.microsoft.com/office/drawing/2014/main" val="1322970711"/>
                    </a:ext>
                  </a:extLst>
                </a:gridCol>
              </a:tblGrid>
              <a:tr h="569221">
                <a:tc gridSpan="3">
                  <a:txBody>
                    <a:bodyPr/>
                    <a:lstStyle/>
                    <a:p>
                      <a:pPr marL="0" marR="0" algn="ctr">
                        <a:spcBef>
                          <a:spcPts val="0"/>
                        </a:spcBef>
                        <a:spcAft>
                          <a:spcPts val="0"/>
                        </a:spcAft>
                      </a:pPr>
                      <a:r>
                        <a:rPr lang="en-US" sz="3000" dirty="0">
                          <a:effectLst/>
                        </a:rPr>
                        <a:t>Table 1: Summary of Responses</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24973177"/>
                  </a:ext>
                </a:extLst>
              </a:tr>
              <a:tr h="569221">
                <a:tc>
                  <a:txBody>
                    <a:bodyPr/>
                    <a:lstStyle/>
                    <a:p>
                      <a:pPr marL="0" marR="0">
                        <a:spcBef>
                          <a:spcPts val="0"/>
                        </a:spcBef>
                        <a:spcAft>
                          <a:spcPts val="0"/>
                        </a:spcAft>
                      </a:pPr>
                      <a:r>
                        <a:rPr lang="en-US" sz="3000" dirty="0">
                          <a:effectLst/>
                        </a:rPr>
                        <a:t> </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 Education during training</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Ø Education during training</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86366614"/>
                  </a:ext>
                </a:extLst>
              </a:tr>
              <a:tr h="1138441">
                <a:tc>
                  <a:txBody>
                    <a:bodyPr/>
                    <a:lstStyle/>
                    <a:p>
                      <a:pPr marL="0" marR="0">
                        <a:spcBef>
                          <a:spcPts val="0"/>
                        </a:spcBef>
                        <a:spcAft>
                          <a:spcPts val="0"/>
                        </a:spcAft>
                      </a:pPr>
                      <a:r>
                        <a:rPr lang="en-US" sz="3000" dirty="0">
                          <a:effectLst/>
                        </a:rPr>
                        <a:t>Sunscreen counseling (half the time or more)</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56%</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48%</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4066767"/>
                  </a:ext>
                </a:extLst>
              </a:tr>
              <a:tr h="1138441">
                <a:tc>
                  <a:txBody>
                    <a:bodyPr/>
                    <a:lstStyle/>
                    <a:p>
                      <a:pPr marL="0" marR="0">
                        <a:spcBef>
                          <a:spcPts val="0"/>
                        </a:spcBef>
                        <a:spcAft>
                          <a:spcPts val="0"/>
                        </a:spcAft>
                      </a:pPr>
                      <a:r>
                        <a:rPr lang="en-US" sz="3000" dirty="0">
                          <a:effectLst/>
                        </a:rPr>
                        <a:t>Personal sunscreen use (more than half the time)</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64%</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48%</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49761573"/>
                  </a:ext>
                </a:extLst>
              </a:tr>
              <a:tr h="1138441">
                <a:tc>
                  <a:txBody>
                    <a:bodyPr/>
                    <a:lstStyle/>
                    <a:p>
                      <a:pPr marL="0" marR="0">
                        <a:spcBef>
                          <a:spcPts val="0"/>
                        </a:spcBef>
                        <a:spcAft>
                          <a:spcPts val="0"/>
                        </a:spcAft>
                      </a:pPr>
                      <a:r>
                        <a:rPr lang="en-US" sz="3000" dirty="0">
                          <a:effectLst/>
                        </a:rPr>
                        <a:t>Tanning bed counseling (half the time or more)</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47%</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41%</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2856109"/>
                  </a:ext>
                </a:extLst>
              </a:tr>
              <a:tr h="1138441">
                <a:tc>
                  <a:txBody>
                    <a:bodyPr/>
                    <a:lstStyle/>
                    <a:p>
                      <a:pPr marL="0" marR="0">
                        <a:spcBef>
                          <a:spcPts val="0"/>
                        </a:spcBef>
                        <a:spcAft>
                          <a:spcPts val="0"/>
                        </a:spcAft>
                      </a:pPr>
                      <a:r>
                        <a:rPr lang="en-US" sz="3000" dirty="0">
                          <a:effectLst/>
                        </a:rPr>
                        <a:t>Personal tanning bed use (one time or more) </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33%</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33%</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9003743"/>
                  </a:ext>
                </a:extLst>
              </a:tr>
              <a:tr h="569221">
                <a:tc gridSpan="3">
                  <a:txBody>
                    <a:bodyPr/>
                    <a:lstStyle/>
                    <a:p>
                      <a:pPr marL="0" marR="0" algn="ctr">
                        <a:spcBef>
                          <a:spcPts val="0"/>
                        </a:spcBef>
                        <a:spcAft>
                          <a:spcPts val="0"/>
                        </a:spcAft>
                      </a:pPr>
                      <a:r>
                        <a:rPr lang="en-US" sz="3000" dirty="0">
                          <a:effectLst/>
                        </a:rPr>
                        <a:t> </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641355"/>
                  </a:ext>
                </a:extLst>
              </a:tr>
              <a:tr h="1138441">
                <a:tc>
                  <a:txBody>
                    <a:bodyPr/>
                    <a:lstStyle/>
                    <a:p>
                      <a:pPr marL="0" marR="0">
                        <a:spcBef>
                          <a:spcPts val="0"/>
                        </a:spcBef>
                        <a:spcAft>
                          <a:spcPts val="0"/>
                        </a:spcAft>
                      </a:pPr>
                      <a:r>
                        <a:rPr lang="en-US" sz="3000">
                          <a:effectLst/>
                        </a:rPr>
                        <a:t> </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 Personal sunscreen use (half the time or more)</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Ø Personal sunscreen use (less than half the time)</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2812818"/>
                  </a:ext>
                </a:extLst>
              </a:tr>
              <a:tr h="1138441">
                <a:tc>
                  <a:txBody>
                    <a:bodyPr/>
                    <a:lstStyle/>
                    <a:p>
                      <a:pPr marL="0" marR="0">
                        <a:spcBef>
                          <a:spcPts val="0"/>
                        </a:spcBef>
                        <a:spcAft>
                          <a:spcPts val="0"/>
                        </a:spcAft>
                      </a:pPr>
                      <a:r>
                        <a:rPr lang="en-US" sz="3000">
                          <a:effectLst/>
                        </a:rPr>
                        <a:t>Sunscreen counseling (half the time or more)</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58%</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41%</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85800652"/>
                  </a:ext>
                </a:extLst>
              </a:tr>
              <a:tr h="569221">
                <a:tc gridSpan="3">
                  <a:txBody>
                    <a:bodyPr/>
                    <a:lstStyle/>
                    <a:p>
                      <a:pPr marL="0" marR="0" algn="ctr">
                        <a:spcBef>
                          <a:spcPts val="0"/>
                        </a:spcBef>
                        <a:spcAft>
                          <a:spcPts val="0"/>
                        </a:spcAft>
                      </a:pPr>
                      <a:r>
                        <a:rPr lang="en-US" sz="3000" dirty="0">
                          <a:effectLst/>
                        </a:rPr>
                        <a:t> </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4790427"/>
                  </a:ext>
                </a:extLst>
              </a:tr>
              <a:tr h="1138441">
                <a:tc>
                  <a:txBody>
                    <a:bodyPr/>
                    <a:lstStyle/>
                    <a:p>
                      <a:pPr marL="0" marR="0">
                        <a:spcBef>
                          <a:spcPts val="0"/>
                        </a:spcBef>
                        <a:spcAft>
                          <a:spcPts val="0"/>
                        </a:spcAft>
                      </a:pPr>
                      <a:r>
                        <a:rPr lang="en-US" sz="3000">
                          <a:effectLst/>
                        </a:rPr>
                        <a:t> </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a:effectLst/>
                        </a:rPr>
                        <a:t>No personal tanning bed use (zero experiences)</a:t>
                      </a:r>
                      <a:endParaRPr lang="en-US" sz="3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Personal tanning bed use (one or more experiences)</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18541902"/>
                  </a:ext>
                </a:extLst>
              </a:tr>
              <a:tr h="1138441">
                <a:tc>
                  <a:txBody>
                    <a:bodyPr/>
                    <a:lstStyle/>
                    <a:p>
                      <a:pPr marL="0" marR="0">
                        <a:spcBef>
                          <a:spcPts val="0"/>
                        </a:spcBef>
                        <a:spcAft>
                          <a:spcPts val="0"/>
                        </a:spcAft>
                      </a:pPr>
                      <a:r>
                        <a:rPr lang="en-US" sz="3000" dirty="0">
                          <a:effectLst/>
                        </a:rPr>
                        <a:t>Tanning bed counseling (half the time or more)</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48%</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000" dirty="0">
                          <a:effectLst/>
                        </a:rPr>
                        <a:t>33%</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3514295"/>
                  </a:ext>
                </a:extLst>
              </a:tr>
            </a:tbl>
          </a:graphicData>
        </a:graphic>
      </p:graphicFrame>
      <p:pic>
        <p:nvPicPr>
          <p:cNvPr id="7" name="Picture 6">
            <a:extLst>
              <a:ext uri="{FF2B5EF4-FFF2-40B4-BE49-F238E27FC236}">
                <a16:creationId xmlns:a16="http://schemas.microsoft.com/office/drawing/2014/main" id="{CF73CF1B-110A-324B-8728-564BC76933C3}"/>
              </a:ext>
            </a:extLst>
          </p:cNvPr>
          <p:cNvPicPr>
            <a:picLocks noChangeAspect="1"/>
          </p:cNvPicPr>
          <p:nvPr/>
        </p:nvPicPr>
        <p:blipFill>
          <a:blip r:embed="rId3"/>
          <a:stretch>
            <a:fillRect/>
          </a:stretch>
        </p:blipFill>
        <p:spPr>
          <a:xfrm>
            <a:off x="28715327" y="6121976"/>
            <a:ext cx="3472609" cy="3394131"/>
          </a:xfrm>
          <a:prstGeom prst="rect">
            <a:avLst/>
          </a:prstGeom>
        </p:spPr>
      </p:pic>
      <p:pic>
        <p:nvPicPr>
          <p:cNvPr id="9" name="Picture 8">
            <a:extLst>
              <a:ext uri="{FF2B5EF4-FFF2-40B4-BE49-F238E27FC236}">
                <a16:creationId xmlns:a16="http://schemas.microsoft.com/office/drawing/2014/main" id="{03A2D177-9666-A74F-812D-5DC45C912D8C}"/>
              </a:ext>
            </a:extLst>
          </p:cNvPr>
          <p:cNvPicPr>
            <a:picLocks noChangeAspect="1"/>
          </p:cNvPicPr>
          <p:nvPr/>
        </p:nvPicPr>
        <p:blipFill>
          <a:blip r:embed="rId4"/>
          <a:stretch>
            <a:fillRect/>
          </a:stretch>
        </p:blipFill>
        <p:spPr>
          <a:xfrm>
            <a:off x="40951577" y="540571"/>
            <a:ext cx="3305383" cy="2572482"/>
          </a:xfrm>
          <a:prstGeom prst="rect">
            <a:avLst/>
          </a:prstGeom>
        </p:spPr>
      </p:pic>
      <p:pic>
        <p:nvPicPr>
          <p:cNvPr id="16" name="Picture 15">
            <a:extLst>
              <a:ext uri="{FF2B5EF4-FFF2-40B4-BE49-F238E27FC236}">
                <a16:creationId xmlns:a16="http://schemas.microsoft.com/office/drawing/2014/main" id="{DDD19418-A5C8-F948-ABCD-7EF39BF18B57}"/>
              </a:ext>
            </a:extLst>
          </p:cNvPr>
          <p:cNvPicPr>
            <a:picLocks noChangeAspect="1"/>
          </p:cNvPicPr>
          <p:nvPr/>
        </p:nvPicPr>
        <p:blipFill>
          <a:blip r:embed="rId5"/>
          <a:stretch>
            <a:fillRect/>
          </a:stretch>
        </p:blipFill>
        <p:spPr>
          <a:xfrm>
            <a:off x="1463040" y="614988"/>
            <a:ext cx="9969500" cy="2222500"/>
          </a:xfrm>
          <a:prstGeom prst="rect">
            <a:avLst/>
          </a:prstGeom>
        </p:spPr>
      </p:pic>
      <p:pic>
        <p:nvPicPr>
          <p:cNvPr id="17" name="Picture 16">
            <a:extLst>
              <a:ext uri="{FF2B5EF4-FFF2-40B4-BE49-F238E27FC236}">
                <a16:creationId xmlns:a16="http://schemas.microsoft.com/office/drawing/2014/main" id="{88457725-76CF-A745-82C1-BAF0836DBDA8}"/>
              </a:ext>
            </a:extLst>
          </p:cNvPr>
          <p:cNvPicPr>
            <a:picLocks noChangeAspect="1"/>
          </p:cNvPicPr>
          <p:nvPr/>
        </p:nvPicPr>
        <p:blipFill>
          <a:blip r:embed="rId6"/>
          <a:stretch>
            <a:fillRect/>
          </a:stretch>
        </p:blipFill>
        <p:spPr>
          <a:xfrm>
            <a:off x="19498582" y="4771502"/>
            <a:ext cx="8131448" cy="6296475"/>
          </a:xfrm>
          <a:prstGeom prst="rect">
            <a:avLst/>
          </a:prstGeom>
        </p:spPr>
      </p:pic>
      <p:sp>
        <p:nvSpPr>
          <p:cNvPr id="39" name="Text Box 192">
            <a:extLst>
              <a:ext uri="{FF2B5EF4-FFF2-40B4-BE49-F238E27FC236}">
                <a16:creationId xmlns:a16="http://schemas.microsoft.com/office/drawing/2014/main" id="{BEE823F8-EE2E-3F42-B4C1-06C2B4BE7D91}"/>
              </a:ext>
            </a:extLst>
          </p:cNvPr>
          <p:cNvSpPr txBox="1">
            <a:spLocks noChangeArrowheads="1"/>
          </p:cNvSpPr>
          <p:nvPr/>
        </p:nvSpPr>
        <p:spPr bwMode="auto">
          <a:xfrm>
            <a:off x="12263967" y="11970293"/>
            <a:ext cx="6442045" cy="11449288"/>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a:r>
              <a:rPr lang="en-US" sz="1800" dirty="0"/>
              <a:t>Approximately how often do you use sunscreen when spending time outdoors (&gt;15 minutes in the sun)?</a:t>
            </a:r>
          </a:p>
          <a:p>
            <a:pPr lvl="1"/>
            <a:r>
              <a:rPr lang="en-US" sz="1800" dirty="0"/>
              <a:t>Never</a:t>
            </a:r>
          </a:p>
          <a:p>
            <a:pPr lvl="1"/>
            <a:r>
              <a:rPr lang="en-US" sz="1800" dirty="0"/>
              <a:t>Rarely (less than 10% of the time)</a:t>
            </a:r>
          </a:p>
          <a:p>
            <a:pPr lvl="1"/>
            <a:r>
              <a:rPr lang="en-US" sz="1800" dirty="0"/>
              <a:t>Sometimes (less than half the time)</a:t>
            </a:r>
          </a:p>
          <a:p>
            <a:pPr lvl="1"/>
            <a:r>
              <a:rPr lang="en-US" sz="1800" dirty="0"/>
              <a:t>Often (more than half the time)</a:t>
            </a:r>
          </a:p>
          <a:p>
            <a:pPr lvl="1"/>
            <a:r>
              <a:rPr lang="en-US" sz="1800" dirty="0"/>
              <a:t>Almost Always (more than 75% of the time)</a:t>
            </a:r>
          </a:p>
          <a:p>
            <a:pPr lvl="1"/>
            <a:r>
              <a:rPr lang="en-US" sz="1800" dirty="0"/>
              <a:t>Always </a:t>
            </a:r>
          </a:p>
          <a:p>
            <a:r>
              <a:rPr lang="en-US" sz="1800" dirty="0"/>
              <a:t> </a:t>
            </a:r>
          </a:p>
          <a:p>
            <a:pPr lvl="0"/>
            <a:r>
              <a:rPr lang="en-US" sz="1800" dirty="0"/>
              <a:t>Approximately what percentage of patients do you counsel on sunscreen use?</a:t>
            </a:r>
          </a:p>
          <a:p>
            <a:pPr lvl="1"/>
            <a:r>
              <a:rPr lang="en-US" sz="1800" dirty="0"/>
              <a:t>0%</a:t>
            </a:r>
          </a:p>
          <a:p>
            <a:pPr lvl="1"/>
            <a:r>
              <a:rPr lang="en-US" sz="1800" dirty="0"/>
              <a:t>10%</a:t>
            </a:r>
          </a:p>
          <a:p>
            <a:pPr lvl="1"/>
            <a:r>
              <a:rPr lang="en-US" sz="1800" dirty="0"/>
              <a:t>25%</a:t>
            </a:r>
          </a:p>
          <a:p>
            <a:pPr lvl="1"/>
            <a:r>
              <a:rPr lang="en-US" sz="1800" dirty="0"/>
              <a:t>50%</a:t>
            </a:r>
          </a:p>
          <a:p>
            <a:pPr lvl="1"/>
            <a:r>
              <a:rPr lang="en-US" sz="1800" dirty="0"/>
              <a:t>75%</a:t>
            </a:r>
          </a:p>
          <a:p>
            <a:pPr lvl="1"/>
            <a:r>
              <a:rPr lang="en-US" sz="1800" dirty="0"/>
              <a:t>100%</a:t>
            </a:r>
          </a:p>
          <a:p>
            <a:r>
              <a:rPr lang="en-US" sz="1800" dirty="0"/>
              <a:t> </a:t>
            </a:r>
          </a:p>
          <a:p>
            <a:pPr lvl="0"/>
            <a:r>
              <a:rPr lang="en-US" sz="1800" dirty="0"/>
              <a:t>Approximately what percentage of patients do you counsel against tanning bed use?</a:t>
            </a:r>
          </a:p>
          <a:p>
            <a:pPr lvl="1"/>
            <a:r>
              <a:rPr lang="en-US" sz="1800" dirty="0"/>
              <a:t>0%</a:t>
            </a:r>
          </a:p>
          <a:p>
            <a:pPr lvl="1"/>
            <a:r>
              <a:rPr lang="en-US" sz="1800" dirty="0"/>
              <a:t>10%</a:t>
            </a:r>
          </a:p>
          <a:p>
            <a:pPr lvl="1"/>
            <a:r>
              <a:rPr lang="en-US" sz="1800" dirty="0"/>
              <a:t>25%</a:t>
            </a:r>
          </a:p>
          <a:p>
            <a:pPr lvl="1"/>
            <a:r>
              <a:rPr lang="en-US" sz="1800" dirty="0"/>
              <a:t>50%</a:t>
            </a:r>
          </a:p>
          <a:p>
            <a:pPr lvl="1"/>
            <a:r>
              <a:rPr lang="en-US" sz="1800" dirty="0"/>
              <a:t>75%</a:t>
            </a:r>
          </a:p>
          <a:p>
            <a:pPr lvl="1"/>
            <a:r>
              <a:rPr lang="en-US" sz="1800" dirty="0"/>
              <a:t>100%</a:t>
            </a:r>
          </a:p>
          <a:p>
            <a:r>
              <a:rPr lang="en-US" sz="1800" dirty="0"/>
              <a:t> </a:t>
            </a:r>
          </a:p>
          <a:p>
            <a:pPr lvl="0"/>
            <a:r>
              <a:rPr lang="en-US" sz="1800" dirty="0"/>
              <a:t>How many times have you personally used a tanning bed in your lifetime? </a:t>
            </a:r>
          </a:p>
          <a:p>
            <a:pPr lvl="1"/>
            <a:r>
              <a:rPr lang="en-US" sz="1800" dirty="0"/>
              <a:t>Never</a:t>
            </a:r>
          </a:p>
          <a:p>
            <a:pPr lvl="1"/>
            <a:r>
              <a:rPr lang="en-US" sz="1800" dirty="0"/>
              <a:t>1-2 times</a:t>
            </a:r>
          </a:p>
          <a:p>
            <a:pPr lvl="1"/>
            <a:r>
              <a:rPr lang="en-US" sz="1800" dirty="0"/>
              <a:t>~5 times</a:t>
            </a:r>
          </a:p>
          <a:p>
            <a:pPr lvl="1"/>
            <a:r>
              <a:rPr lang="en-US" sz="1800" dirty="0"/>
              <a:t>~10 times</a:t>
            </a:r>
          </a:p>
          <a:p>
            <a:pPr lvl="1"/>
            <a:r>
              <a:rPr lang="en-US" sz="1800" dirty="0"/>
              <a:t>&gt;10 times</a:t>
            </a:r>
          </a:p>
          <a:p>
            <a:r>
              <a:rPr lang="en-US" sz="1800" dirty="0"/>
              <a:t> </a:t>
            </a:r>
          </a:p>
          <a:p>
            <a:pPr lvl="0"/>
            <a:r>
              <a:rPr lang="en-US" sz="1800" dirty="0"/>
              <a:t>Did you receive formal education regarding counseling patients for sun protection and avoiding tanning bed use during your medical training?</a:t>
            </a:r>
          </a:p>
          <a:p>
            <a:pPr lvl="1"/>
            <a:r>
              <a:rPr lang="en-US" sz="1800" dirty="0"/>
              <a:t>Yes</a:t>
            </a:r>
          </a:p>
          <a:p>
            <a:pPr lvl="1"/>
            <a:r>
              <a:rPr lang="en-US" sz="1800" dirty="0"/>
              <a:t>No </a:t>
            </a:r>
          </a:p>
        </p:txBody>
      </p:sp>
      <p:sp>
        <p:nvSpPr>
          <p:cNvPr id="28" name="Rectangle 27">
            <a:extLst>
              <a:ext uri="{FF2B5EF4-FFF2-40B4-BE49-F238E27FC236}">
                <a16:creationId xmlns:a16="http://schemas.microsoft.com/office/drawing/2014/main" id="{907EE64B-E97C-F54A-A98F-97CE48182169}"/>
              </a:ext>
            </a:extLst>
          </p:cNvPr>
          <p:cNvSpPr/>
          <p:nvPr/>
        </p:nvSpPr>
        <p:spPr>
          <a:xfrm>
            <a:off x="12263967" y="11367654"/>
            <a:ext cx="6442045" cy="572994"/>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Survey Questions</a:t>
            </a:r>
          </a:p>
        </p:txBody>
      </p:sp>
      <p:sp>
        <p:nvSpPr>
          <p:cNvPr id="29" name="Rectangle 28">
            <a:extLst>
              <a:ext uri="{FF2B5EF4-FFF2-40B4-BE49-F238E27FC236}">
                <a16:creationId xmlns:a16="http://schemas.microsoft.com/office/drawing/2014/main" id="{10776D17-3ED9-734D-9B6B-F41D8F66F09A}"/>
              </a:ext>
            </a:extLst>
          </p:cNvPr>
          <p:cNvSpPr/>
          <p:nvPr/>
        </p:nvSpPr>
        <p:spPr>
          <a:xfrm>
            <a:off x="19050000" y="11400798"/>
            <a:ext cx="15294429" cy="569495"/>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3654</TotalTime>
  <Words>1482</Words>
  <Application>Microsoft Macintosh PowerPoint</Application>
  <PresentationFormat>Custom</PresentationFormat>
  <Paragraphs>101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Genigraphics LLC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Daniel Nadelman</cp:lastModifiedBy>
  <cp:revision>106</cp:revision>
  <cp:lastPrinted>2013-02-12T02:21:55Z</cp:lastPrinted>
  <dcterms:created xsi:type="dcterms:W3CDTF">2013-02-10T21:14:48Z</dcterms:created>
  <dcterms:modified xsi:type="dcterms:W3CDTF">2019-12-27T02:55:09Z</dcterms:modified>
</cp:coreProperties>
</file>