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38404800" cy="32918400"/>
  <p:notesSz cx="6858000" cy="9144000"/>
  <p:defaultTextStyle>
    <a:defPPr>
      <a:defRPr lang="en-US"/>
    </a:defPPr>
    <a:lvl1pPr algn="l" defTabSz="2036681" rtl="0" fontAlgn="base">
      <a:spcBef>
        <a:spcPct val="0"/>
      </a:spcBef>
      <a:spcAft>
        <a:spcPct val="0"/>
      </a:spcAft>
      <a:defRPr sz="7983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2036681" indent="-1612251" algn="l" defTabSz="2036681" rtl="0" fontAlgn="base">
      <a:spcBef>
        <a:spcPct val="0"/>
      </a:spcBef>
      <a:spcAft>
        <a:spcPct val="0"/>
      </a:spcAft>
      <a:defRPr sz="7983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4073363" indent="-3224500" algn="l" defTabSz="2036681" rtl="0" fontAlgn="base">
      <a:spcBef>
        <a:spcPct val="0"/>
      </a:spcBef>
      <a:spcAft>
        <a:spcPct val="0"/>
      </a:spcAft>
      <a:defRPr sz="7983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6111520" indent="-4838225" algn="l" defTabSz="2036681" rtl="0" fontAlgn="base">
      <a:spcBef>
        <a:spcPct val="0"/>
      </a:spcBef>
      <a:spcAft>
        <a:spcPct val="0"/>
      </a:spcAft>
      <a:defRPr sz="7983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8148201" indent="-6450475" algn="l" defTabSz="2036681" rtl="0" fontAlgn="base">
      <a:spcBef>
        <a:spcPct val="0"/>
      </a:spcBef>
      <a:spcAft>
        <a:spcPct val="0"/>
      </a:spcAft>
      <a:defRPr sz="7983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122158" algn="l" defTabSz="424432" rtl="0" eaLnBrk="1" latinLnBrk="0" hangingPunct="1">
      <a:defRPr sz="7983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546590" algn="l" defTabSz="424432" rtl="0" eaLnBrk="1" latinLnBrk="0" hangingPunct="1">
      <a:defRPr sz="7983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2971021" algn="l" defTabSz="424432" rtl="0" eaLnBrk="1" latinLnBrk="0" hangingPunct="1">
      <a:defRPr sz="7983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395453" algn="l" defTabSz="424432" rtl="0" eaLnBrk="1" latinLnBrk="0" hangingPunct="1">
      <a:defRPr sz="7983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="" xmlns:p15="http://schemas.microsoft.com/office/powerpoint/2012/main" xmlns:mv="urn:schemas-microsoft-com:mac:vml" xmlns:mc="http://schemas.openxmlformats.org/markup-compatibility/2006">
        <p15:guide id="1" orient="horz" pos="10369" userDrawn="1">
          <p15:clr>
            <a:srgbClr val="A4A3A4"/>
          </p15:clr>
        </p15:guide>
        <p15:guide id="2" pos="1209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clrMode="gray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06"/>
    <a:srgbClr val="1F3A6E"/>
    <a:srgbClr val="114C53"/>
    <a:srgbClr val="203A6F"/>
    <a:srgbClr val="E6AF00"/>
    <a:srgbClr val="FFDA60"/>
    <a:srgbClr val="FFDA5F"/>
    <a:srgbClr val="FFEEB8"/>
    <a:srgbClr val="FFDC6D"/>
    <a:srgbClr val="FFDA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="" xmlns:p15="http://schemas.microsoft.com/office/powerpoint/2012/main" xmlns:mv="urn:schemas-microsoft-com:mac:vml" xmlns:mc="http://schemas.openxmlformats.org/markup-compatibility/2006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3185" autoAdjust="0"/>
    <p:restoredTop sz="99828" autoAdjust="0"/>
  </p:normalViewPr>
  <p:slideViewPr>
    <p:cSldViewPr snapToGrid="0" snapToObjects="1">
      <p:cViewPr>
        <p:scale>
          <a:sx n="33" d="100"/>
          <a:sy n="33" d="100"/>
        </p:scale>
        <p:origin x="-1352" y="2344"/>
      </p:cViewPr>
      <p:guideLst>
        <p:guide orient="horz" pos="10369"/>
        <p:guide pos="1209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4" Type="http://schemas.openxmlformats.org/officeDocument/2006/relationships/handoutMaster" Target="handoutMasters/handoutMaster1.xml"/><Relationship Id="rId5" Type="http://schemas.openxmlformats.org/officeDocument/2006/relationships/printerSettings" Target="printerSettings/printerSettings1.bin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lodonohu:Desktop:Gd%20Cancellation%20graphs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lodonohu:Desktop:Gd%20Cancellation%20graphs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lodonohu:Desktop:Gad_Canc_C-Chart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355199286823489"/>
          <c:y val="0.0198313317157795"/>
          <c:w val="0.931782653706792"/>
          <c:h val="0.91480366648845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Number of Studies</c:v>
                </c:pt>
              </c:strCache>
            </c:strRef>
          </c:tx>
          <c:invertIfNegative val="0"/>
          <c:cat>
            <c:strRef>
              <c:f>Sheet1!$A$2:$A$9</c:f>
              <c:strCache>
                <c:ptCount val="8"/>
                <c:pt idx="0">
                  <c:v>Unknown</c:v>
                </c:pt>
                <c:pt idx="1">
                  <c:v>Patient</c:v>
                </c:pt>
                <c:pt idx="2">
                  <c:v>Ordering MD</c:v>
                </c:pt>
                <c:pt idx="3">
                  <c:v>Technologist</c:v>
                </c:pt>
                <c:pt idx="4">
                  <c:v>Nurse</c:v>
                </c:pt>
                <c:pt idx="5">
                  <c:v>Resident</c:v>
                </c:pt>
                <c:pt idx="6">
                  <c:v>Fellow</c:v>
                </c:pt>
                <c:pt idx="7">
                  <c:v>Radiologist Attending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7.0</c:v>
                </c:pt>
                <c:pt idx="1">
                  <c:v>35.0</c:v>
                </c:pt>
                <c:pt idx="2">
                  <c:v>57.0</c:v>
                </c:pt>
                <c:pt idx="3">
                  <c:v>3.0</c:v>
                </c:pt>
                <c:pt idx="4">
                  <c:v>0.0</c:v>
                </c:pt>
                <c:pt idx="5">
                  <c:v>8.0</c:v>
                </c:pt>
                <c:pt idx="6">
                  <c:v>5.0</c:v>
                </c:pt>
                <c:pt idx="7">
                  <c:v>14.0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128100296"/>
        <c:axId val="2128103240"/>
      </c:barChart>
      <c:catAx>
        <c:axId val="212810029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600" b="1"/>
            </a:pPr>
            <a:endParaRPr lang="en-US"/>
          </a:p>
        </c:txPr>
        <c:crossAx val="2128103240"/>
        <c:crosses val="autoZero"/>
        <c:auto val="1"/>
        <c:lblAlgn val="ctr"/>
        <c:lblOffset val="100"/>
        <c:noMultiLvlLbl val="0"/>
      </c:catAx>
      <c:valAx>
        <c:axId val="212810324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 b="1"/>
            </a:pPr>
            <a:endParaRPr lang="en-US"/>
          </a:p>
        </c:txPr>
        <c:crossAx val="212810029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511402184387022"/>
          <c:y val="0.0323920424660788"/>
          <c:w val="0.940734525019347"/>
          <c:h val="0.85433292617109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Sheet1!$B$11</c:f>
              <c:strCache>
                <c:ptCount val="1"/>
                <c:pt idx="0">
                  <c:v>Number of Studies</c:v>
                </c:pt>
              </c:strCache>
            </c:strRef>
          </c:tx>
          <c:invertIfNegative val="0"/>
          <c:cat>
            <c:strRef>
              <c:f>Sheet1!$A$12:$A$20</c:f>
              <c:strCache>
                <c:ptCount val="9"/>
                <c:pt idx="0">
                  <c:v>Not Indicated</c:v>
                </c:pt>
                <c:pt idx="1">
                  <c:v>Renal Concerns</c:v>
                </c:pt>
                <c:pt idx="2">
                  <c:v>IV access</c:v>
                </c:pt>
                <c:pt idx="3">
                  <c:v>Allergic Concerns</c:v>
                </c:pt>
                <c:pt idx="4">
                  <c:v>NSF Concern</c:v>
                </c:pt>
                <c:pt idx="5">
                  <c:v>Gadolinium Retention</c:v>
                </c:pt>
                <c:pt idx="6">
                  <c:v>Pregnancy Concern</c:v>
                </c:pt>
                <c:pt idx="7">
                  <c:v>Unknown</c:v>
                </c:pt>
                <c:pt idx="8">
                  <c:v>Other</c:v>
                </c:pt>
              </c:strCache>
            </c:strRef>
          </c:cat>
          <c:val>
            <c:numRef>
              <c:f>Sheet1!$B$12:$B$20</c:f>
              <c:numCache>
                <c:formatCode>General</c:formatCode>
                <c:ptCount val="9"/>
                <c:pt idx="0">
                  <c:v>0.0</c:v>
                </c:pt>
                <c:pt idx="1">
                  <c:v>37.0</c:v>
                </c:pt>
                <c:pt idx="2">
                  <c:v>3.0</c:v>
                </c:pt>
                <c:pt idx="3">
                  <c:v>15.0</c:v>
                </c:pt>
                <c:pt idx="4">
                  <c:v>0.0</c:v>
                </c:pt>
                <c:pt idx="5">
                  <c:v>0.0</c:v>
                </c:pt>
                <c:pt idx="6">
                  <c:v>9.0</c:v>
                </c:pt>
                <c:pt idx="7">
                  <c:v>48.0</c:v>
                </c:pt>
                <c:pt idx="8">
                  <c:v>17.0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128353208"/>
        <c:axId val="2128356184"/>
      </c:barChart>
      <c:catAx>
        <c:axId val="2128353208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600" b="1"/>
            </a:pPr>
            <a:endParaRPr lang="en-US"/>
          </a:p>
        </c:txPr>
        <c:crossAx val="2128356184"/>
        <c:crosses val="autoZero"/>
        <c:auto val="1"/>
        <c:lblAlgn val="ctr"/>
        <c:lblOffset val="100"/>
        <c:noMultiLvlLbl val="0"/>
      </c:catAx>
      <c:valAx>
        <c:axId val="212835618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 b="1"/>
            </a:pPr>
            <a:endParaRPr lang="en-US"/>
          </a:p>
        </c:txPr>
        <c:crossAx val="212835320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0111234705228"/>
          <c:y val="0.152209492635025"/>
          <c:w val="0.888765294771969"/>
          <c:h val="0.641571194762684"/>
        </c:manualLayout>
      </c:layout>
      <c:lineChart>
        <c:grouping val="standard"/>
        <c:varyColors val="0"/>
        <c:ser>
          <c:idx val="1"/>
          <c:order val="0"/>
          <c:tx>
            <c:strRef>
              <c:f>'C'!$B$12</c:f>
              <c:strCache>
                <c:ptCount val="1"/>
                <c:pt idx="0">
                  <c:v>Subgroup (n)</c:v>
                </c:pt>
              </c:strCache>
            </c:strRef>
          </c:tx>
          <c:spPr>
            <a:ln w="28575">
              <a:noFill/>
            </a:ln>
          </c:spPr>
          <c:marker>
            <c:symbol val="circle"/>
            <c:size val="7"/>
            <c:spPr>
              <a:solidFill>
                <a:srgbClr val="000000"/>
              </a:solidFill>
              <a:ln w="9525">
                <a:noFill/>
              </a:ln>
            </c:spPr>
          </c:marker>
          <c:cat>
            <c:numRef>
              <c:f>'C'!$A$13:$A$37</c:f>
              <c:numCache>
                <c:formatCode>mmm\-yy</c:formatCode>
                <c:ptCount val="25"/>
                <c:pt idx="0">
                  <c:v>43221.0</c:v>
                </c:pt>
                <c:pt idx="1">
                  <c:v>43252.0</c:v>
                </c:pt>
                <c:pt idx="2">
                  <c:v>43282.0</c:v>
                </c:pt>
                <c:pt idx="3">
                  <c:v>43313.0</c:v>
                </c:pt>
                <c:pt idx="4">
                  <c:v>43344.0</c:v>
                </c:pt>
                <c:pt idx="5">
                  <c:v>43374.0</c:v>
                </c:pt>
                <c:pt idx="6">
                  <c:v>43405.0</c:v>
                </c:pt>
                <c:pt idx="7">
                  <c:v>43435.0</c:v>
                </c:pt>
                <c:pt idx="8">
                  <c:v>43466.0</c:v>
                </c:pt>
              </c:numCache>
            </c:numRef>
          </c:cat>
          <c:val>
            <c:numRef>
              <c:f>'C'!$E$13:$E$37</c:f>
              <c:numCache>
                <c:formatCode>0.00</c:formatCode>
                <c:ptCount val="25"/>
                <c:pt idx="0">
                  <c:v>6.0</c:v>
                </c:pt>
                <c:pt idx="1">
                  <c:v>15.0</c:v>
                </c:pt>
                <c:pt idx="2">
                  <c:v>16.0</c:v>
                </c:pt>
                <c:pt idx="3">
                  <c:v>23.0</c:v>
                </c:pt>
                <c:pt idx="4">
                  <c:v>16.0</c:v>
                </c:pt>
                <c:pt idx="5">
                  <c:v>14.0</c:v>
                </c:pt>
                <c:pt idx="6">
                  <c:v>17.0</c:v>
                </c:pt>
                <c:pt idx="7">
                  <c:v>13.0</c:v>
                </c:pt>
                <c:pt idx="8">
                  <c:v>9.0</c:v>
                </c:pt>
                <c:pt idx="9">
                  <c:v>0.0</c:v>
                </c:pt>
                <c:pt idx="10">
                  <c:v>0.0</c:v>
                </c:pt>
                <c:pt idx="11">
                  <c:v>0.0</c:v>
                </c:pt>
                <c:pt idx="12">
                  <c:v>0.0</c:v>
                </c:pt>
                <c:pt idx="13">
                  <c:v>0.0</c:v>
                </c:pt>
                <c:pt idx="14">
                  <c:v>0.0</c:v>
                </c:pt>
                <c:pt idx="15">
                  <c:v>0.0</c:v>
                </c:pt>
                <c:pt idx="16">
                  <c:v>0.0</c:v>
                </c:pt>
                <c:pt idx="17">
                  <c:v>0.0</c:v>
                </c:pt>
                <c:pt idx="18">
                  <c:v>0.0</c:v>
                </c:pt>
                <c:pt idx="19">
                  <c:v>0.0</c:v>
                </c:pt>
                <c:pt idx="20">
                  <c:v>0.0</c:v>
                </c:pt>
                <c:pt idx="21">
                  <c:v>0.0</c:v>
                </c:pt>
                <c:pt idx="22">
                  <c:v>0.0</c:v>
                </c:pt>
                <c:pt idx="23">
                  <c:v>0.0</c:v>
                </c:pt>
                <c:pt idx="24">
                  <c:v>0.0</c:v>
                </c:pt>
              </c:numCache>
            </c:numRef>
          </c:val>
          <c:smooth val="0"/>
        </c:ser>
        <c:ser>
          <c:idx val="9"/>
          <c:order val="1"/>
          <c:tx>
            <c:strRef>
              <c:f>'C'!$F$12</c:f>
              <c:strCache>
                <c:ptCount val="1"/>
                <c:pt idx="0">
                  <c:v>UBAR</c:v>
                </c:pt>
              </c:strCache>
            </c:strRef>
          </c:tx>
          <c:spPr>
            <a:ln w="38100">
              <a:solidFill>
                <a:srgbClr val="000000"/>
              </a:solidFill>
              <a:prstDash val="solid"/>
            </a:ln>
          </c:spPr>
          <c:marker>
            <c:symbol val="none"/>
          </c:marker>
          <c:val>
            <c:numRef>
              <c:f>'C'!$F$13:$F$37</c:f>
              <c:numCache>
                <c:formatCode>0.00</c:formatCode>
                <c:ptCount val="25"/>
                <c:pt idx="0">
                  <c:v>14.33333333333333</c:v>
                </c:pt>
                <c:pt idx="1">
                  <c:v>14.33333333333333</c:v>
                </c:pt>
                <c:pt idx="2">
                  <c:v>14.33333333333333</c:v>
                </c:pt>
                <c:pt idx="3">
                  <c:v>14.33333333333333</c:v>
                </c:pt>
                <c:pt idx="4">
                  <c:v>14.33333333333333</c:v>
                </c:pt>
                <c:pt idx="5">
                  <c:v>14.33333333333333</c:v>
                </c:pt>
                <c:pt idx="6">
                  <c:v>14.33333333333333</c:v>
                </c:pt>
                <c:pt idx="7">
                  <c:v>14.33333333333333</c:v>
                </c:pt>
                <c:pt idx="8">
                  <c:v>14.33333333333333</c:v>
                </c:pt>
                <c:pt idx="9">
                  <c:v>14.33333333333333</c:v>
                </c:pt>
                <c:pt idx="10">
                  <c:v>14.33333333333333</c:v>
                </c:pt>
                <c:pt idx="11">
                  <c:v>14.33333333333333</c:v>
                </c:pt>
                <c:pt idx="12">
                  <c:v>14.33333333333333</c:v>
                </c:pt>
                <c:pt idx="13">
                  <c:v>14.33333333333333</c:v>
                </c:pt>
                <c:pt idx="14">
                  <c:v>14.33333333333333</c:v>
                </c:pt>
                <c:pt idx="15">
                  <c:v>14.33333333333333</c:v>
                </c:pt>
                <c:pt idx="16">
                  <c:v>14.33333333333333</c:v>
                </c:pt>
                <c:pt idx="17">
                  <c:v>14.33333333333333</c:v>
                </c:pt>
                <c:pt idx="18">
                  <c:v>14.33333333333333</c:v>
                </c:pt>
                <c:pt idx="19">
                  <c:v>14.33333333333333</c:v>
                </c:pt>
                <c:pt idx="20">
                  <c:v>14.33333333333333</c:v>
                </c:pt>
                <c:pt idx="21">
                  <c:v>14.33333333333333</c:v>
                </c:pt>
                <c:pt idx="22">
                  <c:v>14.33333333333333</c:v>
                </c:pt>
                <c:pt idx="23">
                  <c:v>14.33333333333333</c:v>
                </c:pt>
                <c:pt idx="24">
                  <c:v>14.33333333333333</c:v>
                </c:pt>
              </c:numCache>
            </c:numRef>
          </c:val>
          <c:smooth val="0"/>
        </c:ser>
        <c:ser>
          <c:idx val="10"/>
          <c:order val="2"/>
          <c:tx>
            <c:strRef>
              <c:f>'C'!$H$12</c:f>
              <c:strCache>
                <c:ptCount val="1"/>
                <c:pt idx="0">
                  <c:v>UCL</c:v>
                </c:pt>
              </c:strCache>
            </c:strRef>
          </c:tx>
          <c:spPr>
            <a:ln w="38100">
              <a:solidFill>
                <a:srgbClr val="000000"/>
              </a:solidFill>
              <a:prstDash val="sysDash"/>
            </a:ln>
          </c:spPr>
          <c:marker>
            <c:symbol val="none"/>
          </c:marker>
          <c:val>
            <c:numRef>
              <c:f>'C'!$H$13:$H$37</c:f>
              <c:numCache>
                <c:formatCode>0.00</c:formatCode>
                <c:ptCount val="25"/>
                <c:pt idx="0">
                  <c:v>25.69115002493388</c:v>
                </c:pt>
                <c:pt idx="1">
                  <c:v>25.69115002493388</c:v>
                </c:pt>
                <c:pt idx="2">
                  <c:v>25.69115002493388</c:v>
                </c:pt>
                <c:pt idx="3">
                  <c:v>25.69115002493388</c:v>
                </c:pt>
                <c:pt idx="4">
                  <c:v>25.69115002493388</c:v>
                </c:pt>
                <c:pt idx="5">
                  <c:v>25.69115002493388</c:v>
                </c:pt>
                <c:pt idx="6">
                  <c:v>25.69115002493388</c:v>
                </c:pt>
                <c:pt idx="7">
                  <c:v>25.69115002493388</c:v>
                </c:pt>
                <c:pt idx="8">
                  <c:v>25.69115002493388</c:v>
                </c:pt>
                <c:pt idx="9">
                  <c:v>0.0</c:v>
                </c:pt>
                <c:pt idx="10">
                  <c:v>0.0</c:v>
                </c:pt>
                <c:pt idx="11">
                  <c:v>0.0</c:v>
                </c:pt>
                <c:pt idx="12">
                  <c:v>0.0</c:v>
                </c:pt>
                <c:pt idx="13">
                  <c:v>0.0</c:v>
                </c:pt>
                <c:pt idx="14">
                  <c:v>0.0</c:v>
                </c:pt>
                <c:pt idx="15">
                  <c:v>0.0</c:v>
                </c:pt>
                <c:pt idx="16">
                  <c:v>0.0</c:v>
                </c:pt>
                <c:pt idx="17">
                  <c:v>0.0</c:v>
                </c:pt>
                <c:pt idx="18">
                  <c:v>0.0</c:v>
                </c:pt>
                <c:pt idx="19">
                  <c:v>0.0</c:v>
                </c:pt>
                <c:pt idx="20">
                  <c:v>0.0</c:v>
                </c:pt>
                <c:pt idx="21">
                  <c:v>0.0</c:v>
                </c:pt>
                <c:pt idx="22">
                  <c:v>0.0</c:v>
                </c:pt>
                <c:pt idx="23">
                  <c:v>0.0</c:v>
                </c:pt>
                <c:pt idx="24">
                  <c:v>0.0</c:v>
                </c:pt>
              </c:numCache>
            </c:numRef>
          </c:val>
          <c:smooth val="0"/>
        </c:ser>
        <c:ser>
          <c:idx val="11"/>
          <c:order val="3"/>
          <c:tx>
            <c:strRef>
              <c:f>'C'!$I$12</c:f>
              <c:strCache>
                <c:ptCount val="1"/>
                <c:pt idx="0">
                  <c:v>LCL</c:v>
                </c:pt>
              </c:strCache>
            </c:strRef>
          </c:tx>
          <c:spPr>
            <a:ln w="38100">
              <a:solidFill>
                <a:srgbClr val="000000"/>
              </a:solidFill>
              <a:prstDash val="sysDash"/>
            </a:ln>
          </c:spPr>
          <c:marker>
            <c:symbol val="none"/>
          </c:marker>
          <c:val>
            <c:numRef>
              <c:f>'C'!$I$13:$I$37</c:f>
              <c:numCache>
                <c:formatCode>0.00</c:formatCode>
                <c:ptCount val="25"/>
                <c:pt idx="0">
                  <c:v>2.975516641732787</c:v>
                </c:pt>
                <c:pt idx="1">
                  <c:v>2.975516641732787</c:v>
                </c:pt>
                <c:pt idx="2">
                  <c:v>2.975516641732787</c:v>
                </c:pt>
                <c:pt idx="3">
                  <c:v>2.975516641732787</c:v>
                </c:pt>
                <c:pt idx="4">
                  <c:v>2.975516641732787</c:v>
                </c:pt>
                <c:pt idx="5">
                  <c:v>2.975516641732787</c:v>
                </c:pt>
                <c:pt idx="6">
                  <c:v>2.975516641732787</c:v>
                </c:pt>
                <c:pt idx="7">
                  <c:v>2.975516641732787</c:v>
                </c:pt>
                <c:pt idx="8">
                  <c:v>2.975516641732787</c:v>
                </c:pt>
                <c:pt idx="9">
                  <c:v>0.0</c:v>
                </c:pt>
                <c:pt idx="10">
                  <c:v>0.0</c:v>
                </c:pt>
                <c:pt idx="11">
                  <c:v>0.0</c:v>
                </c:pt>
                <c:pt idx="12">
                  <c:v>0.0</c:v>
                </c:pt>
                <c:pt idx="13">
                  <c:v>0.0</c:v>
                </c:pt>
                <c:pt idx="14">
                  <c:v>0.0</c:v>
                </c:pt>
                <c:pt idx="15">
                  <c:v>0.0</c:v>
                </c:pt>
                <c:pt idx="16">
                  <c:v>0.0</c:v>
                </c:pt>
                <c:pt idx="17">
                  <c:v>0.0</c:v>
                </c:pt>
                <c:pt idx="18">
                  <c:v>0.0</c:v>
                </c:pt>
                <c:pt idx="19">
                  <c:v>0.0</c:v>
                </c:pt>
                <c:pt idx="20">
                  <c:v>0.0</c:v>
                </c:pt>
                <c:pt idx="21">
                  <c:v>0.0</c:v>
                </c:pt>
                <c:pt idx="22">
                  <c:v>0.0</c:v>
                </c:pt>
                <c:pt idx="23">
                  <c:v>0.0</c:v>
                </c:pt>
                <c:pt idx="24">
                  <c:v>0.0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28424680"/>
        <c:axId val="2128430776"/>
      </c:lineChart>
      <c:dateAx>
        <c:axId val="2128424680"/>
        <c:scaling>
          <c:orientation val="minMax"/>
        </c:scaling>
        <c:delete val="0"/>
        <c:axPos val="b"/>
        <c:title>
          <c:tx>
            <c:strRef>
              <c:f>'C'!$B$9</c:f>
              <c:strCache>
                <c:ptCount val="1"/>
                <c:pt idx="0">
                  <c:v>Month</c:v>
                </c:pt>
              </c:strCache>
            </c:strRef>
          </c:tx>
          <c:layout>
            <c:manualLayout>
              <c:xMode val="edge"/>
              <c:yMode val="edge"/>
              <c:x val="0.53315983974548"/>
              <c:y val="0.917226522310229"/>
            </c:manualLayout>
          </c:layout>
          <c:overlay val="0"/>
          <c:spPr>
            <a:noFill/>
            <a:ln w="25400">
              <a:noFill/>
            </a:ln>
          </c:spPr>
          <c:txPr>
            <a:bodyPr/>
            <a:lstStyle/>
            <a:p>
              <a:pPr>
                <a:defRPr sz="1600" b="1" i="0" u="none" strike="noStrike" baseline="0">
                  <a:solidFill>
                    <a:srgbClr val="000000"/>
                  </a:solidFill>
                  <a:latin typeface="Futura Bk"/>
                  <a:ea typeface="Futura Bk"/>
                  <a:cs typeface="Futura Bk"/>
                </a:defRPr>
              </a:pPr>
              <a:endParaRPr lang="en-US"/>
            </a:p>
          </c:txPr>
        </c:title>
        <c:numFmt formatCode="mmm\-yy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-2700000" vert="horz"/>
          <a:lstStyle/>
          <a:p>
            <a:pPr>
              <a:defRPr sz="2000" b="1" i="0" u="none" strike="noStrike" baseline="0">
                <a:solidFill>
                  <a:srgbClr val="000000"/>
                </a:solidFill>
                <a:latin typeface="+mn-lt"/>
                <a:ea typeface="Futura Bk"/>
                <a:cs typeface="Futura Bk"/>
              </a:defRPr>
            </a:pPr>
            <a:endParaRPr lang="en-US"/>
          </a:p>
        </c:txPr>
        <c:crossAx val="2128430776"/>
        <c:crosses val="autoZero"/>
        <c:auto val="1"/>
        <c:lblOffset val="100"/>
        <c:baseTimeUnit val="months"/>
        <c:majorUnit val="2.0"/>
        <c:majorTimeUnit val="months"/>
        <c:minorUnit val="1.0"/>
        <c:minorTimeUnit val="days"/>
      </c:dateAx>
      <c:valAx>
        <c:axId val="2128430776"/>
        <c:scaling>
          <c:orientation val="minMax"/>
          <c:min val="0.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strRef>
              <c:f>'C'!$B$10</c:f>
              <c:strCache>
                <c:ptCount val="1"/>
                <c:pt idx="0">
                  <c:v>Number of GBCA cancellations</c:v>
                </c:pt>
              </c:strCache>
            </c:strRef>
          </c:tx>
          <c:layout>
            <c:manualLayout>
              <c:xMode val="edge"/>
              <c:yMode val="edge"/>
              <c:x val="0.00866859354094514"/>
              <c:y val="0.180085009361249"/>
            </c:manualLayout>
          </c:layout>
          <c:overlay val="0"/>
          <c:spPr>
            <a:noFill/>
            <a:ln w="25400">
              <a:noFill/>
            </a:ln>
          </c:spPr>
          <c:txPr>
            <a:bodyPr/>
            <a:lstStyle/>
            <a:p>
              <a:pPr>
                <a:defRPr sz="2400" b="1" i="0" u="none" strike="noStrike" baseline="0">
                  <a:solidFill>
                    <a:srgbClr val="000000"/>
                  </a:solidFill>
                  <a:latin typeface="+mn-lt"/>
                  <a:ea typeface="Futura Bk"/>
                  <a:cs typeface="Futura Bk"/>
                </a:defRPr>
              </a:pPr>
              <a:endParaRPr lang="en-US"/>
            </a:p>
          </c:tx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600" b="0" i="0" u="none" strike="noStrike" baseline="0">
                <a:solidFill>
                  <a:srgbClr val="000000"/>
                </a:solidFill>
                <a:latin typeface="Futura Bk"/>
                <a:ea typeface="Futura Bk"/>
                <a:cs typeface="Futura Bk"/>
              </a:defRPr>
            </a:pPr>
            <a:endParaRPr lang="en-US"/>
          </a:p>
        </c:txPr>
        <c:crossAx val="2128424680"/>
        <c:crosses val="autoZero"/>
        <c:crossBetween val="between"/>
      </c:valAx>
      <c:spPr>
        <a:solidFill>
          <a:srgbClr val="FFFFFF"/>
        </a:solidFill>
        <a:ln w="12700">
          <a:solidFill>
            <a:srgbClr val="808080"/>
          </a:solidFill>
          <a:prstDash val="solid"/>
        </a:ln>
      </c:spPr>
    </c:plotArea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1200" b="0" i="0" u="none" strike="noStrike" baseline="0">
          <a:solidFill>
            <a:srgbClr val="000000"/>
          </a:solidFill>
          <a:latin typeface="Futura Bk"/>
          <a:ea typeface="Futura Bk"/>
          <a:cs typeface="Futura Bk"/>
        </a:defRPr>
      </a:pPr>
      <a:endParaRPr lang="en-US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F55C59-6EE8-DA4B-8529-0C1F63A62238}" type="datetimeFigureOut">
              <a:rPr lang="en-US" smtClean="0"/>
              <a:pPr/>
              <a:t>1/25/20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B70567-37EB-E344-B058-9F00A7F44B3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03434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3CB042-7628-294A-BCC7-A6FC40DE484D}" type="datetimeFigureOut">
              <a:rPr lang="en-US" smtClean="0"/>
              <a:pPr/>
              <a:t>1/25/20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628775" y="1143000"/>
            <a:ext cx="36004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8FE2BE-8E0F-2A41-9924-E40DBA63A18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4274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848863" rtl="0" eaLnBrk="1" latinLnBrk="0" hangingPunct="1">
      <a:defRPr sz="1114" kern="1200">
        <a:solidFill>
          <a:schemeClr val="tx1"/>
        </a:solidFill>
        <a:latin typeface="+mn-lt"/>
        <a:ea typeface="+mn-ea"/>
        <a:cs typeface="+mn-cs"/>
      </a:defRPr>
    </a:lvl1pPr>
    <a:lvl2pPr marL="424432" algn="l" defTabSz="848863" rtl="0" eaLnBrk="1" latinLnBrk="0" hangingPunct="1">
      <a:defRPr sz="1114" kern="1200">
        <a:solidFill>
          <a:schemeClr val="tx1"/>
        </a:solidFill>
        <a:latin typeface="+mn-lt"/>
        <a:ea typeface="+mn-ea"/>
        <a:cs typeface="+mn-cs"/>
      </a:defRPr>
    </a:lvl2pPr>
    <a:lvl3pPr marL="848863" algn="l" defTabSz="848863" rtl="0" eaLnBrk="1" latinLnBrk="0" hangingPunct="1">
      <a:defRPr sz="1114" kern="1200">
        <a:solidFill>
          <a:schemeClr val="tx1"/>
        </a:solidFill>
        <a:latin typeface="+mn-lt"/>
        <a:ea typeface="+mn-ea"/>
        <a:cs typeface="+mn-cs"/>
      </a:defRPr>
    </a:lvl3pPr>
    <a:lvl4pPr marL="1273295" algn="l" defTabSz="848863" rtl="0" eaLnBrk="1" latinLnBrk="0" hangingPunct="1">
      <a:defRPr sz="1114" kern="1200">
        <a:solidFill>
          <a:schemeClr val="tx1"/>
        </a:solidFill>
        <a:latin typeface="+mn-lt"/>
        <a:ea typeface="+mn-ea"/>
        <a:cs typeface="+mn-cs"/>
      </a:defRPr>
    </a:lvl4pPr>
    <a:lvl5pPr marL="1697726" algn="l" defTabSz="848863" rtl="0" eaLnBrk="1" latinLnBrk="0" hangingPunct="1">
      <a:defRPr sz="1114" kern="1200">
        <a:solidFill>
          <a:schemeClr val="tx1"/>
        </a:solidFill>
        <a:latin typeface="+mn-lt"/>
        <a:ea typeface="+mn-ea"/>
        <a:cs typeface="+mn-cs"/>
      </a:defRPr>
    </a:lvl5pPr>
    <a:lvl6pPr marL="2122158" algn="l" defTabSz="848863" rtl="0" eaLnBrk="1" latinLnBrk="0" hangingPunct="1">
      <a:defRPr sz="1114" kern="1200">
        <a:solidFill>
          <a:schemeClr val="tx1"/>
        </a:solidFill>
        <a:latin typeface="+mn-lt"/>
        <a:ea typeface="+mn-ea"/>
        <a:cs typeface="+mn-cs"/>
      </a:defRPr>
    </a:lvl6pPr>
    <a:lvl7pPr marL="2546590" algn="l" defTabSz="848863" rtl="0" eaLnBrk="1" latinLnBrk="0" hangingPunct="1">
      <a:defRPr sz="1114" kern="1200">
        <a:solidFill>
          <a:schemeClr val="tx1"/>
        </a:solidFill>
        <a:latin typeface="+mn-lt"/>
        <a:ea typeface="+mn-ea"/>
        <a:cs typeface="+mn-cs"/>
      </a:defRPr>
    </a:lvl7pPr>
    <a:lvl8pPr marL="2971021" algn="l" defTabSz="848863" rtl="0" eaLnBrk="1" latinLnBrk="0" hangingPunct="1">
      <a:defRPr sz="1114" kern="1200">
        <a:solidFill>
          <a:schemeClr val="tx1"/>
        </a:solidFill>
        <a:latin typeface="+mn-lt"/>
        <a:ea typeface="+mn-ea"/>
        <a:cs typeface="+mn-cs"/>
      </a:defRPr>
    </a:lvl8pPr>
    <a:lvl9pPr marL="3395453" algn="l" defTabSz="848863" rtl="0" eaLnBrk="1" latinLnBrk="0" hangingPunct="1">
      <a:defRPr sz="1114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80361" y="10226041"/>
            <a:ext cx="32644080" cy="705612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760720" y="18653760"/>
            <a:ext cx="26883361" cy="84124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9203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8406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57609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76813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96016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15219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34422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53626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9FDA316-FC9D-D744-BBB1-206EFBD43896}" type="datetime1">
              <a:rPr lang="en-US"/>
              <a:pPr/>
              <a:t>1/25/20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34CC32-99A8-604E-9955-9BC5FB03A843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81008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0D59C3E-E74B-3E4C-AD12-D9F64AE38BE4}" type="datetime1">
              <a:rPr lang="en-US"/>
              <a:pPr/>
              <a:t>1/25/20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DA4463-0F73-0D47-8CAF-3838A7FD58C1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6593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33715" y="21153124"/>
            <a:ext cx="32644080" cy="6537960"/>
          </a:xfrm>
        </p:spPr>
        <p:txBody>
          <a:bodyPr anchor="t"/>
          <a:lstStyle>
            <a:lvl1pPr algn="l">
              <a:defRPr sz="16801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33715" y="13952225"/>
            <a:ext cx="32644080" cy="7200898"/>
          </a:xfrm>
        </p:spPr>
        <p:txBody>
          <a:bodyPr anchor="b"/>
          <a:lstStyle>
            <a:lvl1pPr marL="0" indent="0">
              <a:buNone/>
              <a:defRPr sz="8400">
                <a:solidFill>
                  <a:schemeClr val="tx1">
                    <a:tint val="75000"/>
                  </a:schemeClr>
                </a:solidFill>
              </a:defRPr>
            </a:lvl1pPr>
            <a:lvl2pPr marL="1920328" indent="0">
              <a:buNone/>
              <a:defRPr sz="7525">
                <a:solidFill>
                  <a:schemeClr val="tx1">
                    <a:tint val="75000"/>
                  </a:schemeClr>
                </a:solidFill>
              </a:defRPr>
            </a:lvl2pPr>
            <a:lvl3pPr marL="3840656" indent="0">
              <a:buNone/>
              <a:defRPr sz="6738">
                <a:solidFill>
                  <a:schemeClr val="tx1">
                    <a:tint val="75000"/>
                  </a:schemeClr>
                </a:solidFill>
              </a:defRPr>
            </a:lvl3pPr>
            <a:lvl4pPr marL="5760983" indent="0">
              <a:buNone/>
              <a:defRPr sz="5863">
                <a:solidFill>
                  <a:schemeClr val="tx1">
                    <a:tint val="75000"/>
                  </a:schemeClr>
                </a:solidFill>
              </a:defRPr>
            </a:lvl4pPr>
            <a:lvl5pPr marL="7681311" indent="0">
              <a:buNone/>
              <a:defRPr sz="5863">
                <a:solidFill>
                  <a:schemeClr val="tx1">
                    <a:tint val="75000"/>
                  </a:schemeClr>
                </a:solidFill>
              </a:defRPr>
            </a:lvl5pPr>
            <a:lvl6pPr marL="9601639" indent="0">
              <a:buNone/>
              <a:defRPr sz="5863">
                <a:solidFill>
                  <a:schemeClr val="tx1">
                    <a:tint val="75000"/>
                  </a:schemeClr>
                </a:solidFill>
              </a:defRPr>
            </a:lvl6pPr>
            <a:lvl7pPr marL="11521967" indent="0">
              <a:buNone/>
              <a:defRPr sz="5863">
                <a:solidFill>
                  <a:schemeClr val="tx1">
                    <a:tint val="75000"/>
                  </a:schemeClr>
                </a:solidFill>
              </a:defRPr>
            </a:lvl7pPr>
            <a:lvl8pPr marL="13442294" indent="0">
              <a:buNone/>
              <a:defRPr sz="5863">
                <a:solidFill>
                  <a:schemeClr val="tx1">
                    <a:tint val="75000"/>
                  </a:schemeClr>
                </a:solidFill>
              </a:defRPr>
            </a:lvl8pPr>
            <a:lvl9pPr marL="15362622" indent="0">
              <a:buNone/>
              <a:defRPr sz="586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2C700D0-BE15-E142-8992-C62D87427687}" type="datetime1">
              <a:rPr lang="en-US"/>
              <a:pPr/>
              <a:t>1/25/20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17F5C5-21E0-6648-A92B-11EE7521F611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4526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214487" y="36865560"/>
            <a:ext cx="82636995" cy="104279702"/>
          </a:xfrm>
        </p:spPr>
        <p:txBody>
          <a:bodyPr/>
          <a:lstStyle>
            <a:lvl1pPr>
              <a:defRPr sz="11726"/>
            </a:lvl1pPr>
            <a:lvl2pPr>
              <a:defRPr sz="10063"/>
            </a:lvl2pPr>
            <a:lvl3pPr>
              <a:defRPr sz="8400"/>
            </a:lvl3pPr>
            <a:lvl4pPr>
              <a:defRPr sz="7525"/>
            </a:lvl4pPr>
            <a:lvl5pPr>
              <a:defRPr sz="7525"/>
            </a:lvl5pPr>
            <a:lvl6pPr>
              <a:defRPr sz="7525"/>
            </a:lvl6pPr>
            <a:lvl7pPr>
              <a:defRPr sz="7525"/>
            </a:lvl7pPr>
            <a:lvl8pPr>
              <a:defRPr sz="7525"/>
            </a:lvl8pPr>
            <a:lvl9pPr>
              <a:defRPr sz="752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2491562" y="36865560"/>
            <a:ext cx="82636995" cy="104279702"/>
          </a:xfrm>
        </p:spPr>
        <p:txBody>
          <a:bodyPr/>
          <a:lstStyle>
            <a:lvl1pPr>
              <a:defRPr sz="11726"/>
            </a:lvl1pPr>
            <a:lvl2pPr>
              <a:defRPr sz="10063"/>
            </a:lvl2pPr>
            <a:lvl3pPr>
              <a:defRPr sz="8400"/>
            </a:lvl3pPr>
            <a:lvl4pPr>
              <a:defRPr sz="7525"/>
            </a:lvl4pPr>
            <a:lvl5pPr>
              <a:defRPr sz="7525"/>
            </a:lvl5pPr>
            <a:lvl6pPr>
              <a:defRPr sz="7525"/>
            </a:lvl6pPr>
            <a:lvl7pPr>
              <a:defRPr sz="7525"/>
            </a:lvl7pPr>
            <a:lvl8pPr>
              <a:defRPr sz="7525"/>
            </a:lvl8pPr>
            <a:lvl9pPr>
              <a:defRPr sz="752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B20F825-B05D-7A47-8AEF-F824745CA3D0}" type="datetime1">
              <a:rPr lang="en-US"/>
              <a:pPr/>
              <a:t>1/25/20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5715AD-A779-7847-B9B5-7059A797452B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63128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0241" y="1318262"/>
            <a:ext cx="34564321" cy="54864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20240" y="7368542"/>
            <a:ext cx="16968789" cy="3070858"/>
          </a:xfrm>
        </p:spPr>
        <p:txBody>
          <a:bodyPr anchor="b"/>
          <a:lstStyle>
            <a:lvl1pPr marL="0" indent="0">
              <a:buNone/>
              <a:defRPr sz="10063" b="1"/>
            </a:lvl1pPr>
            <a:lvl2pPr marL="1920328" indent="0">
              <a:buNone/>
              <a:defRPr sz="8400" b="1"/>
            </a:lvl2pPr>
            <a:lvl3pPr marL="3840656" indent="0">
              <a:buNone/>
              <a:defRPr sz="7525" b="1"/>
            </a:lvl3pPr>
            <a:lvl4pPr marL="5760983" indent="0">
              <a:buNone/>
              <a:defRPr sz="6738" b="1"/>
            </a:lvl4pPr>
            <a:lvl5pPr marL="7681311" indent="0">
              <a:buNone/>
              <a:defRPr sz="6738" b="1"/>
            </a:lvl5pPr>
            <a:lvl6pPr marL="9601639" indent="0">
              <a:buNone/>
              <a:defRPr sz="6738" b="1"/>
            </a:lvl6pPr>
            <a:lvl7pPr marL="11521967" indent="0">
              <a:buNone/>
              <a:defRPr sz="6738" b="1"/>
            </a:lvl7pPr>
            <a:lvl8pPr marL="13442294" indent="0">
              <a:buNone/>
              <a:defRPr sz="6738" b="1"/>
            </a:lvl8pPr>
            <a:lvl9pPr marL="15362622" indent="0">
              <a:buNone/>
              <a:defRPr sz="6738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20240" y="10439402"/>
            <a:ext cx="16968789" cy="18966182"/>
          </a:xfrm>
        </p:spPr>
        <p:txBody>
          <a:bodyPr/>
          <a:lstStyle>
            <a:lvl1pPr>
              <a:defRPr sz="10063"/>
            </a:lvl1pPr>
            <a:lvl2pPr>
              <a:defRPr sz="8400"/>
            </a:lvl2pPr>
            <a:lvl3pPr>
              <a:defRPr sz="7525"/>
            </a:lvl3pPr>
            <a:lvl4pPr>
              <a:defRPr sz="6738"/>
            </a:lvl4pPr>
            <a:lvl5pPr>
              <a:defRPr sz="6738"/>
            </a:lvl5pPr>
            <a:lvl6pPr>
              <a:defRPr sz="6738"/>
            </a:lvl6pPr>
            <a:lvl7pPr>
              <a:defRPr sz="6738"/>
            </a:lvl7pPr>
            <a:lvl8pPr>
              <a:defRPr sz="6738"/>
            </a:lvl8pPr>
            <a:lvl9pPr>
              <a:defRPr sz="6738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9509107" y="7368542"/>
            <a:ext cx="16975455" cy="3070858"/>
          </a:xfrm>
        </p:spPr>
        <p:txBody>
          <a:bodyPr anchor="b"/>
          <a:lstStyle>
            <a:lvl1pPr marL="0" indent="0">
              <a:buNone/>
              <a:defRPr sz="10063" b="1"/>
            </a:lvl1pPr>
            <a:lvl2pPr marL="1920328" indent="0">
              <a:buNone/>
              <a:defRPr sz="8400" b="1"/>
            </a:lvl2pPr>
            <a:lvl3pPr marL="3840656" indent="0">
              <a:buNone/>
              <a:defRPr sz="7525" b="1"/>
            </a:lvl3pPr>
            <a:lvl4pPr marL="5760983" indent="0">
              <a:buNone/>
              <a:defRPr sz="6738" b="1"/>
            </a:lvl4pPr>
            <a:lvl5pPr marL="7681311" indent="0">
              <a:buNone/>
              <a:defRPr sz="6738" b="1"/>
            </a:lvl5pPr>
            <a:lvl6pPr marL="9601639" indent="0">
              <a:buNone/>
              <a:defRPr sz="6738" b="1"/>
            </a:lvl6pPr>
            <a:lvl7pPr marL="11521967" indent="0">
              <a:buNone/>
              <a:defRPr sz="6738" b="1"/>
            </a:lvl7pPr>
            <a:lvl8pPr marL="13442294" indent="0">
              <a:buNone/>
              <a:defRPr sz="6738" b="1"/>
            </a:lvl8pPr>
            <a:lvl9pPr marL="15362622" indent="0">
              <a:buNone/>
              <a:defRPr sz="6738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9509107" y="10439402"/>
            <a:ext cx="16975455" cy="18966182"/>
          </a:xfrm>
        </p:spPr>
        <p:txBody>
          <a:bodyPr/>
          <a:lstStyle>
            <a:lvl1pPr>
              <a:defRPr sz="10063"/>
            </a:lvl1pPr>
            <a:lvl2pPr>
              <a:defRPr sz="8400"/>
            </a:lvl2pPr>
            <a:lvl3pPr>
              <a:defRPr sz="7525"/>
            </a:lvl3pPr>
            <a:lvl4pPr>
              <a:defRPr sz="6738"/>
            </a:lvl4pPr>
            <a:lvl5pPr>
              <a:defRPr sz="6738"/>
            </a:lvl5pPr>
            <a:lvl6pPr>
              <a:defRPr sz="6738"/>
            </a:lvl6pPr>
            <a:lvl7pPr>
              <a:defRPr sz="6738"/>
            </a:lvl7pPr>
            <a:lvl8pPr>
              <a:defRPr sz="6738"/>
            </a:lvl8pPr>
            <a:lvl9pPr>
              <a:defRPr sz="6738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1ACFF7-139F-A94D-AF0C-23D255D8C702}" type="datetime1">
              <a:rPr lang="en-US"/>
              <a:pPr/>
              <a:t>1/25/20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372E6D-B1D7-E048-9DFE-97EAEE49A80F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6754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5D783C2-C332-7740-AF57-4ECFB68BF216}" type="datetime1">
              <a:rPr lang="en-US"/>
              <a:pPr/>
              <a:t>1/25/20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167FED5-043D-6141-B06C-6A7ECE728B04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76926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5ACA5EE-A11C-2344-9338-8BEF84DA2489}" type="datetime1">
              <a:rPr lang="en-US"/>
              <a:pPr/>
              <a:t>1/25/20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19E023-CF31-D843-9899-A0F3C99F63D3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6519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0242" y="1310640"/>
            <a:ext cx="12634915" cy="5577840"/>
          </a:xfrm>
        </p:spPr>
        <p:txBody>
          <a:bodyPr anchor="b"/>
          <a:lstStyle>
            <a:lvl1pPr algn="l">
              <a:defRPr sz="84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015212" y="1310645"/>
            <a:ext cx="21469350" cy="28094942"/>
          </a:xfrm>
        </p:spPr>
        <p:txBody>
          <a:bodyPr/>
          <a:lstStyle>
            <a:lvl1pPr>
              <a:defRPr sz="13476"/>
            </a:lvl1pPr>
            <a:lvl2pPr>
              <a:defRPr sz="11726"/>
            </a:lvl2pPr>
            <a:lvl3pPr>
              <a:defRPr sz="10063"/>
            </a:lvl3pPr>
            <a:lvl4pPr>
              <a:defRPr sz="8400"/>
            </a:lvl4pPr>
            <a:lvl5pPr>
              <a:defRPr sz="8400"/>
            </a:lvl5pPr>
            <a:lvl6pPr>
              <a:defRPr sz="8400"/>
            </a:lvl6pPr>
            <a:lvl7pPr>
              <a:defRPr sz="8400"/>
            </a:lvl7pPr>
            <a:lvl8pPr>
              <a:defRPr sz="8400"/>
            </a:lvl8pPr>
            <a:lvl9pPr>
              <a:defRPr sz="8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20242" y="6888485"/>
            <a:ext cx="12634915" cy="22517102"/>
          </a:xfrm>
        </p:spPr>
        <p:txBody>
          <a:bodyPr/>
          <a:lstStyle>
            <a:lvl1pPr marL="0" indent="0">
              <a:buNone/>
              <a:defRPr sz="5863"/>
            </a:lvl1pPr>
            <a:lvl2pPr marL="1920328" indent="0">
              <a:buNone/>
              <a:defRPr sz="5075"/>
            </a:lvl2pPr>
            <a:lvl3pPr marL="3840656" indent="0">
              <a:buNone/>
              <a:defRPr sz="4200"/>
            </a:lvl3pPr>
            <a:lvl4pPr marL="5760983" indent="0">
              <a:buNone/>
              <a:defRPr sz="3763"/>
            </a:lvl4pPr>
            <a:lvl5pPr marL="7681311" indent="0">
              <a:buNone/>
              <a:defRPr sz="3763"/>
            </a:lvl5pPr>
            <a:lvl6pPr marL="9601639" indent="0">
              <a:buNone/>
              <a:defRPr sz="3763"/>
            </a:lvl6pPr>
            <a:lvl7pPr marL="11521967" indent="0">
              <a:buNone/>
              <a:defRPr sz="3763"/>
            </a:lvl7pPr>
            <a:lvl8pPr marL="13442294" indent="0">
              <a:buNone/>
              <a:defRPr sz="3763"/>
            </a:lvl8pPr>
            <a:lvl9pPr marL="15362622" indent="0">
              <a:buNone/>
              <a:defRPr sz="376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60D13AF-E10D-9F4E-B437-56E4BA877896}" type="datetime1">
              <a:rPr lang="en-US"/>
              <a:pPr/>
              <a:t>1/25/20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91AA3D-98A8-7C42-9FB5-E663E76D5580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89829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27610" y="23042881"/>
            <a:ext cx="23042880" cy="2720342"/>
          </a:xfrm>
        </p:spPr>
        <p:txBody>
          <a:bodyPr anchor="b"/>
          <a:lstStyle>
            <a:lvl1pPr algn="l">
              <a:defRPr sz="84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527610" y="2941320"/>
            <a:ext cx="23042880" cy="19751040"/>
          </a:xfrm>
        </p:spPr>
        <p:txBody>
          <a:bodyPr rtlCol="0">
            <a:normAutofit/>
          </a:bodyPr>
          <a:lstStyle>
            <a:lvl1pPr marL="0" indent="0">
              <a:buNone/>
              <a:defRPr sz="13476"/>
            </a:lvl1pPr>
            <a:lvl2pPr marL="1920328" indent="0">
              <a:buNone/>
              <a:defRPr sz="11726"/>
            </a:lvl2pPr>
            <a:lvl3pPr marL="3840656" indent="0">
              <a:buNone/>
              <a:defRPr sz="10063"/>
            </a:lvl3pPr>
            <a:lvl4pPr marL="5760983" indent="0">
              <a:buNone/>
              <a:defRPr sz="8400"/>
            </a:lvl4pPr>
            <a:lvl5pPr marL="7681311" indent="0">
              <a:buNone/>
              <a:defRPr sz="8400"/>
            </a:lvl5pPr>
            <a:lvl6pPr marL="9601639" indent="0">
              <a:buNone/>
              <a:defRPr sz="8400"/>
            </a:lvl6pPr>
            <a:lvl7pPr marL="11521967" indent="0">
              <a:buNone/>
              <a:defRPr sz="8400"/>
            </a:lvl7pPr>
            <a:lvl8pPr marL="13442294" indent="0">
              <a:buNone/>
              <a:defRPr sz="8400"/>
            </a:lvl8pPr>
            <a:lvl9pPr marL="15362622" indent="0">
              <a:buNone/>
              <a:defRPr sz="84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27610" y="25763222"/>
            <a:ext cx="23042880" cy="3863338"/>
          </a:xfrm>
        </p:spPr>
        <p:txBody>
          <a:bodyPr/>
          <a:lstStyle>
            <a:lvl1pPr marL="0" indent="0">
              <a:buNone/>
              <a:defRPr sz="5863"/>
            </a:lvl1pPr>
            <a:lvl2pPr marL="1920328" indent="0">
              <a:buNone/>
              <a:defRPr sz="5075"/>
            </a:lvl2pPr>
            <a:lvl3pPr marL="3840656" indent="0">
              <a:buNone/>
              <a:defRPr sz="4200"/>
            </a:lvl3pPr>
            <a:lvl4pPr marL="5760983" indent="0">
              <a:buNone/>
              <a:defRPr sz="3763"/>
            </a:lvl4pPr>
            <a:lvl5pPr marL="7681311" indent="0">
              <a:buNone/>
              <a:defRPr sz="3763"/>
            </a:lvl5pPr>
            <a:lvl6pPr marL="9601639" indent="0">
              <a:buNone/>
              <a:defRPr sz="3763"/>
            </a:lvl6pPr>
            <a:lvl7pPr marL="11521967" indent="0">
              <a:buNone/>
              <a:defRPr sz="3763"/>
            </a:lvl7pPr>
            <a:lvl8pPr marL="13442294" indent="0">
              <a:buNone/>
              <a:defRPr sz="3763"/>
            </a:lvl8pPr>
            <a:lvl9pPr marL="15362622" indent="0">
              <a:buNone/>
              <a:defRPr sz="376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A720830-9F4B-854F-910F-D2F1A71FC012}" type="datetime1">
              <a:rPr lang="en-US"/>
              <a:pPr/>
              <a:t>1/25/20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F80BD5-C0A2-F84E-A250-D4C9754D00A3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79746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427617A-31D7-D740-A7CD-A8C2B9217175}" type="datetime1">
              <a:rPr lang="en-US"/>
              <a:pPr/>
              <a:t>1/25/20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5ADABE-1B64-324C-8D70-30A1D2773E5E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24656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33650043" y="6324600"/>
            <a:ext cx="41478516" cy="1348206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214489" y="6324600"/>
            <a:ext cx="123795475" cy="1348206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C3A2531-9A09-AC40-A633-E67F22FFF9AF}" type="datetime1">
              <a:rPr lang="en-US"/>
              <a:pPr/>
              <a:t>1/25/20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47375D-3A6E-5C41-9389-09010807E966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52310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1919685" y="1317627"/>
            <a:ext cx="34565431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438912" tIns="219456" rIns="438912" bIns="21945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919685" y="7680325"/>
            <a:ext cx="34565431" cy="21724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438912" tIns="219456" rIns="438912" bIns="21945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919684" y="30510163"/>
            <a:ext cx="8962231" cy="1752600"/>
          </a:xfrm>
          <a:prstGeom prst="rect">
            <a:avLst/>
          </a:prstGeom>
        </p:spPr>
        <p:txBody>
          <a:bodyPr vert="horz" wrap="square" lIns="438912" tIns="219456" rIns="438912" bIns="219456" numCol="1" anchor="ctr" anchorCtr="0" compatLnSpc="1">
            <a:prstTxWarp prst="textNoShape">
              <a:avLst/>
            </a:prstTxWarp>
          </a:bodyPr>
          <a:lstStyle>
            <a:lvl1pPr>
              <a:defRPr sz="5075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A47C99C4-8490-ED4E-8C5F-237FC75AEE4C}" type="datetime1">
              <a:rPr lang="en-US"/>
              <a:pPr/>
              <a:t>1/25/20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121086" y="30510163"/>
            <a:ext cx="12162631" cy="1752600"/>
          </a:xfrm>
          <a:prstGeom prst="rect">
            <a:avLst/>
          </a:prstGeom>
        </p:spPr>
        <p:txBody>
          <a:bodyPr vert="horz" lIns="438912" tIns="219456" rIns="438912" bIns="219456" rtlCol="0" anchor="ctr"/>
          <a:lstStyle>
            <a:lvl1pPr algn="ctr" defTabSz="1920328" fontAlgn="auto">
              <a:spcBef>
                <a:spcPts val="0"/>
              </a:spcBef>
              <a:spcAft>
                <a:spcPts val="0"/>
              </a:spcAft>
              <a:defRPr sz="5075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7522885" y="30510163"/>
            <a:ext cx="8962231" cy="1752600"/>
          </a:xfrm>
          <a:prstGeom prst="rect">
            <a:avLst/>
          </a:prstGeom>
        </p:spPr>
        <p:txBody>
          <a:bodyPr vert="horz" wrap="square" lIns="438912" tIns="219456" rIns="438912" bIns="219456" numCol="1" anchor="ctr" anchorCtr="0" compatLnSpc="1">
            <a:prstTxWarp prst="textNoShape">
              <a:avLst/>
            </a:prstTxWarp>
          </a:bodyPr>
          <a:lstStyle>
            <a:lvl1pPr algn="r">
              <a:defRPr sz="5075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434749B8-4233-D948-AED9-D6E96F1A5A33}" type="slidenum">
              <a:rPr lang="en-US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919772" rtl="0" eaLnBrk="0" fontAlgn="base" hangingPunct="0">
        <a:spcBef>
          <a:spcPct val="0"/>
        </a:spcBef>
        <a:spcAft>
          <a:spcPct val="0"/>
        </a:spcAft>
        <a:defRPr sz="18463" kern="1200">
          <a:solidFill>
            <a:schemeClr val="tx1"/>
          </a:solidFill>
          <a:latin typeface="+mj-lt"/>
          <a:ea typeface="ＭＳ Ｐゴシック" charset="-128"/>
          <a:cs typeface="ＭＳ Ｐゴシック" charset="-128"/>
        </a:defRPr>
      </a:lvl1pPr>
      <a:lvl2pPr algn="ctr" defTabSz="1919772" rtl="0" eaLnBrk="0" fontAlgn="base" hangingPunct="0">
        <a:spcBef>
          <a:spcPct val="0"/>
        </a:spcBef>
        <a:spcAft>
          <a:spcPct val="0"/>
        </a:spcAft>
        <a:defRPr sz="18463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2pPr>
      <a:lvl3pPr algn="ctr" defTabSz="1919772" rtl="0" eaLnBrk="0" fontAlgn="base" hangingPunct="0">
        <a:spcBef>
          <a:spcPct val="0"/>
        </a:spcBef>
        <a:spcAft>
          <a:spcPct val="0"/>
        </a:spcAft>
        <a:defRPr sz="18463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3pPr>
      <a:lvl4pPr algn="ctr" defTabSz="1919772" rtl="0" eaLnBrk="0" fontAlgn="base" hangingPunct="0">
        <a:spcBef>
          <a:spcPct val="0"/>
        </a:spcBef>
        <a:spcAft>
          <a:spcPct val="0"/>
        </a:spcAft>
        <a:defRPr sz="18463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4pPr>
      <a:lvl5pPr algn="ctr" defTabSz="1919772" rtl="0" eaLnBrk="0" fontAlgn="base" hangingPunct="0">
        <a:spcBef>
          <a:spcPct val="0"/>
        </a:spcBef>
        <a:spcAft>
          <a:spcPct val="0"/>
        </a:spcAft>
        <a:defRPr sz="18463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5pPr>
      <a:lvl6pPr marL="400068" algn="ctr" defTabSz="1919772" rtl="0" fontAlgn="base">
        <a:spcBef>
          <a:spcPct val="0"/>
        </a:spcBef>
        <a:spcAft>
          <a:spcPct val="0"/>
        </a:spcAft>
        <a:defRPr sz="18463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6pPr>
      <a:lvl7pPr marL="800137" algn="ctr" defTabSz="1919772" rtl="0" fontAlgn="base">
        <a:spcBef>
          <a:spcPct val="0"/>
        </a:spcBef>
        <a:spcAft>
          <a:spcPct val="0"/>
        </a:spcAft>
        <a:defRPr sz="18463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7pPr>
      <a:lvl8pPr marL="1200205" algn="ctr" defTabSz="1919772" rtl="0" fontAlgn="base">
        <a:spcBef>
          <a:spcPct val="0"/>
        </a:spcBef>
        <a:spcAft>
          <a:spcPct val="0"/>
        </a:spcAft>
        <a:defRPr sz="18463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8pPr>
      <a:lvl9pPr marL="1600273" algn="ctr" defTabSz="1919772" rtl="0" fontAlgn="base">
        <a:spcBef>
          <a:spcPct val="0"/>
        </a:spcBef>
        <a:spcAft>
          <a:spcPct val="0"/>
        </a:spcAft>
        <a:defRPr sz="18463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9pPr>
    </p:titleStyle>
    <p:bodyStyle>
      <a:lvl1pPr marL="1439135" indent="-1439135" algn="l" defTabSz="1919772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13476" kern="1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3119977" indent="-1200205" algn="l" defTabSz="1919772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11726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4800819" indent="-959886" algn="l" defTabSz="1919772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10063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6720592" indent="-959886" algn="l" defTabSz="1919772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84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8640364" indent="-959886" algn="l" defTabSz="1919772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84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10561803" indent="-960164" algn="l" defTabSz="1920328" rtl="0" eaLnBrk="1" latinLnBrk="0" hangingPunct="1">
        <a:spcBef>
          <a:spcPct val="20000"/>
        </a:spcBef>
        <a:buFont typeface="Arial"/>
        <a:buChar char="•"/>
        <a:defRPr sz="8400" kern="1200">
          <a:solidFill>
            <a:schemeClr val="tx1"/>
          </a:solidFill>
          <a:latin typeface="+mn-lt"/>
          <a:ea typeface="+mn-ea"/>
          <a:cs typeface="+mn-cs"/>
        </a:defRPr>
      </a:lvl6pPr>
      <a:lvl7pPr marL="12482131" indent="-960164" algn="l" defTabSz="1920328" rtl="0" eaLnBrk="1" latinLnBrk="0" hangingPunct="1">
        <a:spcBef>
          <a:spcPct val="20000"/>
        </a:spcBef>
        <a:buFont typeface="Arial"/>
        <a:buChar char="•"/>
        <a:defRPr sz="8400" kern="1200">
          <a:solidFill>
            <a:schemeClr val="tx1"/>
          </a:solidFill>
          <a:latin typeface="+mn-lt"/>
          <a:ea typeface="+mn-ea"/>
          <a:cs typeface="+mn-cs"/>
        </a:defRPr>
      </a:lvl7pPr>
      <a:lvl8pPr marL="14402458" indent="-960164" algn="l" defTabSz="1920328" rtl="0" eaLnBrk="1" latinLnBrk="0" hangingPunct="1">
        <a:spcBef>
          <a:spcPct val="20000"/>
        </a:spcBef>
        <a:buFont typeface="Arial"/>
        <a:buChar char="•"/>
        <a:defRPr sz="8400" kern="1200">
          <a:solidFill>
            <a:schemeClr val="tx1"/>
          </a:solidFill>
          <a:latin typeface="+mn-lt"/>
          <a:ea typeface="+mn-ea"/>
          <a:cs typeface="+mn-cs"/>
        </a:defRPr>
      </a:lvl8pPr>
      <a:lvl9pPr marL="16322786" indent="-960164" algn="l" defTabSz="1920328" rtl="0" eaLnBrk="1" latinLnBrk="0" hangingPunct="1">
        <a:spcBef>
          <a:spcPct val="20000"/>
        </a:spcBef>
        <a:buFont typeface="Arial"/>
        <a:buChar char="•"/>
        <a:defRPr sz="8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920328" rtl="0" eaLnBrk="1" latinLnBrk="0" hangingPunct="1">
        <a:defRPr sz="7525" kern="1200">
          <a:solidFill>
            <a:schemeClr val="tx1"/>
          </a:solidFill>
          <a:latin typeface="+mn-lt"/>
          <a:ea typeface="+mn-ea"/>
          <a:cs typeface="+mn-cs"/>
        </a:defRPr>
      </a:lvl1pPr>
      <a:lvl2pPr marL="1920328" algn="l" defTabSz="1920328" rtl="0" eaLnBrk="1" latinLnBrk="0" hangingPunct="1">
        <a:defRPr sz="7525" kern="1200">
          <a:solidFill>
            <a:schemeClr val="tx1"/>
          </a:solidFill>
          <a:latin typeface="+mn-lt"/>
          <a:ea typeface="+mn-ea"/>
          <a:cs typeface="+mn-cs"/>
        </a:defRPr>
      </a:lvl2pPr>
      <a:lvl3pPr marL="3840656" algn="l" defTabSz="1920328" rtl="0" eaLnBrk="1" latinLnBrk="0" hangingPunct="1">
        <a:defRPr sz="7525" kern="1200">
          <a:solidFill>
            <a:schemeClr val="tx1"/>
          </a:solidFill>
          <a:latin typeface="+mn-lt"/>
          <a:ea typeface="+mn-ea"/>
          <a:cs typeface="+mn-cs"/>
        </a:defRPr>
      </a:lvl3pPr>
      <a:lvl4pPr marL="5760983" algn="l" defTabSz="1920328" rtl="0" eaLnBrk="1" latinLnBrk="0" hangingPunct="1">
        <a:defRPr sz="7525" kern="1200">
          <a:solidFill>
            <a:schemeClr val="tx1"/>
          </a:solidFill>
          <a:latin typeface="+mn-lt"/>
          <a:ea typeface="+mn-ea"/>
          <a:cs typeface="+mn-cs"/>
        </a:defRPr>
      </a:lvl4pPr>
      <a:lvl5pPr marL="7681311" algn="l" defTabSz="1920328" rtl="0" eaLnBrk="1" latinLnBrk="0" hangingPunct="1">
        <a:defRPr sz="7525" kern="1200">
          <a:solidFill>
            <a:schemeClr val="tx1"/>
          </a:solidFill>
          <a:latin typeface="+mn-lt"/>
          <a:ea typeface="+mn-ea"/>
          <a:cs typeface="+mn-cs"/>
        </a:defRPr>
      </a:lvl5pPr>
      <a:lvl6pPr marL="9601639" algn="l" defTabSz="1920328" rtl="0" eaLnBrk="1" latinLnBrk="0" hangingPunct="1">
        <a:defRPr sz="7525" kern="1200">
          <a:solidFill>
            <a:schemeClr val="tx1"/>
          </a:solidFill>
          <a:latin typeface="+mn-lt"/>
          <a:ea typeface="+mn-ea"/>
          <a:cs typeface="+mn-cs"/>
        </a:defRPr>
      </a:lvl6pPr>
      <a:lvl7pPr marL="11521967" algn="l" defTabSz="1920328" rtl="0" eaLnBrk="1" latinLnBrk="0" hangingPunct="1">
        <a:defRPr sz="7525" kern="1200">
          <a:solidFill>
            <a:schemeClr val="tx1"/>
          </a:solidFill>
          <a:latin typeface="+mn-lt"/>
          <a:ea typeface="+mn-ea"/>
          <a:cs typeface="+mn-cs"/>
        </a:defRPr>
      </a:lvl7pPr>
      <a:lvl8pPr marL="13442294" algn="l" defTabSz="1920328" rtl="0" eaLnBrk="1" latinLnBrk="0" hangingPunct="1">
        <a:defRPr sz="7525" kern="1200">
          <a:solidFill>
            <a:schemeClr val="tx1"/>
          </a:solidFill>
          <a:latin typeface="+mn-lt"/>
          <a:ea typeface="+mn-ea"/>
          <a:cs typeface="+mn-cs"/>
        </a:defRPr>
      </a:lvl8pPr>
      <a:lvl9pPr marL="15362622" algn="l" defTabSz="1920328" rtl="0" eaLnBrk="1" latinLnBrk="0" hangingPunct="1">
        <a:defRPr sz="752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chart" Target="../charts/chart1.xml"/><Relationship Id="rId5" Type="http://schemas.openxmlformats.org/officeDocument/2006/relationships/chart" Target="../charts/chart2.xml"/><Relationship Id="rId6" Type="http://schemas.openxmlformats.org/officeDocument/2006/relationships/chart" Target="../charts/chart3.xml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Rectangle 245"/>
          <p:cNvSpPr/>
          <p:nvPr/>
        </p:nvSpPr>
        <p:spPr>
          <a:xfrm>
            <a:off x="-70938" y="-165384"/>
            <a:ext cx="38475738" cy="6264147"/>
          </a:xfrm>
          <a:prstGeom prst="rect">
            <a:avLst/>
          </a:prstGeom>
          <a:solidFill>
            <a:srgbClr val="203A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732" dirty="0"/>
          </a:p>
        </p:txBody>
      </p:sp>
      <p:sp>
        <p:nvSpPr>
          <p:cNvPr id="2070" name="Rectangle 27"/>
          <p:cNvSpPr>
            <a:spLocks noChangeArrowheads="1"/>
          </p:cNvSpPr>
          <p:nvPr/>
        </p:nvSpPr>
        <p:spPr bwMode="auto">
          <a:xfrm>
            <a:off x="11097514" y="20013120"/>
            <a:ext cx="15834823" cy="2748876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just" defTabSz="3749251">
              <a:tabLst>
                <a:tab pos="800137" algn="l"/>
              </a:tabLst>
            </a:pPr>
            <a:endParaRPr lang="en-US" sz="2450" dirty="0">
              <a:latin typeface="Garamond"/>
              <a:cs typeface="Garamond"/>
            </a:endParaRPr>
          </a:p>
        </p:txBody>
      </p:sp>
      <p:sp>
        <p:nvSpPr>
          <p:cNvPr id="2071" name="Rectangle 28"/>
          <p:cNvSpPr>
            <a:spLocks noChangeArrowheads="1"/>
          </p:cNvSpPr>
          <p:nvPr/>
        </p:nvSpPr>
        <p:spPr bwMode="auto">
          <a:xfrm>
            <a:off x="27283055" y="26616190"/>
            <a:ext cx="5399583" cy="25176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lvl="1" indent="0" defTabSz="3749251">
              <a:tabLst>
                <a:tab pos="800137" algn="l"/>
              </a:tabLst>
            </a:pPr>
            <a:endParaRPr lang="en-US" sz="2450" dirty="0">
              <a:latin typeface="Garamond"/>
              <a:cs typeface="Garamond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11131434" y="3568100"/>
            <a:ext cx="22715322" cy="23601"/>
          </a:xfrm>
          <a:prstGeom prst="line">
            <a:avLst/>
          </a:prstGeom>
          <a:ln w="15875">
            <a:solidFill>
              <a:srgbClr val="F3B32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Rectangle 10"/>
          <p:cNvSpPr>
            <a:spLocks noChangeArrowheads="1"/>
          </p:cNvSpPr>
          <p:nvPr/>
        </p:nvSpPr>
        <p:spPr bwMode="auto">
          <a:xfrm>
            <a:off x="25963155" y="30840115"/>
            <a:ext cx="12261093" cy="738664"/>
          </a:xfrm>
          <a:prstGeom prst="rect">
            <a:avLst/>
          </a:prstGeom>
          <a:solidFill>
            <a:srgbClr val="203A6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sz="4200" b="1" cap="small" dirty="0">
                <a:solidFill>
                  <a:schemeClr val="bg1"/>
                </a:solidFill>
                <a:latin typeface="Garamond"/>
                <a:cs typeface="Garamond"/>
              </a:rPr>
              <a:t>Acknowledgments</a:t>
            </a:r>
          </a:p>
        </p:txBody>
      </p:sp>
      <p:sp>
        <p:nvSpPr>
          <p:cNvPr id="35" name="Rectangle 10"/>
          <p:cNvSpPr>
            <a:spLocks noChangeArrowheads="1"/>
          </p:cNvSpPr>
          <p:nvPr/>
        </p:nvSpPr>
        <p:spPr bwMode="auto">
          <a:xfrm>
            <a:off x="25933359" y="26593655"/>
            <a:ext cx="12223496" cy="738664"/>
          </a:xfrm>
          <a:prstGeom prst="rect">
            <a:avLst/>
          </a:prstGeom>
          <a:solidFill>
            <a:srgbClr val="203A6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sz="4200" b="1" cap="small" dirty="0" smtClean="0">
                <a:solidFill>
                  <a:schemeClr val="bg1"/>
                </a:solidFill>
                <a:latin typeface="Garamond"/>
                <a:cs typeface="Garamond"/>
              </a:rPr>
              <a:t>References</a:t>
            </a:r>
            <a:endParaRPr lang="en-US" sz="4200" b="1" cap="small" dirty="0">
              <a:solidFill>
                <a:schemeClr val="bg1"/>
              </a:solidFill>
              <a:latin typeface="Garamond"/>
              <a:cs typeface="Garamond"/>
            </a:endParaRPr>
          </a:p>
        </p:txBody>
      </p:sp>
      <p:sp>
        <p:nvSpPr>
          <p:cNvPr id="38" name="Rectangle 10"/>
          <p:cNvSpPr>
            <a:spLocks noChangeArrowheads="1"/>
          </p:cNvSpPr>
          <p:nvPr/>
        </p:nvSpPr>
        <p:spPr bwMode="auto">
          <a:xfrm>
            <a:off x="13169631" y="6487347"/>
            <a:ext cx="12223496" cy="738664"/>
          </a:xfrm>
          <a:prstGeom prst="rect">
            <a:avLst/>
          </a:prstGeom>
          <a:solidFill>
            <a:srgbClr val="203A6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sz="4200" b="1" cap="small" dirty="0" smtClean="0">
                <a:solidFill>
                  <a:schemeClr val="bg1"/>
                </a:solidFill>
                <a:latin typeface="Garamond"/>
                <a:cs typeface="Garamond"/>
              </a:rPr>
              <a:t>Purpose</a:t>
            </a:r>
            <a:endParaRPr lang="en-US" sz="4200" b="1" cap="small" dirty="0">
              <a:solidFill>
                <a:schemeClr val="bg1"/>
              </a:solidFill>
              <a:latin typeface="Garamond"/>
              <a:cs typeface="Garamond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1042679" y="-175872"/>
            <a:ext cx="23037636" cy="37039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69" dirty="0">
                <a:solidFill>
                  <a:schemeClr val="bg1"/>
                </a:solidFill>
                <a:latin typeface="Garamond" charset="0"/>
                <a:ea typeface="Garamond" charset="0"/>
                <a:cs typeface="Garamond" charset="0"/>
              </a:rPr>
              <a:t/>
            </a:r>
            <a:br>
              <a:rPr lang="en-US" sz="5469" dirty="0">
                <a:solidFill>
                  <a:schemeClr val="bg1"/>
                </a:solidFill>
                <a:latin typeface="Garamond" charset="0"/>
                <a:ea typeface="Garamond" charset="0"/>
                <a:cs typeface="Garamond" charset="0"/>
              </a:rPr>
            </a:br>
            <a:r>
              <a:rPr lang="en-US" sz="6000" b="1" dirty="0">
                <a:solidFill>
                  <a:schemeClr val="bg1"/>
                </a:solidFill>
              </a:rPr>
              <a:t>Cancellation of ordered gadolinium-based contrast media following 2017-2018 guidance from the US Food and Drug Administration</a:t>
            </a:r>
            <a:endParaRPr lang="en-US" sz="6000" dirty="0">
              <a:solidFill>
                <a:schemeClr val="bg1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0699270" y="3880779"/>
            <a:ext cx="23900169" cy="2005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US" sz="4730" dirty="0" smtClean="0">
                <a:solidFill>
                  <a:schemeClr val="bg1"/>
                </a:solidFill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Laura S. O’Donohue, BA, Prasad R. Shankar, MD, Elizabeth Downs, BS, Matthew S. Davenport, MD</a:t>
            </a:r>
            <a:endParaRPr lang="en-US" sz="4730" baseline="30000" dirty="0" smtClean="0">
              <a:solidFill>
                <a:schemeClr val="bg1"/>
              </a:solidFill>
              <a:latin typeface="Garamond" panose="02020404030301010803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850" dirty="0" smtClean="0">
                <a:solidFill>
                  <a:schemeClr val="bg1"/>
                </a:solidFill>
                <a:latin typeface="Garamond" panose="02020404030301010803" pitchFamily="18" charset="0"/>
              </a:rPr>
              <a:t>University </a:t>
            </a:r>
            <a:r>
              <a:rPr lang="en-US" sz="3850" dirty="0">
                <a:solidFill>
                  <a:schemeClr val="bg1"/>
                </a:solidFill>
                <a:latin typeface="Garamond" panose="02020404030301010803" pitchFamily="18" charset="0"/>
              </a:rPr>
              <a:t>of Michigan Medical School, Ann Arbor, </a:t>
            </a:r>
            <a:r>
              <a:rPr lang="en-US" sz="3850" dirty="0" smtClean="0">
                <a:solidFill>
                  <a:schemeClr val="bg1"/>
                </a:solidFill>
                <a:latin typeface="Garamond" panose="02020404030301010803" pitchFamily="18" charset="0"/>
              </a:rPr>
              <a:t>MI</a:t>
            </a:r>
          </a:p>
          <a:p>
            <a:pPr algn="ctr"/>
            <a:r>
              <a:rPr lang="en-US" sz="3850" dirty="0" smtClean="0">
                <a:solidFill>
                  <a:schemeClr val="bg1"/>
                </a:solidFill>
                <a:latin typeface="Garamond" panose="02020404030301010803" pitchFamily="18" charset="0"/>
              </a:rPr>
              <a:t>Capstone for Impact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308395" y="7377462"/>
            <a:ext cx="12157501" cy="165391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75064" indent="-375064">
              <a:spcAft>
                <a:spcPts val="1050"/>
              </a:spcAft>
              <a:buFont typeface="Arial" panose="020B0604020202020204" pitchFamily="34" charset="0"/>
              <a:buChar char="•"/>
            </a:pPr>
            <a:r>
              <a:rPr lang="en-US" sz="3200" dirty="0" smtClean="0">
                <a:latin typeface="+mn-lt"/>
              </a:rPr>
              <a:t>Gadolinium-based contrast medium (GBCM) is the sole MRI contrast available (1) and is used in 1/3 of MRIs (2). Contrast-enhanced MRI are crucial diagnostic tools for certain diseases and for populations vulnerable to radiation from CT such as children and pregnant women.</a:t>
            </a:r>
          </a:p>
          <a:p>
            <a:pPr marL="375064" indent="-375064">
              <a:spcAft>
                <a:spcPts val="1050"/>
              </a:spcAft>
              <a:buFont typeface="Arial" panose="020B0604020202020204" pitchFamily="34" charset="0"/>
              <a:buChar char="•"/>
            </a:pPr>
            <a:endParaRPr lang="en-US" sz="3200" dirty="0" smtClean="0">
              <a:latin typeface="+mn-lt"/>
            </a:endParaRPr>
          </a:p>
          <a:p>
            <a:pPr marL="375064" indent="-375064">
              <a:spcAft>
                <a:spcPts val="1050"/>
              </a:spcAft>
              <a:buFont typeface="Arial" panose="020B0604020202020204" pitchFamily="34" charset="0"/>
              <a:buChar char="•"/>
            </a:pPr>
            <a:r>
              <a:rPr lang="en-US" sz="3200" dirty="0" smtClean="0">
                <a:latin typeface="+mn-lt"/>
              </a:rPr>
              <a:t>GBCM consists of gadolinium (</a:t>
            </a:r>
            <a:r>
              <a:rPr lang="en-US" sz="3200" dirty="0" err="1" smtClean="0">
                <a:latin typeface="+mn-lt"/>
              </a:rPr>
              <a:t>Gd</a:t>
            </a:r>
            <a:r>
              <a:rPr lang="en-US" sz="3200" dirty="0" smtClean="0">
                <a:latin typeface="+mn-lt"/>
              </a:rPr>
              <a:t>)</a:t>
            </a:r>
            <a:r>
              <a:rPr lang="en-US" sz="3200" dirty="0">
                <a:latin typeface="+mn-lt"/>
              </a:rPr>
              <a:t> </a:t>
            </a:r>
            <a:r>
              <a:rPr lang="en-US" sz="3200" dirty="0" smtClean="0">
                <a:latin typeface="+mn-lt"/>
              </a:rPr>
              <a:t>(toxic in its free form), attached to a stabilizing chelation molecule. GBCMs are classified as linear or macrocyclic</a:t>
            </a:r>
            <a:r>
              <a:rPr lang="en-US" sz="3200" dirty="0">
                <a:latin typeface="+mn-lt"/>
              </a:rPr>
              <a:t> </a:t>
            </a:r>
            <a:r>
              <a:rPr lang="en-US" sz="3200" dirty="0" smtClean="0">
                <a:latin typeface="+mn-lt"/>
              </a:rPr>
              <a:t>depending on the chelate, and as Group I, II, or III depending on their association with cases of </a:t>
            </a:r>
            <a:r>
              <a:rPr lang="en-US" sz="3200" dirty="0" err="1" smtClean="0">
                <a:latin typeface="+mn-lt"/>
              </a:rPr>
              <a:t>nephrogenic</a:t>
            </a:r>
            <a:r>
              <a:rPr lang="en-US" sz="3200" dirty="0" smtClean="0">
                <a:latin typeface="+mn-lt"/>
              </a:rPr>
              <a:t> systemic fibrosis (NSF). Macrocyclic agents are generally more stable than </a:t>
            </a:r>
            <a:r>
              <a:rPr lang="en-US" sz="3200" dirty="0" smtClean="0">
                <a:latin typeface="+mn-lt"/>
              </a:rPr>
              <a:t>linear, and comprise the majority of Group II agents. </a:t>
            </a:r>
            <a:r>
              <a:rPr lang="en-US" sz="3200" dirty="0" smtClean="0">
                <a:latin typeface="+mn-lt"/>
              </a:rPr>
              <a:t>Group II agents are associated with the fewest, if any, cases of </a:t>
            </a:r>
            <a:r>
              <a:rPr lang="en-US" sz="3200" dirty="0" smtClean="0">
                <a:latin typeface="+mn-lt"/>
              </a:rPr>
              <a:t>NSF. For these reasons, </a:t>
            </a:r>
            <a:r>
              <a:rPr lang="en-US" sz="3200" dirty="0" smtClean="0">
                <a:latin typeface="+mn-lt"/>
              </a:rPr>
              <a:t>Group II agents are used in the majority of contrasted MRIs, including at Michigan Medicine (1). </a:t>
            </a:r>
          </a:p>
          <a:p>
            <a:pPr marL="375064" indent="-375064">
              <a:spcAft>
                <a:spcPts val="1050"/>
              </a:spcAft>
              <a:buFont typeface="Arial" panose="020B0604020202020204" pitchFamily="34" charset="0"/>
              <a:buChar char="•"/>
            </a:pPr>
            <a:endParaRPr lang="en-US" sz="3200" dirty="0" smtClean="0">
              <a:latin typeface="+mn-lt"/>
            </a:endParaRPr>
          </a:p>
          <a:p>
            <a:pPr marL="375064" indent="-375064">
              <a:spcAft>
                <a:spcPts val="1050"/>
              </a:spcAft>
              <a:buFont typeface="Arial" panose="020B0604020202020204" pitchFamily="34" charset="0"/>
              <a:buChar char="•"/>
            </a:pPr>
            <a:r>
              <a:rPr lang="en-US" sz="3200" dirty="0" smtClean="0">
                <a:latin typeface="+mn-lt"/>
              </a:rPr>
              <a:t>In </a:t>
            </a:r>
            <a:r>
              <a:rPr lang="en-US" sz="3200" dirty="0" smtClean="0">
                <a:latin typeface="+mn-lt"/>
                <a:cs typeface="Garamond"/>
              </a:rPr>
              <a:t>2014, it was discovered that a small amount of gadolinium is retained in the tissue of all patients independent of renal function (3). No adverse outcomes have been identified, but there is a need to understand potential long term consequences.</a:t>
            </a:r>
          </a:p>
          <a:p>
            <a:pPr marL="375064" indent="-375064">
              <a:spcAft>
                <a:spcPts val="1050"/>
              </a:spcAft>
              <a:buFont typeface="Arial" panose="020B0604020202020204" pitchFamily="34" charset="0"/>
              <a:buChar char="•"/>
            </a:pPr>
            <a:endParaRPr lang="en-US" sz="3200" dirty="0" smtClean="0">
              <a:latin typeface="+mn-lt"/>
              <a:cs typeface="Garamond"/>
            </a:endParaRPr>
          </a:p>
          <a:p>
            <a:pPr marL="375064" indent="-375064">
              <a:spcAft>
                <a:spcPts val="1050"/>
              </a:spcAft>
              <a:buFont typeface="Arial" panose="020B0604020202020204" pitchFamily="34" charset="0"/>
              <a:buChar char="•"/>
            </a:pPr>
            <a:r>
              <a:rPr lang="en-US" sz="3200" b="1" dirty="0" smtClean="0">
                <a:latin typeface="+mn-lt"/>
                <a:cs typeface="Garamond"/>
              </a:rPr>
              <a:t>In 2015, the FDA began evaluating GBCM safety. During 2017 - 2018, they provided guidance for a patient medication guide and called for GBCM manufacturers to conduct further research. A medication guide was approved alerting patients to gadolinium retention and the unknown clinical risks. The FDA suggests that patients receive this guide prior to their first outpatient MRI with GBCM.</a:t>
            </a:r>
          </a:p>
          <a:p>
            <a:pPr marL="375064" indent="-375064">
              <a:spcAft>
                <a:spcPts val="1050"/>
              </a:spcAft>
              <a:buFont typeface="Arial" panose="020B0604020202020204" pitchFamily="34" charset="0"/>
              <a:buChar char="•"/>
            </a:pPr>
            <a:endParaRPr lang="en-US" sz="3200" b="1" dirty="0" smtClean="0">
              <a:latin typeface="+mn-lt"/>
              <a:cs typeface="Garamond"/>
            </a:endParaRPr>
          </a:p>
          <a:p>
            <a:pPr marL="375064" indent="-375064">
              <a:spcAft>
                <a:spcPts val="1050"/>
              </a:spcAft>
              <a:buFont typeface="Arial" panose="020B0604020202020204" pitchFamily="34" charset="0"/>
              <a:buChar char="•"/>
            </a:pPr>
            <a:r>
              <a:rPr lang="en-US" sz="3200" b="1" dirty="0">
                <a:latin typeface="+mn-lt"/>
              </a:rPr>
              <a:t>Following FDA guidance, Michigan Medicine began implementing </a:t>
            </a:r>
            <a:r>
              <a:rPr lang="en-US" sz="3200" b="1" dirty="0" smtClean="0">
                <a:latin typeface="+mn-lt"/>
              </a:rPr>
              <a:t>a GBCM </a:t>
            </a:r>
            <a:r>
              <a:rPr lang="en-US" sz="3200" b="1" dirty="0">
                <a:latin typeface="+mn-lt"/>
              </a:rPr>
              <a:t>medication </a:t>
            </a:r>
            <a:r>
              <a:rPr lang="en-US" sz="3200" b="1" dirty="0" smtClean="0">
                <a:latin typeface="+mn-lt"/>
              </a:rPr>
              <a:t>guide at outpatient </a:t>
            </a:r>
            <a:r>
              <a:rPr lang="en-US" sz="3200" b="1" dirty="0">
                <a:latin typeface="+mn-lt"/>
              </a:rPr>
              <a:t>MRI centers in </a:t>
            </a:r>
            <a:r>
              <a:rPr lang="en-US" sz="3200" b="1" dirty="0" smtClean="0">
                <a:latin typeface="+mn-lt"/>
              </a:rPr>
              <a:t>January, </a:t>
            </a:r>
            <a:r>
              <a:rPr lang="en-US" sz="3200" b="1" dirty="0">
                <a:latin typeface="+mn-lt"/>
              </a:rPr>
              <a:t>2018.  </a:t>
            </a:r>
            <a:endParaRPr lang="en-US" sz="3200" b="1" dirty="0" smtClean="0">
              <a:latin typeface="+mn-lt"/>
              <a:cs typeface="Garamond"/>
            </a:endParaRPr>
          </a:p>
          <a:p>
            <a:pPr marL="375064" indent="-375064">
              <a:spcAft>
                <a:spcPts val="1050"/>
              </a:spcAft>
              <a:buFont typeface="Arial" panose="020B0604020202020204" pitchFamily="34" charset="0"/>
              <a:buChar char="•"/>
            </a:pPr>
            <a:endParaRPr lang="en-US" sz="3000" b="1" dirty="0" smtClean="0">
              <a:latin typeface="+mn-lt"/>
            </a:endParaRPr>
          </a:p>
        </p:txBody>
      </p:sp>
      <p:sp>
        <p:nvSpPr>
          <p:cNvPr id="24" name="AutoShape 2" descr="UMSI logo"/>
          <p:cNvSpPr>
            <a:spLocks noChangeAspect="1" noChangeArrowheads="1"/>
          </p:cNvSpPr>
          <p:nvPr/>
        </p:nvSpPr>
        <p:spPr bwMode="auto">
          <a:xfrm>
            <a:off x="65189" y="-207768"/>
            <a:ext cx="266700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80010" tIns="40005" rIns="80010" bIns="40005" numCol="1" anchor="t" anchorCtr="0" compatLnSpc="1">
            <a:prstTxWarp prst="textNoShape">
              <a:avLst/>
            </a:prstTxWarp>
          </a:bodyPr>
          <a:lstStyle/>
          <a:p>
            <a:endParaRPr lang="en-US" sz="6019" dirty="0"/>
          </a:p>
        </p:txBody>
      </p:sp>
      <p:sp>
        <p:nvSpPr>
          <p:cNvPr id="49" name="TextBox 48"/>
          <p:cNvSpPr txBox="1"/>
          <p:nvPr/>
        </p:nvSpPr>
        <p:spPr>
          <a:xfrm>
            <a:off x="11012871" y="8809910"/>
            <a:ext cx="1590182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00085" indent="-500085"/>
            <a:r>
              <a:rPr lang="en-US" sz="2800" dirty="0" smtClean="0">
                <a:latin typeface="+mn-lt"/>
              </a:rPr>
              <a:t> </a:t>
            </a:r>
            <a:endParaRPr lang="en-US" sz="2800" b="1" dirty="0" smtClean="0">
              <a:latin typeface="+mn-lt"/>
            </a:endParaRPr>
          </a:p>
          <a:p>
            <a:pPr marL="500085" indent="-500085"/>
            <a:endParaRPr lang="en-US" sz="2800" b="1" dirty="0">
              <a:latin typeface="+mn-lt"/>
            </a:endParaRPr>
          </a:p>
        </p:txBody>
      </p:sp>
      <p:cxnSp>
        <p:nvCxnSpPr>
          <p:cNvPr id="57" name="Straight Connector 56"/>
          <p:cNvCxnSpPr>
            <a:cxnSpLocks noChangeShapeType="1"/>
          </p:cNvCxnSpPr>
          <p:nvPr/>
        </p:nvCxnSpPr>
        <p:spPr bwMode="auto">
          <a:xfrm flipH="1">
            <a:off x="12828573" y="6640337"/>
            <a:ext cx="9172" cy="26045315"/>
          </a:xfrm>
          <a:prstGeom prst="line">
            <a:avLst/>
          </a:prstGeom>
          <a:noFill/>
          <a:ln w="88900">
            <a:solidFill>
              <a:srgbClr val="254061"/>
            </a:solidFill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sp>
        <p:nvSpPr>
          <p:cNvPr id="59" name="Rectangle 58"/>
          <p:cNvSpPr/>
          <p:nvPr/>
        </p:nvSpPr>
        <p:spPr>
          <a:xfrm>
            <a:off x="9215239" y="478038"/>
            <a:ext cx="100011" cy="5202612"/>
          </a:xfrm>
          <a:prstGeom prst="rect">
            <a:avLst/>
          </a:prstGeom>
          <a:solidFill>
            <a:srgbClr val="EBAC21"/>
          </a:solidFill>
          <a:ln w="6350">
            <a:solidFill>
              <a:srgbClr val="E1A31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19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436" y="478038"/>
            <a:ext cx="6948432" cy="5120992"/>
          </a:xfrm>
          <a:prstGeom prst="rect">
            <a:avLst/>
          </a:prstGeom>
        </p:spPr>
      </p:pic>
      <p:sp>
        <p:nvSpPr>
          <p:cNvPr id="63" name="Rectangle 10"/>
          <p:cNvSpPr>
            <a:spLocks noChangeArrowheads="1"/>
          </p:cNvSpPr>
          <p:nvPr/>
        </p:nvSpPr>
        <p:spPr bwMode="auto">
          <a:xfrm>
            <a:off x="331889" y="23605760"/>
            <a:ext cx="12134009" cy="738664"/>
          </a:xfrm>
          <a:prstGeom prst="rect">
            <a:avLst/>
          </a:prstGeom>
          <a:solidFill>
            <a:srgbClr val="203A6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sz="4200" b="1" cap="small" dirty="0" smtClean="0">
                <a:solidFill>
                  <a:schemeClr val="bg1"/>
                </a:solidFill>
                <a:latin typeface="Garamond"/>
                <a:cs typeface="Garamond"/>
              </a:rPr>
              <a:t>Gd retention on non-contrast mri</a:t>
            </a:r>
            <a:endParaRPr lang="en-US" sz="4200" b="1" cap="small" dirty="0">
              <a:solidFill>
                <a:schemeClr val="bg1"/>
              </a:solidFill>
              <a:latin typeface="Garamond"/>
              <a:cs typeface="Garamond"/>
            </a:endParaRPr>
          </a:p>
        </p:txBody>
      </p:sp>
      <p:pic>
        <p:nvPicPr>
          <p:cNvPr id="51" name="Content Placeholder 3" descr="Screen Shot 2019-07-22 at 1.00.36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5" r="3435"/>
          <a:stretch>
            <a:fillRect/>
          </a:stretch>
        </p:blipFill>
        <p:spPr>
          <a:xfrm>
            <a:off x="308395" y="24570665"/>
            <a:ext cx="12263496" cy="651734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 flipH="1">
            <a:off x="242402" y="31102244"/>
            <a:ext cx="1212577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+mn-lt"/>
              </a:rPr>
              <a:t>Non-contrast MRI shows high signal intensity </a:t>
            </a:r>
            <a:r>
              <a:rPr lang="en-US" sz="3200" dirty="0">
                <a:latin typeface="+mn-lt"/>
              </a:rPr>
              <a:t>in the </a:t>
            </a:r>
            <a:r>
              <a:rPr lang="en-US" sz="3200" dirty="0" smtClean="0">
                <a:latin typeface="+mn-lt"/>
              </a:rPr>
              <a:t>dentate </a:t>
            </a:r>
            <a:r>
              <a:rPr lang="en-US" sz="3200" dirty="0">
                <a:latin typeface="+mn-lt"/>
              </a:rPr>
              <a:t>n</a:t>
            </a:r>
            <a:r>
              <a:rPr lang="en-US" sz="3200" dirty="0" smtClean="0">
                <a:latin typeface="+mn-lt"/>
              </a:rPr>
              <a:t>ucleus </a:t>
            </a:r>
            <a:r>
              <a:rPr lang="en-US" sz="3200" dirty="0">
                <a:latin typeface="+mn-lt"/>
              </a:rPr>
              <a:t>and </a:t>
            </a:r>
            <a:r>
              <a:rPr lang="en-US" sz="3200" dirty="0" err="1" smtClean="0">
                <a:latin typeface="+mn-lt"/>
              </a:rPr>
              <a:t>globus</a:t>
            </a:r>
            <a:r>
              <a:rPr lang="en-US" sz="3200" dirty="0" smtClean="0">
                <a:latin typeface="+mn-lt"/>
              </a:rPr>
              <a:t> </a:t>
            </a:r>
            <a:r>
              <a:rPr lang="en-US" sz="3200" dirty="0" err="1">
                <a:latin typeface="+mn-lt"/>
              </a:rPr>
              <a:t>p</a:t>
            </a:r>
            <a:r>
              <a:rPr lang="en-US" sz="3200" dirty="0" err="1" smtClean="0">
                <a:latin typeface="+mn-lt"/>
              </a:rPr>
              <a:t>allidus</a:t>
            </a:r>
            <a:r>
              <a:rPr lang="en-US" sz="3200" dirty="0" smtClean="0">
                <a:latin typeface="+mn-lt"/>
              </a:rPr>
              <a:t> correlating with the number of previous GBCM exposures. Signal intensity is secondary to retained gadolinium (3).</a:t>
            </a:r>
            <a:endParaRPr lang="en-US" sz="3200" dirty="0">
              <a:latin typeface="+mn-lt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3169632" y="7383236"/>
            <a:ext cx="1222349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>
                <a:latin typeface="+mn-lt"/>
              </a:rPr>
              <a:t>To assess the </a:t>
            </a:r>
            <a:r>
              <a:rPr lang="en-US" sz="3200" dirty="0" smtClean="0">
                <a:latin typeface="+mn-lt"/>
              </a:rPr>
              <a:t>rate of and rationale for cancellation </a:t>
            </a:r>
            <a:r>
              <a:rPr lang="en-US" sz="3200" dirty="0">
                <a:latin typeface="+mn-lt"/>
              </a:rPr>
              <a:t>of ordered </a:t>
            </a:r>
            <a:r>
              <a:rPr lang="en-US" sz="3200" dirty="0" smtClean="0">
                <a:latin typeface="+mn-lt"/>
              </a:rPr>
              <a:t>GBCM </a:t>
            </a:r>
            <a:r>
              <a:rPr lang="en-US" sz="3200" dirty="0">
                <a:latin typeface="+mn-lt"/>
              </a:rPr>
              <a:t>following </a:t>
            </a:r>
            <a:r>
              <a:rPr lang="en-US" sz="3200" dirty="0" smtClean="0">
                <a:latin typeface="+mn-lt"/>
              </a:rPr>
              <a:t>updated </a:t>
            </a:r>
            <a:r>
              <a:rPr lang="en-US" sz="3200" dirty="0">
                <a:latin typeface="+mn-lt"/>
              </a:rPr>
              <a:t>2017-2018 guidance from the U.S. Food and Drug Administration (FDA). </a:t>
            </a:r>
          </a:p>
        </p:txBody>
      </p:sp>
      <p:sp>
        <p:nvSpPr>
          <p:cNvPr id="10" name="Rectangle 9"/>
          <p:cNvSpPr/>
          <p:nvPr/>
        </p:nvSpPr>
        <p:spPr>
          <a:xfrm>
            <a:off x="13169631" y="10358706"/>
            <a:ext cx="12223497" cy="79714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/>
              <a:buChar char="•"/>
            </a:pPr>
            <a:r>
              <a:rPr lang="en-US" sz="3200" dirty="0" smtClean="0">
                <a:latin typeface="+mn-lt"/>
              </a:rPr>
              <a:t>Data </a:t>
            </a:r>
            <a:r>
              <a:rPr lang="en-US" sz="3200" dirty="0">
                <a:latin typeface="+mn-lt"/>
              </a:rPr>
              <a:t>was obtained </a:t>
            </a:r>
            <a:r>
              <a:rPr lang="en-US" sz="3200" dirty="0" smtClean="0">
                <a:latin typeface="+mn-lt"/>
              </a:rPr>
              <a:t>from the EHR and </a:t>
            </a:r>
            <a:r>
              <a:rPr lang="en-US" sz="3200" dirty="0">
                <a:latin typeface="+mn-lt"/>
              </a:rPr>
              <a:t>r</a:t>
            </a:r>
            <a:r>
              <a:rPr lang="en-US" sz="3200" dirty="0" smtClean="0">
                <a:latin typeface="+mn-lt"/>
              </a:rPr>
              <a:t>adiology </a:t>
            </a:r>
            <a:r>
              <a:rPr lang="en-US" sz="3200" dirty="0">
                <a:latin typeface="+mn-lt"/>
              </a:rPr>
              <a:t>i</a:t>
            </a:r>
            <a:r>
              <a:rPr lang="en-US" sz="3200" dirty="0" smtClean="0">
                <a:latin typeface="+mn-lt"/>
              </a:rPr>
              <a:t>nformation </a:t>
            </a:r>
            <a:r>
              <a:rPr lang="en-US" sz="3200" dirty="0">
                <a:latin typeface="+mn-lt"/>
              </a:rPr>
              <a:t>s</a:t>
            </a:r>
            <a:r>
              <a:rPr lang="en-US" sz="3200" dirty="0" smtClean="0">
                <a:latin typeface="+mn-lt"/>
              </a:rPr>
              <a:t>ystem over </a:t>
            </a:r>
            <a:r>
              <a:rPr lang="en-US" sz="3200" dirty="0">
                <a:latin typeface="+mn-lt"/>
              </a:rPr>
              <a:t>a 9-month period (May 2018 – January 2019) following new </a:t>
            </a:r>
            <a:r>
              <a:rPr lang="en-US" sz="3200" dirty="0" smtClean="0">
                <a:latin typeface="+mn-lt"/>
              </a:rPr>
              <a:t>guidance from the FDA that patients receive a medication guide on gadolinium retention</a:t>
            </a:r>
            <a:r>
              <a:rPr lang="en-US" sz="3200" dirty="0">
                <a:latin typeface="+mn-lt"/>
              </a:rPr>
              <a:t> </a:t>
            </a:r>
            <a:r>
              <a:rPr lang="en-US" sz="3200" dirty="0" smtClean="0">
                <a:latin typeface="+mn-lt"/>
              </a:rPr>
              <a:t>prior to an MRI with GBCM.</a:t>
            </a:r>
          </a:p>
          <a:p>
            <a:pPr marL="457200" indent="-457200">
              <a:buFont typeface="Arial"/>
              <a:buChar char="•"/>
            </a:pPr>
            <a:endParaRPr lang="en-US" sz="3200" dirty="0" smtClean="0">
              <a:latin typeface="+mn-lt"/>
            </a:endParaRPr>
          </a:p>
          <a:p>
            <a:pPr marL="457200" indent="-457200">
              <a:buFont typeface="Arial"/>
              <a:buChar char="•"/>
            </a:pPr>
            <a:r>
              <a:rPr lang="en-US" sz="3200" dirty="0" smtClean="0">
                <a:latin typeface="+mn-lt"/>
              </a:rPr>
              <a:t>Included </a:t>
            </a:r>
            <a:r>
              <a:rPr lang="en-US" sz="3200" dirty="0">
                <a:latin typeface="+mn-lt"/>
              </a:rPr>
              <a:t>MRIs </a:t>
            </a:r>
            <a:r>
              <a:rPr lang="en-US" sz="3200" dirty="0" smtClean="0">
                <a:latin typeface="+mn-lt"/>
              </a:rPr>
              <a:t>were those </a:t>
            </a:r>
            <a:r>
              <a:rPr lang="en-US" sz="3200" dirty="0">
                <a:latin typeface="+mn-lt"/>
              </a:rPr>
              <a:t>initially protocolled </a:t>
            </a:r>
            <a:r>
              <a:rPr lang="en-US" sz="3200" dirty="0" smtClean="0">
                <a:latin typeface="+mn-lt"/>
              </a:rPr>
              <a:t>as “with IV contrast” or as “per protocol” and were subsequently </a:t>
            </a:r>
            <a:r>
              <a:rPr lang="en-US" sz="3200" dirty="0">
                <a:latin typeface="+mn-lt"/>
              </a:rPr>
              <a:t>performed </a:t>
            </a:r>
            <a:r>
              <a:rPr lang="en-US" sz="3200" dirty="0" smtClean="0">
                <a:latin typeface="+mn-lt"/>
              </a:rPr>
              <a:t>without GBCM. </a:t>
            </a:r>
          </a:p>
          <a:p>
            <a:pPr marL="457200" indent="-457200">
              <a:buFont typeface="Arial"/>
              <a:buChar char="•"/>
            </a:pPr>
            <a:endParaRPr lang="en-US" sz="3200" dirty="0" smtClean="0">
              <a:latin typeface="+mn-lt"/>
            </a:endParaRPr>
          </a:p>
          <a:p>
            <a:pPr marL="457200" indent="-457200">
              <a:buFont typeface="Arial"/>
              <a:buChar char="•"/>
            </a:pPr>
            <a:r>
              <a:rPr lang="en-US" sz="3200" dirty="0" smtClean="0">
                <a:latin typeface="+mn-lt"/>
              </a:rPr>
              <a:t>Studies for </a:t>
            </a:r>
            <a:r>
              <a:rPr lang="en-US" sz="3200" dirty="0">
                <a:latin typeface="+mn-lt"/>
              </a:rPr>
              <a:t>which GBCM </a:t>
            </a:r>
            <a:r>
              <a:rPr lang="en-US" sz="3200" dirty="0" smtClean="0">
                <a:latin typeface="+mn-lt"/>
              </a:rPr>
              <a:t>was cancelled because contrast was not clinically indicated “per protocol” </a:t>
            </a:r>
            <a:r>
              <a:rPr lang="en-US" sz="3200" dirty="0">
                <a:latin typeface="+mn-lt"/>
              </a:rPr>
              <a:t>(n=196) were excluded</a:t>
            </a:r>
            <a:r>
              <a:rPr lang="en-US" sz="3200" dirty="0" smtClean="0">
                <a:latin typeface="+mn-lt"/>
              </a:rPr>
              <a:t>.</a:t>
            </a:r>
          </a:p>
          <a:p>
            <a:pPr marL="457200" indent="-457200">
              <a:buFont typeface="Arial"/>
              <a:buChar char="•"/>
            </a:pPr>
            <a:endParaRPr lang="en-US" sz="3200" dirty="0" smtClean="0">
              <a:latin typeface="+mn-lt"/>
            </a:endParaRPr>
          </a:p>
          <a:p>
            <a:pPr marL="457200" indent="-457200">
              <a:buFont typeface="Arial"/>
              <a:buChar char="•"/>
            </a:pPr>
            <a:r>
              <a:rPr lang="en-US" sz="3200" dirty="0" smtClean="0">
                <a:latin typeface="+mn-lt"/>
              </a:rPr>
              <a:t> </a:t>
            </a:r>
            <a:r>
              <a:rPr lang="en-US" sz="3200" dirty="0">
                <a:latin typeface="+mn-lt"/>
              </a:rPr>
              <a:t>The remaining MRIs were coded and analyzed for 9</a:t>
            </a:r>
            <a:r>
              <a:rPr lang="en-US" sz="3200" dirty="0" smtClean="0">
                <a:latin typeface="+mn-lt"/>
              </a:rPr>
              <a:t> </a:t>
            </a:r>
            <a:r>
              <a:rPr lang="en-US" sz="3200" dirty="0">
                <a:latin typeface="+mn-lt"/>
              </a:rPr>
              <a:t>potential causes of GBCM cancellation</a:t>
            </a:r>
            <a:r>
              <a:rPr lang="en-US" sz="3200" dirty="0" smtClean="0">
                <a:latin typeface="+mn-lt"/>
              </a:rPr>
              <a:t>.</a:t>
            </a:r>
          </a:p>
          <a:p>
            <a:endParaRPr lang="en-US" sz="3200" dirty="0" smtClean="0">
              <a:latin typeface="+mn-lt"/>
            </a:endParaRPr>
          </a:p>
          <a:p>
            <a:pPr marL="457200" indent="-457200">
              <a:buFont typeface="Arial"/>
              <a:buChar char="•"/>
            </a:pPr>
            <a:r>
              <a:rPr lang="en-US" sz="3200" dirty="0" smtClean="0">
                <a:latin typeface="+mn-lt"/>
              </a:rPr>
              <a:t> </a:t>
            </a:r>
            <a:r>
              <a:rPr lang="en-US" sz="3200" dirty="0">
                <a:latin typeface="+mn-lt"/>
              </a:rPr>
              <a:t>Descriptive statistics were performed. Process control charts were generated to evaluate trends in cancellation over time.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3169633" y="19812960"/>
            <a:ext cx="12223496" cy="79714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/>
              <a:buChar char="•"/>
            </a:pPr>
            <a:r>
              <a:rPr lang="en-US" sz="3200" dirty="0">
                <a:latin typeface="+mn-lt"/>
              </a:rPr>
              <a:t>Of 37,156 contrast-enhanced MRI examinations performed during the study period, 129 (0.35%) relevant cancellations were identified. </a:t>
            </a:r>
            <a:endParaRPr lang="en-US" sz="3200" dirty="0" smtClean="0">
              <a:latin typeface="+mn-lt"/>
            </a:endParaRPr>
          </a:p>
          <a:p>
            <a:pPr marL="457200" indent="-457200">
              <a:buFont typeface="Arial"/>
              <a:buChar char="•"/>
            </a:pPr>
            <a:endParaRPr lang="en-US" sz="3200" dirty="0" smtClean="0">
              <a:latin typeface="+mn-lt"/>
            </a:endParaRPr>
          </a:p>
          <a:p>
            <a:pPr marL="457200" indent="-457200">
              <a:buFont typeface="Arial"/>
              <a:buChar char="•"/>
            </a:pPr>
            <a:r>
              <a:rPr lang="en-US" sz="3200" dirty="0" smtClean="0">
                <a:latin typeface="+mn-lt"/>
              </a:rPr>
              <a:t>The </a:t>
            </a:r>
            <a:r>
              <a:rPr lang="en-US" sz="3200" dirty="0">
                <a:latin typeface="+mn-lt"/>
              </a:rPr>
              <a:t>frequency of cancellations did not significantly vary during the study period (i.e., only common cause variation was detected). </a:t>
            </a:r>
            <a:endParaRPr lang="en-US" sz="3200" dirty="0" smtClean="0">
              <a:latin typeface="+mn-lt"/>
            </a:endParaRPr>
          </a:p>
          <a:p>
            <a:pPr marL="457200" indent="-457200">
              <a:buFont typeface="Arial"/>
              <a:buChar char="•"/>
            </a:pPr>
            <a:endParaRPr lang="en-US" sz="3200" dirty="0" smtClean="0">
              <a:latin typeface="+mn-lt"/>
            </a:endParaRPr>
          </a:p>
          <a:p>
            <a:pPr marL="457200" indent="-457200">
              <a:buFont typeface="Arial"/>
              <a:buChar char="•"/>
            </a:pPr>
            <a:r>
              <a:rPr lang="en-US" sz="3200" dirty="0" smtClean="0">
                <a:latin typeface="+mn-lt"/>
              </a:rPr>
              <a:t>Patients </a:t>
            </a:r>
            <a:r>
              <a:rPr lang="en-US" sz="3200" dirty="0">
                <a:latin typeface="+mn-lt"/>
              </a:rPr>
              <a:t>initiated 35 of 129 cancellations (27.1% [95% CI: 19.5-34.8%]). </a:t>
            </a:r>
            <a:endParaRPr lang="en-US" sz="3200" dirty="0" smtClean="0">
              <a:latin typeface="+mn-lt"/>
            </a:endParaRPr>
          </a:p>
          <a:p>
            <a:pPr marL="457200" indent="-457200">
              <a:buFont typeface="Arial"/>
              <a:buChar char="•"/>
            </a:pPr>
            <a:endParaRPr lang="en-US" sz="3200" dirty="0" smtClean="0">
              <a:latin typeface="+mn-lt"/>
            </a:endParaRPr>
          </a:p>
          <a:p>
            <a:pPr marL="457200" indent="-457200">
              <a:buFont typeface="Arial"/>
              <a:buChar char="•"/>
            </a:pPr>
            <a:r>
              <a:rPr lang="en-US" sz="3200" dirty="0" smtClean="0">
                <a:latin typeface="+mn-lt"/>
              </a:rPr>
              <a:t>Zero </a:t>
            </a:r>
            <a:r>
              <a:rPr lang="en-US" sz="3200" dirty="0">
                <a:latin typeface="+mn-lt"/>
              </a:rPr>
              <a:t>(0% [95% CI: 0-2.8%]) were recorded as a patient-stated concern for gadolinium retention. </a:t>
            </a:r>
          </a:p>
          <a:p>
            <a:pPr marL="457200" indent="-457200">
              <a:buFont typeface="Arial"/>
              <a:buChar char="•"/>
            </a:pPr>
            <a:endParaRPr lang="en-US" sz="3200" dirty="0" smtClean="0">
              <a:latin typeface="+mn-lt"/>
            </a:endParaRPr>
          </a:p>
          <a:p>
            <a:pPr marL="457200" indent="-457200">
              <a:buFont typeface="Arial"/>
              <a:buChar char="•"/>
            </a:pPr>
            <a:r>
              <a:rPr lang="en-US" sz="3200" dirty="0" smtClean="0">
                <a:latin typeface="+mn-lt"/>
              </a:rPr>
              <a:t>“</a:t>
            </a:r>
            <a:r>
              <a:rPr lang="en-US" sz="3200" dirty="0">
                <a:latin typeface="+mn-lt"/>
              </a:rPr>
              <a:t>Renal concerns” was the most common recorded reason indicated </a:t>
            </a:r>
            <a:r>
              <a:rPr lang="en-US" sz="3200" dirty="0" smtClean="0">
                <a:latin typeface="+mn-lt"/>
              </a:rPr>
              <a:t>GBCM  was </a:t>
            </a:r>
            <a:r>
              <a:rPr lang="en-US" sz="3200" dirty="0">
                <a:latin typeface="+mn-lt"/>
              </a:rPr>
              <a:t>withheld (N=37; 28.7% [95% CI: 20.9–36.5%]). </a:t>
            </a:r>
          </a:p>
          <a:p>
            <a:r>
              <a:rPr lang="en-US" sz="3200" dirty="0">
                <a:latin typeface="+mn-lt"/>
              </a:rPr>
              <a:t> </a:t>
            </a:r>
          </a:p>
          <a:p>
            <a:endParaRPr lang="en-US" sz="3200" dirty="0">
              <a:latin typeface="+mn-lt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3169631" y="28203535"/>
            <a:ext cx="1222349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/>
              <a:buChar char="•"/>
            </a:pPr>
            <a:r>
              <a:rPr lang="en-US" sz="3200" dirty="0">
                <a:latin typeface="+mn-lt"/>
              </a:rPr>
              <a:t>Patient-initiated cancellation of ordered GBCM remains low following 2017-2018 FDA </a:t>
            </a:r>
            <a:r>
              <a:rPr lang="en-US" sz="3200" dirty="0" smtClean="0">
                <a:latin typeface="+mn-lt"/>
              </a:rPr>
              <a:t>guidance. </a:t>
            </a:r>
          </a:p>
          <a:p>
            <a:pPr marL="457200" indent="-457200">
              <a:buFont typeface="Arial"/>
              <a:buChar char="•"/>
            </a:pPr>
            <a:endParaRPr lang="en-US" sz="3200" dirty="0" smtClean="0">
              <a:latin typeface="+mn-lt"/>
            </a:endParaRPr>
          </a:p>
          <a:p>
            <a:pPr marL="457200" indent="-457200">
              <a:buFont typeface="Arial"/>
              <a:buChar char="•"/>
            </a:pPr>
            <a:r>
              <a:rPr lang="en-US" sz="3200" dirty="0">
                <a:latin typeface="+mn-lt"/>
              </a:rPr>
              <a:t>Z</a:t>
            </a:r>
            <a:r>
              <a:rPr lang="en-US" sz="3200" dirty="0" smtClean="0">
                <a:latin typeface="+mn-lt"/>
              </a:rPr>
              <a:t>ero cancellations occurred due explicitly to concern for gadolinium retention or the medication guide. </a:t>
            </a:r>
          </a:p>
          <a:p>
            <a:pPr marL="457200" indent="-457200">
              <a:buFont typeface="Arial"/>
              <a:buChar char="•"/>
            </a:pPr>
            <a:endParaRPr lang="en-US" sz="3200" dirty="0" smtClean="0">
              <a:latin typeface="+mn-lt"/>
            </a:endParaRPr>
          </a:p>
          <a:p>
            <a:pPr marL="457200" indent="-457200">
              <a:buFont typeface="Arial"/>
              <a:buChar char="•"/>
            </a:pPr>
            <a:r>
              <a:rPr lang="en-US" sz="3200" dirty="0">
                <a:latin typeface="+mn-lt"/>
              </a:rPr>
              <a:t>Ongoing data collection of </a:t>
            </a:r>
            <a:r>
              <a:rPr lang="en-US" sz="3200" dirty="0" smtClean="0">
                <a:latin typeface="+mn-lt"/>
              </a:rPr>
              <a:t>pre-</a:t>
            </a:r>
            <a:r>
              <a:rPr lang="en-US" sz="3200" dirty="0">
                <a:latin typeface="+mn-lt"/>
              </a:rPr>
              <a:t>policy contrast cancellation will help us better understand </a:t>
            </a:r>
            <a:r>
              <a:rPr lang="en-US" sz="3200" dirty="0" smtClean="0">
                <a:latin typeface="+mn-lt"/>
              </a:rPr>
              <a:t>changes in GBCM cancellation rates and the potential </a:t>
            </a:r>
            <a:r>
              <a:rPr lang="en-US" sz="3200" dirty="0">
                <a:latin typeface="+mn-lt"/>
              </a:rPr>
              <a:t>impact these new medication guides. </a:t>
            </a:r>
          </a:p>
        </p:txBody>
      </p:sp>
      <p:graphicFrame>
        <p:nvGraphicFramePr>
          <p:cNvPr id="66" name="Chart 6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79694425"/>
              </p:ext>
            </p:extLst>
          </p:nvPr>
        </p:nvGraphicFramePr>
        <p:xfrm>
          <a:off x="26807661" y="8002366"/>
          <a:ext cx="10657410" cy="54920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39" name="Chart 3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49701956"/>
              </p:ext>
            </p:extLst>
          </p:nvPr>
        </p:nvGraphicFramePr>
        <p:xfrm>
          <a:off x="26807661" y="14173063"/>
          <a:ext cx="10941193" cy="61163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41" name="TextBox 40"/>
          <p:cNvSpPr txBox="1"/>
          <p:nvPr/>
        </p:nvSpPr>
        <p:spPr>
          <a:xfrm rot="16200000">
            <a:off x="25123737" y="9890824"/>
            <a:ext cx="25690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+mn-lt"/>
              </a:rPr>
              <a:t>Number of studies</a:t>
            </a:r>
            <a:endParaRPr lang="en-US" sz="2400" b="1" dirty="0"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963155" y="27491079"/>
            <a:ext cx="12223493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1</a:t>
            </a:r>
            <a:r>
              <a:rPr lang="en-US" sz="2200" dirty="0" smtClean="0"/>
              <a:t>. AF </a:t>
            </a:r>
            <a:r>
              <a:rPr lang="en-US" sz="2200" dirty="0"/>
              <a:t>F. Update on FDA approach to safety issue of gadolinium retention after administration of gadolinium-based contrast agents. In: FDA, editor. Pediatric Advisory Committee2018</a:t>
            </a:r>
            <a:r>
              <a:rPr lang="en-US" sz="2200" dirty="0" smtClean="0"/>
              <a:t>.</a:t>
            </a:r>
          </a:p>
          <a:p>
            <a:r>
              <a:rPr lang="en-US" sz="2200" dirty="0" smtClean="0"/>
              <a:t>2. </a:t>
            </a:r>
            <a:r>
              <a:rPr lang="en-US" sz="2200" dirty="0"/>
              <a:t>McDonald RJ, Levine D, Weinreb J, Kanal E, Davenport MS, Ellis JH, et al. Gadolinium Retention: A Research Roadmap from the 2018 NIH/ACR/RSNA Workshop on Gadolinium Chelates. Radiology. 2018;289(2):517-34.</a:t>
            </a:r>
          </a:p>
          <a:p>
            <a:r>
              <a:rPr lang="en-US" sz="2200" dirty="0"/>
              <a:t>3</a:t>
            </a:r>
            <a:r>
              <a:rPr lang="en-US" sz="2200" dirty="0" smtClean="0"/>
              <a:t>. </a:t>
            </a:r>
            <a:r>
              <a:rPr lang="en-US" sz="2200" dirty="0"/>
              <a:t>Kanda T, Ishii K, Kawaguchi H, Kitajima K, Takenaka D. High signal intensity in the dentate nucleus and globus pallidus on unenhanced T1-weighted MR images: relationship with increasing cumulative dose of a gadolinium-based contrast material. Radiology. 2014;270(3):834-41.</a:t>
            </a:r>
          </a:p>
          <a:p>
            <a:endParaRPr lang="en-US" sz="2200" dirty="0"/>
          </a:p>
          <a:p>
            <a:endParaRPr lang="en-US" sz="2200" dirty="0">
              <a:latin typeface="+mn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5933359" y="31681410"/>
            <a:ext cx="1197731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/>
              <a:buChar char="•"/>
            </a:pPr>
            <a:r>
              <a:rPr lang="en-US" sz="3200" dirty="0" smtClean="0">
                <a:latin typeface="+mn-lt"/>
              </a:rPr>
              <a:t>University of Michigan Medical School </a:t>
            </a:r>
            <a:endParaRPr lang="en-US" sz="3200" dirty="0">
              <a:latin typeface="+mn-lt"/>
            </a:endParaRPr>
          </a:p>
          <a:p>
            <a:pPr marL="457200" indent="-457200">
              <a:buFont typeface="Arial"/>
              <a:buChar char="•"/>
            </a:pPr>
            <a:r>
              <a:rPr lang="en-US" sz="3200" dirty="0" smtClean="0">
                <a:latin typeface="+mn-lt"/>
              </a:rPr>
              <a:t>Michigan Medicine Department of Radiology</a:t>
            </a:r>
            <a:endParaRPr lang="en-US" sz="3200" dirty="0">
              <a:latin typeface="+mn-lt"/>
            </a:endParaRPr>
          </a:p>
        </p:txBody>
      </p:sp>
      <p:sp>
        <p:nvSpPr>
          <p:cNvPr id="48" name="Rectangle 10"/>
          <p:cNvSpPr>
            <a:spLocks noChangeArrowheads="1"/>
          </p:cNvSpPr>
          <p:nvPr/>
        </p:nvSpPr>
        <p:spPr bwMode="auto">
          <a:xfrm>
            <a:off x="242402" y="6487347"/>
            <a:ext cx="12223496" cy="738664"/>
          </a:xfrm>
          <a:prstGeom prst="rect">
            <a:avLst/>
          </a:prstGeom>
          <a:solidFill>
            <a:srgbClr val="203A6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sz="4200" b="1" cap="small" dirty="0" smtClean="0">
                <a:solidFill>
                  <a:schemeClr val="bg1"/>
                </a:solidFill>
                <a:latin typeface="Garamond"/>
                <a:cs typeface="Garamond"/>
              </a:rPr>
              <a:t>Introduction</a:t>
            </a:r>
            <a:endParaRPr lang="en-US" sz="4200" b="1" cap="small" dirty="0">
              <a:solidFill>
                <a:schemeClr val="bg1"/>
              </a:solidFill>
              <a:latin typeface="Garamond"/>
              <a:cs typeface="Garamond"/>
            </a:endParaRPr>
          </a:p>
        </p:txBody>
      </p:sp>
      <p:sp>
        <p:nvSpPr>
          <p:cNvPr id="50" name="Rectangle 10"/>
          <p:cNvSpPr>
            <a:spLocks noChangeArrowheads="1"/>
          </p:cNvSpPr>
          <p:nvPr/>
        </p:nvSpPr>
        <p:spPr bwMode="auto">
          <a:xfrm>
            <a:off x="25963153" y="6505618"/>
            <a:ext cx="12223496" cy="738664"/>
          </a:xfrm>
          <a:prstGeom prst="rect">
            <a:avLst/>
          </a:prstGeom>
          <a:solidFill>
            <a:srgbClr val="203A6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sz="4200" b="1" cap="small" dirty="0" smtClean="0">
                <a:solidFill>
                  <a:schemeClr val="bg1"/>
                </a:solidFill>
                <a:latin typeface="Garamond"/>
                <a:cs typeface="Garamond"/>
              </a:rPr>
              <a:t>Data</a:t>
            </a:r>
            <a:endParaRPr lang="en-US" sz="4200" b="1" cap="small" dirty="0">
              <a:solidFill>
                <a:schemeClr val="bg1"/>
              </a:solidFill>
              <a:latin typeface="Garamond"/>
              <a:cs typeface="Garamond"/>
            </a:endParaRPr>
          </a:p>
        </p:txBody>
      </p:sp>
      <p:sp>
        <p:nvSpPr>
          <p:cNvPr id="52" name="Rectangle 10"/>
          <p:cNvSpPr>
            <a:spLocks noChangeArrowheads="1"/>
          </p:cNvSpPr>
          <p:nvPr/>
        </p:nvSpPr>
        <p:spPr bwMode="auto">
          <a:xfrm>
            <a:off x="13169631" y="9371437"/>
            <a:ext cx="12223496" cy="738664"/>
          </a:xfrm>
          <a:prstGeom prst="rect">
            <a:avLst/>
          </a:prstGeom>
          <a:solidFill>
            <a:srgbClr val="203A6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sz="4200" b="1" cap="small" dirty="0" smtClean="0">
                <a:solidFill>
                  <a:schemeClr val="bg1"/>
                </a:solidFill>
                <a:latin typeface="Garamond"/>
                <a:cs typeface="Garamond"/>
              </a:rPr>
              <a:t>Methods</a:t>
            </a:r>
            <a:endParaRPr lang="en-US" sz="4200" b="1" cap="small" dirty="0">
              <a:solidFill>
                <a:schemeClr val="bg1"/>
              </a:solidFill>
              <a:latin typeface="Garamond"/>
              <a:cs typeface="Garamond"/>
            </a:endParaRPr>
          </a:p>
        </p:txBody>
      </p:sp>
      <p:sp>
        <p:nvSpPr>
          <p:cNvPr id="53" name="Rectangle 10"/>
          <p:cNvSpPr>
            <a:spLocks noChangeArrowheads="1"/>
          </p:cNvSpPr>
          <p:nvPr/>
        </p:nvSpPr>
        <p:spPr bwMode="auto">
          <a:xfrm>
            <a:off x="13169631" y="18851563"/>
            <a:ext cx="12223496" cy="738664"/>
          </a:xfrm>
          <a:prstGeom prst="rect">
            <a:avLst/>
          </a:prstGeom>
          <a:solidFill>
            <a:srgbClr val="203A6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sz="4200" b="1" cap="small" dirty="0" smtClean="0">
                <a:solidFill>
                  <a:schemeClr val="bg1"/>
                </a:solidFill>
                <a:latin typeface="Garamond"/>
                <a:cs typeface="Garamond"/>
              </a:rPr>
              <a:t>Results</a:t>
            </a:r>
            <a:endParaRPr lang="en-US" sz="4200" b="1" cap="small" dirty="0">
              <a:solidFill>
                <a:schemeClr val="bg1"/>
              </a:solidFill>
              <a:latin typeface="Garamond"/>
              <a:cs typeface="Garamond"/>
            </a:endParaRPr>
          </a:p>
        </p:txBody>
      </p:sp>
      <p:sp>
        <p:nvSpPr>
          <p:cNvPr id="54" name="Rectangle 10"/>
          <p:cNvSpPr>
            <a:spLocks noChangeArrowheads="1"/>
          </p:cNvSpPr>
          <p:nvPr/>
        </p:nvSpPr>
        <p:spPr bwMode="auto">
          <a:xfrm>
            <a:off x="13169631" y="27244371"/>
            <a:ext cx="12223496" cy="738664"/>
          </a:xfrm>
          <a:prstGeom prst="rect">
            <a:avLst/>
          </a:prstGeom>
          <a:solidFill>
            <a:srgbClr val="203A6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sz="4200" b="1" cap="small" dirty="0" smtClean="0">
                <a:solidFill>
                  <a:schemeClr val="bg1"/>
                </a:solidFill>
                <a:latin typeface="Garamond"/>
                <a:cs typeface="Garamond"/>
              </a:rPr>
              <a:t>Conclusions</a:t>
            </a:r>
            <a:endParaRPr lang="en-US" sz="4200" b="1" cap="small" dirty="0">
              <a:solidFill>
                <a:schemeClr val="bg1"/>
              </a:solidFill>
              <a:latin typeface="Garamond"/>
              <a:cs typeface="Garamond"/>
            </a:endParaRPr>
          </a:p>
        </p:txBody>
      </p:sp>
      <p:graphicFrame>
        <p:nvGraphicFramePr>
          <p:cNvPr id="44" name="Chart 4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4305156"/>
              </p:ext>
            </p:extLst>
          </p:nvPr>
        </p:nvGraphicFramePr>
        <p:xfrm>
          <a:off x="26329820" y="20565613"/>
          <a:ext cx="10989773" cy="60280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46" name="TextBox 45"/>
          <p:cNvSpPr txBox="1"/>
          <p:nvPr/>
        </p:nvSpPr>
        <p:spPr>
          <a:xfrm rot="16200000">
            <a:off x="25286882" y="16647542"/>
            <a:ext cx="25475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+mn-lt"/>
              </a:rPr>
              <a:t>Number of studies</a:t>
            </a:r>
            <a:endParaRPr lang="en-US" sz="2400" b="1" dirty="0">
              <a:latin typeface="+mn-lt"/>
            </a:endParaRPr>
          </a:p>
        </p:txBody>
      </p:sp>
      <p:sp>
        <p:nvSpPr>
          <p:cNvPr id="43" name="Rectangle 10"/>
          <p:cNvSpPr>
            <a:spLocks noChangeArrowheads="1"/>
          </p:cNvSpPr>
          <p:nvPr/>
        </p:nvSpPr>
        <p:spPr bwMode="auto">
          <a:xfrm>
            <a:off x="27283055" y="7383236"/>
            <a:ext cx="9637642" cy="646331"/>
          </a:xfrm>
          <a:prstGeom prst="rect">
            <a:avLst/>
          </a:prstGeom>
          <a:solidFill>
            <a:srgbClr val="203A6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sz="3600" b="1" cap="small" dirty="0" smtClean="0">
                <a:solidFill>
                  <a:schemeClr val="bg1"/>
                </a:solidFill>
                <a:latin typeface="Garamond"/>
                <a:cs typeface="Garamond"/>
              </a:rPr>
              <a:t>Contrast Cancelled By </a:t>
            </a:r>
            <a:endParaRPr lang="en-US" sz="3600" b="1" cap="small" dirty="0">
              <a:solidFill>
                <a:schemeClr val="bg1"/>
              </a:solidFill>
              <a:latin typeface="Garamond"/>
              <a:cs typeface="Garamond"/>
            </a:endParaRPr>
          </a:p>
        </p:txBody>
      </p:sp>
      <p:sp>
        <p:nvSpPr>
          <p:cNvPr id="47" name="Rectangle 10"/>
          <p:cNvSpPr>
            <a:spLocks noChangeArrowheads="1"/>
          </p:cNvSpPr>
          <p:nvPr/>
        </p:nvSpPr>
        <p:spPr bwMode="auto">
          <a:xfrm>
            <a:off x="27435455" y="13589657"/>
            <a:ext cx="9637642" cy="646331"/>
          </a:xfrm>
          <a:prstGeom prst="rect">
            <a:avLst/>
          </a:prstGeom>
          <a:solidFill>
            <a:srgbClr val="203A6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sz="3600" b="1" cap="small" dirty="0" smtClean="0">
                <a:solidFill>
                  <a:schemeClr val="bg1"/>
                </a:solidFill>
                <a:latin typeface="Garamond"/>
                <a:cs typeface="Garamond"/>
              </a:rPr>
              <a:t>Reason for Contrast Cancellation</a:t>
            </a:r>
            <a:endParaRPr lang="en-US" sz="3600" b="1" cap="small" dirty="0">
              <a:solidFill>
                <a:schemeClr val="bg1"/>
              </a:solidFill>
              <a:latin typeface="Garamond"/>
              <a:cs typeface="Garamond"/>
            </a:endParaRPr>
          </a:p>
        </p:txBody>
      </p:sp>
      <p:sp>
        <p:nvSpPr>
          <p:cNvPr id="55" name="Rectangle 10"/>
          <p:cNvSpPr>
            <a:spLocks noChangeArrowheads="1"/>
          </p:cNvSpPr>
          <p:nvPr/>
        </p:nvSpPr>
        <p:spPr bwMode="auto">
          <a:xfrm>
            <a:off x="27435455" y="20718016"/>
            <a:ext cx="9637642" cy="646331"/>
          </a:xfrm>
          <a:prstGeom prst="rect">
            <a:avLst/>
          </a:prstGeom>
          <a:solidFill>
            <a:srgbClr val="203A6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sz="3600" b="1" cap="small" dirty="0" smtClean="0">
                <a:solidFill>
                  <a:schemeClr val="bg1"/>
                </a:solidFill>
                <a:latin typeface="Garamond"/>
                <a:cs typeface="Garamond"/>
              </a:rPr>
              <a:t>Cancellations by Month</a:t>
            </a:r>
            <a:endParaRPr lang="en-US" sz="3600" b="1" cap="small" dirty="0">
              <a:solidFill>
                <a:schemeClr val="bg1"/>
              </a:solidFill>
              <a:latin typeface="Garamond"/>
              <a:cs typeface="Garamond"/>
            </a:endParaRPr>
          </a:p>
        </p:txBody>
      </p:sp>
      <p:cxnSp>
        <p:nvCxnSpPr>
          <p:cNvPr id="56" name="Straight Connector 55"/>
          <p:cNvCxnSpPr>
            <a:cxnSpLocks noChangeShapeType="1"/>
          </p:cNvCxnSpPr>
          <p:nvPr/>
        </p:nvCxnSpPr>
        <p:spPr bwMode="auto">
          <a:xfrm flipH="1">
            <a:off x="25684572" y="6599055"/>
            <a:ext cx="9172" cy="26045315"/>
          </a:xfrm>
          <a:prstGeom prst="line">
            <a:avLst/>
          </a:prstGeom>
          <a:noFill/>
          <a:ln w="88900">
            <a:solidFill>
              <a:srgbClr val="254061"/>
            </a:solidFill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6311</TotalTime>
  <Words>912</Words>
  <Application>Microsoft Macintosh PowerPoint</Application>
  <PresentationFormat>Custom</PresentationFormat>
  <Paragraphs>59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University of Michigan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Brandon Baier</dc:creator>
  <cp:lastModifiedBy>Laura O'Donohue</cp:lastModifiedBy>
  <cp:revision>298</cp:revision>
  <cp:lastPrinted>2009-09-14T14:00:00Z</cp:lastPrinted>
  <dcterms:created xsi:type="dcterms:W3CDTF">2018-01-18T01:49:00Z</dcterms:created>
  <dcterms:modified xsi:type="dcterms:W3CDTF">2020-01-25T19:59:46Z</dcterms:modified>
</cp:coreProperties>
</file>