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45720000" cy="27432000"/>
  <p:notesSz cx="7004050" cy="9290050"/>
  <p:defaultTextStyle>
    <a:defPPr>
      <a:defRPr lang="en-US"/>
    </a:defPPr>
    <a:lvl1pPr marL="0" algn="l" defTabSz="3130892" rtl="0" eaLnBrk="1" latinLnBrk="0" hangingPunct="1">
      <a:defRPr sz="6400" kern="1200">
        <a:solidFill>
          <a:schemeClr val="tx1"/>
        </a:solidFill>
        <a:latin typeface="+mn-lt"/>
        <a:ea typeface="+mn-ea"/>
        <a:cs typeface="+mn-cs"/>
      </a:defRPr>
    </a:lvl1pPr>
    <a:lvl2pPr marL="1565453" algn="l" defTabSz="3130892" rtl="0" eaLnBrk="1" latinLnBrk="0" hangingPunct="1">
      <a:defRPr sz="6400" kern="1200">
        <a:solidFill>
          <a:schemeClr val="tx1"/>
        </a:solidFill>
        <a:latin typeface="+mn-lt"/>
        <a:ea typeface="+mn-ea"/>
        <a:cs typeface="+mn-cs"/>
      </a:defRPr>
    </a:lvl2pPr>
    <a:lvl3pPr marL="3130892" algn="l" defTabSz="3130892" rtl="0" eaLnBrk="1" latinLnBrk="0" hangingPunct="1">
      <a:defRPr sz="6400" kern="1200">
        <a:solidFill>
          <a:schemeClr val="tx1"/>
        </a:solidFill>
        <a:latin typeface="+mn-lt"/>
        <a:ea typeface="+mn-ea"/>
        <a:cs typeface="+mn-cs"/>
      </a:defRPr>
    </a:lvl3pPr>
    <a:lvl4pPr marL="4696350" algn="l" defTabSz="3130892" rtl="0" eaLnBrk="1" latinLnBrk="0" hangingPunct="1">
      <a:defRPr sz="6400" kern="1200">
        <a:solidFill>
          <a:schemeClr val="tx1"/>
        </a:solidFill>
        <a:latin typeface="+mn-lt"/>
        <a:ea typeface="+mn-ea"/>
        <a:cs typeface="+mn-cs"/>
      </a:defRPr>
    </a:lvl4pPr>
    <a:lvl5pPr marL="6261789" algn="l" defTabSz="3130892" rtl="0" eaLnBrk="1" latinLnBrk="0" hangingPunct="1">
      <a:defRPr sz="6400" kern="1200">
        <a:solidFill>
          <a:schemeClr val="tx1"/>
        </a:solidFill>
        <a:latin typeface="+mn-lt"/>
        <a:ea typeface="+mn-ea"/>
        <a:cs typeface="+mn-cs"/>
      </a:defRPr>
    </a:lvl5pPr>
    <a:lvl6pPr marL="7827247" algn="l" defTabSz="3130892" rtl="0" eaLnBrk="1" latinLnBrk="0" hangingPunct="1">
      <a:defRPr sz="6400" kern="1200">
        <a:solidFill>
          <a:schemeClr val="tx1"/>
        </a:solidFill>
        <a:latin typeface="+mn-lt"/>
        <a:ea typeface="+mn-ea"/>
        <a:cs typeface="+mn-cs"/>
      </a:defRPr>
    </a:lvl6pPr>
    <a:lvl7pPr marL="9392686" algn="l" defTabSz="3130892" rtl="0" eaLnBrk="1" latinLnBrk="0" hangingPunct="1">
      <a:defRPr sz="6400" kern="1200">
        <a:solidFill>
          <a:schemeClr val="tx1"/>
        </a:solidFill>
        <a:latin typeface="+mn-lt"/>
        <a:ea typeface="+mn-ea"/>
        <a:cs typeface="+mn-cs"/>
      </a:defRPr>
    </a:lvl7pPr>
    <a:lvl8pPr marL="10958140" algn="l" defTabSz="3130892" rtl="0" eaLnBrk="1" latinLnBrk="0" hangingPunct="1">
      <a:defRPr sz="6400" kern="1200">
        <a:solidFill>
          <a:schemeClr val="tx1"/>
        </a:solidFill>
        <a:latin typeface="+mn-lt"/>
        <a:ea typeface="+mn-ea"/>
        <a:cs typeface="+mn-cs"/>
      </a:defRPr>
    </a:lvl8pPr>
    <a:lvl9pPr marL="12523583" algn="l" defTabSz="3130892" rtl="0" eaLnBrk="1" latinLnBrk="0" hangingPunct="1">
      <a:defRPr sz="64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60" autoAdjust="0"/>
    <p:restoredTop sz="94676" autoAdjust="0"/>
  </p:normalViewPr>
  <p:slideViewPr>
    <p:cSldViewPr>
      <p:cViewPr varScale="1">
        <p:scale>
          <a:sx n="27" d="100"/>
          <a:sy n="27" d="100"/>
        </p:scale>
        <p:origin x="-1272" y="88"/>
      </p:cViewPr>
      <p:guideLst>
        <p:guide orient="horz" pos="8640"/>
        <p:guide pos="1440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interSettings" Target="printerSettings/printerSettings1.bin"/><Relationship Id="rId4" Type="http://schemas.openxmlformats.org/officeDocument/2006/relationships/presProps" Target="presProps.xml"/><Relationship Id="rId5" Type="http://schemas.openxmlformats.org/officeDocument/2006/relationships/viewProps" Target="viewProps.xml"/><Relationship Id="rId6" Type="http://schemas.openxmlformats.org/officeDocument/2006/relationships/theme" Target="theme/theme1.xml"/><Relationship Id="rId7"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5" name="Rectangle 14"/>
          <p:cNvSpPr/>
          <p:nvPr userDrawn="1"/>
        </p:nvSpPr>
        <p:spPr>
          <a:xfrm>
            <a:off x="44985214" y="0"/>
            <a:ext cx="734786" cy="27432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6" name="Rectangle 15"/>
          <p:cNvSpPr/>
          <p:nvPr userDrawn="1"/>
        </p:nvSpPr>
        <p:spPr>
          <a:xfrm>
            <a:off x="0" y="0"/>
            <a:ext cx="734786" cy="27432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7" name="Rectangle 16"/>
          <p:cNvSpPr/>
          <p:nvPr userDrawn="1"/>
        </p:nvSpPr>
        <p:spPr>
          <a:xfrm>
            <a:off x="0" y="0"/>
            <a:ext cx="45720000" cy="3429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8" name="Rectangle 17"/>
          <p:cNvSpPr/>
          <p:nvPr userDrawn="1"/>
        </p:nvSpPr>
        <p:spPr>
          <a:xfrm>
            <a:off x="0" y="24003000"/>
            <a:ext cx="45720000" cy="3429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1" name="Instructions"/>
          <p:cNvSpPr/>
          <p:nvPr userDrawn="1"/>
        </p:nvSpPr>
        <p:spPr>
          <a:xfrm>
            <a:off x="-9144000" y="0"/>
            <a:ext cx="8686800" cy="27432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63222" tIns="163222" rIns="163222" bIns="163222" rtlCol="0" anchor="t"/>
          <a:lstStyle>
            <a:defPPr>
              <a:defRPr lang="en-US"/>
            </a:defPPr>
            <a:lvl1pPr marL="0" algn="l" defTabSz="3686861" rtl="0" eaLnBrk="1" latinLnBrk="0" hangingPunct="1">
              <a:defRPr sz="7258" kern="1200">
                <a:solidFill>
                  <a:schemeClr val="lt1"/>
                </a:solidFill>
                <a:latin typeface="+mn-lt"/>
                <a:ea typeface="+mn-ea"/>
                <a:cs typeface="+mn-cs"/>
              </a:defRPr>
            </a:lvl1pPr>
            <a:lvl2pPr marL="1843430" algn="l" defTabSz="3686861" rtl="0" eaLnBrk="1" latinLnBrk="0" hangingPunct="1">
              <a:defRPr sz="7258" kern="1200">
                <a:solidFill>
                  <a:schemeClr val="lt1"/>
                </a:solidFill>
                <a:latin typeface="+mn-lt"/>
                <a:ea typeface="+mn-ea"/>
                <a:cs typeface="+mn-cs"/>
              </a:defRPr>
            </a:lvl2pPr>
            <a:lvl3pPr marL="3686861" algn="l" defTabSz="3686861" rtl="0" eaLnBrk="1" latinLnBrk="0" hangingPunct="1">
              <a:defRPr sz="7258" kern="1200">
                <a:solidFill>
                  <a:schemeClr val="lt1"/>
                </a:solidFill>
                <a:latin typeface="+mn-lt"/>
                <a:ea typeface="+mn-ea"/>
                <a:cs typeface="+mn-cs"/>
              </a:defRPr>
            </a:lvl3pPr>
            <a:lvl4pPr marL="5530291" algn="l" defTabSz="3686861" rtl="0" eaLnBrk="1" latinLnBrk="0" hangingPunct="1">
              <a:defRPr sz="7258" kern="1200">
                <a:solidFill>
                  <a:schemeClr val="lt1"/>
                </a:solidFill>
                <a:latin typeface="+mn-lt"/>
                <a:ea typeface="+mn-ea"/>
                <a:cs typeface="+mn-cs"/>
              </a:defRPr>
            </a:lvl4pPr>
            <a:lvl5pPr marL="7373722" algn="l" defTabSz="3686861" rtl="0" eaLnBrk="1" latinLnBrk="0" hangingPunct="1">
              <a:defRPr sz="7258" kern="1200">
                <a:solidFill>
                  <a:schemeClr val="lt1"/>
                </a:solidFill>
                <a:latin typeface="+mn-lt"/>
                <a:ea typeface="+mn-ea"/>
                <a:cs typeface="+mn-cs"/>
              </a:defRPr>
            </a:lvl5pPr>
            <a:lvl6pPr marL="9217152" algn="l" defTabSz="3686861" rtl="0" eaLnBrk="1" latinLnBrk="0" hangingPunct="1">
              <a:defRPr sz="7258" kern="1200">
                <a:solidFill>
                  <a:schemeClr val="lt1"/>
                </a:solidFill>
                <a:latin typeface="+mn-lt"/>
                <a:ea typeface="+mn-ea"/>
                <a:cs typeface="+mn-cs"/>
              </a:defRPr>
            </a:lvl6pPr>
            <a:lvl7pPr marL="11060582" algn="l" defTabSz="3686861" rtl="0" eaLnBrk="1" latinLnBrk="0" hangingPunct="1">
              <a:defRPr sz="7258" kern="1200">
                <a:solidFill>
                  <a:schemeClr val="lt1"/>
                </a:solidFill>
                <a:latin typeface="+mn-lt"/>
                <a:ea typeface="+mn-ea"/>
                <a:cs typeface="+mn-cs"/>
              </a:defRPr>
            </a:lvl7pPr>
            <a:lvl8pPr marL="12904013" algn="l" defTabSz="3686861" rtl="0" eaLnBrk="1" latinLnBrk="0" hangingPunct="1">
              <a:defRPr sz="7258" kern="1200">
                <a:solidFill>
                  <a:schemeClr val="lt1"/>
                </a:solidFill>
                <a:latin typeface="+mn-lt"/>
                <a:ea typeface="+mn-ea"/>
                <a:cs typeface="+mn-cs"/>
              </a:defRPr>
            </a:lvl8pPr>
            <a:lvl9pPr marL="14747443" algn="l" defTabSz="3686861" rtl="0" eaLnBrk="1" latinLnBrk="0" hangingPunct="1">
              <a:defRPr sz="7258" kern="1200">
                <a:solidFill>
                  <a:schemeClr val="lt1"/>
                </a:solidFill>
                <a:latin typeface="+mn-lt"/>
                <a:ea typeface="+mn-ea"/>
                <a:cs typeface="+mn-cs"/>
              </a:defRPr>
            </a:lvl9pPr>
          </a:lstStyle>
          <a:p>
            <a:pPr lvl="0">
              <a:spcBef>
                <a:spcPts val="0"/>
              </a:spcBef>
              <a:spcAft>
                <a:spcPts val="1715"/>
              </a:spcAft>
            </a:pPr>
            <a:r>
              <a:rPr lang="en-US" sz="6000" dirty="0" smtClean="0">
                <a:solidFill>
                  <a:srgbClr val="7F7F7F"/>
                </a:solidFill>
                <a:latin typeface="Calibri" pitchFamily="34" charset="0"/>
                <a:cs typeface="Calibri" panose="020F0502020204030204" pitchFamily="34" charset="0"/>
              </a:rPr>
              <a:t>Poster Print Size:</a:t>
            </a:r>
            <a:endParaRPr sz="6000" dirty="0">
              <a:solidFill>
                <a:srgbClr val="7F7F7F"/>
              </a:solidFill>
              <a:latin typeface="Calibri" pitchFamily="34" charset="0"/>
              <a:cs typeface="Calibri" panose="020F0502020204030204" pitchFamily="34" charset="0"/>
            </a:endParaRPr>
          </a:p>
          <a:p>
            <a:pPr lvl="0">
              <a:spcBef>
                <a:spcPts val="0"/>
              </a:spcBef>
              <a:spcAft>
                <a:spcPts val="1715"/>
              </a:spcAft>
            </a:pPr>
            <a:r>
              <a:rPr lang="en-US" sz="4000" dirty="0" smtClean="0">
                <a:solidFill>
                  <a:srgbClr val="7F7F7F"/>
                </a:solidFill>
                <a:latin typeface="Calibri" pitchFamily="34" charset="0"/>
                <a:cs typeface="Calibri" panose="020F0502020204030204" pitchFamily="34" charset="0"/>
              </a:rPr>
              <a:t>This poster template is 30” high by 50” wide and is printed at 120% for a 36” high by 60” wide poster. It can be used to print any poster with a 3:5 aspect ratio.</a:t>
            </a:r>
          </a:p>
          <a:p>
            <a:pPr lvl="0">
              <a:spcBef>
                <a:spcPts val="0"/>
              </a:spcBef>
              <a:spcAft>
                <a:spcPts val="1715"/>
              </a:spcAft>
            </a:pPr>
            <a:r>
              <a:rPr lang="en-US" sz="6000" dirty="0" smtClean="0">
                <a:solidFill>
                  <a:srgbClr val="7F7F7F"/>
                </a:solidFill>
                <a:latin typeface="Calibri" pitchFamily="34" charset="0"/>
                <a:cs typeface="Calibri" panose="020F0502020204030204" pitchFamily="34" charset="0"/>
              </a:rPr>
              <a:t>Placeholders</a:t>
            </a:r>
            <a:r>
              <a:rPr sz="6000" dirty="0" smtClean="0">
                <a:solidFill>
                  <a:srgbClr val="7F7F7F"/>
                </a:solidFill>
                <a:latin typeface="Calibri" pitchFamily="34" charset="0"/>
                <a:cs typeface="Calibri" panose="020F0502020204030204" pitchFamily="34" charset="0"/>
              </a:rPr>
              <a:t>:</a:t>
            </a:r>
            <a:endParaRPr sz="6000" dirty="0">
              <a:solidFill>
                <a:srgbClr val="7F7F7F"/>
              </a:solidFill>
              <a:latin typeface="Calibri" pitchFamily="34" charset="0"/>
              <a:cs typeface="Calibri" panose="020F0502020204030204" pitchFamily="34" charset="0"/>
            </a:endParaRPr>
          </a:p>
          <a:p>
            <a:pPr lvl="0">
              <a:spcBef>
                <a:spcPts val="0"/>
              </a:spcBef>
              <a:spcAft>
                <a:spcPts val="1715"/>
              </a:spcAft>
            </a:pPr>
            <a:r>
              <a:rPr sz="4000" dirty="0">
                <a:solidFill>
                  <a:srgbClr val="7F7F7F"/>
                </a:solidFill>
                <a:latin typeface="Calibri" pitchFamily="34" charset="0"/>
                <a:cs typeface="Calibri" panose="020F0502020204030204" pitchFamily="34" charset="0"/>
              </a:rPr>
              <a:t>The </a:t>
            </a:r>
            <a:r>
              <a:rPr lang="en-US" sz="4000" dirty="0" smtClean="0">
                <a:solidFill>
                  <a:srgbClr val="7F7F7F"/>
                </a:solidFill>
                <a:latin typeface="Calibri" pitchFamily="34" charset="0"/>
                <a:cs typeface="Calibri" panose="020F0502020204030204" pitchFamily="34" charset="0"/>
              </a:rPr>
              <a:t>various elements included</a:t>
            </a:r>
            <a:r>
              <a:rPr sz="4000" dirty="0" smtClean="0">
                <a:solidFill>
                  <a:srgbClr val="7F7F7F"/>
                </a:solidFill>
                <a:latin typeface="Calibri" pitchFamily="34" charset="0"/>
                <a:cs typeface="Calibri" panose="020F0502020204030204" pitchFamily="34" charset="0"/>
              </a:rPr>
              <a:t> </a:t>
            </a:r>
            <a:r>
              <a:rPr sz="4000" dirty="0">
                <a:solidFill>
                  <a:srgbClr val="7F7F7F"/>
                </a:solidFill>
                <a:latin typeface="Calibri" pitchFamily="34" charset="0"/>
                <a:cs typeface="Calibri" panose="020F0502020204030204" pitchFamily="34" charset="0"/>
              </a:rPr>
              <a:t>in this </a:t>
            </a:r>
            <a:r>
              <a:rPr lang="en-US" sz="4000" dirty="0" smtClean="0">
                <a:solidFill>
                  <a:srgbClr val="7F7F7F"/>
                </a:solidFill>
                <a:latin typeface="Calibri" pitchFamily="34" charset="0"/>
                <a:cs typeface="Calibri" panose="020F0502020204030204" pitchFamily="34" charset="0"/>
              </a:rPr>
              <a:t>poster are ones</a:t>
            </a:r>
            <a:r>
              <a:rPr lang="en-US" sz="4000" baseline="0" dirty="0" smtClean="0">
                <a:solidFill>
                  <a:srgbClr val="7F7F7F"/>
                </a:solidFill>
                <a:latin typeface="Calibri" pitchFamily="34" charset="0"/>
                <a:cs typeface="Calibri" panose="020F0502020204030204" pitchFamily="34" charset="0"/>
              </a:rPr>
              <a:t> we often see in medical, research, and scientific posters.</a:t>
            </a:r>
            <a:r>
              <a:rPr sz="4000" dirty="0" smtClean="0">
                <a:solidFill>
                  <a:srgbClr val="7F7F7F"/>
                </a:solidFill>
                <a:latin typeface="Calibri" pitchFamily="34" charset="0"/>
                <a:cs typeface="Calibri" panose="020F0502020204030204" pitchFamily="34" charset="0"/>
              </a:rPr>
              <a:t> </a:t>
            </a:r>
            <a:r>
              <a:rPr lang="en-US" sz="4000" dirty="0" smtClean="0">
                <a:solidFill>
                  <a:srgbClr val="7F7F7F"/>
                </a:solidFill>
                <a:latin typeface="Calibri" pitchFamily="34" charset="0"/>
                <a:cs typeface="Calibri" panose="020F0502020204030204" pitchFamily="34" charset="0"/>
              </a:rPr>
              <a:t>Feel</a:t>
            </a:r>
            <a:r>
              <a:rPr lang="en-US" sz="4000" baseline="0" dirty="0" smtClean="0">
                <a:solidFill>
                  <a:srgbClr val="7F7F7F"/>
                </a:solidFill>
                <a:latin typeface="Calibri" pitchFamily="34" charset="0"/>
                <a:cs typeface="Calibri" panose="020F0502020204030204" pitchFamily="34" charset="0"/>
              </a:rPr>
              <a:t> free to edit, move,  add, and delete items, or change the layout to suit your needs. Always check with your conference organizer for specific requirements.</a:t>
            </a:r>
          </a:p>
          <a:p>
            <a:pPr lvl="0">
              <a:spcBef>
                <a:spcPts val="0"/>
              </a:spcBef>
              <a:spcAft>
                <a:spcPts val="1715"/>
              </a:spcAft>
            </a:pPr>
            <a:r>
              <a:rPr lang="en-US" sz="6000" dirty="0" smtClean="0">
                <a:solidFill>
                  <a:srgbClr val="7F7F7F"/>
                </a:solidFill>
                <a:latin typeface="Calibri" pitchFamily="34" charset="0"/>
                <a:cs typeface="Calibri" panose="020F0502020204030204" pitchFamily="34" charset="0"/>
              </a:rPr>
              <a:t>Image</a:t>
            </a:r>
            <a:r>
              <a:rPr lang="en-US" sz="6000" baseline="0" dirty="0" smtClean="0">
                <a:solidFill>
                  <a:srgbClr val="7F7F7F"/>
                </a:solidFill>
                <a:latin typeface="Calibri" pitchFamily="34" charset="0"/>
                <a:cs typeface="Calibri" panose="020F0502020204030204" pitchFamily="34" charset="0"/>
              </a:rPr>
              <a:t> Quality</a:t>
            </a:r>
            <a:r>
              <a:rPr lang="en-US" sz="6000" dirty="0" smtClean="0">
                <a:solidFill>
                  <a:srgbClr val="7F7F7F"/>
                </a:solidFill>
                <a:latin typeface="Calibri" pitchFamily="34" charset="0"/>
                <a:cs typeface="Calibri" panose="020F0502020204030204" pitchFamily="34" charset="0"/>
              </a:rPr>
              <a:t>:</a:t>
            </a:r>
          </a:p>
          <a:p>
            <a:pPr lvl="0">
              <a:spcBef>
                <a:spcPts val="0"/>
              </a:spcBef>
              <a:spcAft>
                <a:spcPts val="1715"/>
              </a:spcAft>
            </a:pPr>
            <a:r>
              <a:rPr lang="en-US" sz="4000" dirty="0" smtClean="0">
                <a:solidFill>
                  <a:srgbClr val="7F7F7F"/>
                </a:solidFill>
                <a:latin typeface="Calibri" pitchFamily="34" charset="0"/>
                <a:cs typeface="Calibri" panose="020F0502020204030204" pitchFamily="34" charset="0"/>
              </a:rPr>
              <a:t>You can place digital photos or logo art in your poster file by selecting the </a:t>
            </a:r>
            <a:r>
              <a:rPr lang="en-US" sz="4000" b="1" dirty="0" smtClean="0">
                <a:solidFill>
                  <a:srgbClr val="7F7F7F"/>
                </a:solidFill>
                <a:latin typeface="Calibri" pitchFamily="34" charset="0"/>
                <a:cs typeface="Calibri" panose="020F0502020204030204" pitchFamily="34" charset="0"/>
              </a:rPr>
              <a:t>Insert, Picture</a:t>
            </a:r>
            <a:r>
              <a:rPr lang="en-US" sz="4000" dirty="0" smtClean="0">
                <a:solidFill>
                  <a:srgbClr val="7F7F7F"/>
                </a:solidFill>
                <a:latin typeface="Calibri" pitchFamily="34" charset="0"/>
                <a:cs typeface="Calibri" panose="020F0502020204030204" pitchFamily="34" charset="0"/>
              </a:rPr>
              <a:t> command, or by using standard copy &amp; paste. For best results, all graphic elements should be at least </a:t>
            </a:r>
            <a:r>
              <a:rPr lang="en-US" sz="4000" b="1" dirty="0" smtClean="0">
                <a:solidFill>
                  <a:srgbClr val="7F7F7F"/>
                </a:solidFill>
                <a:latin typeface="Calibri" pitchFamily="34" charset="0"/>
                <a:cs typeface="Calibri" panose="020F0502020204030204" pitchFamily="34" charset="0"/>
              </a:rPr>
              <a:t>150-200 pixels per inch in their final printed size</a:t>
            </a:r>
            <a:r>
              <a:rPr lang="en-US" sz="4000" dirty="0" smtClean="0">
                <a:solidFill>
                  <a:srgbClr val="7F7F7F"/>
                </a:solidFill>
                <a:latin typeface="Calibri" pitchFamily="34" charset="0"/>
                <a:cs typeface="Calibri" panose="020F0502020204030204" pitchFamily="34" charset="0"/>
              </a:rPr>
              <a:t>. For instance, a 1600 x 1200 pixel</a:t>
            </a:r>
            <a:r>
              <a:rPr lang="en-US" sz="4000" baseline="0" dirty="0" smtClean="0">
                <a:solidFill>
                  <a:srgbClr val="7F7F7F"/>
                </a:solidFill>
                <a:latin typeface="Calibri" pitchFamily="34" charset="0"/>
                <a:cs typeface="Calibri" panose="020F0502020204030204" pitchFamily="34" charset="0"/>
              </a:rPr>
              <a:t> photo will usually look fine up to </a:t>
            </a:r>
            <a:r>
              <a:rPr lang="en-US" sz="4000" dirty="0" smtClean="0">
                <a:solidFill>
                  <a:srgbClr val="7F7F7F"/>
                </a:solidFill>
                <a:latin typeface="Calibri" pitchFamily="34" charset="0"/>
                <a:cs typeface="Calibri" panose="020F0502020204030204" pitchFamily="34" charset="0"/>
              </a:rPr>
              <a:t>8“-10” wide on your printed poster.</a:t>
            </a:r>
          </a:p>
          <a:p>
            <a:pPr lvl="0">
              <a:spcBef>
                <a:spcPts val="0"/>
              </a:spcBef>
              <a:spcAft>
                <a:spcPts val="1715"/>
              </a:spcAft>
            </a:pPr>
            <a:r>
              <a:rPr lang="en-US" sz="4000" dirty="0" smtClean="0">
                <a:solidFill>
                  <a:srgbClr val="7F7F7F"/>
                </a:solidFill>
                <a:latin typeface="Calibri" pitchFamily="34" charset="0"/>
                <a:cs typeface="Calibri" panose="020F0502020204030204" pitchFamily="34" charset="0"/>
              </a:rPr>
              <a:t>To preview the print quality of images, select a magnification of 100% when previewing your poster. This will give you a good idea of what it will look like in print. If you are laying out a large poster and using half-scale dimensions, be sure to preview your graphics at 200% to see them at their final printed size.</a:t>
            </a:r>
          </a:p>
          <a:p>
            <a:pPr lvl="0">
              <a:spcBef>
                <a:spcPts val="0"/>
              </a:spcBef>
              <a:spcAft>
                <a:spcPts val="1715"/>
              </a:spcAft>
            </a:pPr>
            <a:r>
              <a:rPr lang="en-US" sz="4000" dirty="0" smtClean="0">
                <a:solidFill>
                  <a:srgbClr val="7F7F7F"/>
                </a:solidFill>
                <a:latin typeface="Calibri" pitchFamily="34" charset="0"/>
                <a:cs typeface="Calibri" panose="020F0502020204030204" pitchFamily="34" charset="0"/>
              </a:rPr>
              <a:t>Please note that graphics from websites (such as the logo on your hospital's or university's home page) will only be 72dpi and not suitable for printing.</a:t>
            </a:r>
          </a:p>
          <a:p>
            <a:pPr lvl="0" algn="ctr">
              <a:spcBef>
                <a:spcPts val="0"/>
              </a:spcBef>
              <a:spcAft>
                <a:spcPts val="1715"/>
              </a:spcAft>
            </a:pPr>
            <a:r>
              <a:rPr lang="en-US" sz="2800" dirty="0" smtClean="0">
                <a:solidFill>
                  <a:srgbClr val="7F7F7F"/>
                </a:solidFill>
                <a:latin typeface="Calibri" pitchFamily="34" charset="0"/>
                <a:cs typeface="Calibri" panose="020F0502020204030204" pitchFamily="34" charset="0"/>
              </a:rPr>
              <a:t/>
            </a:r>
            <a:br>
              <a:rPr lang="en-US" sz="2800" dirty="0" smtClean="0">
                <a:solidFill>
                  <a:srgbClr val="7F7F7F"/>
                </a:solidFill>
                <a:latin typeface="Calibri" pitchFamily="34" charset="0"/>
                <a:cs typeface="Calibri" panose="020F0502020204030204" pitchFamily="34" charset="0"/>
              </a:rPr>
            </a:br>
            <a:r>
              <a:rPr lang="en-US" sz="2800" dirty="0" smtClean="0">
                <a:solidFill>
                  <a:srgbClr val="7F7F7F"/>
                </a:solidFill>
                <a:latin typeface="Calibri" pitchFamily="34" charset="0"/>
                <a:cs typeface="Calibri" panose="020F0502020204030204" pitchFamily="34" charset="0"/>
              </a:rPr>
              <a:t>[This sidebar area does not print.]</a:t>
            </a:r>
          </a:p>
        </p:txBody>
      </p:sp>
      <p:grpSp>
        <p:nvGrpSpPr>
          <p:cNvPr id="12" name="Group 11"/>
          <p:cNvGrpSpPr/>
          <p:nvPr userDrawn="1"/>
        </p:nvGrpSpPr>
        <p:grpSpPr>
          <a:xfrm>
            <a:off x="46177200" y="0"/>
            <a:ext cx="8686800" cy="27432000"/>
            <a:chOff x="33832800" y="0"/>
            <a:chExt cx="12801600" cy="43891200"/>
          </a:xfrm>
        </p:grpSpPr>
        <p:sp>
          <p:nvSpPr>
            <p:cNvPr id="13" name="Instructions"/>
            <p:cNvSpPr/>
            <p:nvPr userDrawn="1"/>
          </p:nvSpPr>
          <p:spPr>
            <a:xfrm>
              <a:off x="33832800" y="0"/>
              <a:ext cx="12801600" cy="43891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28600" tIns="228600" rIns="228600" bIns="228600" rtlCol="0" anchor="t"/>
            <a:lstStyle>
              <a:defPPr>
                <a:defRPr lang="en-US"/>
              </a:defPPr>
              <a:lvl1pPr marL="0" algn="l" defTabSz="3686861" rtl="0" eaLnBrk="1" latinLnBrk="0" hangingPunct="1">
                <a:defRPr sz="7258" kern="1200">
                  <a:solidFill>
                    <a:schemeClr val="lt1"/>
                  </a:solidFill>
                  <a:latin typeface="+mn-lt"/>
                  <a:ea typeface="+mn-ea"/>
                  <a:cs typeface="+mn-cs"/>
                </a:defRPr>
              </a:lvl1pPr>
              <a:lvl2pPr marL="1843430" algn="l" defTabSz="3686861" rtl="0" eaLnBrk="1" latinLnBrk="0" hangingPunct="1">
                <a:defRPr sz="7258" kern="1200">
                  <a:solidFill>
                    <a:schemeClr val="lt1"/>
                  </a:solidFill>
                  <a:latin typeface="+mn-lt"/>
                  <a:ea typeface="+mn-ea"/>
                  <a:cs typeface="+mn-cs"/>
                </a:defRPr>
              </a:lvl2pPr>
              <a:lvl3pPr marL="3686861" algn="l" defTabSz="3686861" rtl="0" eaLnBrk="1" latinLnBrk="0" hangingPunct="1">
                <a:defRPr sz="7258" kern="1200">
                  <a:solidFill>
                    <a:schemeClr val="lt1"/>
                  </a:solidFill>
                  <a:latin typeface="+mn-lt"/>
                  <a:ea typeface="+mn-ea"/>
                  <a:cs typeface="+mn-cs"/>
                </a:defRPr>
              </a:lvl3pPr>
              <a:lvl4pPr marL="5530291" algn="l" defTabSz="3686861" rtl="0" eaLnBrk="1" latinLnBrk="0" hangingPunct="1">
                <a:defRPr sz="7258" kern="1200">
                  <a:solidFill>
                    <a:schemeClr val="lt1"/>
                  </a:solidFill>
                  <a:latin typeface="+mn-lt"/>
                  <a:ea typeface="+mn-ea"/>
                  <a:cs typeface="+mn-cs"/>
                </a:defRPr>
              </a:lvl4pPr>
              <a:lvl5pPr marL="7373722" algn="l" defTabSz="3686861" rtl="0" eaLnBrk="1" latinLnBrk="0" hangingPunct="1">
                <a:defRPr sz="7258" kern="1200">
                  <a:solidFill>
                    <a:schemeClr val="lt1"/>
                  </a:solidFill>
                  <a:latin typeface="+mn-lt"/>
                  <a:ea typeface="+mn-ea"/>
                  <a:cs typeface="+mn-cs"/>
                </a:defRPr>
              </a:lvl5pPr>
              <a:lvl6pPr marL="9217152" algn="l" defTabSz="3686861" rtl="0" eaLnBrk="1" latinLnBrk="0" hangingPunct="1">
                <a:defRPr sz="7258" kern="1200">
                  <a:solidFill>
                    <a:schemeClr val="lt1"/>
                  </a:solidFill>
                  <a:latin typeface="+mn-lt"/>
                  <a:ea typeface="+mn-ea"/>
                  <a:cs typeface="+mn-cs"/>
                </a:defRPr>
              </a:lvl6pPr>
              <a:lvl7pPr marL="11060582" algn="l" defTabSz="3686861" rtl="0" eaLnBrk="1" latinLnBrk="0" hangingPunct="1">
                <a:defRPr sz="7258" kern="1200">
                  <a:solidFill>
                    <a:schemeClr val="lt1"/>
                  </a:solidFill>
                  <a:latin typeface="+mn-lt"/>
                  <a:ea typeface="+mn-ea"/>
                  <a:cs typeface="+mn-cs"/>
                </a:defRPr>
              </a:lvl7pPr>
              <a:lvl8pPr marL="12904013" algn="l" defTabSz="3686861" rtl="0" eaLnBrk="1" latinLnBrk="0" hangingPunct="1">
                <a:defRPr sz="7258" kern="1200">
                  <a:solidFill>
                    <a:schemeClr val="lt1"/>
                  </a:solidFill>
                  <a:latin typeface="+mn-lt"/>
                  <a:ea typeface="+mn-ea"/>
                  <a:cs typeface="+mn-cs"/>
                </a:defRPr>
              </a:lvl8pPr>
              <a:lvl9pPr marL="14747443" algn="l" defTabSz="3686861" rtl="0" eaLnBrk="1" latinLnBrk="0" hangingPunct="1">
                <a:defRPr sz="7258" kern="1200">
                  <a:solidFill>
                    <a:schemeClr val="lt1"/>
                  </a:solidFill>
                  <a:latin typeface="+mn-lt"/>
                  <a:ea typeface="+mn-ea"/>
                  <a:cs typeface="+mn-cs"/>
                </a:defRPr>
              </a:lvl9pPr>
            </a:lstStyle>
            <a:p>
              <a:pPr lvl="0">
                <a:spcBef>
                  <a:spcPts val="0"/>
                </a:spcBef>
                <a:spcAft>
                  <a:spcPts val="1715"/>
                </a:spcAft>
              </a:pPr>
              <a:r>
                <a:rPr lang="en-US" sz="6000" dirty="0" smtClean="0">
                  <a:solidFill>
                    <a:schemeClr val="bg1">
                      <a:lumMod val="50000"/>
                    </a:schemeClr>
                  </a:solidFill>
                  <a:latin typeface="Calibri" pitchFamily="34" charset="0"/>
                  <a:cs typeface="Calibri" panose="020F0502020204030204" pitchFamily="34" charset="0"/>
                </a:rPr>
                <a:t>Change</a:t>
              </a:r>
              <a:r>
                <a:rPr lang="en-US" sz="6000" baseline="0" dirty="0" smtClean="0">
                  <a:solidFill>
                    <a:schemeClr val="bg1">
                      <a:lumMod val="50000"/>
                    </a:schemeClr>
                  </a:solidFill>
                  <a:latin typeface="Calibri" pitchFamily="34" charset="0"/>
                  <a:cs typeface="Calibri" panose="020F0502020204030204" pitchFamily="34" charset="0"/>
                </a:rPr>
                <a:t> Color Theme</a:t>
              </a:r>
              <a:r>
                <a:rPr lang="en-US" sz="6000" dirty="0" smtClean="0">
                  <a:solidFill>
                    <a:schemeClr val="bg1">
                      <a:lumMod val="50000"/>
                    </a:schemeClr>
                  </a:solidFill>
                  <a:latin typeface="Calibri" pitchFamily="34" charset="0"/>
                  <a:cs typeface="Calibri" panose="020F0502020204030204" pitchFamily="34" charset="0"/>
                </a:rPr>
                <a:t>:</a:t>
              </a:r>
              <a:endParaRPr sz="600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r>
                <a:rPr lang="en-US" sz="4000" dirty="0" smtClean="0">
                  <a:solidFill>
                    <a:schemeClr val="bg1">
                      <a:lumMod val="50000"/>
                    </a:schemeClr>
                  </a:solidFill>
                  <a:latin typeface="Calibri" pitchFamily="34" charset="0"/>
                  <a:cs typeface="Calibri" panose="020F0502020204030204" pitchFamily="34" charset="0"/>
                </a:rPr>
                <a:t>This template is designed to use the built-in color themes in</a:t>
              </a:r>
              <a:r>
                <a:rPr lang="en-US" sz="4000" baseline="0" dirty="0" smtClean="0">
                  <a:solidFill>
                    <a:schemeClr val="bg1">
                      <a:lumMod val="50000"/>
                    </a:schemeClr>
                  </a:solidFill>
                  <a:latin typeface="Calibri" pitchFamily="34" charset="0"/>
                  <a:cs typeface="Calibri" panose="020F0502020204030204" pitchFamily="34" charset="0"/>
                </a:rPr>
                <a:t> the newer versions of PowerPoint.</a:t>
              </a:r>
            </a:p>
            <a:p>
              <a:pPr lvl="0">
                <a:spcBef>
                  <a:spcPts val="0"/>
                </a:spcBef>
                <a:spcAft>
                  <a:spcPts val="1715"/>
                </a:spcAft>
              </a:pPr>
              <a:r>
                <a:rPr lang="en-US" sz="4000" baseline="0" dirty="0" smtClean="0">
                  <a:solidFill>
                    <a:schemeClr val="bg1">
                      <a:lumMod val="50000"/>
                    </a:schemeClr>
                  </a:solidFill>
                  <a:latin typeface="Calibri" pitchFamily="34" charset="0"/>
                  <a:cs typeface="Calibri" panose="020F0502020204030204" pitchFamily="34" charset="0"/>
                </a:rPr>
                <a:t>To change the color theme, select the </a:t>
              </a:r>
              <a:r>
                <a:rPr lang="en-US" sz="4000" b="1" baseline="0" dirty="0" smtClean="0">
                  <a:solidFill>
                    <a:schemeClr val="bg1">
                      <a:lumMod val="50000"/>
                    </a:schemeClr>
                  </a:solidFill>
                  <a:latin typeface="Calibri" pitchFamily="34" charset="0"/>
                  <a:cs typeface="Calibri" panose="020F0502020204030204" pitchFamily="34" charset="0"/>
                </a:rPr>
                <a:t>Design</a:t>
              </a:r>
              <a:r>
                <a:rPr lang="en-US" sz="4000" baseline="0" dirty="0" smtClean="0">
                  <a:solidFill>
                    <a:schemeClr val="bg1">
                      <a:lumMod val="50000"/>
                    </a:schemeClr>
                  </a:solidFill>
                  <a:latin typeface="Calibri" pitchFamily="34" charset="0"/>
                  <a:cs typeface="Calibri" panose="020F0502020204030204" pitchFamily="34" charset="0"/>
                </a:rPr>
                <a:t> tab, then select the </a:t>
              </a:r>
              <a:r>
                <a:rPr lang="en-US" sz="4000" b="1" baseline="0" dirty="0" smtClean="0">
                  <a:solidFill>
                    <a:schemeClr val="bg1">
                      <a:lumMod val="50000"/>
                    </a:schemeClr>
                  </a:solidFill>
                  <a:latin typeface="Calibri" pitchFamily="34" charset="0"/>
                  <a:cs typeface="Calibri" panose="020F0502020204030204" pitchFamily="34" charset="0"/>
                </a:rPr>
                <a:t>Colors</a:t>
              </a:r>
              <a:r>
                <a:rPr lang="en-US" sz="4000" baseline="0" dirty="0" smtClean="0">
                  <a:solidFill>
                    <a:schemeClr val="bg1">
                      <a:lumMod val="50000"/>
                    </a:schemeClr>
                  </a:solidFill>
                  <a:latin typeface="Calibri" pitchFamily="34" charset="0"/>
                  <a:cs typeface="Calibri" panose="020F0502020204030204" pitchFamily="34" charset="0"/>
                </a:rPr>
                <a:t> drop-down list.</a:t>
              </a:r>
            </a:p>
            <a:p>
              <a:pPr lvl="0">
                <a:spcBef>
                  <a:spcPts val="0"/>
                </a:spcBef>
                <a:spcAft>
                  <a:spcPts val="1715"/>
                </a:spcAft>
              </a:pPr>
              <a:endParaRPr lang="en-US" sz="4000" baseline="0" dirty="0" smtClean="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smtClean="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smtClean="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smtClean="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smtClean="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smtClean="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smtClean="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smtClean="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smtClean="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r>
                <a:rPr lang="en-US" sz="4000" baseline="0" dirty="0" smtClean="0">
                  <a:solidFill>
                    <a:schemeClr val="bg1">
                      <a:lumMod val="50000"/>
                    </a:schemeClr>
                  </a:solidFill>
                  <a:latin typeface="Calibri" pitchFamily="34" charset="0"/>
                  <a:cs typeface="Calibri" panose="020F0502020204030204" pitchFamily="34" charset="0"/>
                </a:rPr>
                <a:t>The default color theme for this template is “Office”, so you can always return to that after trying some of the alternatives.</a:t>
              </a:r>
            </a:p>
            <a:p>
              <a:pPr lvl="0">
                <a:spcBef>
                  <a:spcPts val="0"/>
                </a:spcBef>
                <a:spcAft>
                  <a:spcPts val="1715"/>
                </a:spcAft>
              </a:pPr>
              <a:r>
                <a:rPr lang="en-US" sz="6000" dirty="0" smtClean="0">
                  <a:solidFill>
                    <a:schemeClr val="bg1">
                      <a:lumMod val="50000"/>
                    </a:schemeClr>
                  </a:solidFill>
                  <a:latin typeface="Calibri" pitchFamily="34" charset="0"/>
                  <a:cs typeface="Calibri" panose="020F0502020204030204" pitchFamily="34" charset="0"/>
                </a:rPr>
                <a:t>Printing Your Poster:</a:t>
              </a:r>
            </a:p>
            <a:p>
              <a:pPr lvl="0">
                <a:spcBef>
                  <a:spcPts val="0"/>
                </a:spcBef>
                <a:spcAft>
                  <a:spcPts val="1715"/>
                </a:spcAft>
              </a:pPr>
              <a:r>
                <a:rPr lang="en-US" sz="4000" dirty="0" smtClean="0">
                  <a:solidFill>
                    <a:schemeClr val="bg1">
                      <a:lumMod val="50000"/>
                    </a:schemeClr>
                  </a:solidFill>
                  <a:latin typeface="Calibri" pitchFamily="34" charset="0"/>
                  <a:cs typeface="Calibri" panose="020F0502020204030204" pitchFamily="34" charset="0"/>
                </a:rPr>
                <a:t>Once your poster file is ready, visit</a:t>
              </a:r>
              <a:r>
                <a:rPr lang="en-US" sz="4000" baseline="0" dirty="0" smtClean="0">
                  <a:solidFill>
                    <a:schemeClr val="bg1">
                      <a:lumMod val="50000"/>
                    </a:schemeClr>
                  </a:solidFill>
                  <a:latin typeface="Calibri" pitchFamily="34" charset="0"/>
                  <a:cs typeface="Calibri" panose="020F0502020204030204" pitchFamily="34" charset="0"/>
                </a:rPr>
                <a:t> </a:t>
              </a:r>
              <a:r>
                <a:rPr lang="en-US" sz="4000" b="1" baseline="0" dirty="0" smtClean="0">
                  <a:solidFill>
                    <a:schemeClr val="bg1">
                      <a:lumMod val="50000"/>
                    </a:schemeClr>
                  </a:solidFill>
                  <a:latin typeface="Calibri" pitchFamily="34" charset="0"/>
                  <a:cs typeface="Calibri" panose="020F0502020204030204" pitchFamily="34" charset="0"/>
                </a:rPr>
                <a:t>www.genigraphics.com</a:t>
              </a:r>
              <a:r>
                <a:rPr lang="en-US" sz="4000" baseline="0" dirty="0" smtClean="0">
                  <a:solidFill>
                    <a:schemeClr val="bg1">
                      <a:lumMod val="50000"/>
                    </a:schemeClr>
                  </a:solidFill>
                  <a:latin typeface="Calibri" pitchFamily="34" charset="0"/>
                  <a:cs typeface="Calibri" panose="020F0502020204030204" pitchFamily="34" charset="0"/>
                </a:rPr>
                <a:t> to order a high-quality, affordable poster print. Every order receives a free design review and we can deliver as fast as next business day within the US and Canada. </a:t>
              </a:r>
            </a:p>
            <a:p>
              <a:pPr lvl="0">
                <a:spcBef>
                  <a:spcPts val="0"/>
                </a:spcBef>
                <a:spcAft>
                  <a:spcPts val="1715"/>
                </a:spcAft>
              </a:pPr>
              <a:r>
                <a:rPr lang="en-US" sz="4000" baseline="0" dirty="0" smtClean="0">
                  <a:solidFill>
                    <a:schemeClr val="bg1">
                      <a:lumMod val="50000"/>
                    </a:schemeClr>
                  </a:solidFill>
                  <a:latin typeface="Calibri" pitchFamily="34" charset="0"/>
                  <a:cs typeface="Calibri" panose="020F0502020204030204" pitchFamily="34" charset="0"/>
                </a:rPr>
                <a:t>Genigraphics® has been producing output from PowerPoint® longer than anyone in the industry; dating back to when we helped Microsoft® design the PowerPoint® software. </a:t>
              </a:r>
            </a:p>
            <a:p>
              <a:pPr lvl="0">
                <a:spcBef>
                  <a:spcPts val="0"/>
                </a:spcBef>
                <a:spcAft>
                  <a:spcPts val="0"/>
                </a:spcAft>
              </a:pPr>
              <a:endParaRPr lang="en-US" sz="4000" baseline="0" dirty="0" smtClean="0">
                <a:solidFill>
                  <a:schemeClr val="bg1">
                    <a:lumMod val="50000"/>
                  </a:schemeClr>
                </a:solidFill>
                <a:latin typeface="Calibri" pitchFamily="34" charset="0"/>
                <a:cs typeface="Calibri" panose="020F0502020204030204" pitchFamily="34" charset="0"/>
              </a:endParaRPr>
            </a:p>
            <a:p>
              <a:pPr lvl="0" algn="ctr">
                <a:spcBef>
                  <a:spcPts val="0"/>
                </a:spcBef>
                <a:spcAft>
                  <a:spcPts val="0"/>
                </a:spcAft>
              </a:pPr>
              <a:r>
                <a:rPr lang="en-US" sz="4000" baseline="0" dirty="0" smtClean="0">
                  <a:solidFill>
                    <a:schemeClr val="bg1">
                      <a:lumMod val="50000"/>
                    </a:schemeClr>
                  </a:solidFill>
                  <a:latin typeface="Calibri" pitchFamily="34" charset="0"/>
                  <a:cs typeface="Calibri" panose="020F0502020204030204" pitchFamily="34" charset="0"/>
                </a:rPr>
                <a:t>US and Canada:  1-800-790-4001</a:t>
              </a:r>
              <a:br>
                <a:rPr lang="en-US" sz="4000" baseline="0" dirty="0" smtClean="0">
                  <a:solidFill>
                    <a:schemeClr val="bg1">
                      <a:lumMod val="50000"/>
                    </a:schemeClr>
                  </a:solidFill>
                  <a:latin typeface="Calibri" pitchFamily="34" charset="0"/>
                  <a:cs typeface="Calibri" panose="020F0502020204030204" pitchFamily="34" charset="0"/>
                </a:rPr>
              </a:br>
              <a:r>
                <a:rPr lang="en-US" sz="4000" baseline="0" dirty="0" smtClean="0">
                  <a:solidFill>
                    <a:schemeClr val="bg1">
                      <a:lumMod val="50000"/>
                    </a:schemeClr>
                  </a:solidFill>
                  <a:latin typeface="Calibri" pitchFamily="34" charset="0"/>
                  <a:cs typeface="Calibri" panose="020F0502020204030204" pitchFamily="34" charset="0"/>
                </a:rPr>
                <a:t>Email: info@genigraphics.com</a:t>
              </a:r>
            </a:p>
            <a:p>
              <a:pPr lvl="0" algn="ctr">
                <a:spcBef>
                  <a:spcPts val="0"/>
                </a:spcBef>
                <a:spcAft>
                  <a:spcPts val="0"/>
                </a:spcAft>
              </a:pPr>
              <a:r>
                <a:rPr lang="en-US" sz="2800" dirty="0" smtClean="0">
                  <a:solidFill>
                    <a:schemeClr val="bg1">
                      <a:lumMod val="50000"/>
                    </a:schemeClr>
                  </a:solidFill>
                  <a:latin typeface="Calibri" pitchFamily="34" charset="0"/>
                  <a:cs typeface="Calibri" panose="020F0502020204030204" pitchFamily="34" charset="0"/>
                </a:rPr>
                <a:t/>
              </a:r>
              <a:br>
                <a:rPr lang="en-US" sz="2800" dirty="0" smtClean="0">
                  <a:solidFill>
                    <a:schemeClr val="bg1">
                      <a:lumMod val="50000"/>
                    </a:schemeClr>
                  </a:solidFill>
                  <a:latin typeface="Calibri" pitchFamily="34" charset="0"/>
                  <a:cs typeface="Calibri" panose="020F0502020204030204" pitchFamily="34" charset="0"/>
                </a:rPr>
              </a:br>
              <a:r>
                <a:rPr lang="en-US" sz="2800" dirty="0" smtClean="0">
                  <a:solidFill>
                    <a:schemeClr val="bg1">
                      <a:lumMod val="50000"/>
                    </a:schemeClr>
                  </a:solidFill>
                  <a:latin typeface="Calibri" pitchFamily="34" charset="0"/>
                  <a:cs typeface="Calibri" panose="020F0502020204030204" pitchFamily="34" charset="0"/>
                </a:rPr>
                <a:t>[This sidebar area does not print.]</a:t>
              </a:r>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281342" y="9626034"/>
              <a:ext cx="11904515" cy="10246926"/>
            </a:xfrm>
            <a:prstGeom prst="rect">
              <a:avLst/>
            </a:prstGeom>
          </p:spPr>
        </p:pic>
      </p:grpSp>
      <p:pic>
        <p:nvPicPr>
          <p:cNvPr id="2" name="Pictur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233600" y="27127200"/>
            <a:ext cx="5297435" cy="185928"/>
          </a:xfrm>
          <a:prstGeom prst="rect">
            <a:avLst/>
          </a:prstGeom>
        </p:spPr>
      </p:pic>
    </p:spTree>
    <p:extLst>
      <p:ext uri="{BB962C8B-B14F-4D97-AF65-F5344CB8AC3E}">
        <p14:creationId xmlns:p14="http://schemas.microsoft.com/office/powerpoint/2010/main" val="3812944807"/>
      </p:ext>
    </p:extLst>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85D6BDF-9D0E-4E2B-85B8-D8F4790360C9}" type="datetimeFigureOut">
              <a:rPr lang="en-US" smtClean="0"/>
              <a:t>1/6/20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BB075EA-769C-4ECD-B48E-D6FCDC24F876}" type="slidenum">
              <a:rPr lang="en-US" smtClean="0"/>
              <a:t>‹#›</a:t>
            </a:fld>
            <a:endParaRPr lang="en-US" dirty="0"/>
          </a:p>
        </p:txBody>
      </p:sp>
    </p:spTree>
    <p:extLst>
      <p:ext uri="{BB962C8B-B14F-4D97-AF65-F5344CB8AC3E}">
        <p14:creationId xmlns:p14="http://schemas.microsoft.com/office/powerpoint/2010/main" val="2931665100"/>
      </p:ext>
    </p:extLst>
  </p:cSld>
  <p:clrMapOvr>
    <a:masterClrMapping/>
  </p:clrMapOvr>
  <p:timing>
    <p:tnLst>
      <p:par>
        <p:cTn xmlns:p14="http://schemas.microsoft.com/office/powerpoint/2010/main" id="1" dur="indefinite" restart="never" nodeType="tmRoot"/>
      </p:par>
    </p:tnLst>
  </p:timing>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0" y="1098552"/>
            <a:ext cx="41148000" cy="4572000"/>
          </a:xfrm>
          <a:prstGeom prst="rect">
            <a:avLst/>
          </a:prstGeom>
        </p:spPr>
        <p:txBody>
          <a:bodyPr vert="horz" lIns="313384" tIns="156693" rIns="313384" bIns="156693"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2286000" y="6400804"/>
            <a:ext cx="41148000" cy="18103853"/>
          </a:xfrm>
          <a:prstGeom prst="rect">
            <a:avLst/>
          </a:prstGeom>
        </p:spPr>
        <p:txBody>
          <a:bodyPr vert="horz" lIns="313384" tIns="156693" rIns="313384" bIns="156693"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2286000" y="25425403"/>
            <a:ext cx="10668000" cy="1460500"/>
          </a:xfrm>
          <a:prstGeom prst="rect">
            <a:avLst/>
          </a:prstGeom>
        </p:spPr>
        <p:txBody>
          <a:bodyPr vert="horz" lIns="313384" tIns="156693" rIns="313384" bIns="156693" rtlCol="0" anchor="ctr"/>
          <a:lstStyle>
            <a:lvl1pPr algn="l">
              <a:defRPr sz="4300">
                <a:solidFill>
                  <a:schemeClr val="tx1">
                    <a:tint val="75000"/>
                  </a:schemeClr>
                </a:solidFill>
              </a:defRPr>
            </a:lvl1pPr>
          </a:lstStyle>
          <a:p>
            <a:fld id="{985D6BDF-9D0E-4E2B-85B8-D8F4790360C9}" type="datetimeFigureOut">
              <a:rPr lang="en-US" smtClean="0"/>
              <a:t>1/6/20</a:t>
            </a:fld>
            <a:endParaRPr lang="en-US" dirty="0"/>
          </a:p>
        </p:txBody>
      </p:sp>
      <p:sp>
        <p:nvSpPr>
          <p:cNvPr id="5" name="Footer Placeholder 4"/>
          <p:cNvSpPr>
            <a:spLocks noGrp="1"/>
          </p:cNvSpPr>
          <p:nvPr>
            <p:ph type="ftr" sz="quarter" idx="3"/>
          </p:nvPr>
        </p:nvSpPr>
        <p:spPr>
          <a:xfrm>
            <a:off x="15621000" y="25425403"/>
            <a:ext cx="14478000" cy="1460500"/>
          </a:xfrm>
          <a:prstGeom prst="rect">
            <a:avLst/>
          </a:prstGeom>
        </p:spPr>
        <p:txBody>
          <a:bodyPr vert="horz" lIns="313384" tIns="156693" rIns="313384" bIns="156693" rtlCol="0" anchor="ctr"/>
          <a:lstStyle>
            <a:lvl1pPr algn="ctr">
              <a:defRPr sz="43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32766000" y="25425403"/>
            <a:ext cx="10668000" cy="1460500"/>
          </a:xfrm>
          <a:prstGeom prst="rect">
            <a:avLst/>
          </a:prstGeom>
        </p:spPr>
        <p:txBody>
          <a:bodyPr vert="horz" lIns="313384" tIns="156693" rIns="313384" bIns="156693" rtlCol="0" anchor="ctr"/>
          <a:lstStyle>
            <a:lvl1pPr algn="r">
              <a:defRPr sz="4300">
                <a:solidFill>
                  <a:schemeClr val="tx1">
                    <a:tint val="75000"/>
                  </a:schemeClr>
                </a:solidFill>
              </a:defRPr>
            </a:lvl1pPr>
          </a:lstStyle>
          <a:p>
            <a:fld id="{FBB075EA-769C-4ECD-B48E-D6FCDC24F876}" type="slidenum">
              <a:rPr lang="en-US" smtClean="0"/>
              <a:t>‹#›</a:t>
            </a:fld>
            <a:endParaRPr lang="en-US" dirty="0"/>
          </a:p>
        </p:txBody>
      </p:sp>
    </p:spTree>
    <p:extLst>
      <p:ext uri="{BB962C8B-B14F-4D97-AF65-F5344CB8AC3E}">
        <p14:creationId xmlns:p14="http://schemas.microsoft.com/office/powerpoint/2010/main" val="72322184"/>
      </p:ext>
    </p:extLst>
  </p:cSld>
  <p:clrMap bg1="lt1" tx1="dk1" bg2="lt2" tx2="dk2" accent1="accent1" accent2="accent2" accent3="accent3" accent4="accent4" accent5="accent5" accent6="accent6" hlink="hlink" folHlink="folHlink"/>
  <p:sldLayoutIdLst>
    <p:sldLayoutId id="2147483649" r:id="rId1"/>
    <p:sldLayoutId id="2147483650" r:id="rId2"/>
  </p:sldLayoutIdLst>
  <p:timing>
    <p:tnLst>
      <p:par>
        <p:cTn xmlns:p14="http://schemas.microsoft.com/office/powerpoint/2010/main" id="1" dur="indefinite" restart="never" nodeType="tmRoot"/>
      </p:par>
    </p:tnLst>
  </p:timing>
  <p:txStyles>
    <p:titleStyle>
      <a:lvl1pPr algn="ctr" defTabSz="3133838" rtl="0" eaLnBrk="1" latinLnBrk="0" hangingPunct="1">
        <a:spcBef>
          <a:spcPct val="0"/>
        </a:spcBef>
        <a:buNone/>
        <a:defRPr sz="5600" kern="1200">
          <a:solidFill>
            <a:schemeClr val="tx1"/>
          </a:solidFill>
          <a:latin typeface="+mj-lt"/>
          <a:ea typeface="+mj-ea"/>
          <a:cs typeface="+mj-cs"/>
        </a:defRPr>
      </a:lvl1pPr>
    </p:titleStyle>
    <p:bodyStyle>
      <a:lvl1pPr marL="326442"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1pPr>
      <a:lvl2pPr marL="652882"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2pPr>
      <a:lvl3pPr marL="979326"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3pPr>
      <a:lvl4pPr marL="1305766"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4pPr>
      <a:lvl5pPr marL="1632209"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5pPr>
      <a:lvl6pPr marL="8618058"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6pPr>
      <a:lvl7pPr marL="10184977"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7pPr>
      <a:lvl8pPr marL="11751898"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8pPr>
      <a:lvl9pPr marL="13318816"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9pPr>
    </p:bodyStyle>
    <p:otherStyle>
      <a:defPPr>
        <a:defRPr lang="en-US"/>
      </a:defPPr>
      <a:lvl1pPr marL="0" algn="l" defTabSz="3133838" rtl="0" eaLnBrk="1" latinLnBrk="0" hangingPunct="1">
        <a:defRPr sz="6200" kern="1200">
          <a:solidFill>
            <a:schemeClr val="tx1"/>
          </a:solidFill>
          <a:latin typeface="+mn-lt"/>
          <a:ea typeface="+mn-ea"/>
          <a:cs typeface="+mn-cs"/>
        </a:defRPr>
      </a:lvl1pPr>
      <a:lvl2pPr marL="1566921" algn="l" defTabSz="3133838" rtl="0" eaLnBrk="1" latinLnBrk="0" hangingPunct="1">
        <a:defRPr sz="6200" kern="1200">
          <a:solidFill>
            <a:schemeClr val="tx1"/>
          </a:solidFill>
          <a:latin typeface="+mn-lt"/>
          <a:ea typeface="+mn-ea"/>
          <a:cs typeface="+mn-cs"/>
        </a:defRPr>
      </a:lvl2pPr>
      <a:lvl3pPr marL="3133838" algn="l" defTabSz="3133838" rtl="0" eaLnBrk="1" latinLnBrk="0" hangingPunct="1">
        <a:defRPr sz="6200" kern="1200">
          <a:solidFill>
            <a:schemeClr val="tx1"/>
          </a:solidFill>
          <a:latin typeface="+mn-lt"/>
          <a:ea typeface="+mn-ea"/>
          <a:cs typeface="+mn-cs"/>
        </a:defRPr>
      </a:lvl3pPr>
      <a:lvl4pPr marL="4700760" algn="l" defTabSz="3133838" rtl="0" eaLnBrk="1" latinLnBrk="0" hangingPunct="1">
        <a:defRPr sz="6200" kern="1200">
          <a:solidFill>
            <a:schemeClr val="tx1"/>
          </a:solidFill>
          <a:latin typeface="+mn-lt"/>
          <a:ea typeface="+mn-ea"/>
          <a:cs typeface="+mn-cs"/>
        </a:defRPr>
      </a:lvl4pPr>
      <a:lvl5pPr marL="6267679" algn="l" defTabSz="3133838" rtl="0" eaLnBrk="1" latinLnBrk="0" hangingPunct="1">
        <a:defRPr sz="6200" kern="1200">
          <a:solidFill>
            <a:schemeClr val="tx1"/>
          </a:solidFill>
          <a:latin typeface="+mn-lt"/>
          <a:ea typeface="+mn-ea"/>
          <a:cs typeface="+mn-cs"/>
        </a:defRPr>
      </a:lvl5pPr>
      <a:lvl6pPr marL="7834598" algn="l" defTabSz="3133838" rtl="0" eaLnBrk="1" latinLnBrk="0" hangingPunct="1">
        <a:defRPr sz="6200" kern="1200">
          <a:solidFill>
            <a:schemeClr val="tx1"/>
          </a:solidFill>
          <a:latin typeface="+mn-lt"/>
          <a:ea typeface="+mn-ea"/>
          <a:cs typeface="+mn-cs"/>
        </a:defRPr>
      </a:lvl6pPr>
      <a:lvl7pPr marL="9401516" algn="l" defTabSz="3133838" rtl="0" eaLnBrk="1" latinLnBrk="0" hangingPunct="1">
        <a:defRPr sz="6200" kern="1200">
          <a:solidFill>
            <a:schemeClr val="tx1"/>
          </a:solidFill>
          <a:latin typeface="+mn-lt"/>
          <a:ea typeface="+mn-ea"/>
          <a:cs typeface="+mn-cs"/>
        </a:defRPr>
      </a:lvl7pPr>
      <a:lvl8pPr marL="10968437" algn="l" defTabSz="3133838" rtl="0" eaLnBrk="1" latinLnBrk="0" hangingPunct="1">
        <a:defRPr sz="6200" kern="1200">
          <a:solidFill>
            <a:schemeClr val="tx1"/>
          </a:solidFill>
          <a:latin typeface="+mn-lt"/>
          <a:ea typeface="+mn-ea"/>
          <a:cs typeface="+mn-cs"/>
        </a:defRPr>
      </a:lvl8pPr>
      <a:lvl9pPr marL="12535358" algn="l" defTabSz="3133838" rtl="0" eaLnBrk="1" latinLnBrk="0" hangingPunct="1">
        <a:defRPr sz="6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png"/><Relationship Id="rId7" Type="http://schemas.openxmlformats.org/officeDocument/2006/relationships/image" Target="../media/image7.png"/><Relationship Id="rId8" Type="http://schemas.openxmlformats.org/officeDocument/2006/relationships/image" Target="../media/image8.png"/><Relationship Id="rId9" Type="http://schemas.openxmlformats.org/officeDocument/2006/relationships/image" Target="../media/image9.png"/><Relationship Id="rId10" Type="http://schemas.openxmlformats.org/officeDocument/2006/relationships/image" Target="../media/image10.png"/><Relationship Id="rId1" Type="http://schemas.openxmlformats.org/officeDocument/2006/relationships/slideLayout" Target="../slideLayouts/slideLayout1.xml"/><Relationship Id="rId2" Type="http://schemas.openxmlformats.org/officeDocument/2006/relationships/hyperlink" Target="https://sites.google.com/view/hope-clinic-videos/hom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22"/>
          <p:cNvSpPr txBox="1">
            <a:spLocks noChangeArrowheads="1"/>
          </p:cNvSpPr>
          <p:nvPr/>
        </p:nvSpPr>
        <p:spPr bwMode="auto">
          <a:xfrm>
            <a:off x="5715000" y="91904"/>
            <a:ext cx="34290000" cy="16435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0449" tIns="326133" rIns="130449" bIns="326133" anchor="ctr" anchorCtr="0">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algn="ctr" eaLnBrk="1" hangingPunct="1"/>
            <a:r>
              <a:rPr lang="en-US" sz="6400" dirty="0">
                <a:solidFill>
                  <a:srgbClr val="FFFFFF"/>
                </a:solidFill>
              </a:rPr>
              <a:t>Hope Ophthalmology Free Clinic: Training Videos and Website </a:t>
            </a:r>
            <a:endParaRPr lang="en-US" sz="6400" b="1" dirty="0">
              <a:solidFill>
                <a:srgbClr val="FFFFFF"/>
              </a:solidFill>
              <a:latin typeface="+mn-lt"/>
            </a:endParaRPr>
          </a:p>
        </p:txBody>
      </p:sp>
      <p:sp>
        <p:nvSpPr>
          <p:cNvPr id="5" name="Text Box 123"/>
          <p:cNvSpPr txBox="1">
            <a:spLocks noChangeArrowheads="1"/>
          </p:cNvSpPr>
          <p:nvPr/>
        </p:nvSpPr>
        <p:spPr bwMode="auto">
          <a:xfrm>
            <a:off x="5715000" y="1295414"/>
            <a:ext cx="34290000" cy="21336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0449" tIns="130449" rIns="130449" bIns="130449" anchor="ctr" anchorCtr="0"/>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algn="ctr" eaLnBrk="1" hangingPunct="1"/>
            <a:r>
              <a:rPr lang="en-US" sz="4100" dirty="0">
                <a:solidFill>
                  <a:schemeClr val="accent3">
                    <a:lumMod val="20000"/>
                    <a:lumOff val="80000"/>
                  </a:schemeClr>
                </a:solidFill>
                <a:latin typeface="+mn-lt"/>
              </a:rPr>
              <a:t>Benjamin Otte, MPP</a:t>
            </a:r>
            <a:r>
              <a:rPr lang="en-US" sz="4100" baseline="30000" dirty="0">
                <a:solidFill>
                  <a:schemeClr val="accent3">
                    <a:lumMod val="20000"/>
                    <a:lumOff val="80000"/>
                  </a:schemeClr>
                </a:solidFill>
                <a:latin typeface="+mn-lt"/>
              </a:rPr>
              <a:t>1</a:t>
            </a:r>
            <a:endParaRPr lang="en-US" sz="4100" dirty="0">
              <a:solidFill>
                <a:schemeClr val="accent3">
                  <a:lumMod val="20000"/>
                  <a:lumOff val="80000"/>
                </a:schemeClr>
              </a:solidFill>
              <a:latin typeface="+mn-lt"/>
            </a:endParaRPr>
          </a:p>
          <a:p>
            <a:pPr algn="ctr" eaLnBrk="1" hangingPunct="1"/>
            <a:r>
              <a:rPr lang="en-US" sz="4100" dirty="0">
                <a:solidFill>
                  <a:schemeClr val="accent3">
                    <a:lumMod val="20000"/>
                    <a:lumOff val="80000"/>
                  </a:schemeClr>
                </a:solidFill>
                <a:latin typeface="+mn-lt"/>
              </a:rPr>
              <a:t>Advisor: Paula Anne </a:t>
            </a:r>
            <a:r>
              <a:rPr lang="en-US" sz="4100" dirty="0" smtClean="0">
                <a:solidFill>
                  <a:schemeClr val="accent3">
                    <a:lumMod val="20000"/>
                    <a:lumOff val="80000"/>
                  </a:schemeClr>
                </a:solidFill>
                <a:latin typeface="+mn-lt"/>
              </a:rPr>
              <a:t>Newman-Casey</a:t>
            </a:r>
            <a:r>
              <a:rPr lang="en-US" sz="4100" baseline="30000" dirty="0">
                <a:solidFill>
                  <a:schemeClr val="accent3">
                    <a:lumMod val="20000"/>
                    <a:lumOff val="80000"/>
                  </a:schemeClr>
                </a:solidFill>
                <a:latin typeface="+mn-lt"/>
              </a:rPr>
              <a:t>,</a:t>
            </a:r>
            <a:r>
              <a:rPr lang="en-US" sz="4100" dirty="0">
                <a:solidFill>
                  <a:schemeClr val="accent3">
                    <a:lumMod val="20000"/>
                    <a:lumOff val="80000"/>
                  </a:schemeClr>
                </a:solidFill>
                <a:latin typeface="+mn-lt"/>
              </a:rPr>
              <a:t> MD, MS</a:t>
            </a:r>
            <a:r>
              <a:rPr lang="en-US" sz="4100" baseline="30000" dirty="0">
                <a:solidFill>
                  <a:schemeClr val="accent3">
                    <a:lumMod val="20000"/>
                    <a:lumOff val="80000"/>
                  </a:schemeClr>
                </a:solidFill>
                <a:latin typeface="+mn-lt"/>
              </a:rPr>
              <a:t>2</a:t>
            </a:r>
            <a:endParaRPr lang="en-US" sz="4100" baseline="30000" dirty="0">
              <a:solidFill>
                <a:schemeClr val="accent3">
                  <a:lumMod val="20000"/>
                  <a:lumOff val="80000"/>
                </a:schemeClr>
              </a:solidFill>
              <a:latin typeface="+mn-lt"/>
            </a:endParaRPr>
          </a:p>
          <a:p>
            <a:pPr algn="ctr" eaLnBrk="1" hangingPunct="1"/>
            <a:r>
              <a:rPr lang="en-US" sz="4100" baseline="30000" dirty="0">
                <a:solidFill>
                  <a:schemeClr val="accent3">
                    <a:lumMod val="20000"/>
                    <a:lumOff val="80000"/>
                  </a:schemeClr>
                </a:solidFill>
                <a:latin typeface="+mn-lt"/>
              </a:rPr>
              <a:t>1</a:t>
            </a:r>
            <a:r>
              <a:rPr lang="en-US" sz="4100" dirty="0">
                <a:solidFill>
                  <a:schemeClr val="accent3">
                    <a:lumMod val="20000"/>
                    <a:lumOff val="80000"/>
                  </a:schemeClr>
                </a:solidFill>
                <a:latin typeface="+mn-lt"/>
              </a:rPr>
              <a:t>University of </a:t>
            </a:r>
            <a:r>
              <a:rPr lang="en-US" sz="4100" dirty="0">
                <a:solidFill>
                  <a:schemeClr val="accent3">
                    <a:lumMod val="20000"/>
                    <a:lumOff val="80000"/>
                  </a:schemeClr>
                </a:solidFill>
                <a:latin typeface="+mn-lt"/>
              </a:rPr>
              <a:t>Michigan Medical School, </a:t>
            </a:r>
            <a:r>
              <a:rPr lang="en-US" sz="4100" baseline="30000" dirty="0">
                <a:solidFill>
                  <a:schemeClr val="accent3">
                    <a:lumMod val="20000"/>
                    <a:lumOff val="80000"/>
                  </a:schemeClr>
                </a:solidFill>
                <a:latin typeface="+mn-lt"/>
              </a:rPr>
              <a:t>2</a:t>
            </a:r>
            <a:r>
              <a:rPr lang="en-US" sz="4100" dirty="0">
                <a:solidFill>
                  <a:schemeClr val="accent3">
                    <a:lumMod val="20000"/>
                    <a:lumOff val="80000"/>
                  </a:schemeClr>
                </a:solidFill>
                <a:latin typeface="+mn-lt"/>
              </a:rPr>
              <a:t>University of Michigan Kellogg Eye Center</a:t>
            </a:r>
            <a:endParaRPr lang="en-US" sz="4100" dirty="0">
              <a:solidFill>
                <a:schemeClr val="accent3">
                  <a:lumMod val="20000"/>
                  <a:lumOff val="80000"/>
                </a:schemeClr>
              </a:solidFill>
              <a:latin typeface="+mn-lt"/>
            </a:endParaRPr>
          </a:p>
        </p:txBody>
      </p:sp>
      <p:sp>
        <p:nvSpPr>
          <p:cNvPr id="24" name="TextBox 23"/>
          <p:cNvSpPr txBox="1"/>
          <p:nvPr/>
        </p:nvSpPr>
        <p:spPr>
          <a:xfrm>
            <a:off x="1778023" y="25031704"/>
            <a:ext cx="5098831" cy="1481625"/>
          </a:xfrm>
          <a:prstGeom prst="rect">
            <a:avLst/>
          </a:prstGeom>
          <a:solidFill>
            <a:schemeClr val="accent1">
              <a:lumMod val="40000"/>
              <a:lumOff val="60000"/>
            </a:schemeClr>
          </a:solidFill>
        </p:spPr>
        <p:txBody>
          <a:bodyPr wrap="none" lIns="65229" tIns="32608" rIns="65229" bIns="32608" rtlCol="0">
            <a:spAutoFit/>
          </a:bodyPr>
          <a:lstStyle/>
          <a:p>
            <a:r>
              <a:rPr lang="en-US" sz="2300" dirty="0"/>
              <a:t>Benjamin Otte</a:t>
            </a:r>
            <a:endParaRPr lang="en-US" sz="2300" dirty="0"/>
          </a:p>
          <a:p>
            <a:r>
              <a:rPr lang="en-US" sz="2300" dirty="0"/>
              <a:t>University of Michigan Medical School</a:t>
            </a:r>
            <a:endParaRPr lang="en-US" sz="2300" dirty="0"/>
          </a:p>
          <a:p>
            <a:r>
              <a:rPr lang="en-US" sz="2300" dirty="0"/>
              <a:t>Email</a:t>
            </a:r>
            <a:r>
              <a:rPr lang="en-US" sz="2300" dirty="0"/>
              <a:t>: </a:t>
            </a:r>
            <a:r>
              <a:rPr lang="en-US" sz="2300" dirty="0" err="1"/>
              <a:t>botte@umich.edu</a:t>
            </a:r>
            <a:endParaRPr lang="en-US" sz="2300" dirty="0"/>
          </a:p>
          <a:p>
            <a:endParaRPr lang="en-US" sz="2300" dirty="0"/>
          </a:p>
        </p:txBody>
      </p:sp>
      <p:sp>
        <p:nvSpPr>
          <p:cNvPr id="25" name="TextBox 24"/>
          <p:cNvSpPr txBox="1"/>
          <p:nvPr/>
        </p:nvSpPr>
        <p:spPr>
          <a:xfrm>
            <a:off x="1778013" y="24288766"/>
            <a:ext cx="2088792" cy="696795"/>
          </a:xfrm>
          <a:prstGeom prst="rect">
            <a:avLst/>
          </a:prstGeom>
          <a:noFill/>
        </p:spPr>
        <p:txBody>
          <a:bodyPr wrap="none" lIns="65229" tIns="32608" rIns="65229" bIns="32608" rtlCol="0">
            <a:spAutoFit/>
          </a:bodyPr>
          <a:lstStyle/>
          <a:p>
            <a:r>
              <a:rPr lang="en-US" sz="4100" b="1" dirty="0"/>
              <a:t>Contact</a:t>
            </a:r>
          </a:p>
        </p:txBody>
      </p:sp>
      <p:sp>
        <p:nvSpPr>
          <p:cNvPr id="26" name="TextBox 25"/>
          <p:cNvSpPr txBox="1"/>
          <p:nvPr/>
        </p:nvSpPr>
        <p:spPr>
          <a:xfrm>
            <a:off x="22783800" y="25069800"/>
            <a:ext cx="20320000" cy="1828800"/>
          </a:xfrm>
          <a:prstGeom prst="rect">
            <a:avLst/>
          </a:prstGeom>
          <a:noFill/>
        </p:spPr>
        <p:txBody>
          <a:bodyPr wrap="square" lIns="65229" tIns="65229" rIns="65229" bIns="65229" numCol="1" spcCol="326133" rtlCol="0">
            <a:noAutofit/>
          </a:bodyPr>
          <a:lstStyle/>
          <a:p>
            <a:pPr marL="326133" indent="-326133">
              <a:buFont typeface="+mj-lt"/>
              <a:buAutoNum type="arabicPeriod"/>
            </a:pPr>
            <a:r>
              <a:rPr lang="en-US" sz="2300" dirty="0"/>
              <a:t> Andy Chen, UMMS medical student, provided assistance with script review and video acting</a:t>
            </a:r>
          </a:p>
          <a:p>
            <a:pPr marL="326133" indent="-326133">
              <a:buFont typeface="+mj-lt"/>
              <a:buAutoNum type="arabicPeriod"/>
            </a:pPr>
            <a:r>
              <a:rPr lang="en-US" sz="2300" dirty="0"/>
              <a:t> Beth </a:t>
            </a:r>
            <a:r>
              <a:rPr lang="en-US" sz="2300" dirty="0" err="1"/>
              <a:t>Hansemann</a:t>
            </a:r>
            <a:r>
              <a:rPr lang="en-US" sz="2300" dirty="0"/>
              <a:t>,  Continuous Improvement Specialist Kellogg Eye Center and Hope Clinic Volunteer Trainer- script/video review</a:t>
            </a:r>
          </a:p>
          <a:p>
            <a:pPr marL="326133" indent="-326133">
              <a:buFont typeface="+mj-lt"/>
              <a:buAutoNum type="arabicPeriod"/>
            </a:pPr>
            <a:r>
              <a:rPr lang="en-US" sz="2300" dirty="0"/>
              <a:t> Karen Ward, Allied Health Senior Supervisor, Kellogg Eye Center – script/video review</a:t>
            </a:r>
            <a:endParaRPr lang="en-US" sz="2300" dirty="0"/>
          </a:p>
          <a:p>
            <a:pPr marL="326133" indent="-326133">
              <a:buFont typeface="+mj-lt"/>
              <a:buAutoNum type="arabicPeriod"/>
            </a:pPr>
            <a:r>
              <a:rPr lang="en-US" sz="2300" dirty="0"/>
              <a:t> </a:t>
            </a:r>
            <a:r>
              <a:rPr lang="en-US" sz="2300" dirty="0"/>
              <a:t>Dr. </a:t>
            </a:r>
            <a:r>
              <a:rPr lang="en-US" sz="2300" dirty="0"/>
              <a:t>Paula Anne Newman-Casey, Assistant Professor of </a:t>
            </a:r>
            <a:r>
              <a:rPr lang="en-US" sz="2300" dirty="0" smtClean="0"/>
              <a:t>Ophthalmology </a:t>
            </a:r>
            <a:r>
              <a:rPr lang="en-US" sz="2300" dirty="0"/>
              <a:t>and Visual </a:t>
            </a:r>
            <a:r>
              <a:rPr lang="en-US" sz="2300" dirty="0" smtClean="0"/>
              <a:t>Sciences, </a:t>
            </a:r>
            <a:r>
              <a:rPr lang="en-US" sz="2300" dirty="0"/>
              <a:t>Kellogg Eye Center- script/video review </a:t>
            </a:r>
            <a:endParaRPr lang="en-US" sz="2300" dirty="0"/>
          </a:p>
          <a:p>
            <a:pPr marL="326133" indent="-326133">
              <a:buFont typeface="+mj-lt"/>
              <a:buAutoNum type="arabicPeriod"/>
            </a:pPr>
            <a:r>
              <a:rPr lang="en-US" sz="2300" dirty="0"/>
              <a:t> </a:t>
            </a:r>
            <a:r>
              <a:rPr lang="en-US" sz="2300" dirty="0"/>
              <a:t>Marc Stephens, Health Information &amp;</a:t>
            </a:r>
            <a:r>
              <a:rPr lang="en-US" sz="2300" dirty="0" smtClean="0"/>
              <a:t> </a:t>
            </a:r>
            <a:r>
              <a:rPr lang="en-US" sz="2300" dirty="0"/>
              <a:t>Technology Services – videography assistance</a:t>
            </a:r>
            <a:endParaRPr lang="en-US" sz="2300" dirty="0"/>
          </a:p>
          <a:p>
            <a:pPr marL="326133" indent="-326133">
              <a:buFont typeface="+mj-lt"/>
              <a:buAutoNum type="arabicPeriod"/>
            </a:pPr>
            <a:r>
              <a:rPr lang="en-US" sz="2300" dirty="0"/>
              <a:t> </a:t>
            </a:r>
            <a:r>
              <a:rPr lang="en-US" sz="2300" dirty="0"/>
              <a:t>Chris Chapman, Health Information &amp; Technology Services – website design assistance</a:t>
            </a:r>
            <a:endParaRPr lang="en-US" sz="2300" dirty="0"/>
          </a:p>
          <a:p>
            <a:pPr marL="326133" indent="-326133">
              <a:buFont typeface="+mj-lt"/>
              <a:buAutoNum type="arabicPeriod"/>
            </a:pPr>
            <a:endParaRPr lang="en-US" sz="2000" dirty="0"/>
          </a:p>
          <a:p>
            <a:r>
              <a:rPr lang="en-US" sz="2000" dirty="0"/>
              <a:t> </a:t>
            </a:r>
          </a:p>
          <a:p>
            <a:r>
              <a:rPr lang="en-US" sz="2700" dirty="0"/>
              <a:t> </a:t>
            </a:r>
          </a:p>
          <a:p>
            <a:r>
              <a:rPr lang="en-US" sz="2700" dirty="0"/>
              <a:t> </a:t>
            </a:r>
          </a:p>
          <a:p>
            <a:r>
              <a:rPr lang="en-US" sz="2700" dirty="0"/>
              <a:t>  </a:t>
            </a:r>
          </a:p>
          <a:p>
            <a:pPr marL="326133" indent="-326133">
              <a:buFont typeface="+mj-lt"/>
              <a:buAutoNum type="arabicPeriod"/>
            </a:pPr>
            <a:endParaRPr lang="en-US" sz="2700" dirty="0"/>
          </a:p>
        </p:txBody>
      </p:sp>
      <p:sp>
        <p:nvSpPr>
          <p:cNvPr id="27" name="TextBox 26"/>
          <p:cNvSpPr txBox="1"/>
          <p:nvPr/>
        </p:nvSpPr>
        <p:spPr>
          <a:xfrm>
            <a:off x="22860005" y="24288766"/>
            <a:ext cx="5244529" cy="696795"/>
          </a:xfrm>
          <a:prstGeom prst="rect">
            <a:avLst/>
          </a:prstGeom>
          <a:noFill/>
        </p:spPr>
        <p:txBody>
          <a:bodyPr wrap="none" lIns="65229" tIns="32608" rIns="65229" bIns="32608" rtlCol="0">
            <a:spAutoFit/>
          </a:bodyPr>
          <a:lstStyle/>
          <a:p>
            <a:r>
              <a:rPr lang="en-US" sz="4100" b="1" dirty="0"/>
              <a:t>Acknowledgements:</a:t>
            </a:r>
            <a:endParaRPr lang="en-US" sz="4100" b="1" dirty="0"/>
          </a:p>
        </p:txBody>
      </p:sp>
      <p:sp>
        <p:nvSpPr>
          <p:cNvPr id="10" name="Text Box 189"/>
          <p:cNvSpPr txBox="1">
            <a:spLocks noChangeArrowheads="1"/>
          </p:cNvSpPr>
          <p:nvPr/>
        </p:nvSpPr>
        <p:spPr bwMode="auto">
          <a:xfrm>
            <a:off x="1463040" y="4572006"/>
            <a:ext cx="10149840" cy="4308536"/>
          </a:xfrm>
          <a:prstGeom prst="rect">
            <a:avLst/>
          </a:prstGeom>
          <a:solidFill>
            <a:schemeClr val="bg1"/>
          </a:solidFill>
          <a:ln w="12700">
            <a:solidFill>
              <a:schemeClr val="accent1">
                <a:lumMod val="75000"/>
              </a:schemeClr>
            </a:solidFill>
          </a:ln>
          <a:effectLst/>
        </p:spPr>
        <p:txBody>
          <a:bodyPr lIns="182714" tIns="182714" rIns="182714" bIns="182714">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3200" dirty="0">
                <a:latin typeface="+mn-lt"/>
              </a:rPr>
              <a:t>This project involved creating a </a:t>
            </a:r>
            <a:r>
              <a:rPr lang="en-US" sz="3200" dirty="0">
                <a:latin typeface="+mn-lt"/>
              </a:rPr>
              <a:t>series </a:t>
            </a:r>
            <a:r>
              <a:rPr lang="en-US" sz="3200" dirty="0" smtClean="0">
                <a:latin typeface="+mn-lt"/>
              </a:rPr>
              <a:t>of videos for Hope Clinic volunteers demonstrating </a:t>
            </a:r>
            <a:r>
              <a:rPr lang="en-US" sz="3200" dirty="0">
                <a:latin typeface="+mn-lt"/>
              </a:rPr>
              <a:t>eye exam skills</a:t>
            </a:r>
            <a:r>
              <a:rPr lang="en-US" sz="3200" dirty="0">
                <a:latin typeface="+mn-lt"/>
              </a:rPr>
              <a:t>, </a:t>
            </a:r>
            <a:r>
              <a:rPr lang="en-US" sz="3200" dirty="0" smtClean="0">
                <a:latin typeface="+mn-lt"/>
              </a:rPr>
              <a:t>documentation</a:t>
            </a:r>
            <a:r>
              <a:rPr lang="en-US" sz="3200" dirty="0">
                <a:latin typeface="+mn-lt"/>
              </a:rPr>
              <a:t>, and </a:t>
            </a:r>
            <a:r>
              <a:rPr lang="en-US" sz="3200" dirty="0" smtClean="0">
                <a:latin typeface="+mn-lt"/>
              </a:rPr>
              <a:t>proper equipment </a:t>
            </a:r>
            <a:r>
              <a:rPr lang="en-US" sz="3200" dirty="0">
                <a:latin typeface="+mn-lt"/>
              </a:rPr>
              <a:t>use to streamline </a:t>
            </a:r>
            <a:r>
              <a:rPr lang="en-US" sz="3200" dirty="0" smtClean="0">
                <a:latin typeface="+mn-lt"/>
              </a:rPr>
              <a:t>training </a:t>
            </a:r>
            <a:r>
              <a:rPr lang="en-US" sz="3200" dirty="0">
                <a:latin typeface="+mn-lt"/>
              </a:rPr>
              <a:t>and provide an educational resource that could be referred to at the volunteers’ </a:t>
            </a:r>
            <a:r>
              <a:rPr lang="en-US" sz="3200" dirty="0">
                <a:latin typeface="+mn-lt"/>
              </a:rPr>
              <a:t>convenience.  </a:t>
            </a:r>
          </a:p>
          <a:p>
            <a:pPr eaLnBrk="1" hangingPunct="1"/>
            <a:endParaRPr lang="en-US" sz="3200" dirty="0">
              <a:latin typeface="+mn-lt"/>
            </a:endParaRPr>
          </a:p>
          <a:p>
            <a:pPr eaLnBrk="1" hangingPunct="1"/>
            <a:r>
              <a:rPr lang="en-US" sz="3200" dirty="0">
                <a:latin typeface="+mn-lt"/>
              </a:rPr>
              <a:t>Disclosure Statement:  I have no disclosures or conflicts of interest associated with this project.</a:t>
            </a:r>
            <a:endParaRPr lang="en-US" sz="3200" dirty="0">
              <a:latin typeface="+mn-lt"/>
            </a:endParaRPr>
          </a:p>
        </p:txBody>
      </p:sp>
      <p:sp>
        <p:nvSpPr>
          <p:cNvPr id="32" name="Rectangle 31"/>
          <p:cNvSpPr/>
          <p:nvPr/>
        </p:nvSpPr>
        <p:spPr>
          <a:xfrm>
            <a:off x="1463040" y="4000514"/>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29" tIns="32608" rIns="65229" bIns="32608" rtlCol="0" anchor="ctr"/>
          <a:lstStyle/>
          <a:p>
            <a:pPr algn="ctr"/>
            <a:r>
              <a:rPr lang="en-US" sz="4100" b="1" dirty="0">
                <a:solidFill>
                  <a:schemeClr val="accent3">
                    <a:lumMod val="20000"/>
                    <a:lumOff val="80000"/>
                  </a:schemeClr>
                </a:solidFill>
              </a:rPr>
              <a:t>Introduction</a:t>
            </a:r>
            <a:endParaRPr lang="en-US" sz="4100" b="1" dirty="0">
              <a:solidFill>
                <a:schemeClr val="accent3">
                  <a:lumMod val="20000"/>
                  <a:lumOff val="80000"/>
                </a:schemeClr>
              </a:solidFill>
            </a:endParaRPr>
          </a:p>
        </p:txBody>
      </p:sp>
      <p:sp>
        <p:nvSpPr>
          <p:cNvPr id="15" name="Text Box 194"/>
          <p:cNvSpPr txBox="1">
            <a:spLocks noChangeArrowheads="1"/>
          </p:cNvSpPr>
          <p:nvPr/>
        </p:nvSpPr>
        <p:spPr bwMode="auto">
          <a:xfrm>
            <a:off x="23225760" y="4572001"/>
            <a:ext cx="10149840" cy="7620000"/>
          </a:xfrm>
          <a:prstGeom prst="rect">
            <a:avLst/>
          </a:prstGeom>
          <a:solidFill>
            <a:schemeClr val="bg1"/>
          </a:solidFill>
          <a:ln w="12700">
            <a:solidFill>
              <a:schemeClr val="accent1">
                <a:lumMod val="75000"/>
              </a:schemeClr>
            </a:solidFill>
          </a:ln>
          <a:effectLst/>
        </p:spPr>
        <p:txBody>
          <a:bodyPr lIns="182714" tIns="182714" rIns="182714" bIns="182714">
            <a:no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r>
              <a:rPr lang="en-US" sz="3200" dirty="0">
                <a:latin typeface="+mn-lt"/>
              </a:rPr>
              <a:t>This </a:t>
            </a:r>
            <a:r>
              <a:rPr lang="en-US" sz="3200" dirty="0">
                <a:latin typeface="+mn-lt"/>
              </a:rPr>
              <a:t>project resulted in </a:t>
            </a:r>
            <a:r>
              <a:rPr lang="en-US" sz="3200" dirty="0">
                <a:latin typeface="+mn-lt"/>
              </a:rPr>
              <a:t>eight (8) </a:t>
            </a:r>
            <a:r>
              <a:rPr lang="en-US" sz="3200" dirty="0">
                <a:latin typeface="+mn-lt"/>
              </a:rPr>
              <a:t>educational videos that can be accessed at the following site:  </a:t>
            </a:r>
            <a:r>
              <a:rPr lang="en-US" sz="3200" u="sng" dirty="0">
                <a:latin typeface="+mn-lt"/>
                <a:hlinkClick r:id="rId2"/>
              </a:rPr>
              <a:t>https://sites.google.com/view/hope-clinic-videos/home</a:t>
            </a:r>
            <a:r>
              <a:rPr lang="en-US" sz="3200" dirty="0">
                <a:latin typeface="+mn-lt"/>
              </a:rPr>
              <a:t> or on the Kellogg Eye Center’s YouTube </a:t>
            </a:r>
            <a:r>
              <a:rPr lang="en-US" sz="3200" dirty="0">
                <a:latin typeface="+mn-lt"/>
              </a:rPr>
              <a:t>channel, one of the videos currently has over 2100 views.  </a:t>
            </a:r>
          </a:p>
          <a:p>
            <a:endParaRPr lang="en-US" sz="3200" dirty="0">
              <a:latin typeface="+mn-lt"/>
            </a:endParaRPr>
          </a:p>
          <a:p>
            <a:r>
              <a:rPr lang="en-US" sz="3200" dirty="0">
                <a:latin typeface="+mn-lt"/>
              </a:rPr>
              <a:t>Below are the titles of the eight training videos:</a:t>
            </a:r>
          </a:p>
          <a:p>
            <a:pPr marL="456770" indent="-456770">
              <a:buFont typeface="Arial"/>
              <a:buChar char="•"/>
            </a:pPr>
            <a:r>
              <a:rPr lang="en-US" sz="3200" dirty="0">
                <a:latin typeface="+mn-lt"/>
              </a:rPr>
              <a:t>Introduction</a:t>
            </a:r>
          </a:p>
          <a:p>
            <a:pPr marL="456770" indent="-456770">
              <a:buFont typeface="Arial"/>
              <a:buChar char="•"/>
            </a:pPr>
            <a:r>
              <a:rPr lang="en-US" sz="3200" dirty="0">
                <a:latin typeface="+mn-lt"/>
              </a:rPr>
              <a:t>Basic Eye History and Paper Chart</a:t>
            </a:r>
          </a:p>
          <a:p>
            <a:pPr marL="456770" indent="-456770">
              <a:buFont typeface="Arial"/>
              <a:buChar char="•"/>
            </a:pPr>
            <a:r>
              <a:rPr lang="en-US" sz="3200" dirty="0">
                <a:latin typeface="+mn-lt"/>
              </a:rPr>
              <a:t>Visual Acuity</a:t>
            </a:r>
          </a:p>
          <a:p>
            <a:pPr marL="456770" indent="-456770">
              <a:buFont typeface="Arial"/>
              <a:buChar char="•"/>
            </a:pPr>
            <a:r>
              <a:rPr lang="en-US" sz="3200" dirty="0">
                <a:latin typeface="+mn-lt"/>
              </a:rPr>
              <a:t>Confrontation Visual Fields</a:t>
            </a:r>
          </a:p>
          <a:p>
            <a:pPr marL="456770" indent="-456770">
              <a:buFont typeface="Arial"/>
              <a:buChar char="•"/>
            </a:pPr>
            <a:r>
              <a:rPr lang="en-US" sz="3200" dirty="0" err="1">
                <a:latin typeface="+mn-lt"/>
              </a:rPr>
              <a:t>Extraocular</a:t>
            </a:r>
            <a:r>
              <a:rPr lang="en-US" sz="3200" dirty="0">
                <a:latin typeface="+mn-lt"/>
              </a:rPr>
              <a:t> Movements</a:t>
            </a:r>
          </a:p>
          <a:p>
            <a:pPr marL="456770" indent="-456770">
              <a:buFont typeface="Arial"/>
              <a:buChar char="•"/>
            </a:pPr>
            <a:r>
              <a:rPr lang="en-US" sz="3200" dirty="0">
                <a:latin typeface="+mn-lt"/>
              </a:rPr>
              <a:t>Intraocular Pressure</a:t>
            </a:r>
          </a:p>
          <a:p>
            <a:pPr marL="456770" indent="-456770">
              <a:buFont typeface="Arial"/>
              <a:buChar char="•"/>
            </a:pPr>
            <a:r>
              <a:rPr lang="en-US" sz="3200" dirty="0">
                <a:latin typeface="+mn-lt"/>
              </a:rPr>
              <a:t>Auto-refraction</a:t>
            </a:r>
          </a:p>
          <a:p>
            <a:pPr marL="456770" indent="-456770">
              <a:buFont typeface="Arial"/>
              <a:buChar char="•"/>
            </a:pPr>
            <a:r>
              <a:rPr lang="en-US" sz="3200" dirty="0" err="1">
                <a:latin typeface="+mn-lt"/>
              </a:rPr>
              <a:t>Lensometer</a:t>
            </a:r>
            <a:endParaRPr lang="en-US" sz="3200" dirty="0">
              <a:latin typeface="+mn-lt"/>
            </a:endParaRPr>
          </a:p>
          <a:p>
            <a:endParaRPr lang="en-US" sz="2700" dirty="0"/>
          </a:p>
        </p:txBody>
      </p:sp>
      <p:sp>
        <p:nvSpPr>
          <p:cNvPr id="33" name="Rectangle 32"/>
          <p:cNvSpPr/>
          <p:nvPr/>
        </p:nvSpPr>
        <p:spPr>
          <a:xfrm>
            <a:off x="1447800" y="9601214"/>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29" tIns="32608" rIns="65229" bIns="32608" rtlCol="0" anchor="ctr"/>
          <a:lstStyle/>
          <a:p>
            <a:pPr algn="ctr"/>
            <a:r>
              <a:rPr lang="en-US" sz="4100" b="1" dirty="0">
                <a:solidFill>
                  <a:schemeClr val="accent3">
                    <a:lumMod val="20000"/>
                    <a:lumOff val="80000"/>
                  </a:schemeClr>
                </a:solidFill>
              </a:rPr>
              <a:t>Background</a:t>
            </a:r>
            <a:endParaRPr lang="en-US" sz="4100" b="1" dirty="0">
              <a:solidFill>
                <a:schemeClr val="accent3">
                  <a:lumMod val="20000"/>
                  <a:lumOff val="80000"/>
                </a:schemeClr>
              </a:solidFill>
            </a:endParaRPr>
          </a:p>
        </p:txBody>
      </p:sp>
      <p:sp>
        <p:nvSpPr>
          <p:cNvPr id="13" name="Text Box 192"/>
          <p:cNvSpPr txBox="1">
            <a:spLocks noChangeArrowheads="1"/>
          </p:cNvSpPr>
          <p:nvPr/>
        </p:nvSpPr>
        <p:spPr bwMode="auto">
          <a:xfrm>
            <a:off x="12344400" y="4572000"/>
            <a:ext cx="10149840" cy="12496800"/>
          </a:xfrm>
          <a:prstGeom prst="rect">
            <a:avLst/>
          </a:prstGeom>
          <a:solidFill>
            <a:schemeClr val="bg1"/>
          </a:solidFill>
          <a:ln w="12700">
            <a:solidFill>
              <a:schemeClr val="accent1">
                <a:lumMod val="75000"/>
              </a:schemeClr>
            </a:solidFill>
          </a:ln>
          <a:effectLst/>
        </p:spPr>
        <p:txBody>
          <a:bodyPr lIns="182714" tIns="182714" rIns="182714" bIns="182714">
            <a:no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lvl="0"/>
            <a:r>
              <a:rPr lang="en-US" sz="3200" dirty="0">
                <a:latin typeface="+mn-lt"/>
              </a:rPr>
              <a:t>1. Met </a:t>
            </a:r>
            <a:r>
              <a:rPr lang="en-US" sz="3200" dirty="0">
                <a:latin typeface="+mn-lt"/>
              </a:rPr>
              <a:t>with ophthalmology technicians and faculty to </a:t>
            </a:r>
            <a:r>
              <a:rPr lang="en-US" sz="3200" dirty="0">
                <a:latin typeface="+mn-lt"/>
              </a:rPr>
              <a:t>establish  </a:t>
            </a:r>
            <a:r>
              <a:rPr lang="en-US" sz="3200" dirty="0">
                <a:latin typeface="+mn-lt"/>
              </a:rPr>
              <a:t>the scope of the </a:t>
            </a:r>
            <a:r>
              <a:rPr lang="en-US" sz="3200" dirty="0">
                <a:latin typeface="+mn-lt"/>
              </a:rPr>
              <a:t>videos.</a:t>
            </a:r>
            <a:endParaRPr lang="en-US" sz="3200" dirty="0">
              <a:latin typeface="+mn-lt"/>
            </a:endParaRPr>
          </a:p>
          <a:p>
            <a:pPr lvl="0"/>
            <a:endParaRPr lang="en-US" sz="3200" dirty="0">
              <a:latin typeface="+mn-lt"/>
            </a:endParaRPr>
          </a:p>
          <a:p>
            <a:pPr lvl="0"/>
            <a:r>
              <a:rPr lang="en-US" sz="3200" dirty="0">
                <a:latin typeface="+mn-lt"/>
              </a:rPr>
              <a:t>2. Drafted </a:t>
            </a:r>
            <a:r>
              <a:rPr lang="en-US" sz="3200" dirty="0">
                <a:latin typeface="+mn-lt"/>
              </a:rPr>
              <a:t>a script for each video, which was reviewed in an iterative process by Kellogg Eye Center </a:t>
            </a:r>
            <a:r>
              <a:rPr lang="en-US" sz="3200" dirty="0">
                <a:latin typeface="+mn-lt"/>
              </a:rPr>
              <a:t>staff.</a:t>
            </a:r>
            <a:endParaRPr lang="en-US" sz="3200" dirty="0">
              <a:latin typeface="+mn-lt"/>
            </a:endParaRPr>
          </a:p>
          <a:p>
            <a:pPr lvl="0"/>
            <a:endParaRPr lang="en-US" sz="3200" dirty="0">
              <a:latin typeface="+mn-lt"/>
            </a:endParaRPr>
          </a:p>
          <a:p>
            <a:pPr lvl="0"/>
            <a:r>
              <a:rPr lang="en-US" sz="3200" dirty="0">
                <a:latin typeface="+mn-lt"/>
              </a:rPr>
              <a:t>3. Filmed </a:t>
            </a:r>
            <a:r>
              <a:rPr lang="en-US" sz="3200" dirty="0">
                <a:latin typeface="+mn-lt"/>
              </a:rPr>
              <a:t>each exam maneuver with a fellow student volunteer; demonstrated proper use of equipment. </a:t>
            </a:r>
          </a:p>
          <a:p>
            <a:pPr lvl="0"/>
            <a:endParaRPr lang="en-US" sz="3200" dirty="0">
              <a:latin typeface="+mn-lt"/>
            </a:endParaRPr>
          </a:p>
          <a:p>
            <a:pPr lvl="0"/>
            <a:r>
              <a:rPr lang="en-US" sz="3200" dirty="0">
                <a:latin typeface="+mn-lt"/>
              </a:rPr>
              <a:t>4. </a:t>
            </a:r>
            <a:r>
              <a:rPr lang="en-US" sz="3200" dirty="0">
                <a:latin typeface="+mn-lt"/>
              </a:rPr>
              <a:t>Edited </a:t>
            </a:r>
            <a:r>
              <a:rPr lang="en-US" sz="3200" dirty="0">
                <a:latin typeface="+mn-lt"/>
              </a:rPr>
              <a:t>the videos </a:t>
            </a:r>
            <a:r>
              <a:rPr lang="en-US" sz="3200" dirty="0" smtClean="0">
                <a:latin typeface="+mn-lt"/>
              </a:rPr>
              <a:t>in </a:t>
            </a:r>
            <a:r>
              <a:rPr lang="en-US" sz="3200" dirty="0">
                <a:latin typeface="+mn-lt"/>
              </a:rPr>
              <a:t>the medical school’s video editing suite. </a:t>
            </a:r>
            <a:r>
              <a:rPr lang="en-US" sz="3200" dirty="0">
                <a:latin typeface="+mn-lt"/>
              </a:rPr>
              <a:t>Added voiceovers, step-by-step documentation instructions, and slides with “pearls and pitfalls” to emphasize key </a:t>
            </a:r>
            <a:r>
              <a:rPr lang="en-US" sz="3200" dirty="0">
                <a:latin typeface="+mn-lt"/>
              </a:rPr>
              <a:t>points.</a:t>
            </a:r>
          </a:p>
          <a:p>
            <a:pPr lvl="0"/>
            <a:endParaRPr lang="en-US" sz="3200" dirty="0">
              <a:latin typeface="+mn-lt"/>
            </a:endParaRPr>
          </a:p>
          <a:p>
            <a:pPr lvl="0"/>
            <a:r>
              <a:rPr lang="en-US" sz="3200" dirty="0">
                <a:latin typeface="+mn-lt"/>
              </a:rPr>
              <a:t>5. Draft </a:t>
            </a:r>
            <a:r>
              <a:rPr lang="en-US" sz="3200" dirty="0">
                <a:latin typeface="+mn-lt"/>
              </a:rPr>
              <a:t>videos reviewed by multiple Kellogg staff members and revised based on input. </a:t>
            </a:r>
          </a:p>
          <a:p>
            <a:pPr lvl="0"/>
            <a:endParaRPr lang="en-US" sz="3200" dirty="0">
              <a:latin typeface="+mn-lt"/>
            </a:endParaRPr>
          </a:p>
          <a:p>
            <a:pPr lvl="0"/>
            <a:r>
              <a:rPr lang="en-US" sz="3200" dirty="0">
                <a:latin typeface="+mn-lt"/>
              </a:rPr>
              <a:t>6. Created </a:t>
            </a:r>
            <a:r>
              <a:rPr lang="en-US" sz="3200" dirty="0">
                <a:latin typeface="+mn-lt"/>
              </a:rPr>
              <a:t>a website with links to each video that is accessible via both computer and mobile device. Kellogg Eye Center also published the videos on their YouTube channel and now includes links to them in the ophthalmology elective/rotation resources. </a:t>
            </a:r>
          </a:p>
          <a:p>
            <a:pPr lvl="0"/>
            <a:endParaRPr lang="en-US" sz="3200" dirty="0">
              <a:latin typeface="+mn-lt"/>
            </a:endParaRPr>
          </a:p>
          <a:p>
            <a:pPr lvl="0"/>
            <a:r>
              <a:rPr lang="en-US" sz="3200" dirty="0">
                <a:latin typeface="+mn-lt"/>
              </a:rPr>
              <a:t>7. Editable </a:t>
            </a:r>
            <a:r>
              <a:rPr lang="en-US" sz="3200" dirty="0">
                <a:latin typeface="+mn-lt"/>
              </a:rPr>
              <a:t>versions of the </a:t>
            </a:r>
            <a:r>
              <a:rPr lang="en-US" sz="3200" dirty="0">
                <a:latin typeface="+mn-lt"/>
              </a:rPr>
              <a:t>videos </a:t>
            </a:r>
            <a:r>
              <a:rPr lang="en-US" sz="3200" dirty="0">
                <a:latin typeface="+mn-lt"/>
              </a:rPr>
              <a:t>saved to </a:t>
            </a:r>
            <a:r>
              <a:rPr lang="en-US" sz="3200" dirty="0" err="1">
                <a:latin typeface="+mn-lt"/>
              </a:rPr>
              <a:t>MBox</a:t>
            </a:r>
            <a:r>
              <a:rPr lang="en-US" sz="3200" dirty="0">
                <a:latin typeface="+mn-lt"/>
              </a:rPr>
              <a:t> for further additions/updates.     </a:t>
            </a:r>
          </a:p>
        </p:txBody>
      </p:sp>
      <p:sp>
        <p:nvSpPr>
          <p:cNvPr id="34" name="Rectangle 33"/>
          <p:cNvSpPr/>
          <p:nvPr/>
        </p:nvSpPr>
        <p:spPr>
          <a:xfrm>
            <a:off x="12344400" y="4000514"/>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29" tIns="32608" rIns="65229" bIns="32608" rtlCol="0" anchor="ctr"/>
          <a:lstStyle/>
          <a:p>
            <a:pPr algn="ctr"/>
            <a:r>
              <a:rPr lang="en-US" sz="4100" b="1">
                <a:solidFill>
                  <a:schemeClr val="accent3">
                    <a:lumMod val="20000"/>
                    <a:lumOff val="80000"/>
                  </a:schemeClr>
                </a:solidFill>
              </a:rPr>
              <a:t>Approach</a:t>
            </a:r>
            <a:endParaRPr lang="en-US" sz="4100" b="1" dirty="0">
              <a:solidFill>
                <a:schemeClr val="accent3">
                  <a:lumMod val="20000"/>
                  <a:lumOff val="80000"/>
                </a:schemeClr>
              </a:solidFill>
            </a:endParaRPr>
          </a:p>
        </p:txBody>
      </p:sp>
      <p:sp>
        <p:nvSpPr>
          <p:cNvPr id="14" name="Text Box 193"/>
          <p:cNvSpPr txBox="1">
            <a:spLocks noChangeArrowheads="1"/>
          </p:cNvSpPr>
          <p:nvPr/>
        </p:nvSpPr>
        <p:spPr bwMode="auto">
          <a:xfrm>
            <a:off x="33985200" y="4724400"/>
            <a:ext cx="10149840" cy="6770749"/>
          </a:xfrm>
          <a:prstGeom prst="rect">
            <a:avLst/>
          </a:prstGeom>
          <a:solidFill>
            <a:schemeClr val="bg1"/>
          </a:solidFill>
          <a:ln w="12700">
            <a:solidFill>
              <a:schemeClr val="accent1">
                <a:lumMod val="75000"/>
              </a:schemeClr>
            </a:solidFill>
          </a:ln>
          <a:effectLst/>
        </p:spPr>
        <p:txBody>
          <a:bodyPr lIns="182714" tIns="182714" rIns="182714" bIns="182714">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r>
              <a:rPr lang="en-US" sz="3200" dirty="0">
                <a:latin typeface="+mn-lt"/>
              </a:rPr>
              <a:t>These educational resources reduce the burden of staff needed to train new volunteers. </a:t>
            </a:r>
            <a:endParaRPr lang="en-US" sz="3200" dirty="0">
              <a:latin typeface="+mn-lt"/>
            </a:endParaRPr>
          </a:p>
          <a:p>
            <a:endParaRPr lang="en-US" sz="3200" dirty="0">
              <a:latin typeface="+mn-lt"/>
            </a:endParaRPr>
          </a:p>
          <a:p>
            <a:r>
              <a:rPr lang="en-US" sz="3200" dirty="0">
                <a:latin typeface="+mn-lt"/>
              </a:rPr>
              <a:t>They eliminate </a:t>
            </a:r>
            <a:r>
              <a:rPr lang="en-US" sz="3200" dirty="0">
                <a:latin typeface="+mn-lt"/>
              </a:rPr>
              <a:t>an obstacle to volunteering by allowing students to </a:t>
            </a:r>
            <a:r>
              <a:rPr lang="en-US" sz="3200" dirty="0">
                <a:latin typeface="+mn-lt"/>
              </a:rPr>
              <a:t>access </a:t>
            </a:r>
            <a:r>
              <a:rPr lang="en-US" sz="3200" dirty="0">
                <a:latin typeface="+mn-lt"/>
              </a:rPr>
              <a:t>training on their own </a:t>
            </a:r>
            <a:r>
              <a:rPr lang="en-US" sz="3200" dirty="0">
                <a:latin typeface="+mn-lt"/>
              </a:rPr>
              <a:t>schedules and </a:t>
            </a:r>
            <a:r>
              <a:rPr lang="en-US" sz="3200" dirty="0">
                <a:latin typeface="+mn-lt"/>
              </a:rPr>
              <a:t>refresh </a:t>
            </a:r>
            <a:r>
              <a:rPr lang="en-US" sz="3200" dirty="0">
                <a:latin typeface="+mn-lt"/>
              </a:rPr>
              <a:t>forgotten skills. Hopefully </a:t>
            </a:r>
            <a:r>
              <a:rPr lang="en-US" sz="3200" dirty="0">
                <a:latin typeface="+mn-lt"/>
              </a:rPr>
              <a:t>this translates into an improved patient experiences as students are able to efficiently and correctly screen patients</a:t>
            </a:r>
            <a:r>
              <a:rPr lang="en-US" sz="3200" dirty="0">
                <a:latin typeface="+mn-lt"/>
              </a:rPr>
              <a:t>.</a:t>
            </a:r>
          </a:p>
          <a:p>
            <a:endParaRPr lang="en-US" sz="3200" dirty="0">
              <a:latin typeface="+mn-lt"/>
            </a:endParaRPr>
          </a:p>
          <a:p>
            <a:r>
              <a:rPr lang="en-US" sz="3200" dirty="0">
                <a:latin typeface="+mn-lt"/>
              </a:rPr>
              <a:t>Editable videos are saved to </a:t>
            </a:r>
            <a:r>
              <a:rPr lang="en-US" sz="3200" dirty="0" err="1">
                <a:latin typeface="+mn-lt"/>
              </a:rPr>
              <a:t>Mbox</a:t>
            </a:r>
            <a:r>
              <a:rPr lang="en-US" sz="3200" dirty="0">
                <a:latin typeface="+mn-lt"/>
              </a:rPr>
              <a:t> for updates as Hope Clinic practices change and can be expanded </a:t>
            </a:r>
            <a:r>
              <a:rPr lang="en-US" sz="3200" dirty="0" smtClean="0">
                <a:latin typeface="+mn-lt"/>
              </a:rPr>
              <a:t>with </a:t>
            </a:r>
            <a:r>
              <a:rPr lang="en-US" sz="3200" dirty="0">
                <a:latin typeface="+mn-lt"/>
              </a:rPr>
              <a:t>videos </a:t>
            </a:r>
            <a:r>
              <a:rPr lang="en-US" sz="3200" dirty="0" smtClean="0">
                <a:latin typeface="+mn-lt"/>
              </a:rPr>
              <a:t>covering additional skills as student responsibilities increase.</a:t>
            </a:r>
            <a:endParaRPr lang="en-US" sz="3200" dirty="0">
              <a:latin typeface="+mn-lt"/>
            </a:endParaRPr>
          </a:p>
        </p:txBody>
      </p:sp>
      <p:sp>
        <p:nvSpPr>
          <p:cNvPr id="36" name="Rectangle 35"/>
          <p:cNvSpPr/>
          <p:nvPr/>
        </p:nvSpPr>
        <p:spPr>
          <a:xfrm>
            <a:off x="33985200" y="4038614"/>
            <a:ext cx="10287000" cy="7239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29" tIns="32608" rIns="65229" bIns="32608" rtlCol="0" anchor="ctr"/>
          <a:lstStyle/>
          <a:p>
            <a:pPr algn="ctr"/>
            <a:r>
              <a:rPr lang="en-US" sz="4100" b="1" dirty="0" smtClean="0">
                <a:solidFill>
                  <a:schemeClr val="accent3">
                    <a:lumMod val="20000"/>
                    <a:lumOff val="80000"/>
                  </a:schemeClr>
                </a:solidFill>
              </a:rPr>
              <a:t>Conclusions/Next Steps</a:t>
            </a:r>
            <a:endParaRPr lang="en-US" sz="4100" b="1" dirty="0">
              <a:solidFill>
                <a:schemeClr val="accent3">
                  <a:lumMod val="20000"/>
                  <a:lumOff val="80000"/>
                </a:schemeClr>
              </a:solidFill>
            </a:endParaRPr>
          </a:p>
        </p:txBody>
      </p:sp>
      <p:sp>
        <p:nvSpPr>
          <p:cNvPr id="11" name="Text Box 190"/>
          <p:cNvSpPr txBox="1">
            <a:spLocks noChangeArrowheads="1"/>
          </p:cNvSpPr>
          <p:nvPr/>
        </p:nvSpPr>
        <p:spPr bwMode="auto">
          <a:xfrm>
            <a:off x="1447800" y="10210810"/>
            <a:ext cx="10149840" cy="8248077"/>
          </a:xfrm>
          <a:prstGeom prst="rect">
            <a:avLst/>
          </a:prstGeom>
          <a:solidFill>
            <a:schemeClr val="bg1"/>
          </a:solidFill>
          <a:ln w="12700">
            <a:solidFill>
              <a:schemeClr val="accent1">
                <a:lumMod val="75000"/>
              </a:schemeClr>
            </a:solidFill>
          </a:ln>
          <a:effectLst/>
        </p:spPr>
        <p:txBody>
          <a:bodyPr lIns="182714" tIns="182714" rIns="182714" bIns="182714">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3200" dirty="0">
                <a:latin typeface="+mn-lt"/>
              </a:rPr>
              <a:t>The Hope Ophthalmology Clinic provides free eye care to the community and is staffed by volunteers including medical students, technicians, residents, and physicians</a:t>
            </a:r>
            <a:r>
              <a:rPr lang="en-US" sz="3200" dirty="0">
                <a:latin typeface="+mn-lt"/>
              </a:rPr>
              <a:t>.</a:t>
            </a:r>
          </a:p>
          <a:p>
            <a:pPr eaLnBrk="1" hangingPunct="1"/>
            <a:endParaRPr lang="en-US" sz="3200" dirty="0">
              <a:latin typeface="+mn-lt"/>
            </a:endParaRPr>
          </a:p>
          <a:p>
            <a:pPr eaLnBrk="1" hangingPunct="1"/>
            <a:r>
              <a:rPr lang="en-US" sz="3200" dirty="0">
                <a:latin typeface="+mn-lt"/>
              </a:rPr>
              <a:t>Medical </a:t>
            </a:r>
            <a:r>
              <a:rPr lang="en-US" sz="3200" dirty="0">
                <a:latin typeface="+mn-lt"/>
              </a:rPr>
              <a:t>student volunteers complete the initial </a:t>
            </a:r>
            <a:r>
              <a:rPr lang="en-US" sz="3200" dirty="0">
                <a:latin typeface="+mn-lt"/>
              </a:rPr>
              <a:t>screening </a:t>
            </a:r>
            <a:r>
              <a:rPr lang="en-US" sz="3200" dirty="0">
                <a:latin typeface="+mn-lt"/>
              </a:rPr>
              <a:t>portions of the exam, including using special equipment to check intra-ocular pressure, auto-refraction, and patients’ current </a:t>
            </a:r>
            <a:r>
              <a:rPr lang="en-US" sz="3200" dirty="0">
                <a:latin typeface="+mn-lt"/>
              </a:rPr>
              <a:t>prescriptions </a:t>
            </a:r>
            <a:r>
              <a:rPr lang="en-US" sz="3200" dirty="0">
                <a:latin typeface="+mn-lt"/>
              </a:rPr>
              <a:t>with a </a:t>
            </a:r>
            <a:r>
              <a:rPr lang="en-US" sz="3200" dirty="0" err="1">
                <a:latin typeface="+mn-lt"/>
              </a:rPr>
              <a:t>lensometer</a:t>
            </a:r>
            <a:r>
              <a:rPr lang="en-US" sz="3200" dirty="0">
                <a:latin typeface="+mn-lt"/>
              </a:rPr>
              <a:t>. </a:t>
            </a:r>
            <a:endParaRPr lang="en-US" sz="3200" dirty="0">
              <a:latin typeface="+mn-lt"/>
            </a:endParaRPr>
          </a:p>
          <a:p>
            <a:pPr eaLnBrk="1" hangingPunct="1"/>
            <a:endParaRPr lang="en-US" sz="3200" b="1" dirty="0">
              <a:latin typeface="+mn-lt"/>
            </a:endParaRPr>
          </a:p>
          <a:p>
            <a:pPr eaLnBrk="1" hangingPunct="1"/>
            <a:r>
              <a:rPr lang="en-US" sz="3200" b="1" dirty="0"/>
              <a:t>Identified </a:t>
            </a:r>
            <a:r>
              <a:rPr lang="en-US" sz="3200" b="1" dirty="0"/>
              <a:t>Problem</a:t>
            </a:r>
            <a:r>
              <a:rPr lang="en-US" sz="3200" dirty="0"/>
              <a:t>: </a:t>
            </a:r>
            <a:r>
              <a:rPr lang="en-US" sz="3200" dirty="0">
                <a:latin typeface="+mn-lt"/>
              </a:rPr>
              <a:t>Students </a:t>
            </a:r>
            <a:r>
              <a:rPr lang="en-US" sz="3200" dirty="0">
                <a:latin typeface="+mn-lt"/>
              </a:rPr>
              <a:t>need training prior to volunteering, and often forget exam </a:t>
            </a:r>
            <a:r>
              <a:rPr lang="en-US" sz="3200" dirty="0" smtClean="0">
                <a:latin typeface="+mn-lt"/>
              </a:rPr>
              <a:t>skills, </a:t>
            </a:r>
            <a:r>
              <a:rPr lang="en-US" sz="3200" dirty="0">
                <a:latin typeface="+mn-lt"/>
              </a:rPr>
              <a:t>how to document, or how to use equipment in the months between free clinics.  </a:t>
            </a:r>
            <a:r>
              <a:rPr lang="en-US" sz="3200" dirty="0">
                <a:latin typeface="+mn-lt"/>
              </a:rPr>
              <a:t>Arranging </a:t>
            </a:r>
            <a:r>
              <a:rPr lang="en-US" sz="3200" dirty="0">
                <a:latin typeface="+mn-lt"/>
              </a:rPr>
              <a:t>training sessions for the constant turnover of new volunteers or refresher training was a burden </a:t>
            </a:r>
            <a:r>
              <a:rPr lang="en-US" sz="3200" dirty="0">
                <a:latin typeface="+mn-lt"/>
              </a:rPr>
              <a:t>on </a:t>
            </a:r>
            <a:r>
              <a:rPr lang="en-US" sz="3200" dirty="0">
                <a:latin typeface="+mn-lt"/>
              </a:rPr>
              <a:t>staff and was difficult to coordinate among schedules. </a:t>
            </a:r>
          </a:p>
        </p:txBody>
      </p:sp>
      <p:sp>
        <p:nvSpPr>
          <p:cNvPr id="45" name="Rectangle 44"/>
          <p:cNvSpPr/>
          <p:nvPr/>
        </p:nvSpPr>
        <p:spPr>
          <a:xfrm>
            <a:off x="23225760" y="4000514"/>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29" tIns="32608" rIns="65229" bIns="32608" rtlCol="0" anchor="ctr"/>
          <a:lstStyle/>
          <a:p>
            <a:pPr algn="ctr"/>
            <a:r>
              <a:rPr lang="en-US" sz="4100" b="1" dirty="0">
                <a:solidFill>
                  <a:schemeClr val="accent3">
                    <a:lumMod val="20000"/>
                    <a:lumOff val="80000"/>
                  </a:schemeClr>
                </a:solidFill>
              </a:rPr>
              <a:t>Final Product</a:t>
            </a:r>
            <a:endParaRPr lang="en-US" sz="4100" b="1" dirty="0">
              <a:solidFill>
                <a:schemeClr val="accent3">
                  <a:lumMod val="20000"/>
                  <a:lumOff val="80000"/>
                </a:schemeClr>
              </a:solidFill>
            </a:endParaRPr>
          </a:p>
        </p:txBody>
      </p:sp>
      <p:sp>
        <p:nvSpPr>
          <p:cNvPr id="51" name="Text Box 180"/>
          <p:cNvSpPr txBox="1">
            <a:spLocks noChangeArrowheads="1"/>
          </p:cNvSpPr>
          <p:nvPr/>
        </p:nvSpPr>
        <p:spPr bwMode="auto">
          <a:xfrm>
            <a:off x="30251400" y="10668000"/>
            <a:ext cx="4648200" cy="6198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5229" tIns="32608" rIns="65229" bIns="32608">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eaLnBrk="1" hangingPunct="1"/>
            <a:r>
              <a:rPr lang="en-US" sz="1800" dirty="0">
                <a:latin typeface="Calibri" pitchFamily="34" charset="0"/>
              </a:rPr>
              <a:t>Scan QR code to view videos</a:t>
            </a:r>
          </a:p>
          <a:p>
            <a:pPr eaLnBrk="1" hangingPunct="1"/>
            <a:r>
              <a:rPr lang="en-US" sz="1800" dirty="0">
                <a:latin typeface="Calibri" pitchFamily="34" charset="0"/>
              </a:rPr>
              <a:t> on your mobile device. </a:t>
            </a:r>
            <a:endParaRPr lang="en-US" sz="1800" dirty="0">
              <a:latin typeface="Calibri" pitchFamily="34" charset="0"/>
            </a:endParaRPr>
          </a:p>
        </p:txBody>
      </p:sp>
      <p:sp>
        <p:nvSpPr>
          <p:cNvPr id="39" name="Rectangle 38"/>
          <p:cNvSpPr/>
          <p:nvPr/>
        </p:nvSpPr>
        <p:spPr>
          <a:xfrm>
            <a:off x="1371600" y="18973814"/>
            <a:ext cx="10149840" cy="7239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29" tIns="32608" rIns="65229" bIns="32608" rtlCol="0" anchor="ctr"/>
          <a:lstStyle/>
          <a:p>
            <a:pPr algn="ctr"/>
            <a:r>
              <a:rPr lang="en-US" sz="4100" b="1" dirty="0">
                <a:solidFill>
                  <a:schemeClr val="accent3">
                    <a:lumMod val="20000"/>
                    <a:lumOff val="80000"/>
                  </a:schemeClr>
                </a:solidFill>
              </a:rPr>
              <a:t>Objectives</a:t>
            </a:r>
            <a:endParaRPr lang="en-US" sz="4100" b="1" dirty="0">
              <a:solidFill>
                <a:schemeClr val="accent3">
                  <a:lumMod val="20000"/>
                  <a:lumOff val="80000"/>
                </a:schemeClr>
              </a:solidFill>
            </a:endParaRPr>
          </a:p>
        </p:txBody>
      </p:sp>
      <p:sp>
        <p:nvSpPr>
          <p:cNvPr id="40" name="Text Box 190"/>
          <p:cNvSpPr txBox="1">
            <a:spLocks noChangeArrowheads="1"/>
          </p:cNvSpPr>
          <p:nvPr/>
        </p:nvSpPr>
        <p:spPr bwMode="auto">
          <a:xfrm>
            <a:off x="1371600" y="19659615"/>
            <a:ext cx="10149840" cy="4343386"/>
          </a:xfrm>
          <a:prstGeom prst="rect">
            <a:avLst/>
          </a:prstGeom>
          <a:solidFill>
            <a:schemeClr val="bg1"/>
          </a:solidFill>
          <a:ln w="12700">
            <a:solidFill>
              <a:schemeClr val="accent1">
                <a:lumMod val="75000"/>
              </a:schemeClr>
            </a:solidFill>
          </a:ln>
          <a:effectLst/>
        </p:spPr>
        <p:txBody>
          <a:bodyPr lIns="182714" tIns="182714" rIns="182714" bIns="182714">
            <a:no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marL="513871" indent="-513871" eaLnBrk="1" hangingPunct="1">
              <a:buAutoNum type="arabicPeriod"/>
            </a:pPr>
            <a:r>
              <a:rPr lang="en-US" sz="3200" dirty="0">
                <a:latin typeface="+mn-lt"/>
              </a:rPr>
              <a:t>Create </a:t>
            </a:r>
            <a:r>
              <a:rPr lang="en-US" sz="3200" dirty="0" smtClean="0">
                <a:latin typeface="+mn-lt"/>
              </a:rPr>
              <a:t>concise, educational videos </a:t>
            </a:r>
            <a:r>
              <a:rPr lang="en-US" sz="3200" dirty="0">
                <a:latin typeface="+mn-lt"/>
              </a:rPr>
              <a:t>to supplement initial volunteer training and replace refresher training. </a:t>
            </a:r>
          </a:p>
          <a:p>
            <a:pPr marL="513871" indent="-513871" eaLnBrk="1" hangingPunct="1">
              <a:buAutoNum type="arabicPeriod"/>
            </a:pPr>
            <a:r>
              <a:rPr lang="en-US" sz="3200" dirty="0">
                <a:latin typeface="+mn-lt"/>
              </a:rPr>
              <a:t>Include instructions on how to document/chart patient </a:t>
            </a:r>
            <a:r>
              <a:rPr lang="en-US" sz="3200" dirty="0" smtClean="0">
                <a:latin typeface="+mn-lt"/>
              </a:rPr>
              <a:t>encounters, including abnormal findings. </a:t>
            </a:r>
            <a:endParaRPr lang="en-US" sz="3200" dirty="0">
              <a:latin typeface="+mn-lt"/>
            </a:endParaRPr>
          </a:p>
          <a:p>
            <a:pPr marL="513871" indent="-513871" eaLnBrk="1" hangingPunct="1">
              <a:buAutoNum type="arabicPeriod"/>
            </a:pPr>
            <a:r>
              <a:rPr lang="en-US" sz="3200" dirty="0">
                <a:latin typeface="+mn-lt"/>
              </a:rPr>
              <a:t>Show step-by-step examples of how to use equipment.</a:t>
            </a:r>
          </a:p>
          <a:p>
            <a:pPr marL="513871" indent="-513871" eaLnBrk="1" hangingPunct="1">
              <a:buAutoNum type="arabicPeriod"/>
            </a:pPr>
            <a:r>
              <a:rPr lang="en-US" sz="3200" dirty="0">
                <a:latin typeface="+mn-lt"/>
              </a:rPr>
              <a:t>Make the videos accessible </a:t>
            </a:r>
            <a:r>
              <a:rPr lang="en-US" sz="3200" dirty="0" smtClean="0">
                <a:latin typeface="+mn-lt"/>
              </a:rPr>
              <a:t>online. </a:t>
            </a:r>
            <a:endParaRPr lang="en-US" sz="3200" dirty="0">
              <a:latin typeface="+mn-lt"/>
            </a:endParaRPr>
          </a:p>
          <a:p>
            <a:pPr marL="513871" indent="-513871" eaLnBrk="1" hangingPunct="1">
              <a:buAutoNum type="arabicPeriod"/>
            </a:pPr>
            <a:r>
              <a:rPr lang="en-US" sz="3200" dirty="0">
                <a:latin typeface="+mn-lt"/>
              </a:rPr>
              <a:t>Include videos in student resources for rotating ophthalmology students. </a:t>
            </a:r>
          </a:p>
        </p:txBody>
      </p:sp>
      <p:pic>
        <p:nvPicPr>
          <p:cNvPr id="2" name="Picture 1" descr="Screen Shot 2020-01-06 at 11.47.04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708600" y="9067800"/>
            <a:ext cx="1509983" cy="1492825"/>
          </a:xfrm>
          <a:prstGeom prst="rect">
            <a:avLst/>
          </a:prstGeom>
        </p:spPr>
      </p:pic>
      <p:sp>
        <p:nvSpPr>
          <p:cNvPr id="41" name="Rectangle 40"/>
          <p:cNvSpPr/>
          <p:nvPr/>
        </p:nvSpPr>
        <p:spPr>
          <a:xfrm>
            <a:off x="12344400" y="17297414"/>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29" tIns="32608" rIns="65229" bIns="32608" rtlCol="0" anchor="ctr"/>
          <a:lstStyle/>
          <a:p>
            <a:pPr algn="ctr"/>
            <a:r>
              <a:rPr lang="en-US" sz="4100" b="1" dirty="0">
                <a:solidFill>
                  <a:schemeClr val="accent3">
                    <a:lumMod val="20000"/>
                    <a:lumOff val="80000"/>
                  </a:schemeClr>
                </a:solidFill>
              </a:rPr>
              <a:t>Obstacles/Modifications</a:t>
            </a:r>
            <a:endParaRPr lang="en-US" sz="4100" b="1" dirty="0">
              <a:solidFill>
                <a:schemeClr val="accent3">
                  <a:lumMod val="20000"/>
                  <a:lumOff val="80000"/>
                </a:schemeClr>
              </a:solidFill>
            </a:endParaRPr>
          </a:p>
        </p:txBody>
      </p:sp>
      <p:sp>
        <p:nvSpPr>
          <p:cNvPr id="42" name="Text Box 191"/>
          <p:cNvSpPr txBox="1">
            <a:spLocks noChangeArrowheads="1"/>
          </p:cNvSpPr>
          <p:nvPr/>
        </p:nvSpPr>
        <p:spPr bwMode="auto">
          <a:xfrm>
            <a:off x="12344400" y="17907000"/>
            <a:ext cx="10149840" cy="6095999"/>
          </a:xfrm>
          <a:prstGeom prst="rect">
            <a:avLst/>
          </a:prstGeom>
          <a:solidFill>
            <a:schemeClr val="bg1"/>
          </a:solidFill>
          <a:ln w="12700">
            <a:solidFill>
              <a:schemeClr val="accent1">
                <a:lumMod val="75000"/>
              </a:schemeClr>
            </a:solidFill>
          </a:ln>
          <a:effectLst/>
        </p:spPr>
        <p:txBody>
          <a:bodyPr lIns="182714" tIns="182714" rIns="182714" bIns="182714">
            <a:no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3200" dirty="0">
                <a:latin typeface="+mn-lt"/>
              </a:rPr>
              <a:t>-The original script called for two videos, a basic skills video and an advanced skills video; this was revised to a series of eight shorter videos for each individual skill.</a:t>
            </a:r>
          </a:p>
          <a:p>
            <a:pPr eaLnBrk="1" hangingPunct="1"/>
            <a:endParaRPr lang="en-US" sz="3200" dirty="0">
              <a:latin typeface="+mn-lt"/>
            </a:endParaRPr>
          </a:p>
          <a:p>
            <a:pPr eaLnBrk="1" hangingPunct="1"/>
            <a:r>
              <a:rPr lang="en-US" sz="3200" dirty="0">
                <a:latin typeface="+mn-lt"/>
              </a:rPr>
              <a:t>-Technical issues involving mobile device access to the website were resolved by loosening access permissions and making the website publicly available. </a:t>
            </a:r>
          </a:p>
          <a:p>
            <a:pPr eaLnBrk="1" hangingPunct="1"/>
            <a:endParaRPr lang="en-US" sz="3200" dirty="0">
              <a:latin typeface="+mn-lt"/>
            </a:endParaRPr>
          </a:p>
          <a:p>
            <a:pPr eaLnBrk="1" hangingPunct="1"/>
            <a:r>
              <a:rPr lang="en-US" sz="3200" dirty="0">
                <a:latin typeface="+mn-lt"/>
              </a:rPr>
              <a:t>-The scope of the videos was limited to cover current medical student responsibilities; additional skills in the draft script such as pupil examination were omitted.</a:t>
            </a:r>
            <a:endParaRPr lang="en-US" sz="3200" dirty="0">
              <a:latin typeface="+mn-lt"/>
            </a:endParaRPr>
          </a:p>
        </p:txBody>
      </p:sp>
      <p:pic>
        <p:nvPicPr>
          <p:cNvPr id="8" name="Picture 7" descr="Screen Shot 2020-01-06 at 3.16.36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557200" y="18288014"/>
            <a:ext cx="6172200" cy="4746812"/>
          </a:xfrm>
          <a:prstGeom prst="rect">
            <a:avLst/>
          </a:prstGeom>
        </p:spPr>
      </p:pic>
      <p:pic>
        <p:nvPicPr>
          <p:cNvPr id="9" name="Picture 8" descr="Screen Shot 2020-01-06 at 3.16.16 P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708600" y="12344400"/>
            <a:ext cx="6794500" cy="3962400"/>
          </a:xfrm>
          <a:prstGeom prst="rect">
            <a:avLst/>
          </a:prstGeom>
        </p:spPr>
      </p:pic>
      <p:pic>
        <p:nvPicPr>
          <p:cNvPr id="16" name="Picture 15" descr="Screen Shot 2020-01-06 at 3.13.39 PM.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3774400" y="12420614"/>
            <a:ext cx="6342740" cy="3619500"/>
          </a:xfrm>
          <a:prstGeom prst="rect">
            <a:avLst/>
          </a:prstGeom>
        </p:spPr>
      </p:pic>
      <p:pic>
        <p:nvPicPr>
          <p:cNvPr id="17" name="Picture 16" descr="Screen Shot 2020-01-06 at 3.13.01 PM.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3698218" y="17068800"/>
            <a:ext cx="5813345" cy="4701576"/>
          </a:xfrm>
          <a:prstGeom prst="rect">
            <a:avLst/>
          </a:prstGeom>
        </p:spPr>
      </p:pic>
      <p:pic>
        <p:nvPicPr>
          <p:cNvPr id="18" name="Picture 17" descr="Screen Shot 2020-01-06 at 3.11.54 PM.p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0861000" y="17297400"/>
            <a:ext cx="7233470" cy="3733800"/>
          </a:xfrm>
          <a:prstGeom prst="rect">
            <a:avLst/>
          </a:prstGeom>
        </p:spPr>
      </p:pic>
      <p:pic>
        <p:nvPicPr>
          <p:cNvPr id="19" name="Picture 18" descr="Screen Shot 2020-01-06 at 3.08.14 PM.png"/>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8633400" y="11658610"/>
            <a:ext cx="5943600" cy="5528932"/>
          </a:xfrm>
          <a:prstGeom prst="rect">
            <a:avLst/>
          </a:prstGeom>
        </p:spPr>
      </p:pic>
      <p:sp>
        <p:nvSpPr>
          <p:cNvPr id="21" name="TextBox 20"/>
          <p:cNvSpPr txBox="1"/>
          <p:nvPr/>
        </p:nvSpPr>
        <p:spPr>
          <a:xfrm>
            <a:off x="23774413" y="16154410"/>
            <a:ext cx="6283290" cy="446199"/>
          </a:xfrm>
          <a:prstGeom prst="rect">
            <a:avLst/>
          </a:prstGeom>
          <a:noFill/>
        </p:spPr>
        <p:txBody>
          <a:bodyPr wrap="none" lIns="91350" tIns="45682" rIns="91350" bIns="45682" rtlCol="0">
            <a:spAutoFit/>
          </a:bodyPr>
          <a:lstStyle/>
          <a:p>
            <a:r>
              <a:rPr lang="en-US" sz="2300" dirty="0"/>
              <a:t>Figure 1: Screenshot from </a:t>
            </a:r>
            <a:r>
              <a:rPr lang="en-US" sz="2300" dirty="0" err="1"/>
              <a:t>Autorefraction</a:t>
            </a:r>
            <a:r>
              <a:rPr lang="en-US" sz="2300" dirty="0"/>
              <a:t> video</a:t>
            </a:r>
          </a:p>
        </p:txBody>
      </p:sp>
      <p:sp>
        <p:nvSpPr>
          <p:cNvPr id="46" name="TextBox 45"/>
          <p:cNvSpPr txBox="1"/>
          <p:nvPr/>
        </p:nvSpPr>
        <p:spPr>
          <a:xfrm>
            <a:off x="23698218" y="21945610"/>
            <a:ext cx="6283290" cy="446199"/>
          </a:xfrm>
          <a:prstGeom prst="rect">
            <a:avLst/>
          </a:prstGeom>
          <a:noFill/>
        </p:spPr>
        <p:txBody>
          <a:bodyPr wrap="none" lIns="91350" tIns="45682" rIns="91350" bIns="45682" rtlCol="0">
            <a:spAutoFit/>
          </a:bodyPr>
          <a:lstStyle/>
          <a:p>
            <a:r>
              <a:rPr lang="en-US" sz="2300" dirty="0"/>
              <a:t>Figure 2: Screenshot from </a:t>
            </a:r>
            <a:r>
              <a:rPr lang="en-US" sz="2300" dirty="0" err="1"/>
              <a:t>Autorefraction</a:t>
            </a:r>
            <a:r>
              <a:rPr lang="en-US" sz="2300" dirty="0"/>
              <a:t> video</a:t>
            </a:r>
          </a:p>
        </p:txBody>
      </p:sp>
      <p:sp>
        <p:nvSpPr>
          <p:cNvPr id="47" name="TextBox 46"/>
          <p:cNvSpPr txBox="1"/>
          <p:nvPr/>
        </p:nvSpPr>
        <p:spPr>
          <a:xfrm>
            <a:off x="30708613" y="16459210"/>
            <a:ext cx="7119037" cy="446199"/>
          </a:xfrm>
          <a:prstGeom prst="rect">
            <a:avLst/>
          </a:prstGeom>
          <a:noFill/>
        </p:spPr>
        <p:txBody>
          <a:bodyPr wrap="none" lIns="91350" tIns="45682" rIns="91350" bIns="45682" rtlCol="0">
            <a:spAutoFit/>
          </a:bodyPr>
          <a:lstStyle/>
          <a:p>
            <a:r>
              <a:rPr lang="en-US" sz="2300" dirty="0"/>
              <a:t>Figure 3: Screenshot from Intraocular Pressure video</a:t>
            </a:r>
          </a:p>
        </p:txBody>
      </p:sp>
      <p:sp>
        <p:nvSpPr>
          <p:cNvPr id="48" name="TextBox 47"/>
          <p:cNvSpPr txBox="1"/>
          <p:nvPr/>
        </p:nvSpPr>
        <p:spPr>
          <a:xfrm>
            <a:off x="30861008" y="21336010"/>
            <a:ext cx="7759205" cy="446199"/>
          </a:xfrm>
          <a:prstGeom prst="rect">
            <a:avLst/>
          </a:prstGeom>
          <a:noFill/>
        </p:spPr>
        <p:txBody>
          <a:bodyPr wrap="none" lIns="91350" tIns="45682" rIns="91350" bIns="45682" rtlCol="0">
            <a:spAutoFit/>
          </a:bodyPr>
          <a:lstStyle/>
          <a:p>
            <a:r>
              <a:rPr lang="en-US" sz="2300" dirty="0"/>
              <a:t>Figure 4: Screenshot showing room/equipment orientation</a:t>
            </a:r>
          </a:p>
        </p:txBody>
      </p:sp>
      <p:sp>
        <p:nvSpPr>
          <p:cNvPr id="54" name="TextBox 53"/>
          <p:cNvSpPr txBox="1"/>
          <p:nvPr/>
        </p:nvSpPr>
        <p:spPr>
          <a:xfrm>
            <a:off x="38633418" y="17297406"/>
            <a:ext cx="6408876" cy="800142"/>
          </a:xfrm>
          <a:prstGeom prst="rect">
            <a:avLst/>
          </a:prstGeom>
          <a:noFill/>
        </p:spPr>
        <p:txBody>
          <a:bodyPr wrap="none" lIns="91350" tIns="45682" rIns="91350" bIns="45682" rtlCol="0">
            <a:spAutoFit/>
          </a:bodyPr>
          <a:lstStyle/>
          <a:p>
            <a:r>
              <a:rPr lang="en-US" sz="2300" dirty="0"/>
              <a:t>Figure 5: Videos walk through correctly charting</a:t>
            </a:r>
          </a:p>
          <a:p>
            <a:r>
              <a:rPr lang="en-US" sz="2300" dirty="0"/>
              <a:t> patient encounters</a:t>
            </a:r>
          </a:p>
        </p:txBody>
      </p:sp>
      <p:sp>
        <p:nvSpPr>
          <p:cNvPr id="55" name="TextBox 54"/>
          <p:cNvSpPr txBox="1"/>
          <p:nvPr/>
        </p:nvSpPr>
        <p:spPr>
          <a:xfrm>
            <a:off x="38404818" y="23088606"/>
            <a:ext cx="5922665" cy="800142"/>
          </a:xfrm>
          <a:prstGeom prst="rect">
            <a:avLst/>
          </a:prstGeom>
          <a:noFill/>
        </p:spPr>
        <p:txBody>
          <a:bodyPr wrap="none" lIns="91350" tIns="45682" rIns="91350" bIns="45682" rtlCol="0">
            <a:spAutoFit/>
          </a:bodyPr>
          <a:lstStyle/>
          <a:p>
            <a:r>
              <a:rPr lang="en-US" sz="2300" dirty="0"/>
              <a:t>Figure 6: </a:t>
            </a:r>
            <a:r>
              <a:rPr lang="en-US" sz="2300" dirty="0" smtClean="0"/>
              <a:t>Key points are emphasized in a slide at </a:t>
            </a:r>
          </a:p>
          <a:p>
            <a:r>
              <a:rPr lang="en-US" sz="2300" dirty="0" smtClean="0"/>
              <a:t>the end of each </a:t>
            </a:r>
            <a:r>
              <a:rPr lang="en-US" sz="2300" dirty="0"/>
              <a:t>video</a:t>
            </a:r>
          </a:p>
        </p:txBody>
      </p:sp>
      <p:pic>
        <p:nvPicPr>
          <p:cNvPr id="22" name="Picture 21" descr="Screen Shot 2020-01-06 at 4.34.13 PM.png"/>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05980" y="0"/>
            <a:ext cx="4855220" cy="3429000"/>
          </a:xfrm>
          <a:prstGeom prst="rect">
            <a:avLst/>
          </a:prstGeom>
        </p:spPr>
      </p:pic>
      <p:pic>
        <p:nvPicPr>
          <p:cNvPr id="23" name="Picture 22" descr="Screen Shot 2020-01-06 at 4.34.13 PM.png"/>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0872600" y="14"/>
            <a:ext cx="4847400" cy="3423476"/>
          </a:xfrm>
          <a:prstGeom prst="rect">
            <a:avLst/>
          </a:prstGeom>
        </p:spPr>
      </p:pic>
    </p:spTree>
    <p:extLst>
      <p:ext uri="{BB962C8B-B14F-4D97-AF65-F5344CB8AC3E}">
        <p14:creationId xmlns:p14="http://schemas.microsoft.com/office/powerpoint/2010/main" val="2251251862"/>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Custom 3">
      <a:dk1>
        <a:sysClr val="windowText" lastClr="000000"/>
      </a:dk1>
      <a:lt1>
        <a:sysClr val="window" lastClr="FFFFFF"/>
      </a:lt1>
      <a:dk2>
        <a:srgbClr val="1C1E72"/>
      </a:dk2>
      <a:lt2>
        <a:srgbClr val="E8E40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3482</TotalTime>
  <Words>898</Words>
  <Application>Microsoft Macintosh PowerPoint</Application>
  <PresentationFormat>Custom</PresentationFormat>
  <Paragraphs>84</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Company>Genigraphics LLC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Genigraphics Research Poster Template 36x60</dc:title>
  <dc:creator>Jay Larson</dc:creator>
  <dc:description>Quality poster printing
www.genigraphics.com
1-800-790-4001</dc:description>
  <cp:lastModifiedBy>Ben Otte</cp:lastModifiedBy>
  <cp:revision>121</cp:revision>
  <cp:lastPrinted>2013-02-12T02:21:55Z</cp:lastPrinted>
  <dcterms:created xsi:type="dcterms:W3CDTF">2013-02-10T21:14:48Z</dcterms:created>
  <dcterms:modified xsi:type="dcterms:W3CDTF">2020-01-07T01:40:54Z</dcterms:modified>
</cp:coreProperties>
</file>