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handoutMasterIdLst>
    <p:handoutMasterId r:id="rId4"/>
  </p:handoutMasterIdLst>
  <p:sldIdLst>
    <p:sldId id="257" r:id="rId2"/>
  </p:sldIdLst>
  <p:sldSz cx="42976800" cy="32918400"/>
  <p:notesSz cx="9239250" cy="11982450"/>
  <p:defaultTextStyle>
    <a:defPPr>
      <a:defRPr lang="en-US"/>
    </a:defPPr>
    <a:lvl1pPr algn="l" rtl="0" eaLnBrk="0" fontAlgn="base" hangingPunct="0">
      <a:spcBef>
        <a:spcPct val="0"/>
      </a:spcBef>
      <a:spcAft>
        <a:spcPct val="0"/>
      </a:spcAft>
      <a:defRPr sz="2363"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40849" algn="l" rtl="0" eaLnBrk="0" fontAlgn="base" hangingPunct="0">
      <a:spcBef>
        <a:spcPct val="0"/>
      </a:spcBef>
      <a:spcAft>
        <a:spcPct val="0"/>
      </a:spcAft>
      <a:defRPr sz="2363"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881699" algn="l" rtl="0" eaLnBrk="0" fontAlgn="base" hangingPunct="0">
      <a:spcBef>
        <a:spcPct val="0"/>
      </a:spcBef>
      <a:spcAft>
        <a:spcPct val="0"/>
      </a:spcAft>
      <a:defRPr sz="2363"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22548" algn="l" rtl="0" eaLnBrk="0" fontAlgn="base" hangingPunct="0">
      <a:spcBef>
        <a:spcPct val="0"/>
      </a:spcBef>
      <a:spcAft>
        <a:spcPct val="0"/>
      </a:spcAft>
      <a:defRPr sz="2363"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763397" algn="l" rtl="0" eaLnBrk="0" fontAlgn="base" hangingPunct="0">
      <a:spcBef>
        <a:spcPct val="0"/>
      </a:spcBef>
      <a:spcAft>
        <a:spcPct val="0"/>
      </a:spcAft>
      <a:defRPr sz="2363"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04247" algn="l" defTabSz="881699" rtl="0" eaLnBrk="1" latinLnBrk="0" hangingPunct="1">
      <a:defRPr sz="2363"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645097" algn="l" defTabSz="881699" rtl="0" eaLnBrk="1" latinLnBrk="0" hangingPunct="1">
      <a:defRPr sz="2363"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085946" algn="l" defTabSz="881699" rtl="0" eaLnBrk="1" latinLnBrk="0" hangingPunct="1">
      <a:defRPr sz="2363"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526795" algn="l" defTabSz="881699" rtl="0" eaLnBrk="1" latinLnBrk="0" hangingPunct="1">
      <a:defRPr sz="2363"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p15:guide id="1" orient="horz" pos="11088" userDrawn="1">
          <p15:clr>
            <a:srgbClr val="A4A3A4"/>
          </p15:clr>
        </p15:guide>
        <p15:guide id="2" pos="13160" userDrawn="1">
          <p15:clr>
            <a:srgbClr val="A4A3A4"/>
          </p15:clr>
        </p15:guide>
      </p15:sldGuideLst>
    </p:ext>
    <p:ext uri="{2D200454-40CA-4A62-9FC3-DE9A4176ACB9}">
      <p15:notesGuideLst xmlns:p15="http://schemas.microsoft.com/office/powerpoint/2012/main">
        <p15:guide id="1" orient="horz" pos="3774">
          <p15:clr>
            <a:srgbClr val="A4A3A4"/>
          </p15:clr>
        </p15:guide>
        <p15:guide id="2" pos="29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B05"/>
    <a:srgbClr val="FFD13F"/>
    <a:srgbClr val="FFDA47"/>
    <a:srgbClr val="00274C"/>
    <a:srgbClr val="003F75"/>
    <a:srgbClr val="EAEAEA"/>
    <a:srgbClr val="3399FF"/>
    <a:srgbClr val="A9A9BB"/>
    <a:srgbClr val="ABABB9"/>
    <a:srgbClr val="9E9E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3720" autoAdjust="0"/>
  </p:normalViewPr>
  <p:slideViewPr>
    <p:cSldViewPr>
      <p:cViewPr>
        <p:scale>
          <a:sx n="50" d="100"/>
          <a:sy n="50" d="100"/>
        </p:scale>
        <p:origin x="144" y="576"/>
      </p:cViewPr>
      <p:guideLst>
        <p:guide orient="horz" pos="11088"/>
        <p:guide pos="1316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37" d="100"/>
          <a:sy n="37" d="100"/>
        </p:scale>
        <p:origin x="-1488" y="-84"/>
      </p:cViewPr>
      <p:guideLst>
        <p:guide orient="horz" pos="3774"/>
        <p:guide pos="29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4002088" cy="598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14984" tIns="57492" rIns="114984" bIns="57492" numCol="1" anchor="t" anchorCtr="0" compatLnSpc="1">
            <a:prstTxWarp prst="textNoShape">
              <a:avLst/>
            </a:prstTxWarp>
          </a:bodyPr>
          <a:lstStyle>
            <a:lvl1pPr defTabSz="1149350">
              <a:defRPr sz="1500">
                <a:effectLst/>
              </a:defRPr>
            </a:lvl1pPr>
          </a:lstStyle>
          <a:p>
            <a:endParaRPr lang="en-US" altLang="zh-CN" dirty="0"/>
          </a:p>
        </p:txBody>
      </p:sp>
      <p:sp>
        <p:nvSpPr>
          <p:cNvPr id="6147" name="Rectangle 3"/>
          <p:cNvSpPr>
            <a:spLocks noGrp="1" noChangeArrowheads="1"/>
          </p:cNvSpPr>
          <p:nvPr>
            <p:ph type="dt" sz="quarter" idx="1"/>
          </p:nvPr>
        </p:nvSpPr>
        <p:spPr bwMode="auto">
          <a:xfrm>
            <a:off x="5235575" y="0"/>
            <a:ext cx="4002088" cy="598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14984" tIns="57492" rIns="114984" bIns="57492" numCol="1" anchor="t" anchorCtr="0" compatLnSpc="1">
            <a:prstTxWarp prst="textNoShape">
              <a:avLst/>
            </a:prstTxWarp>
          </a:bodyPr>
          <a:lstStyle>
            <a:lvl1pPr algn="r" defTabSz="1149350">
              <a:defRPr sz="1500">
                <a:effectLst/>
              </a:defRPr>
            </a:lvl1pPr>
          </a:lstStyle>
          <a:p>
            <a:endParaRPr lang="en-US" altLang="zh-CN" dirty="0"/>
          </a:p>
        </p:txBody>
      </p:sp>
      <p:sp>
        <p:nvSpPr>
          <p:cNvPr id="6148" name="Rectangle 4"/>
          <p:cNvSpPr>
            <a:spLocks noGrp="1" noChangeArrowheads="1"/>
          </p:cNvSpPr>
          <p:nvPr>
            <p:ph type="ftr" sz="quarter" idx="2"/>
          </p:nvPr>
        </p:nvSpPr>
        <p:spPr bwMode="auto">
          <a:xfrm>
            <a:off x="0" y="11380788"/>
            <a:ext cx="4002088" cy="600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14984" tIns="57492" rIns="114984" bIns="57492" numCol="1" anchor="b" anchorCtr="0" compatLnSpc="1">
            <a:prstTxWarp prst="textNoShape">
              <a:avLst/>
            </a:prstTxWarp>
          </a:bodyPr>
          <a:lstStyle>
            <a:lvl1pPr defTabSz="1149350">
              <a:defRPr sz="1500">
                <a:effectLst/>
              </a:defRPr>
            </a:lvl1pPr>
          </a:lstStyle>
          <a:p>
            <a:endParaRPr lang="en-US" altLang="zh-CN" dirty="0"/>
          </a:p>
        </p:txBody>
      </p:sp>
      <p:sp>
        <p:nvSpPr>
          <p:cNvPr id="6149" name="Rectangle 5"/>
          <p:cNvSpPr>
            <a:spLocks noGrp="1" noChangeArrowheads="1"/>
          </p:cNvSpPr>
          <p:nvPr>
            <p:ph type="sldNum" sz="quarter" idx="3"/>
          </p:nvPr>
        </p:nvSpPr>
        <p:spPr bwMode="auto">
          <a:xfrm>
            <a:off x="5235575" y="11380788"/>
            <a:ext cx="4002088" cy="600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14984" tIns="57492" rIns="114984" bIns="57492" numCol="1" anchor="b" anchorCtr="0" compatLnSpc="1">
            <a:prstTxWarp prst="textNoShape">
              <a:avLst/>
            </a:prstTxWarp>
          </a:bodyPr>
          <a:lstStyle>
            <a:lvl1pPr algn="r" defTabSz="1149350">
              <a:defRPr sz="1500">
                <a:effectLst/>
              </a:defRPr>
            </a:lvl1pPr>
          </a:lstStyle>
          <a:p>
            <a:fld id="{56A6134A-9986-4884-ADAB-C57241D32564}" type="slidenum">
              <a:rPr lang="zh-CN" altLang="en-US"/>
              <a:pPr/>
              <a:t>‹#›</a:t>
            </a:fld>
            <a:endParaRPr lang="en-US" altLang="zh-CN" dirty="0"/>
          </a:p>
        </p:txBody>
      </p:sp>
    </p:spTree>
    <p:extLst>
      <p:ext uri="{BB962C8B-B14F-4D97-AF65-F5344CB8AC3E}">
        <p14:creationId xmlns:p14="http://schemas.microsoft.com/office/powerpoint/2010/main" val="9348627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983038" cy="592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14976" tIns="57487" rIns="114976" bIns="57487" numCol="1" anchor="t" anchorCtr="0" compatLnSpc="1">
            <a:prstTxWarp prst="textNoShape">
              <a:avLst/>
            </a:prstTxWarp>
          </a:bodyPr>
          <a:lstStyle>
            <a:lvl1pPr defTabSz="1149350">
              <a:defRPr sz="1500">
                <a:effectLst/>
              </a:defRPr>
            </a:lvl1pPr>
          </a:lstStyle>
          <a:p>
            <a:endParaRPr lang="en-US" altLang="zh-CN" dirty="0"/>
          </a:p>
        </p:txBody>
      </p:sp>
      <p:sp>
        <p:nvSpPr>
          <p:cNvPr id="4099" name="Rectangle 3"/>
          <p:cNvSpPr>
            <a:spLocks noGrp="1" noChangeArrowheads="1"/>
          </p:cNvSpPr>
          <p:nvPr>
            <p:ph type="dt" idx="1"/>
          </p:nvPr>
        </p:nvSpPr>
        <p:spPr bwMode="auto">
          <a:xfrm>
            <a:off x="5241925" y="0"/>
            <a:ext cx="3983038" cy="592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14976" tIns="57487" rIns="114976" bIns="57487" numCol="1" anchor="t" anchorCtr="0" compatLnSpc="1">
            <a:prstTxWarp prst="textNoShape">
              <a:avLst/>
            </a:prstTxWarp>
          </a:bodyPr>
          <a:lstStyle>
            <a:lvl1pPr algn="r" defTabSz="1149350">
              <a:defRPr sz="1500">
                <a:effectLst/>
              </a:defRPr>
            </a:lvl1pPr>
          </a:lstStyle>
          <a:p>
            <a:endParaRPr lang="en-US" altLang="zh-CN" dirty="0"/>
          </a:p>
        </p:txBody>
      </p:sp>
      <p:sp>
        <p:nvSpPr>
          <p:cNvPr id="2052" name="Rectangle 4"/>
          <p:cNvSpPr>
            <a:spLocks noGrp="1" noRot="1" noChangeAspect="1" noChangeArrowheads="1" noTextEdit="1"/>
          </p:cNvSpPr>
          <p:nvPr>
            <p:ph type="sldImg" idx="2"/>
          </p:nvPr>
        </p:nvSpPr>
        <p:spPr bwMode="auto">
          <a:xfrm>
            <a:off x="1646238" y="889000"/>
            <a:ext cx="5932487" cy="4545013"/>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4101" name="Rectangle 5"/>
          <p:cNvSpPr>
            <a:spLocks noGrp="1" noChangeArrowheads="1"/>
          </p:cNvSpPr>
          <p:nvPr>
            <p:ph type="body" sz="quarter" idx="3"/>
          </p:nvPr>
        </p:nvSpPr>
        <p:spPr bwMode="auto">
          <a:xfrm>
            <a:off x="1257300" y="5732463"/>
            <a:ext cx="6708775" cy="5335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14976" tIns="57487" rIns="114976" bIns="57487" numCol="1" anchor="t" anchorCtr="0" compatLnSpc="1">
            <a:prstTxWarp prst="textNoShape">
              <a:avLst/>
            </a:prstTxWarp>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4102" name="Rectangle 6"/>
          <p:cNvSpPr>
            <a:spLocks noGrp="1" noChangeArrowheads="1"/>
          </p:cNvSpPr>
          <p:nvPr>
            <p:ph type="ftr" sz="quarter" idx="4"/>
          </p:nvPr>
        </p:nvSpPr>
        <p:spPr bwMode="auto">
          <a:xfrm>
            <a:off x="0" y="11363325"/>
            <a:ext cx="3983038"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14976" tIns="57487" rIns="114976" bIns="57487" numCol="1" anchor="b" anchorCtr="0" compatLnSpc="1">
            <a:prstTxWarp prst="textNoShape">
              <a:avLst/>
            </a:prstTxWarp>
          </a:bodyPr>
          <a:lstStyle>
            <a:lvl1pPr defTabSz="1149350">
              <a:defRPr sz="1500">
                <a:effectLst/>
              </a:defRPr>
            </a:lvl1pPr>
          </a:lstStyle>
          <a:p>
            <a:endParaRPr lang="en-US" altLang="zh-CN" dirty="0"/>
          </a:p>
        </p:txBody>
      </p:sp>
      <p:sp>
        <p:nvSpPr>
          <p:cNvPr id="4103" name="Rectangle 7"/>
          <p:cNvSpPr>
            <a:spLocks noGrp="1" noChangeArrowheads="1"/>
          </p:cNvSpPr>
          <p:nvPr>
            <p:ph type="sldNum" sz="quarter" idx="5"/>
          </p:nvPr>
        </p:nvSpPr>
        <p:spPr bwMode="auto">
          <a:xfrm>
            <a:off x="5241925" y="11363325"/>
            <a:ext cx="3983038"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14976" tIns="57487" rIns="114976" bIns="57487" numCol="1" anchor="b" anchorCtr="0" compatLnSpc="1">
            <a:prstTxWarp prst="textNoShape">
              <a:avLst/>
            </a:prstTxWarp>
          </a:bodyPr>
          <a:lstStyle>
            <a:lvl1pPr algn="r" defTabSz="1149350">
              <a:defRPr sz="1500">
                <a:effectLst/>
              </a:defRPr>
            </a:lvl1pPr>
          </a:lstStyle>
          <a:p>
            <a:fld id="{23124DF2-DDA8-402F-81DD-AC1D1E5694AB}" type="slidenum">
              <a:rPr lang="zh-CN" altLang="en-US"/>
              <a:pPr/>
              <a:t>‹#›</a:t>
            </a:fld>
            <a:endParaRPr lang="en-US" altLang="zh-CN" dirty="0"/>
          </a:p>
        </p:txBody>
      </p:sp>
    </p:spTree>
    <p:extLst>
      <p:ext uri="{BB962C8B-B14F-4D97-AF65-F5344CB8AC3E}">
        <p14:creationId xmlns:p14="http://schemas.microsoft.com/office/powerpoint/2010/main" val="1904019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25" kern="1200">
        <a:solidFill>
          <a:schemeClr val="tx1"/>
        </a:solidFill>
        <a:latin typeface="Times New Roman" pitchFamily="18" charset="0"/>
        <a:ea typeface="+mn-ea"/>
        <a:cs typeface="+mn-cs"/>
      </a:defRPr>
    </a:lvl1pPr>
    <a:lvl2pPr marL="440849" algn="l" rtl="0" eaLnBrk="0" fontAlgn="base" hangingPunct="0">
      <a:spcBef>
        <a:spcPct val="30000"/>
      </a:spcBef>
      <a:spcAft>
        <a:spcPct val="0"/>
      </a:spcAft>
      <a:defRPr sz="1125" kern="1200">
        <a:solidFill>
          <a:schemeClr val="tx1"/>
        </a:solidFill>
        <a:latin typeface="Times New Roman" pitchFamily="18" charset="0"/>
        <a:ea typeface="+mn-ea"/>
        <a:cs typeface="+mn-cs"/>
      </a:defRPr>
    </a:lvl2pPr>
    <a:lvl3pPr marL="881699" algn="l" rtl="0" eaLnBrk="0" fontAlgn="base" hangingPunct="0">
      <a:spcBef>
        <a:spcPct val="30000"/>
      </a:spcBef>
      <a:spcAft>
        <a:spcPct val="0"/>
      </a:spcAft>
      <a:defRPr sz="1125" kern="1200">
        <a:solidFill>
          <a:schemeClr val="tx1"/>
        </a:solidFill>
        <a:latin typeface="Times New Roman" pitchFamily="18" charset="0"/>
        <a:ea typeface="+mn-ea"/>
        <a:cs typeface="+mn-cs"/>
      </a:defRPr>
    </a:lvl3pPr>
    <a:lvl4pPr marL="1322548" algn="l" rtl="0" eaLnBrk="0" fontAlgn="base" hangingPunct="0">
      <a:spcBef>
        <a:spcPct val="30000"/>
      </a:spcBef>
      <a:spcAft>
        <a:spcPct val="0"/>
      </a:spcAft>
      <a:defRPr sz="1125" kern="1200">
        <a:solidFill>
          <a:schemeClr val="tx1"/>
        </a:solidFill>
        <a:latin typeface="Times New Roman" pitchFamily="18" charset="0"/>
        <a:ea typeface="+mn-ea"/>
        <a:cs typeface="+mn-cs"/>
      </a:defRPr>
    </a:lvl4pPr>
    <a:lvl5pPr marL="1763397" algn="l" rtl="0" eaLnBrk="0" fontAlgn="base" hangingPunct="0">
      <a:spcBef>
        <a:spcPct val="30000"/>
      </a:spcBef>
      <a:spcAft>
        <a:spcPct val="0"/>
      </a:spcAft>
      <a:defRPr sz="1125" kern="1200">
        <a:solidFill>
          <a:schemeClr val="tx1"/>
        </a:solidFill>
        <a:latin typeface="Times New Roman" pitchFamily="18" charset="0"/>
        <a:ea typeface="+mn-ea"/>
        <a:cs typeface="+mn-cs"/>
      </a:defRPr>
    </a:lvl5pPr>
    <a:lvl6pPr marL="2204247" algn="l" defTabSz="881699" rtl="0" eaLnBrk="1" latinLnBrk="0" hangingPunct="1">
      <a:defRPr sz="1125" kern="1200">
        <a:solidFill>
          <a:schemeClr val="tx1"/>
        </a:solidFill>
        <a:latin typeface="+mn-lt"/>
        <a:ea typeface="+mn-ea"/>
        <a:cs typeface="+mn-cs"/>
      </a:defRPr>
    </a:lvl6pPr>
    <a:lvl7pPr marL="2645097" algn="l" defTabSz="881699" rtl="0" eaLnBrk="1" latinLnBrk="0" hangingPunct="1">
      <a:defRPr sz="1125" kern="1200">
        <a:solidFill>
          <a:schemeClr val="tx1"/>
        </a:solidFill>
        <a:latin typeface="+mn-lt"/>
        <a:ea typeface="+mn-ea"/>
        <a:cs typeface="+mn-cs"/>
      </a:defRPr>
    </a:lvl7pPr>
    <a:lvl8pPr marL="3085946" algn="l" defTabSz="881699" rtl="0" eaLnBrk="1" latinLnBrk="0" hangingPunct="1">
      <a:defRPr sz="1125" kern="1200">
        <a:solidFill>
          <a:schemeClr val="tx1"/>
        </a:solidFill>
        <a:latin typeface="+mn-lt"/>
        <a:ea typeface="+mn-ea"/>
        <a:cs typeface="+mn-cs"/>
      </a:defRPr>
    </a:lvl8pPr>
    <a:lvl9pPr marL="3526795" algn="l" defTabSz="881699" rtl="0" eaLnBrk="1" latinLnBrk="0" hangingPunct="1">
      <a:defRPr sz="112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7"/>
          <p:cNvSpPr>
            <a:spLocks noGrp="1" noChangeArrowheads="1"/>
          </p:cNvSpPr>
          <p:nvPr>
            <p:ph type="sldNum" sz="quarter" idx="5"/>
          </p:nvPr>
        </p:nvSpPr>
        <p:spPr>
          <a:noFill/>
        </p:spPr>
        <p:txBody>
          <a:bodyPr/>
          <a:lstStyle>
            <a:lvl1pPr defTabSz="1149350">
              <a:defRPr sz="2400">
                <a:solidFill>
                  <a:schemeClr val="tx1"/>
                </a:solidFill>
                <a:latin typeface="Times New Roman" pitchFamily="18" charset="0"/>
              </a:defRPr>
            </a:lvl1pPr>
            <a:lvl2pPr marL="742950" indent="-285750" defTabSz="1149350">
              <a:defRPr sz="2400">
                <a:solidFill>
                  <a:schemeClr val="tx1"/>
                </a:solidFill>
                <a:latin typeface="Times New Roman" pitchFamily="18" charset="0"/>
              </a:defRPr>
            </a:lvl2pPr>
            <a:lvl3pPr marL="1143000" indent="-228600" defTabSz="1149350">
              <a:defRPr sz="2400">
                <a:solidFill>
                  <a:schemeClr val="tx1"/>
                </a:solidFill>
                <a:latin typeface="Times New Roman" pitchFamily="18" charset="0"/>
              </a:defRPr>
            </a:lvl3pPr>
            <a:lvl4pPr marL="1600200" indent="-228600" defTabSz="1149350">
              <a:defRPr sz="2400">
                <a:solidFill>
                  <a:schemeClr val="tx1"/>
                </a:solidFill>
                <a:latin typeface="Times New Roman" pitchFamily="18" charset="0"/>
              </a:defRPr>
            </a:lvl4pPr>
            <a:lvl5pPr marL="2057400" indent="-228600" defTabSz="1149350">
              <a:defRPr sz="2400">
                <a:solidFill>
                  <a:schemeClr val="tx1"/>
                </a:solidFill>
                <a:latin typeface="Times New Roman" pitchFamily="18" charset="0"/>
              </a:defRPr>
            </a:lvl5pPr>
            <a:lvl6pPr marL="2514600" indent="-228600" defTabSz="1149350" eaLnBrk="0" fontAlgn="base" hangingPunct="0">
              <a:spcBef>
                <a:spcPct val="0"/>
              </a:spcBef>
              <a:spcAft>
                <a:spcPct val="0"/>
              </a:spcAft>
              <a:defRPr sz="2400">
                <a:solidFill>
                  <a:schemeClr val="tx1"/>
                </a:solidFill>
                <a:latin typeface="Times New Roman" pitchFamily="18" charset="0"/>
              </a:defRPr>
            </a:lvl6pPr>
            <a:lvl7pPr marL="2971800" indent="-228600" defTabSz="1149350" eaLnBrk="0" fontAlgn="base" hangingPunct="0">
              <a:spcBef>
                <a:spcPct val="0"/>
              </a:spcBef>
              <a:spcAft>
                <a:spcPct val="0"/>
              </a:spcAft>
              <a:defRPr sz="2400">
                <a:solidFill>
                  <a:schemeClr val="tx1"/>
                </a:solidFill>
                <a:latin typeface="Times New Roman" pitchFamily="18" charset="0"/>
              </a:defRPr>
            </a:lvl7pPr>
            <a:lvl8pPr marL="3429000" indent="-228600" defTabSz="1149350" eaLnBrk="0" fontAlgn="base" hangingPunct="0">
              <a:spcBef>
                <a:spcPct val="0"/>
              </a:spcBef>
              <a:spcAft>
                <a:spcPct val="0"/>
              </a:spcAft>
              <a:defRPr sz="2400">
                <a:solidFill>
                  <a:schemeClr val="tx1"/>
                </a:solidFill>
                <a:latin typeface="Times New Roman" pitchFamily="18" charset="0"/>
              </a:defRPr>
            </a:lvl8pPr>
            <a:lvl9pPr marL="3886200" indent="-228600" defTabSz="1149350" eaLnBrk="0" fontAlgn="base" hangingPunct="0">
              <a:spcBef>
                <a:spcPct val="0"/>
              </a:spcBef>
              <a:spcAft>
                <a:spcPct val="0"/>
              </a:spcAft>
              <a:defRPr sz="2400">
                <a:solidFill>
                  <a:schemeClr val="tx1"/>
                </a:solidFill>
                <a:latin typeface="Times New Roman" pitchFamily="18" charset="0"/>
              </a:defRPr>
            </a:lvl9pPr>
          </a:lstStyle>
          <a:p>
            <a:fld id="{D5580D61-8B82-42C3-9A37-58134866DD67}" type="slidenum">
              <a:rPr lang="zh-CN" altLang="en-US" sz="1500"/>
              <a:pPr/>
              <a:t>1</a:t>
            </a:fld>
            <a:endParaRPr lang="en-US" altLang="zh-CN" sz="1500" dirty="0"/>
          </a:p>
        </p:txBody>
      </p:sp>
      <p:sp>
        <p:nvSpPr>
          <p:cNvPr id="3075" name="Rectangle 2"/>
          <p:cNvSpPr>
            <a:spLocks noGrp="1" noRot="1" noChangeAspect="1" noChangeArrowheads="1" noTextEdit="1"/>
          </p:cNvSpPr>
          <p:nvPr>
            <p:ph type="sldImg"/>
          </p:nvPr>
        </p:nvSpPr>
        <p:spPr>
          <a:xfrm>
            <a:off x="1646238" y="889000"/>
            <a:ext cx="5932487" cy="4545013"/>
          </a:xfrm>
          <a:ln/>
        </p:spPr>
      </p:sp>
      <p:sp>
        <p:nvSpPr>
          <p:cNvPr id="3076" name="Rectangle 3"/>
          <p:cNvSpPr>
            <a:spLocks noGrp="1" noChangeArrowheads="1"/>
          </p:cNvSpPr>
          <p:nvPr>
            <p:ph type="body" idx="1"/>
          </p:nvPr>
        </p:nvSpPr>
        <p:spPr>
          <a:noFill/>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23539" y="10226675"/>
            <a:ext cx="36529727" cy="7054850"/>
          </a:xfrm>
          <a:prstGeom prst="rect">
            <a:avLst/>
          </a:prstGeom>
        </p:spPr>
        <p:txBody>
          <a:bodyPr lIns="78373" tIns="39187" rIns="78373" bIns="39187"/>
          <a:lstStyle/>
          <a:p>
            <a:r>
              <a:rPr lang="en-US"/>
              <a:t>Click to edit Master title style</a:t>
            </a:r>
          </a:p>
        </p:txBody>
      </p:sp>
      <p:sp>
        <p:nvSpPr>
          <p:cNvPr id="3" name="Subtitle 2"/>
          <p:cNvSpPr>
            <a:spLocks noGrp="1"/>
          </p:cNvSpPr>
          <p:nvPr>
            <p:ph type="subTitle" idx="1"/>
          </p:nvPr>
        </p:nvSpPr>
        <p:spPr>
          <a:xfrm>
            <a:off x="6447075" y="18653126"/>
            <a:ext cx="30082654" cy="8413750"/>
          </a:xfrm>
          <a:prstGeom prst="rect">
            <a:avLst/>
          </a:prstGeom>
        </p:spPr>
        <p:txBody>
          <a:bodyPr lIns="78373" tIns="39187" rIns="78373" bIns="39187"/>
          <a:lstStyle>
            <a:lvl1pPr marL="0" indent="0" algn="ctr">
              <a:buNone/>
              <a:defRPr/>
            </a:lvl1pPr>
            <a:lvl2pPr marL="460423" indent="0" algn="ctr">
              <a:buNone/>
              <a:defRPr/>
            </a:lvl2pPr>
            <a:lvl3pPr marL="920846" indent="0" algn="ctr">
              <a:buNone/>
              <a:defRPr/>
            </a:lvl3pPr>
            <a:lvl4pPr marL="1381269" indent="0" algn="ctr">
              <a:buNone/>
              <a:defRPr/>
            </a:lvl4pPr>
            <a:lvl5pPr marL="1841692" indent="0" algn="ctr">
              <a:buNone/>
              <a:defRPr/>
            </a:lvl5pPr>
            <a:lvl6pPr marL="2302116" indent="0" algn="ctr">
              <a:buNone/>
              <a:defRPr/>
            </a:lvl6pPr>
            <a:lvl7pPr marL="2762539" indent="0" algn="ctr">
              <a:buNone/>
              <a:defRPr/>
            </a:lvl7pPr>
            <a:lvl8pPr marL="3222962" indent="0" algn="ctr">
              <a:buNone/>
              <a:defRPr/>
            </a:lvl8pPr>
            <a:lvl9pPr marL="3683385" indent="0" algn="ctr">
              <a:buNone/>
              <a:defRPr/>
            </a:lvl9pPr>
          </a:lstStyle>
          <a:p>
            <a:r>
              <a:rPr lang="en-US"/>
              <a:t>Click to edit Master subtitle style</a:t>
            </a:r>
          </a:p>
        </p:txBody>
      </p:sp>
    </p:spTree>
    <p:extLst>
      <p:ext uri="{BB962C8B-B14F-4D97-AF65-F5344CB8AC3E}">
        <p14:creationId xmlns:p14="http://schemas.microsoft.com/office/powerpoint/2010/main" val="4116601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8566" y="1317625"/>
            <a:ext cx="38679673" cy="5486400"/>
          </a:xfrm>
          <a:prstGeom prst="rect">
            <a:avLst/>
          </a:prstGeom>
        </p:spPr>
        <p:txBody>
          <a:bodyPr lIns="78373" tIns="39187" rIns="78373" bIns="39187"/>
          <a:lstStyle/>
          <a:p>
            <a:r>
              <a:rPr lang="en-US"/>
              <a:t>Click to edit Master title style</a:t>
            </a:r>
          </a:p>
        </p:txBody>
      </p:sp>
      <p:sp>
        <p:nvSpPr>
          <p:cNvPr id="3" name="Content Placeholder 2"/>
          <p:cNvSpPr>
            <a:spLocks noGrp="1"/>
          </p:cNvSpPr>
          <p:nvPr>
            <p:ph idx="1"/>
          </p:nvPr>
        </p:nvSpPr>
        <p:spPr>
          <a:xfrm>
            <a:off x="2148566" y="7680326"/>
            <a:ext cx="38679673" cy="21724938"/>
          </a:xfrm>
          <a:prstGeom prst="rect">
            <a:avLst/>
          </a:prstGeom>
        </p:spPr>
        <p:txBody>
          <a:bodyPr lIns="78373" tIns="39187" rIns="78373" bIns="3918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308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94871" y="21153439"/>
            <a:ext cx="36529727" cy="6537326"/>
          </a:xfrm>
          <a:prstGeom prst="rect">
            <a:avLst/>
          </a:prstGeom>
        </p:spPr>
        <p:txBody>
          <a:bodyPr lIns="78373" tIns="39187" rIns="78373" bIns="39187" anchor="t"/>
          <a:lstStyle>
            <a:lvl1pPr algn="l">
              <a:defRPr sz="3995" b="1" cap="all"/>
            </a:lvl1pPr>
          </a:lstStyle>
          <a:p>
            <a:r>
              <a:rPr lang="en-US"/>
              <a:t>Click to edit Master title style</a:t>
            </a:r>
          </a:p>
        </p:txBody>
      </p:sp>
      <p:sp>
        <p:nvSpPr>
          <p:cNvPr id="3" name="Text Placeholder 2"/>
          <p:cNvSpPr>
            <a:spLocks noGrp="1"/>
          </p:cNvSpPr>
          <p:nvPr>
            <p:ph type="body" idx="1"/>
          </p:nvPr>
        </p:nvSpPr>
        <p:spPr>
          <a:xfrm>
            <a:off x="3394871" y="13952538"/>
            <a:ext cx="36529727" cy="7200900"/>
          </a:xfrm>
          <a:prstGeom prst="rect">
            <a:avLst/>
          </a:prstGeom>
        </p:spPr>
        <p:txBody>
          <a:bodyPr lIns="78373" tIns="39187" rIns="78373" bIns="39187" anchor="b"/>
          <a:lstStyle>
            <a:lvl1pPr marL="0" indent="0">
              <a:buNone/>
              <a:defRPr sz="1998"/>
            </a:lvl1pPr>
            <a:lvl2pPr marL="460423" indent="0">
              <a:buNone/>
              <a:defRPr sz="1763"/>
            </a:lvl2pPr>
            <a:lvl3pPr marL="920846" indent="0">
              <a:buNone/>
              <a:defRPr sz="1645"/>
            </a:lvl3pPr>
            <a:lvl4pPr marL="1381269" indent="0">
              <a:buNone/>
              <a:defRPr sz="1410"/>
            </a:lvl4pPr>
            <a:lvl5pPr marL="1841692" indent="0">
              <a:buNone/>
              <a:defRPr sz="1410"/>
            </a:lvl5pPr>
            <a:lvl6pPr marL="2302116" indent="0">
              <a:buNone/>
              <a:defRPr sz="1410"/>
            </a:lvl6pPr>
            <a:lvl7pPr marL="2762539" indent="0">
              <a:buNone/>
              <a:defRPr sz="1410"/>
            </a:lvl7pPr>
            <a:lvl8pPr marL="3222962" indent="0">
              <a:buNone/>
              <a:defRPr sz="1410"/>
            </a:lvl8pPr>
            <a:lvl9pPr marL="3683385" indent="0">
              <a:buNone/>
              <a:defRPr sz="1410"/>
            </a:lvl9pPr>
          </a:lstStyle>
          <a:p>
            <a:pPr lvl="0"/>
            <a:r>
              <a:rPr lang="en-US"/>
              <a:t>Click to edit Master text styles</a:t>
            </a:r>
          </a:p>
        </p:txBody>
      </p:sp>
    </p:spTree>
    <p:extLst>
      <p:ext uri="{BB962C8B-B14F-4D97-AF65-F5344CB8AC3E}">
        <p14:creationId xmlns:p14="http://schemas.microsoft.com/office/powerpoint/2010/main" val="1722449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48566" y="1317625"/>
            <a:ext cx="38679673" cy="5486400"/>
          </a:xfrm>
          <a:prstGeom prst="rect">
            <a:avLst/>
          </a:prstGeom>
        </p:spPr>
        <p:txBody>
          <a:bodyPr lIns="78373" tIns="39187" rIns="78373" bIns="39187"/>
          <a:lstStyle/>
          <a:p>
            <a:r>
              <a:rPr lang="en-US"/>
              <a:t>Click to edit Master title style</a:t>
            </a:r>
          </a:p>
        </p:txBody>
      </p:sp>
      <p:sp>
        <p:nvSpPr>
          <p:cNvPr id="3" name="Content Placeholder 2"/>
          <p:cNvSpPr>
            <a:spLocks noGrp="1"/>
          </p:cNvSpPr>
          <p:nvPr>
            <p:ph sz="half" idx="1"/>
          </p:nvPr>
        </p:nvSpPr>
        <p:spPr>
          <a:xfrm>
            <a:off x="2148565" y="7680326"/>
            <a:ext cx="19273514" cy="21724938"/>
          </a:xfrm>
          <a:prstGeom prst="rect">
            <a:avLst/>
          </a:prstGeom>
        </p:spPr>
        <p:txBody>
          <a:bodyPr lIns="78373" tIns="39187" rIns="78373" bIns="39187"/>
          <a:lstStyle>
            <a:lvl1pPr>
              <a:defRPr sz="2820"/>
            </a:lvl1pPr>
            <a:lvl2pPr>
              <a:defRPr sz="2468"/>
            </a:lvl2pPr>
            <a:lvl3pPr>
              <a:defRPr sz="1998"/>
            </a:lvl3pPr>
            <a:lvl4pPr>
              <a:defRPr sz="1763"/>
            </a:lvl4pPr>
            <a:lvl5pPr>
              <a:defRPr sz="1763"/>
            </a:lvl5pPr>
            <a:lvl6pPr>
              <a:defRPr sz="1763"/>
            </a:lvl6pPr>
            <a:lvl7pPr>
              <a:defRPr sz="1763"/>
            </a:lvl7pPr>
            <a:lvl8pPr>
              <a:defRPr sz="1763"/>
            </a:lvl8pPr>
            <a:lvl9pPr>
              <a:defRPr sz="176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1554724" y="7680326"/>
            <a:ext cx="19273515" cy="21724938"/>
          </a:xfrm>
          <a:prstGeom prst="rect">
            <a:avLst/>
          </a:prstGeom>
        </p:spPr>
        <p:txBody>
          <a:bodyPr lIns="78373" tIns="39187" rIns="78373" bIns="39187"/>
          <a:lstStyle>
            <a:lvl1pPr>
              <a:defRPr sz="2820"/>
            </a:lvl1pPr>
            <a:lvl2pPr>
              <a:defRPr sz="2468"/>
            </a:lvl2pPr>
            <a:lvl3pPr>
              <a:defRPr sz="1998"/>
            </a:lvl3pPr>
            <a:lvl4pPr>
              <a:defRPr sz="1763"/>
            </a:lvl4pPr>
            <a:lvl5pPr>
              <a:defRPr sz="1763"/>
            </a:lvl5pPr>
            <a:lvl6pPr>
              <a:defRPr sz="1763"/>
            </a:lvl6pPr>
            <a:lvl7pPr>
              <a:defRPr sz="1763"/>
            </a:lvl7pPr>
            <a:lvl8pPr>
              <a:defRPr sz="1763"/>
            </a:lvl8pPr>
            <a:lvl9pPr>
              <a:defRPr sz="176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4973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48566" y="1317625"/>
            <a:ext cx="38679673" cy="5486400"/>
          </a:xfrm>
          <a:prstGeom prst="rect">
            <a:avLst/>
          </a:prstGeom>
        </p:spPr>
        <p:txBody>
          <a:bodyPr lIns="78373" tIns="39187" rIns="78373" bIns="39187"/>
          <a:lstStyle>
            <a:lvl1pPr>
              <a:defRPr/>
            </a:lvl1pPr>
          </a:lstStyle>
          <a:p>
            <a:r>
              <a:rPr lang="en-US"/>
              <a:t>Click to edit Master title style</a:t>
            </a:r>
          </a:p>
        </p:txBody>
      </p:sp>
      <p:sp>
        <p:nvSpPr>
          <p:cNvPr id="3" name="Text Placeholder 2"/>
          <p:cNvSpPr>
            <a:spLocks noGrp="1"/>
          </p:cNvSpPr>
          <p:nvPr>
            <p:ph type="body" idx="1"/>
          </p:nvPr>
        </p:nvSpPr>
        <p:spPr>
          <a:xfrm>
            <a:off x="2148564" y="7369178"/>
            <a:ext cx="18988882" cy="3070225"/>
          </a:xfrm>
          <a:prstGeom prst="rect">
            <a:avLst/>
          </a:prstGeom>
        </p:spPr>
        <p:txBody>
          <a:bodyPr lIns="78373" tIns="39187" rIns="78373" bIns="39187" anchor="b"/>
          <a:lstStyle>
            <a:lvl1pPr marL="0" indent="0">
              <a:buNone/>
              <a:defRPr sz="2468" b="1"/>
            </a:lvl1pPr>
            <a:lvl2pPr marL="460423" indent="0">
              <a:buNone/>
              <a:defRPr sz="1998" b="1"/>
            </a:lvl2pPr>
            <a:lvl3pPr marL="920846" indent="0">
              <a:buNone/>
              <a:defRPr sz="1763" b="1"/>
            </a:lvl3pPr>
            <a:lvl4pPr marL="1381269" indent="0">
              <a:buNone/>
              <a:defRPr sz="1645" b="1"/>
            </a:lvl4pPr>
            <a:lvl5pPr marL="1841692" indent="0">
              <a:buNone/>
              <a:defRPr sz="1645" b="1"/>
            </a:lvl5pPr>
            <a:lvl6pPr marL="2302116" indent="0">
              <a:buNone/>
              <a:defRPr sz="1645" b="1"/>
            </a:lvl6pPr>
            <a:lvl7pPr marL="2762539" indent="0">
              <a:buNone/>
              <a:defRPr sz="1645" b="1"/>
            </a:lvl7pPr>
            <a:lvl8pPr marL="3222962" indent="0">
              <a:buNone/>
              <a:defRPr sz="1645" b="1"/>
            </a:lvl8pPr>
            <a:lvl9pPr marL="3683385" indent="0">
              <a:buNone/>
              <a:defRPr sz="1645" b="1"/>
            </a:lvl9pPr>
          </a:lstStyle>
          <a:p>
            <a:pPr lvl="0"/>
            <a:r>
              <a:rPr lang="en-US"/>
              <a:t>Click to edit Master text styles</a:t>
            </a:r>
          </a:p>
        </p:txBody>
      </p:sp>
      <p:sp>
        <p:nvSpPr>
          <p:cNvPr id="4" name="Content Placeholder 3"/>
          <p:cNvSpPr>
            <a:spLocks noGrp="1"/>
          </p:cNvSpPr>
          <p:nvPr>
            <p:ph sz="half" idx="2"/>
          </p:nvPr>
        </p:nvSpPr>
        <p:spPr>
          <a:xfrm>
            <a:off x="2148564" y="10439403"/>
            <a:ext cx="18988882" cy="18965863"/>
          </a:xfrm>
          <a:prstGeom prst="rect">
            <a:avLst/>
          </a:prstGeom>
        </p:spPr>
        <p:txBody>
          <a:bodyPr lIns="78373" tIns="39187" rIns="78373" bIns="39187"/>
          <a:lstStyle>
            <a:lvl1pPr>
              <a:defRPr sz="2468"/>
            </a:lvl1pPr>
            <a:lvl2pPr>
              <a:defRPr sz="1998"/>
            </a:lvl2pPr>
            <a:lvl3pPr>
              <a:defRPr sz="1763"/>
            </a:lvl3pPr>
            <a:lvl4pPr>
              <a:defRPr sz="1645"/>
            </a:lvl4pPr>
            <a:lvl5pPr>
              <a:defRPr sz="1645"/>
            </a:lvl5pPr>
            <a:lvl6pPr>
              <a:defRPr sz="1645"/>
            </a:lvl6pPr>
            <a:lvl7pPr>
              <a:defRPr sz="1645"/>
            </a:lvl7pPr>
            <a:lvl8pPr>
              <a:defRPr sz="1645"/>
            </a:lvl8pPr>
            <a:lvl9pPr>
              <a:defRPr sz="164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1831066" y="7369178"/>
            <a:ext cx="18997172" cy="3070225"/>
          </a:xfrm>
          <a:prstGeom prst="rect">
            <a:avLst/>
          </a:prstGeom>
        </p:spPr>
        <p:txBody>
          <a:bodyPr lIns="78373" tIns="39187" rIns="78373" bIns="39187" anchor="b"/>
          <a:lstStyle>
            <a:lvl1pPr marL="0" indent="0">
              <a:buNone/>
              <a:defRPr sz="2468" b="1"/>
            </a:lvl1pPr>
            <a:lvl2pPr marL="460423" indent="0">
              <a:buNone/>
              <a:defRPr sz="1998" b="1"/>
            </a:lvl2pPr>
            <a:lvl3pPr marL="920846" indent="0">
              <a:buNone/>
              <a:defRPr sz="1763" b="1"/>
            </a:lvl3pPr>
            <a:lvl4pPr marL="1381269" indent="0">
              <a:buNone/>
              <a:defRPr sz="1645" b="1"/>
            </a:lvl4pPr>
            <a:lvl5pPr marL="1841692" indent="0">
              <a:buNone/>
              <a:defRPr sz="1645" b="1"/>
            </a:lvl5pPr>
            <a:lvl6pPr marL="2302116" indent="0">
              <a:buNone/>
              <a:defRPr sz="1645" b="1"/>
            </a:lvl6pPr>
            <a:lvl7pPr marL="2762539" indent="0">
              <a:buNone/>
              <a:defRPr sz="1645" b="1"/>
            </a:lvl7pPr>
            <a:lvl8pPr marL="3222962" indent="0">
              <a:buNone/>
              <a:defRPr sz="1645" b="1"/>
            </a:lvl8pPr>
            <a:lvl9pPr marL="3683385" indent="0">
              <a:buNone/>
              <a:defRPr sz="1645" b="1"/>
            </a:lvl9pPr>
          </a:lstStyle>
          <a:p>
            <a:pPr lvl="0"/>
            <a:r>
              <a:rPr lang="en-US"/>
              <a:t>Click to edit Master text styles</a:t>
            </a:r>
          </a:p>
        </p:txBody>
      </p:sp>
      <p:sp>
        <p:nvSpPr>
          <p:cNvPr id="6" name="Content Placeholder 5"/>
          <p:cNvSpPr>
            <a:spLocks noGrp="1"/>
          </p:cNvSpPr>
          <p:nvPr>
            <p:ph sz="quarter" idx="4"/>
          </p:nvPr>
        </p:nvSpPr>
        <p:spPr>
          <a:xfrm>
            <a:off x="21831066" y="10439403"/>
            <a:ext cx="18997172" cy="18965863"/>
          </a:xfrm>
          <a:prstGeom prst="rect">
            <a:avLst/>
          </a:prstGeom>
        </p:spPr>
        <p:txBody>
          <a:bodyPr lIns="78373" tIns="39187" rIns="78373" bIns="39187"/>
          <a:lstStyle>
            <a:lvl1pPr>
              <a:defRPr sz="2468"/>
            </a:lvl1pPr>
            <a:lvl2pPr>
              <a:defRPr sz="1998"/>
            </a:lvl2pPr>
            <a:lvl3pPr>
              <a:defRPr sz="1763"/>
            </a:lvl3pPr>
            <a:lvl4pPr>
              <a:defRPr sz="1645"/>
            </a:lvl4pPr>
            <a:lvl5pPr>
              <a:defRPr sz="1645"/>
            </a:lvl5pPr>
            <a:lvl6pPr>
              <a:defRPr sz="1645"/>
            </a:lvl6pPr>
            <a:lvl7pPr>
              <a:defRPr sz="1645"/>
            </a:lvl7pPr>
            <a:lvl8pPr>
              <a:defRPr sz="1645"/>
            </a:lvl8pPr>
            <a:lvl9pPr>
              <a:defRPr sz="164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0596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48566" y="1317625"/>
            <a:ext cx="38679673" cy="5486400"/>
          </a:xfrm>
          <a:prstGeom prst="rect">
            <a:avLst/>
          </a:prstGeom>
        </p:spPr>
        <p:txBody>
          <a:bodyPr lIns="78373" tIns="39187" rIns="78373" bIns="39187"/>
          <a:lstStyle/>
          <a:p>
            <a:r>
              <a:rPr lang="en-US"/>
              <a:t>Click to edit Master title style</a:t>
            </a:r>
          </a:p>
        </p:txBody>
      </p:sp>
    </p:spTree>
    <p:extLst>
      <p:ext uri="{BB962C8B-B14F-4D97-AF65-F5344CB8AC3E}">
        <p14:creationId xmlns:p14="http://schemas.microsoft.com/office/powerpoint/2010/main" val="2245704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0981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8565" y="1311275"/>
            <a:ext cx="14139068" cy="5576888"/>
          </a:xfrm>
          <a:prstGeom prst="rect">
            <a:avLst/>
          </a:prstGeom>
        </p:spPr>
        <p:txBody>
          <a:bodyPr lIns="78373" tIns="39187" rIns="78373" bIns="39187" anchor="b"/>
          <a:lstStyle>
            <a:lvl1pPr algn="l">
              <a:defRPr sz="1998" b="1"/>
            </a:lvl1pPr>
          </a:lstStyle>
          <a:p>
            <a:r>
              <a:rPr lang="en-US"/>
              <a:t>Click to edit Master title style</a:t>
            </a:r>
          </a:p>
        </p:txBody>
      </p:sp>
      <p:sp>
        <p:nvSpPr>
          <p:cNvPr id="3" name="Content Placeholder 2"/>
          <p:cNvSpPr>
            <a:spLocks noGrp="1"/>
          </p:cNvSpPr>
          <p:nvPr>
            <p:ph idx="1"/>
          </p:nvPr>
        </p:nvSpPr>
        <p:spPr>
          <a:xfrm>
            <a:off x="16803013" y="1311275"/>
            <a:ext cx="24025225" cy="28093988"/>
          </a:xfrm>
          <a:prstGeom prst="rect">
            <a:avLst/>
          </a:prstGeom>
        </p:spPr>
        <p:txBody>
          <a:bodyPr lIns="78373" tIns="39187" rIns="78373" bIns="39187"/>
          <a:lstStyle>
            <a:lvl1pPr>
              <a:defRPr sz="3173"/>
            </a:lvl1pPr>
            <a:lvl2pPr>
              <a:defRPr sz="2820"/>
            </a:lvl2pPr>
            <a:lvl3pPr>
              <a:defRPr sz="2468"/>
            </a:lvl3pPr>
            <a:lvl4pPr>
              <a:defRPr sz="1998"/>
            </a:lvl4pPr>
            <a:lvl5pPr>
              <a:defRPr sz="1998"/>
            </a:lvl5pPr>
            <a:lvl6pPr>
              <a:defRPr sz="1998"/>
            </a:lvl6pPr>
            <a:lvl7pPr>
              <a:defRPr sz="1998"/>
            </a:lvl7pPr>
            <a:lvl8pPr>
              <a:defRPr sz="1998"/>
            </a:lvl8pPr>
            <a:lvl9pPr>
              <a:defRPr sz="19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48565" y="6888164"/>
            <a:ext cx="14139068" cy="22517100"/>
          </a:xfrm>
          <a:prstGeom prst="rect">
            <a:avLst/>
          </a:prstGeom>
        </p:spPr>
        <p:txBody>
          <a:bodyPr lIns="78373" tIns="39187" rIns="78373" bIns="39187"/>
          <a:lstStyle>
            <a:lvl1pPr marL="0" indent="0">
              <a:buNone/>
              <a:defRPr sz="1410"/>
            </a:lvl1pPr>
            <a:lvl2pPr marL="460423" indent="0">
              <a:buNone/>
              <a:defRPr sz="1175"/>
            </a:lvl2pPr>
            <a:lvl3pPr marL="920846" indent="0">
              <a:buNone/>
              <a:defRPr sz="1058"/>
            </a:lvl3pPr>
            <a:lvl4pPr marL="1381269" indent="0">
              <a:buNone/>
              <a:defRPr sz="940"/>
            </a:lvl4pPr>
            <a:lvl5pPr marL="1841692" indent="0">
              <a:buNone/>
              <a:defRPr sz="940"/>
            </a:lvl5pPr>
            <a:lvl6pPr marL="2302116" indent="0">
              <a:buNone/>
              <a:defRPr sz="940"/>
            </a:lvl6pPr>
            <a:lvl7pPr marL="2762539" indent="0">
              <a:buNone/>
              <a:defRPr sz="940"/>
            </a:lvl7pPr>
            <a:lvl8pPr marL="3222962" indent="0">
              <a:buNone/>
              <a:defRPr sz="940"/>
            </a:lvl8pPr>
            <a:lvl9pPr marL="3683385" indent="0">
              <a:buNone/>
              <a:defRPr sz="940"/>
            </a:lvl9pPr>
          </a:lstStyle>
          <a:p>
            <a:pPr lvl="0"/>
            <a:r>
              <a:rPr lang="en-US"/>
              <a:t>Click to edit Master text styles</a:t>
            </a:r>
          </a:p>
        </p:txBody>
      </p:sp>
    </p:spTree>
    <p:extLst>
      <p:ext uri="{BB962C8B-B14F-4D97-AF65-F5344CB8AC3E}">
        <p14:creationId xmlns:p14="http://schemas.microsoft.com/office/powerpoint/2010/main" val="411175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24306" y="23042566"/>
            <a:ext cx="25785527" cy="2720975"/>
          </a:xfrm>
          <a:prstGeom prst="rect">
            <a:avLst/>
          </a:prstGeom>
        </p:spPr>
        <p:txBody>
          <a:bodyPr lIns="78373" tIns="39187" rIns="78373" bIns="39187" anchor="b"/>
          <a:lstStyle>
            <a:lvl1pPr algn="l">
              <a:defRPr sz="1998" b="1"/>
            </a:lvl1pPr>
          </a:lstStyle>
          <a:p>
            <a:r>
              <a:rPr lang="en-US"/>
              <a:t>Click to edit Master title style</a:t>
            </a:r>
          </a:p>
        </p:txBody>
      </p:sp>
      <p:sp>
        <p:nvSpPr>
          <p:cNvPr id="3" name="Picture Placeholder 2"/>
          <p:cNvSpPr>
            <a:spLocks noGrp="1"/>
          </p:cNvSpPr>
          <p:nvPr>
            <p:ph type="pic" idx="1"/>
          </p:nvPr>
        </p:nvSpPr>
        <p:spPr>
          <a:xfrm>
            <a:off x="8424306" y="2941642"/>
            <a:ext cx="25785527" cy="19750087"/>
          </a:xfrm>
          <a:prstGeom prst="rect">
            <a:avLst/>
          </a:prstGeom>
        </p:spPr>
        <p:txBody>
          <a:bodyPr lIns="78373" tIns="39187" rIns="78373" bIns="39187"/>
          <a:lstStyle>
            <a:lvl1pPr marL="0" indent="0">
              <a:buNone/>
              <a:defRPr sz="3173"/>
            </a:lvl1pPr>
            <a:lvl2pPr marL="460423" indent="0">
              <a:buNone/>
              <a:defRPr sz="2820"/>
            </a:lvl2pPr>
            <a:lvl3pPr marL="920846" indent="0">
              <a:buNone/>
              <a:defRPr sz="2468"/>
            </a:lvl3pPr>
            <a:lvl4pPr marL="1381269" indent="0">
              <a:buNone/>
              <a:defRPr sz="1998"/>
            </a:lvl4pPr>
            <a:lvl5pPr marL="1841692" indent="0">
              <a:buNone/>
              <a:defRPr sz="1998"/>
            </a:lvl5pPr>
            <a:lvl6pPr marL="2302116" indent="0">
              <a:buNone/>
              <a:defRPr sz="1998"/>
            </a:lvl6pPr>
            <a:lvl7pPr marL="2762539" indent="0">
              <a:buNone/>
              <a:defRPr sz="1998"/>
            </a:lvl7pPr>
            <a:lvl8pPr marL="3222962" indent="0">
              <a:buNone/>
              <a:defRPr sz="1998"/>
            </a:lvl8pPr>
            <a:lvl9pPr marL="3683385" indent="0">
              <a:buNone/>
              <a:defRPr sz="1998"/>
            </a:lvl9pPr>
          </a:lstStyle>
          <a:p>
            <a:pPr lvl="0"/>
            <a:endParaRPr lang="en-US" noProof="0" dirty="0"/>
          </a:p>
        </p:txBody>
      </p:sp>
      <p:sp>
        <p:nvSpPr>
          <p:cNvPr id="4" name="Text Placeholder 3"/>
          <p:cNvSpPr>
            <a:spLocks noGrp="1"/>
          </p:cNvSpPr>
          <p:nvPr>
            <p:ph type="body" sz="half" idx="2"/>
          </p:nvPr>
        </p:nvSpPr>
        <p:spPr>
          <a:xfrm>
            <a:off x="8424306" y="25763541"/>
            <a:ext cx="25785527" cy="3862387"/>
          </a:xfrm>
          <a:prstGeom prst="rect">
            <a:avLst/>
          </a:prstGeom>
        </p:spPr>
        <p:txBody>
          <a:bodyPr lIns="78373" tIns="39187" rIns="78373" bIns="39187"/>
          <a:lstStyle>
            <a:lvl1pPr marL="0" indent="0">
              <a:buNone/>
              <a:defRPr sz="1410"/>
            </a:lvl1pPr>
            <a:lvl2pPr marL="460423" indent="0">
              <a:buNone/>
              <a:defRPr sz="1175"/>
            </a:lvl2pPr>
            <a:lvl3pPr marL="920846" indent="0">
              <a:buNone/>
              <a:defRPr sz="1058"/>
            </a:lvl3pPr>
            <a:lvl4pPr marL="1381269" indent="0">
              <a:buNone/>
              <a:defRPr sz="940"/>
            </a:lvl4pPr>
            <a:lvl5pPr marL="1841692" indent="0">
              <a:buNone/>
              <a:defRPr sz="940"/>
            </a:lvl5pPr>
            <a:lvl6pPr marL="2302116" indent="0">
              <a:buNone/>
              <a:defRPr sz="940"/>
            </a:lvl6pPr>
            <a:lvl7pPr marL="2762539" indent="0">
              <a:buNone/>
              <a:defRPr sz="940"/>
            </a:lvl7pPr>
            <a:lvl8pPr marL="3222962" indent="0">
              <a:buNone/>
              <a:defRPr sz="940"/>
            </a:lvl8pPr>
            <a:lvl9pPr marL="3683385" indent="0">
              <a:buNone/>
              <a:defRPr sz="940"/>
            </a:lvl9pPr>
          </a:lstStyle>
          <a:p>
            <a:pPr lvl="0"/>
            <a:r>
              <a:rPr lang="en-US"/>
              <a:t>Click to edit Master text styles</a:t>
            </a:r>
          </a:p>
        </p:txBody>
      </p:sp>
    </p:spTree>
    <p:extLst>
      <p:ext uri="{BB962C8B-B14F-4D97-AF65-F5344CB8AC3E}">
        <p14:creationId xmlns:p14="http://schemas.microsoft.com/office/powerpoint/2010/main" val="673959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148566" y="1317625"/>
            <a:ext cx="38679673" cy="5486400"/>
          </a:xfrm>
          <a:prstGeom prst="rect">
            <a:avLst/>
          </a:prstGeom>
        </p:spPr>
        <p:txBody>
          <a:bodyPr lIns="78373" tIns="39187" rIns="78373" bIns="39187"/>
          <a:lstStyle/>
          <a:p>
            <a:r>
              <a:rPr lang="en-US"/>
              <a:t>Click to edit Master title style</a:t>
            </a:r>
          </a:p>
        </p:txBody>
      </p:sp>
      <p:sp>
        <p:nvSpPr>
          <p:cNvPr id="3" name="Vertical Text Placeholder 2"/>
          <p:cNvSpPr>
            <a:spLocks noGrp="1"/>
          </p:cNvSpPr>
          <p:nvPr>
            <p:ph type="body" orient="vert" idx="1"/>
          </p:nvPr>
        </p:nvSpPr>
        <p:spPr>
          <a:xfrm>
            <a:off x="2148566" y="7680326"/>
            <a:ext cx="38679673" cy="21724938"/>
          </a:xfrm>
          <a:prstGeom prst="rect">
            <a:avLst/>
          </a:prstGeom>
        </p:spPr>
        <p:txBody>
          <a:bodyPr vert="eaVert" lIns="78373" tIns="39187" rIns="78373" bIns="3918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3822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59010" y="1317625"/>
            <a:ext cx="9669227" cy="28087638"/>
          </a:xfrm>
          <a:prstGeom prst="rect">
            <a:avLst/>
          </a:prstGeom>
        </p:spPr>
        <p:txBody>
          <a:bodyPr vert="eaVert" lIns="78373" tIns="39187" rIns="78373" bIns="39187"/>
          <a:lstStyle/>
          <a:p>
            <a:r>
              <a:rPr lang="en-US"/>
              <a:t>Click to edit Master title style</a:t>
            </a:r>
          </a:p>
        </p:txBody>
      </p:sp>
      <p:sp>
        <p:nvSpPr>
          <p:cNvPr id="3" name="Vertical Text Placeholder 2"/>
          <p:cNvSpPr>
            <a:spLocks noGrp="1"/>
          </p:cNvSpPr>
          <p:nvPr>
            <p:ph type="body" orient="vert" idx="1"/>
          </p:nvPr>
        </p:nvSpPr>
        <p:spPr>
          <a:xfrm>
            <a:off x="2148564" y="1317625"/>
            <a:ext cx="28877802" cy="28087638"/>
          </a:xfrm>
          <a:prstGeom prst="rect">
            <a:avLst/>
          </a:prstGeom>
        </p:spPr>
        <p:txBody>
          <a:bodyPr vert="eaVert" lIns="78373" tIns="39187" rIns="78373" bIns="3918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1512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096666" rtl="0" eaLnBrk="0" fontAlgn="base" hangingPunct="0">
        <a:spcBef>
          <a:spcPct val="0"/>
        </a:spcBef>
        <a:spcAft>
          <a:spcPct val="0"/>
        </a:spcAft>
        <a:defRPr sz="14922">
          <a:solidFill>
            <a:schemeClr val="tx2"/>
          </a:solidFill>
          <a:latin typeface="+mj-lt"/>
          <a:ea typeface="+mj-ea"/>
          <a:cs typeface="+mj-cs"/>
        </a:defRPr>
      </a:lvl1pPr>
      <a:lvl2pPr algn="ctr" defTabSz="3096666" rtl="0" eaLnBrk="0" fontAlgn="base" hangingPunct="0">
        <a:spcBef>
          <a:spcPct val="0"/>
        </a:spcBef>
        <a:spcAft>
          <a:spcPct val="0"/>
        </a:spcAft>
        <a:defRPr sz="14922">
          <a:solidFill>
            <a:schemeClr val="tx2"/>
          </a:solidFill>
          <a:latin typeface="Times New Roman" pitchFamily="18" charset="0"/>
        </a:defRPr>
      </a:lvl2pPr>
      <a:lvl3pPr algn="ctr" defTabSz="3096666" rtl="0" eaLnBrk="0" fontAlgn="base" hangingPunct="0">
        <a:spcBef>
          <a:spcPct val="0"/>
        </a:spcBef>
        <a:spcAft>
          <a:spcPct val="0"/>
        </a:spcAft>
        <a:defRPr sz="14922">
          <a:solidFill>
            <a:schemeClr val="tx2"/>
          </a:solidFill>
          <a:latin typeface="Times New Roman" pitchFamily="18" charset="0"/>
        </a:defRPr>
      </a:lvl3pPr>
      <a:lvl4pPr algn="ctr" defTabSz="3096666" rtl="0" eaLnBrk="0" fontAlgn="base" hangingPunct="0">
        <a:spcBef>
          <a:spcPct val="0"/>
        </a:spcBef>
        <a:spcAft>
          <a:spcPct val="0"/>
        </a:spcAft>
        <a:defRPr sz="14922">
          <a:solidFill>
            <a:schemeClr val="tx2"/>
          </a:solidFill>
          <a:latin typeface="Times New Roman" pitchFamily="18" charset="0"/>
        </a:defRPr>
      </a:lvl4pPr>
      <a:lvl5pPr algn="ctr" defTabSz="3096666" rtl="0" eaLnBrk="0" fontAlgn="base" hangingPunct="0">
        <a:spcBef>
          <a:spcPct val="0"/>
        </a:spcBef>
        <a:spcAft>
          <a:spcPct val="0"/>
        </a:spcAft>
        <a:defRPr sz="14922">
          <a:solidFill>
            <a:schemeClr val="tx2"/>
          </a:solidFill>
          <a:latin typeface="Times New Roman" pitchFamily="18" charset="0"/>
        </a:defRPr>
      </a:lvl5pPr>
      <a:lvl6pPr marL="460423" algn="ctr" defTabSz="3096666" rtl="0" eaLnBrk="0" fontAlgn="base" hangingPunct="0">
        <a:spcBef>
          <a:spcPct val="0"/>
        </a:spcBef>
        <a:spcAft>
          <a:spcPct val="0"/>
        </a:spcAft>
        <a:defRPr sz="14922">
          <a:solidFill>
            <a:schemeClr val="tx2"/>
          </a:solidFill>
          <a:latin typeface="Times New Roman" pitchFamily="18" charset="0"/>
        </a:defRPr>
      </a:lvl6pPr>
      <a:lvl7pPr marL="920846" algn="ctr" defTabSz="3096666" rtl="0" eaLnBrk="0" fontAlgn="base" hangingPunct="0">
        <a:spcBef>
          <a:spcPct val="0"/>
        </a:spcBef>
        <a:spcAft>
          <a:spcPct val="0"/>
        </a:spcAft>
        <a:defRPr sz="14922">
          <a:solidFill>
            <a:schemeClr val="tx2"/>
          </a:solidFill>
          <a:latin typeface="Times New Roman" pitchFamily="18" charset="0"/>
        </a:defRPr>
      </a:lvl7pPr>
      <a:lvl8pPr marL="1381269" algn="ctr" defTabSz="3096666" rtl="0" eaLnBrk="0" fontAlgn="base" hangingPunct="0">
        <a:spcBef>
          <a:spcPct val="0"/>
        </a:spcBef>
        <a:spcAft>
          <a:spcPct val="0"/>
        </a:spcAft>
        <a:defRPr sz="14922">
          <a:solidFill>
            <a:schemeClr val="tx2"/>
          </a:solidFill>
          <a:latin typeface="Times New Roman" pitchFamily="18" charset="0"/>
        </a:defRPr>
      </a:lvl8pPr>
      <a:lvl9pPr marL="1841692" algn="ctr" defTabSz="3096666" rtl="0" eaLnBrk="0" fontAlgn="base" hangingPunct="0">
        <a:spcBef>
          <a:spcPct val="0"/>
        </a:spcBef>
        <a:spcAft>
          <a:spcPct val="0"/>
        </a:spcAft>
        <a:defRPr sz="14922">
          <a:solidFill>
            <a:schemeClr val="tx2"/>
          </a:solidFill>
          <a:latin typeface="Times New Roman" pitchFamily="18" charset="0"/>
        </a:defRPr>
      </a:lvl9pPr>
    </p:titleStyle>
    <p:bodyStyle>
      <a:lvl1pPr marL="1159052" indent="-1159052" algn="l" defTabSz="3096666" rtl="0" eaLnBrk="0" fontAlgn="base" hangingPunct="0">
        <a:spcBef>
          <a:spcPct val="20000"/>
        </a:spcBef>
        <a:spcAft>
          <a:spcPct val="0"/>
        </a:spcAft>
        <a:buChar char="•"/>
        <a:defRPr sz="10810">
          <a:solidFill>
            <a:schemeClr val="tx1"/>
          </a:solidFill>
          <a:latin typeface="+mn-lt"/>
          <a:ea typeface="+mn-ea"/>
          <a:cs typeface="+mn-cs"/>
        </a:defRPr>
      </a:lvl1pPr>
      <a:lvl2pPr marL="2514742" indent="-967208" algn="l" defTabSz="3096666" rtl="0" eaLnBrk="0" fontAlgn="base" hangingPunct="0">
        <a:spcBef>
          <a:spcPct val="20000"/>
        </a:spcBef>
        <a:spcAft>
          <a:spcPct val="0"/>
        </a:spcAft>
        <a:buChar char="–"/>
        <a:defRPr sz="9518">
          <a:solidFill>
            <a:schemeClr val="tx1"/>
          </a:solidFill>
          <a:latin typeface="+mn-lt"/>
        </a:defRPr>
      </a:lvl2pPr>
      <a:lvl3pPr marL="3870433" indent="-773767" algn="l" defTabSz="3096666" rtl="0" eaLnBrk="0" fontAlgn="base" hangingPunct="0">
        <a:spcBef>
          <a:spcPct val="20000"/>
        </a:spcBef>
        <a:spcAft>
          <a:spcPct val="0"/>
        </a:spcAft>
        <a:buChar char="•"/>
        <a:defRPr sz="8108">
          <a:solidFill>
            <a:schemeClr val="tx1"/>
          </a:solidFill>
          <a:latin typeface="+mn-lt"/>
        </a:defRPr>
      </a:lvl3pPr>
      <a:lvl4pPr marL="5422761" indent="-778563" algn="l" defTabSz="3096666" rtl="0" eaLnBrk="0" fontAlgn="base" hangingPunct="0">
        <a:spcBef>
          <a:spcPct val="20000"/>
        </a:spcBef>
        <a:spcAft>
          <a:spcPct val="0"/>
        </a:spcAft>
        <a:buChar char="–"/>
        <a:defRPr sz="6580">
          <a:solidFill>
            <a:schemeClr val="tx1"/>
          </a:solidFill>
          <a:latin typeface="+mn-lt"/>
        </a:defRPr>
      </a:lvl4pPr>
      <a:lvl5pPr marL="6970294" indent="-773767" algn="l" defTabSz="3096666" rtl="0" eaLnBrk="0" fontAlgn="base" hangingPunct="0">
        <a:spcBef>
          <a:spcPct val="20000"/>
        </a:spcBef>
        <a:spcAft>
          <a:spcPct val="0"/>
        </a:spcAft>
        <a:buChar char="»"/>
        <a:defRPr sz="6580">
          <a:solidFill>
            <a:schemeClr val="tx1"/>
          </a:solidFill>
          <a:latin typeface="+mn-lt"/>
        </a:defRPr>
      </a:lvl5pPr>
      <a:lvl6pPr marL="7430718" indent="-773767" algn="l" defTabSz="3096666" rtl="0" eaLnBrk="0" fontAlgn="base" hangingPunct="0">
        <a:spcBef>
          <a:spcPct val="20000"/>
        </a:spcBef>
        <a:spcAft>
          <a:spcPct val="0"/>
        </a:spcAft>
        <a:buChar char="»"/>
        <a:defRPr sz="6580">
          <a:solidFill>
            <a:schemeClr val="tx1"/>
          </a:solidFill>
          <a:latin typeface="+mn-lt"/>
        </a:defRPr>
      </a:lvl6pPr>
      <a:lvl7pPr marL="7891141" indent="-773767" algn="l" defTabSz="3096666" rtl="0" eaLnBrk="0" fontAlgn="base" hangingPunct="0">
        <a:spcBef>
          <a:spcPct val="20000"/>
        </a:spcBef>
        <a:spcAft>
          <a:spcPct val="0"/>
        </a:spcAft>
        <a:buChar char="»"/>
        <a:defRPr sz="6580">
          <a:solidFill>
            <a:schemeClr val="tx1"/>
          </a:solidFill>
          <a:latin typeface="+mn-lt"/>
        </a:defRPr>
      </a:lvl7pPr>
      <a:lvl8pPr marL="8351563" indent="-773767" algn="l" defTabSz="3096666" rtl="0" eaLnBrk="0" fontAlgn="base" hangingPunct="0">
        <a:spcBef>
          <a:spcPct val="20000"/>
        </a:spcBef>
        <a:spcAft>
          <a:spcPct val="0"/>
        </a:spcAft>
        <a:buChar char="»"/>
        <a:defRPr sz="6580">
          <a:solidFill>
            <a:schemeClr val="tx1"/>
          </a:solidFill>
          <a:latin typeface="+mn-lt"/>
        </a:defRPr>
      </a:lvl8pPr>
      <a:lvl9pPr marL="8811986" indent="-773767" algn="l" defTabSz="3096666" rtl="0" eaLnBrk="0" fontAlgn="base" hangingPunct="0">
        <a:spcBef>
          <a:spcPct val="20000"/>
        </a:spcBef>
        <a:spcAft>
          <a:spcPct val="0"/>
        </a:spcAft>
        <a:buChar char="»"/>
        <a:defRPr sz="6580">
          <a:solidFill>
            <a:schemeClr val="tx1"/>
          </a:solidFill>
          <a:latin typeface="+mn-lt"/>
        </a:defRPr>
      </a:lvl9pPr>
    </p:bodyStyle>
    <p:otherStyle>
      <a:defPPr>
        <a:defRPr lang="en-US"/>
      </a:defPPr>
      <a:lvl1pPr marL="0" algn="l" defTabSz="920846" rtl="0" eaLnBrk="1" latinLnBrk="0" hangingPunct="1">
        <a:defRPr sz="1763" kern="1200">
          <a:solidFill>
            <a:schemeClr val="tx1"/>
          </a:solidFill>
          <a:latin typeface="+mn-lt"/>
          <a:ea typeface="+mn-ea"/>
          <a:cs typeface="+mn-cs"/>
        </a:defRPr>
      </a:lvl1pPr>
      <a:lvl2pPr marL="460423" algn="l" defTabSz="920846" rtl="0" eaLnBrk="1" latinLnBrk="0" hangingPunct="1">
        <a:defRPr sz="1763" kern="1200">
          <a:solidFill>
            <a:schemeClr val="tx1"/>
          </a:solidFill>
          <a:latin typeface="+mn-lt"/>
          <a:ea typeface="+mn-ea"/>
          <a:cs typeface="+mn-cs"/>
        </a:defRPr>
      </a:lvl2pPr>
      <a:lvl3pPr marL="920846" algn="l" defTabSz="920846" rtl="0" eaLnBrk="1" latinLnBrk="0" hangingPunct="1">
        <a:defRPr sz="1763" kern="1200">
          <a:solidFill>
            <a:schemeClr val="tx1"/>
          </a:solidFill>
          <a:latin typeface="+mn-lt"/>
          <a:ea typeface="+mn-ea"/>
          <a:cs typeface="+mn-cs"/>
        </a:defRPr>
      </a:lvl3pPr>
      <a:lvl4pPr marL="1381269" algn="l" defTabSz="920846" rtl="0" eaLnBrk="1" latinLnBrk="0" hangingPunct="1">
        <a:defRPr sz="1763" kern="1200">
          <a:solidFill>
            <a:schemeClr val="tx1"/>
          </a:solidFill>
          <a:latin typeface="+mn-lt"/>
          <a:ea typeface="+mn-ea"/>
          <a:cs typeface="+mn-cs"/>
        </a:defRPr>
      </a:lvl4pPr>
      <a:lvl5pPr marL="1841692" algn="l" defTabSz="920846" rtl="0" eaLnBrk="1" latinLnBrk="0" hangingPunct="1">
        <a:defRPr sz="1763" kern="1200">
          <a:solidFill>
            <a:schemeClr val="tx1"/>
          </a:solidFill>
          <a:latin typeface="+mn-lt"/>
          <a:ea typeface="+mn-ea"/>
          <a:cs typeface="+mn-cs"/>
        </a:defRPr>
      </a:lvl5pPr>
      <a:lvl6pPr marL="2302116" algn="l" defTabSz="920846" rtl="0" eaLnBrk="1" latinLnBrk="0" hangingPunct="1">
        <a:defRPr sz="1763" kern="1200">
          <a:solidFill>
            <a:schemeClr val="tx1"/>
          </a:solidFill>
          <a:latin typeface="+mn-lt"/>
          <a:ea typeface="+mn-ea"/>
          <a:cs typeface="+mn-cs"/>
        </a:defRPr>
      </a:lvl6pPr>
      <a:lvl7pPr marL="2762539" algn="l" defTabSz="920846" rtl="0" eaLnBrk="1" latinLnBrk="0" hangingPunct="1">
        <a:defRPr sz="1763" kern="1200">
          <a:solidFill>
            <a:schemeClr val="tx1"/>
          </a:solidFill>
          <a:latin typeface="+mn-lt"/>
          <a:ea typeface="+mn-ea"/>
          <a:cs typeface="+mn-cs"/>
        </a:defRPr>
      </a:lvl7pPr>
      <a:lvl8pPr marL="3222962" algn="l" defTabSz="920846" rtl="0" eaLnBrk="1" latinLnBrk="0" hangingPunct="1">
        <a:defRPr sz="1763" kern="1200">
          <a:solidFill>
            <a:schemeClr val="tx1"/>
          </a:solidFill>
          <a:latin typeface="+mn-lt"/>
          <a:ea typeface="+mn-ea"/>
          <a:cs typeface="+mn-cs"/>
        </a:defRPr>
      </a:lvl8pPr>
      <a:lvl9pPr marL="3683385" algn="l" defTabSz="920846" rtl="0" eaLnBrk="1" latinLnBrk="0" hangingPunct="1">
        <a:defRPr sz="17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Text Box 241"/>
          <p:cNvSpPr txBox="1">
            <a:spLocks noChangeArrowheads="1"/>
          </p:cNvSpPr>
          <p:nvPr/>
        </p:nvSpPr>
        <p:spPr bwMode="auto">
          <a:xfrm>
            <a:off x="0" y="10412"/>
            <a:ext cx="42976799" cy="5962482"/>
          </a:xfrm>
          <a:prstGeom prst="rect">
            <a:avLst/>
          </a:prstGeom>
          <a:solidFill>
            <a:srgbClr val="00274C"/>
          </a:solidFill>
          <a:ln w="25400">
            <a:noFill/>
            <a:miter lim="800000"/>
            <a:headEnd/>
            <a:tailEnd/>
          </a:ln>
          <a:effectLst/>
        </p:spPr>
        <p:txBody>
          <a:bodyPr lIns="61604" tIns="30802" rIns="61604" bIns="30802" anchor="ctr"/>
          <a:lstStyle>
            <a:lvl1pPr defTabSz="612775">
              <a:defRPr sz="2400">
                <a:solidFill>
                  <a:schemeClr val="tx1"/>
                </a:solidFill>
                <a:latin typeface="Times New Roman" pitchFamily="18" charset="0"/>
              </a:defRPr>
            </a:lvl1pPr>
            <a:lvl2pPr marL="742950" indent="-285750" defTabSz="612775">
              <a:defRPr sz="2400">
                <a:solidFill>
                  <a:schemeClr val="tx1"/>
                </a:solidFill>
                <a:latin typeface="Times New Roman" pitchFamily="18" charset="0"/>
              </a:defRPr>
            </a:lvl2pPr>
            <a:lvl3pPr marL="1143000" indent="-228600" defTabSz="612775">
              <a:defRPr sz="2400">
                <a:solidFill>
                  <a:schemeClr val="tx1"/>
                </a:solidFill>
                <a:latin typeface="Times New Roman" pitchFamily="18" charset="0"/>
              </a:defRPr>
            </a:lvl3pPr>
            <a:lvl4pPr marL="1600200" indent="-228600" defTabSz="612775">
              <a:defRPr sz="2400">
                <a:solidFill>
                  <a:schemeClr val="tx1"/>
                </a:solidFill>
                <a:latin typeface="Times New Roman" pitchFamily="18" charset="0"/>
              </a:defRPr>
            </a:lvl4pPr>
            <a:lvl5pPr marL="2057400" indent="-228600" defTabSz="612775">
              <a:defRPr sz="2400">
                <a:solidFill>
                  <a:schemeClr val="tx1"/>
                </a:solidFill>
                <a:latin typeface="Times New Roman" pitchFamily="18" charset="0"/>
              </a:defRPr>
            </a:lvl5pPr>
            <a:lvl6pPr marL="2514600" indent="-228600" defTabSz="612775" eaLnBrk="0" fontAlgn="base" hangingPunct="0">
              <a:spcBef>
                <a:spcPct val="0"/>
              </a:spcBef>
              <a:spcAft>
                <a:spcPct val="0"/>
              </a:spcAft>
              <a:defRPr sz="2400">
                <a:solidFill>
                  <a:schemeClr val="tx1"/>
                </a:solidFill>
                <a:latin typeface="Times New Roman" pitchFamily="18" charset="0"/>
              </a:defRPr>
            </a:lvl6pPr>
            <a:lvl7pPr marL="2971800" indent="-228600" defTabSz="612775" eaLnBrk="0" fontAlgn="base" hangingPunct="0">
              <a:spcBef>
                <a:spcPct val="0"/>
              </a:spcBef>
              <a:spcAft>
                <a:spcPct val="0"/>
              </a:spcAft>
              <a:defRPr sz="2400">
                <a:solidFill>
                  <a:schemeClr val="tx1"/>
                </a:solidFill>
                <a:latin typeface="Times New Roman" pitchFamily="18" charset="0"/>
              </a:defRPr>
            </a:lvl7pPr>
            <a:lvl8pPr marL="3429000" indent="-228600" defTabSz="612775" eaLnBrk="0" fontAlgn="base" hangingPunct="0">
              <a:spcBef>
                <a:spcPct val="0"/>
              </a:spcBef>
              <a:spcAft>
                <a:spcPct val="0"/>
              </a:spcAft>
              <a:defRPr sz="2400">
                <a:solidFill>
                  <a:schemeClr val="tx1"/>
                </a:solidFill>
                <a:latin typeface="Times New Roman" pitchFamily="18" charset="0"/>
              </a:defRPr>
            </a:lvl8pPr>
            <a:lvl9pPr marL="3886200" indent="-228600" defTabSz="612775" eaLnBrk="0" fontAlgn="base" hangingPunct="0">
              <a:spcBef>
                <a:spcPct val="0"/>
              </a:spcBef>
              <a:spcAft>
                <a:spcPct val="0"/>
              </a:spcAft>
              <a:defRPr sz="2400">
                <a:solidFill>
                  <a:schemeClr val="tx1"/>
                </a:solidFill>
                <a:latin typeface="Times New Roman" pitchFamily="18" charset="0"/>
              </a:defRPr>
            </a:lvl9pPr>
          </a:lstStyle>
          <a:p>
            <a:pPr algn="ctr"/>
            <a:endParaRPr lang="en-US" altLang="zh-CN" sz="4230" b="1" i="1" u="sng" dirty="0">
              <a:solidFill>
                <a:srgbClr val="003F75"/>
              </a:solidFill>
              <a:effectLst/>
              <a:latin typeface="Arial" charset="0"/>
              <a:ea typeface="SimSun" pitchFamily="2" charset="-122"/>
            </a:endParaRPr>
          </a:p>
        </p:txBody>
      </p:sp>
      <p:sp>
        <p:nvSpPr>
          <p:cNvPr id="36" name="Text Box 262"/>
          <p:cNvSpPr txBox="1">
            <a:spLocks noChangeArrowheads="1"/>
          </p:cNvSpPr>
          <p:nvPr/>
        </p:nvSpPr>
        <p:spPr bwMode="auto">
          <a:xfrm>
            <a:off x="3733800" y="-1388886"/>
            <a:ext cx="36423600" cy="5819775"/>
          </a:xfrm>
          <a:prstGeom prst="rect">
            <a:avLst/>
          </a:prstGeom>
          <a:noFill/>
          <a:ln>
            <a:noFill/>
          </a:ln>
          <a:effectLst/>
          <a:extLst>
            <a:ext uri="{909E8E84-426E-40dd-AFC4-6F175D3DCCD1}">
              <a14:hiddenFill xmlns:a14="http://schemas.microsoft.com/office/drawing/2010/main" xmlns="">
                <a:solidFill>
                  <a:srgbClr val="0000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FFBF0B"/>
                  </a:outerShdw>
                </a:effectLst>
              </a14:hiddenEffects>
            </a:ext>
          </a:extLst>
        </p:spPr>
        <p:txBody>
          <a:bodyPr lIns="61604" tIns="30802" rIns="61604" bIns="30802" anchor="ctr"/>
          <a:lstStyle>
            <a:lvl1pPr defTabSz="612775">
              <a:defRPr sz="2400">
                <a:solidFill>
                  <a:schemeClr val="tx1"/>
                </a:solidFill>
                <a:latin typeface="Times New Roman" pitchFamily="18" charset="0"/>
              </a:defRPr>
            </a:lvl1pPr>
            <a:lvl2pPr marL="742950" indent="-285750" defTabSz="612775">
              <a:defRPr sz="2400">
                <a:solidFill>
                  <a:schemeClr val="tx1"/>
                </a:solidFill>
                <a:latin typeface="Times New Roman" pitchFamily="18" charset="0"/>
              </a:defRPr>
            </a:lvl2pPr>
            <a:lvl3pPr marL="1143000" indent="-228600" defTabSz="612775">
              <a:defRPr sz="2400">
                <a:solidFill>
                  <a:schemeClr val="tx1"/>
                </a:solidFill>
                <a:latin typeface="Times New Roman" pitchFamily="18" charset="0"/>
              </a:defRPr>
            </a:lvl3pPr>
            <a:lvl4pPr marL="1600200" indent="-228600" defTabSz="612775">
              <a:defRPr sz="2400">
                <a:solidFill>
                  <a:schemeClr val="tx1"/>
                </a:solidFill>
                <a:latin typeface="Times New Roman" pitchFamily="18" charset="0"/>
              </a:defRPr>
            </a:lvl4pPr>
            <a:lvl5pPr marL="2057400" indent="-228600" defTabSz="612775">
              <a:defRPr sz="2400">
                <a:solidFill>
                  <a:schemeClr val="tx1"/>
                </a:solidFill>
                <a:latin typeface="Times New Roman" pitchFamily="18" charset="0"/>
              </a:defRPr>
            </a:lvl5pPr>
            <a:lvl6pPr marL="2514600" indent="-228600" defTabSz="612775" eaLnBrk="0" fontAlgn="base" hangingPunct="0">
              <a:spcBef>
                <a:spcPct val="0"/>
              </a:spcBef>
              <a:spcAft>
                <a:spcPct val="0"/>
              </a:spcAft>
              <a:defRPr sz="2400">
                <a:solidFill>
                  <a:schemeClr val="tx1"/>
                </a:solidFill>
                <a:latin typeface="Times New Roman" pitchFamily="18" charset="0"/>
              </a:defRPr>
            </a:lvl6pPr>
            <a:lvl7pPr marL="2971800" indent="-228600" defTabSz="612775" eaLnBrk="0" fontAlgn="base" hangingPunct="0">
              <a:spcBef>
                <a:spcPct val="0"/>
              </a:spcBef>
              <a:spcAft>
                <a:spcPct val="0"/>
              </a:spcAft>
              <a:defRPr sz="2400">
                <a:solidFill>
                  <a:schemeClr val="tx1"/>
                </a:solidFill>
                <a:latin typeface="Times New Roman" pitchFamily="18" charset="0"/>
              </a:defRPr>
            </a:lvl7pPr>
            <a:lvl8pPr marL="3429000" indent="-228600" defTabSz="612775" eaLnBrk="0" fontAlgn="base" hangingPunct="0">
              <a:spcBef>
                <a:spcPct val="0"/>
              </a:spcBef>
              <a:spcAft>
                <a:spcPct val="0"/>
              </a:spcAft>
              <a:defRPr sz="2400">
                <a:solidFill>
                  <a:schemeClr val="tx1"/>
                </a:solidFill>
                <a:latin typeface="Times New Roman" pitchFamily="18" charset="0"/>
              </a:defRPr>
            </a:lvl8pPr>
            <a:lvl9pPr marL="3886200" indent="-228600" defTabSz="612775" eaLnBrk="0" fontAlgn="base" hangingPunct="0">
              <a:spcBef>
                <a:spcPct val="0"/>
              </a:spcBef>
              <a:spcAft>
                <a:spcPct val="0"/>
              </a:spcAft>
              <a:defRPr sz="2400">
                <a:solidFill>
                  <a:schemeClr val="tx1"/>
                </a:solidFill>
                <a:latin typeface="Times New Roman" pitchFamily="18" charset="0"/>
              </a:defRPr>
            </a:lvl9pPr>
          </a:lstStyle>
          <a:p>
            <a:pPr algn="ctr">
              <a:spcBef>
                <a:spcPct val="20000"/>
              </a:spcBef>
            </a:pPr>
            <a:r>
              <a:rPr lang="en-US" altLang="zh-CN" sz="6600" b="1" dirty="0">
                <a:solidFill>
                  <a:srgbClr val="FFCB05"/>
                </a:solidFill>
                <a:effectLst/>
                <a:latin typeface="Calibri (Body)"/>
                <a:ea typeface="SimSun" pitchFamily="2" charset="-122"/>
                <a:cs typeface="Lucida Sans" pitchFamily="34" charset="0"/>
              </a:rPr>
              <a:t>Identification of Population Characteristics Through Implementation of the Comprehensive Diabetic Retinopathy Program</a:t>
            </a:r>
            <a:endParaRPr lang="en-US" altLang="zh-CN" sz="6600" b="1" dirty="0">
              <a:solidFill>
                <a:srgbClr val="FFCB05"/>
              </a:solidFill>
              <a:effectLst/>
              <a:latin typeface="Lucida Sans" pitchFamily="34" charset="0"/>
              <a:ea typeface="SimSun" pitchFamily="2" charset="-122"/>
              <a:cs typeface="Lucida Sans" pitchFamily="34" charset="0"/>
            </a:endParaRPr>
          </a:p>
        </p:txBody>
      </p:sp>
      <p:grpSp>
        <p:nvGrpSpPr>
          <p:cNvPr id="39" name="Group 38"/>
          <p:cNvGrpSpPr/>
          <p:nvPr/>
        </p:nvGrpSpPr>
        <p:grpSpPr>
          <a:xfrm>
            <a:off x="398981" y="6212415"/>
            <a:ext cx="11879580" cy="1010578"/>
            <a:chOff x="1066799" y="5958162"/>
            <a:chExt cx="11007725" cy="801312"/>
          </a:xfrm>
        </p:grpSpPr>
        <p:sp>
          <p:nvSpPr>
            <p:cNvPr id="40" name="Text Box 248"/>
            <p:cNvSpPr txBox="1">
              <a:spLocks noChangeArrowheads="1"/>
            </p:cNvSpPr>
            <p:nvPr/>
          </p:nvSpPr>
          <p:spPr bwMode="auto">
            <a:xfrm>
              <a:off x="1066799" y="5958162"/>
              <a:ext cx="11007725" cy="625151"/>
            </a:xfrm>
            <a:prstGeom prst="rect">
              <a:avLst/>
            </a:prstGeom>
            <a:solidFill>
              <a:srgbClr val="FFCB05"/>
            </a:solidFill>
            <a:ln w="19050">
              <a:noFill/>
              <a:miter lim="800000"/>
              <a:headEnd/>
              <a:tailEnd/>
            </a:ln>
            <a:effec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zh-CN" sz="3643" b="1" dirty="0">
                <a:effectLst/>
                <a:latin typeface="Lucida Sans" pitchFamily="34" charset="0"/>
                <a:ea typeface="SimSun" pitchFamily="2" charset="-122"/>
                <a:cs typeface="Lucida Sans" pitchFamily="34" charset="0"/>
              </a:endParaRPr>
            </a:p>
          </p:txBody>
        </p:sp>
        <p:sp>
          <p:nvSpPr>
            <p:cNvPr id="41" name="Text Box 248"/>
            <p:cNvSpPr txBox="1">
              <a:spLocks noChangeArrowheads="1"/>
            </p:cNvSpPr>
            <p:nvPr/>
          </p:nvSpPr>
          <p:spPr bwMode="auto">
            <a:xfrm>
              <a:off x="1157514" y="6046588"/>
              <a:ext cx="10805886" cy="712886"/>
            </a:xfrm>
            <a:prstGeom prst="rect">
              <a:avLst/>
            </a:prstGeom>
            <a:solidFill>
              <a:srgbClr val="00274C"/>
            </a:solidFill>
            <a:ln w="19050">
              <a:noFill/>
              <a:miter lim="800000"/>
              <a:headEnd/>
              <a:tailEnd/>
            </a:ln>
            <a:effec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CN" sz="4465" b="1" dirty="0">
                  <a:solidFill>
                    <a:schemeClr val="bg1"/>
                  </a:solidFill>
                  <a:effectLst/>
                  <a:latin typeface="Lucida Sans" pitchFamily="34" charset="0"/>
                  <a:ea typeface="SimSun" pitchFamily="2" charset="-122"/>
                  <a:cs typeface="Lucida Sans" pitchFamily="34" charset="0"/>
                </a:rPr>
                <a:t>Background</a:t>
              </a:r>
              <a:endParaRPr lang="en-US" altLang="zh-CN" sz="3173" b="1" dirty="0">
                <a:solidFill>
                  <a:schemeClr val="bg1"/>
                </a:solidFill>
                <a:effectLst/>
                <a:latin typeface="Lucida Sans" pitchFamily="34" charset="0"/>
                <a:ea typeface="SimSun" pitchFamily="2" charset="-122"/>
                <a:cs typeface="Lucida Sans" pitchFamily="34" charset="0"/>
              </a:endParaRPr>
            </a:p>
          </p:txBody>
        </p:sp>
      </p:grpSp>
      <p:sp>
        <p:nvSpPr>
          <p:cNvPr id="54" name="Text Box 245"/>
          <p:cNvSpPr txBox="1">
            <a:spLocks noChangeArrowheads="1"/>
          </p:cNvSpPr>
          <p:nvPr/>
        </p:nvSpPr>
        <p:spPr bwMode="auto">
          <a:xfrm>
            <a:off x="30262440" y="16971917"/>
            <a:ext cx="11937782" cy="7050047"/>
          </a:xfrm>
          <a:prstGeom prst="rect">
            <a:avLst/>
          </a:prstGeom>
          <a:solidFill>
            <a:schemeClr val="bg1"/>
          </a:solidFill>
          <a:ln w="57150" cmpd="thinThick">
            <a:no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84176" tIns="92089" rIns="184176" bIns="184176">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AutoNum type="arabicPeriod"/>
            </a:pPr>
            <a:r>
              <a:rPr lang="en-US" sz="2000" dirty="0" err="1">
                <a:effectLst/>
                <a:latin typeface="Calibri" panose="020F0502020204030204" pitchFamily="34" charset="0"/>
                <a:cs typeface="Calibri" panose="020F0502020204030204" pitchFamily="34" charset="0"/>
              </a:rPr>
              <a:t>Saaddine</a:t>
            </a:r>
            <a:r>
              <a:rPr lang="en-US" sz="2000" dirty="0">
                <a:effectLst/>
                <a:latin typeface="Calibri" panose="020F0502020204030204" pitchFamily="34" charset="0"/>
                <a:cs typeface="Calibri" panose="020F0502020204030204" pitchFamily="34" charset="0"/>
              </a:rPr>
              <a:t>, J. B. </a:t>
            </a:r>
            <a:r>
              <a:rPr lang="en-US" sz="2000" i="1" dirty="0">
                <a:effectLst/>
                <a:latin typeface="Calibri" panose="020F0502020204030204" pitchFamily="34" charset="0"/>
                <a:cs typeface="Calibri" panose="020F0502020204030204" pitchFamily="34" charset="0"/>
              </a:rPr>
              <a:t>et al.</a:t>
            </a:r>
            <a:r>
              <a:rPr lang="en-US" sz="2000" dirty="0">
                <a:effectLst/>
                <a:latin typeface="Calibri" panose="020F0502020204030204" pitchFamily="34" charset="0"/>
                <a:cs typeface="Calibri" panose="020F0502020204030204" pitchFamily="34" charset="0"/>
              </a:rPr>
              <a:t> Projection of diabetic retinopathy and other major eye diseases among people with diabetes mellitus: United States, 2005-2050. </a:t>
            </a:r>
            <a:r>
              <a:rPr lang="en-US" sz="2000" i="1" dirty="0">
                <a:effectLst/>
                <a:latin typeface="Calibri" panose="020F0502020204030204" pitchFamily="34" charset="0"/>
                <a:cs typeface="Calibri" panose="020F0502020204030204" pitchFamily="34" charset="0"/>
              </a:rPr>
              <a:t>Arch. </a:t>
            </a:r>
            <a:r>
              <a:rPr lang="en-US" sz="2000" i="1" dirty="0" err="1">
                <a:effectLst/>
                <a:latin typeface="Calibri" panose="020F0502020204030204" pitchFamily="34" charset="0"/>
                <a:cs typeface="Calibri" panose="020F0502020204030204" pitchFamily="34" charset="0"/>
              </a:rPr>
              <a:t>Ophthalmol</a:t>
            </a:r>
            <a:r>
              <a:rPr lang="en-US" sz="2000" i="1" dirty="0">
                <a:effectLst/>
                <a:latin typeface="Calibri" panose="020F0502020204030204" pitchFamily="34" charset="0"/>
                <a:cs typeface="Calibri" panose="020F0502020204030204" pitchFamily="34" charset="0"/>
              </a:rPr>
              <a:t>.</a:t>
            </a:r>
            <a:r>
              <a:rPr lang="en-US" sz="2000" dirty="0">
                <a:effectLst/>
                <a:latin typeface="Calibri" panose="020F0502020204030204" pitchFamily="34" charset="0"/>
                <a:cs typeface="Calibri" panose="020F0502020204030204" pitchFamily="34" charset="0"/>
              </a:rPr>
              <a:t> </a:t>
            </a:r>
            <a:r>
              <a:rPr lang="en-US" sz="2000" b="1" dirty="0">
                <a:effectLst/>
                <a:latin typeface="Calibri" panose="020F0502020204030204" pitchFamily="34" charset="0"/>
                <a:cs typeface="Calibri" panose="020F0502020204030204" pitchFamily="34" charset="0"/>
              </a:rPr>
              <a:t>126,</a:t>
            </a:r>
            <a:r>
              <a:rPr lang="en-US" sz="2000" dirty="0">
                <a:effectLst/>
                <a:latin typeface="Calibri" panose="020F0502020204030204" pitchFamily="34" charset="0"/>
                <a:cs typeface="Calibri" panose="020F0502020204030204" pitchFamily="34" charset="0"/>
              </a:rPr>
              <a:t> 1740–1747 (2008).</a:t>
            </a:r>
          </a:p>
          <a:p>
            <a:pPr>
              <a:buAutoNum type="arabicPeriod"/>
            </a:pPr>
            <a:r>
              <a:rPr lang="en-US" sz="2000" dirty="0">
                <a:effectLst/>
                <a:latin typeface="Calibri" panose="020F0502020204030204" pitchFamily="34" charset="0"/>
                <a:cs typeface="Calibri" panose="020F0502020204030204" pitchFamily="34" charset="0"/>
              </a:rPr>
              <a:t>Zheng, Y., He, M. &amp; Congdon, N. The worldwide epidemic of diabetic retinopathy. </a:t>
            </a:r>
            <a:r>
              <a:rPr lang="en-US" sz="2000" i="1" dirty="0">
                <a:effectLst/>
                <a:latin typeface="Calibri" panose="020F0502020204030204" pitchFamily="34" charset="0"/>
                <a:cs typeface="Calibri" panose="020F0502020204030204" pitchFamily="34" charset="0"/>
              </a:rPr>
              <a:t>Indian J. </a:t>
            </a:r>
            <a:r>
              <a:rPr lang="en-US" sz="2000" i="1" dirty="0" err="1">
                <a:effectLst/>
                <a:latin typeface="Calibri" panose="020F0502020204030204" pitchFamily="34" charset="0"/>
                <a:cs typeface="Calibri" panose="020F0502020204030204" pitchFamily="34" charset="0"/>
              </a:rPr>
              <a:t>Ophthalmol</a:t>
            </a:r>
            <a:r>
              <a:rPr lang="en-US" sz="2000" i="1" dirty="0">
                <a:effectLst/>
                <a:latin typeface="Calibri" panose="020F0502020204030204" pitchFamily="34" charset="0"/>
                <a:cs typeface="Calibri" panose="020F0502020204030204" pitchFamily="34" charset="0"/>
              </a:rPr>
              <a:t>.</a:t>
            </a:r>
            <a:r>
              <a:rPr lang="en-US" sz="2000" dirty="0">
                <a:effectLst/>
                <a:latin typeface="Calibri" panose="020F0502020204030204" pitchFamily="34" charset="0"/>
                <a:cs typeface="Calibri" panose="020F0502020204030204" pitchFamily="34" charset="0"/>
              </a:rPr>
              <a:t> </a:t>
            </a:r>
            <a:r>
              <a:rPr lang="en-US" sz="2000" b="1" dirty="0">
                <a:effectLst/>
                <a:latin typeface="Calibri" panose="020F0502020204030204" pitchFamily="34" charset="0"/>
                <a:cs typeface="Calibri" panose="020F0502020204030204" pitchFamily="34" charset="0"/>
              </a:rPr>
              <a:t>60,</a:t>
            </a:r>
            <a:r>
              <a:rPr lang="en-US" sz="2000" dirty="0">
                <a:effectLst/>
                <a:latin typeface="Calibri" panose="020F0502020204030204" pitchFamily="34" charset="0"/>
                <a:cs typeface="Calibri" panose="020F0502020204030204" pitchFamily="34" charset="0"/>
              </a:rPr>
              <a:t> 428–431 (2012).</a:t>
            </a:r>
          </a:p>
          <a:p>
            <a:r>
              <a:rPr lang="en-US" sz="2000" dirty="0">
                <a:effectLst/>
                <a:latin typeface="Calibri" panose="020F0502020204030204" pitchFamily="34" charset="0"/>
              </a:rPr>
              <a:t>3.	</a:t>
            </a:r>
            <a:r>
              <a:rPr lang="en-US" sz="2000" dirty="0" err="1">
                <a:effectLst/>
                <a:latin typeface="Calibri" panose="020F0502020204030204" pitchFamily="34" charset="0"/>
              </a:rPr>
              <a:t>Yau</a:t>
            </a:r>
            <a:r>
              <a:rPr lang="en-US" sz="2000" dirty="0">
                <a:effectLst/>
                <a:latin typeface="Calibri" panose="020F0502020204030204" pitchFamily="34" charset="0"/>
              </a:rPr>
              <a:t>, J. W. </a:t>
            </a:r>
            <a:r>
              <a:rPr lang="en-US" sz="2000" i="1" dirty="0">
                <a:effectLst/>
                <a:latin typeface="Calibri" panose="020F0502020204030204" pitchFamily="34" charset="0"/>
              </a:rPr>
              <a:t>et al.</a:t>
            </a:r>
            <a:r>
              <a:rPr lang="en-US" sz="2000" dirty="0">
                <a:effectLst/>
                <a:latin typeface="Calibri" panose="020F0502020204030204" pitchFamily="34" charset="0"/>
              </a:rPr>
              <a:t> Global prevalence and major risk factors of diabetic retinopathy. </a:t>
            </a:r>
            <a:r>
              <a:rPr lang="en-US" sz="2000" i="1" dirty="0">
                <a:effectLst/>
                <a:latin typeface="Calibri" panose="020F0502020204030204" pitchFamily="34" charset="0"/>
              </a:rPr>
              <a:t>Diabetes Care</a:t>
            </a:r>
            <a:r>
              <a:rPr lang="en-US" sz="2000" dirty="0">
                <a:effectLst/>
                <a:latin typeface="Calibri" panose="020F0502020204030204" pitchFamily="34" charset="0"/>
              </a:rPr>
              <a:t> DC_111909 (2012).</a:t>
            </a:r>
          </a:p>
          <a:p>
            <a:r>
              <a:rPr lang="en-US" sz="2000" dirty="0">
                <a:effectLst/>
                <a:latin typeface="Calibri" panose="020F0502020204030204" pitchFamily="34" charset="0"/>
              </a:rPr>
              <a:t>4.	Adler, A. I. </a:t>
            </a:r>
            <a:r>
              <a:rPr lang="en-US" sz="2000" i="1" dirty="0">
                <a:effectLst/>
                <a:latin typeface="Calibri" panose="020F0502020204030204" pitchFamily="34" charset="0"/>
              </a:rPr>
              <a:t>et al.</a:t>
            </a:r>
            <a:r>
              <a:rPr lang="en-US" sz="2000" dirty="0">
                <a:effectLst/>
                <a:latin typeface="Calibri" panose="020F0502020204030204" pitchFamily="34" charset="0"/>
              </a:rPr>
              <a:t> Association of systolic blood pressure with macrovascular and microvascular complications of type 2 diabetes (UKPDS 36): prospective observational study. </a:t>
            </a:r>
            <a:r>
              <a:rPr lang="en-US" sz="2000" i="1" dirty="0" err="1">
                <a:effectLst/>
                <a:latin typeface="Calibri" panose="020F0502020204030204" pitchFamily="34" charset="0"/>
              </a:rPr>
              <a:t>Bmj</a:t>
            </a:r>
            <a:r>
              <a:rPr lang="en-US" sz="2000" dirty="0">
                <a:effectLst/>
                <a:latin typeface="Calibri" panose="020F0502020204030204" pitchFamily="34" charset="0"/>
              </a:rPr>
              <a:t> </a:t>
            </a:r>
            <a:r>
              <a:rPr lang="en-US" sz="2000" b="1" dirty="0">
                <a:effectLst/>
                <a:latin typeface="Calibri" panose="020F0502020204030204" pitchFamily="34" charset="0"/>
              </a:rPr>
              <a:t>321,</a:t>
            </a:r>
            <a:r>
              <a:rPr lang="en-US" sz="2000" dirty="0">
                <a:effectLst/>
                <a:latin typeface="Calibri" panose="020F0502020204030204" pitchFamily="34" charset="0"/>
              </a:rPr>
              <a:t> 412–419 (2000).</a:t>
            </a:r>
          </a:p>
          <a:p>
            <a:r>
              <a:rPr lang="en-US" sz="2000" dirty="0">
                <a:effectLst/>
                <a:latin typeface="Calibri" panose="020F0502020204030204" pitchFamily="34" charset="0"/>
              </a:rPr>
              <a:t>5.	Cardoso, C. R. L., </a:t>
            </a:r>
            <a:r>
              <a:rPr lang="en-US" sz="2000" dirty="0" err="1">
                <a:effectLst/>
                <a:latin typeface="Calibri" panose="020F0502020204030204" pitchFamily="34" charset="0"/>
              </a:rPr>
              <a:t>Leite</a:t>
            </a:r>
            <a:r>
              <a:rPr lang="en-US" sz="2000" dirty="0">
                <a:effectLst/>
                <a:latin typeface="Calibri" panose="020F0502020204030204" pitchFamily="34" charset="0"/>
              </a:rPr>
              <a:t>, N. C., Dib, E. &amp; </a:t>
            </a:r>
            <a:r>
              <a:rPr lang="en-US" sz="2000" dirty="0" err="1">
                <a:effectLst/>
                <a:latin typeface="Calibri" panose="020F0502020204030204" pitchFamily="34" charset="0"/>
              </a:rPr>
              <a:t>Salles</a:t>
            </a:r>
            <a:r>
              <a:rPr lang="en-US" sz="2000" dirty="0">
                <a:effectLst/>
                <a:latin typeface="Calibri" panose="020F0502020204030204" pitchFamily="34" charset="0"/>
              </a:rPr>
              <a:t>, G. F. Predictors of Development and Progression of Retinopathy in Patients with Type 2 Diabetes: Importance of Blood Pressure Parameters. </a:t>
            </a:r>
            <a:r>
              <a:rPr lang="en-US" sz="2000" i="1" dirty="0">
                <a:effectLst/>
                <a:latin typeface="Calibri" panose="020F0502020204030204" pitchFamily="34" charset="0"/>
              </a:rPr>
              <a:t>Sci. Rep.</a:t>
            </a:r>
            <a:r>
              <a:rPr lang="en-US" sz="2000" dirty="0">
                <a:effectLst/>
                <a:latin typeface="Calibri" panose="020F0502020204030204" pitchFamily="34" charset="0"/>
              </a:rPr>
              <a:t> </a:t>
            </a:r>
            <a:r>
              <a:rPr lang="en-US" sz="2000" b="1" dirty="0">
                <a:effectLst/>
                <a:latin typeface="Calibri" panose="020F0502020204030204" pitchFamily="34" charset="0"/>
              </a:rPr>
              <a:t>7,</a:t>
            </a:r>
            <a:r>
              <a:rPr lang="en-US" sz="2000" dirty="0">
                <a:effectLst/>
                <a:latin typeface="Calibri" panose="020F0502020204030204" pitchFamily="34" charset="0"/>
              </a:rPr>
              <a:t> (2017).</a:t>
            </a:r>
          </a:p>
          <a:p>
            <a:r>
              <a:rPr lang="en-US" sz="2000" dirty="0">
                <a:effectLst/>
                <a:latin typeface="Calibri" panose="020F0502020204030204" pitchFamily="34" charset="0"/>
              </a:rPr>
              <a:t>6.	Klein, R., Klein, B. E., Moss, S. E., Davis, M. D. &amp; </a:t>
            </a:r>
            <a:r>
              <a:rPr lang="en-US" sz="2000" dirty="0" err="1">
                <a:effectLst/>
                <a:latin typeface="Calibri" panose="020F0502020204030204" pitchFamily="34" charset="0"/>
              </a:rPr>
              <a:t>DeMets</a:t>
            </a:r>
            <a:r>
              <a:rPr lang="en-US" sz="2000" dirty="0">
                <a:effectLst/>
                <a:latin typeface="Calibri" panose="020F0502020204030204" pitchFamily="34" charset="0"/>
              </a:rPr>
              <a:t>, D. L. Is blood pressure a predictor of the incidence or progression of diabetic retinopathy? </a:t>
            </a:r>
            <a:r>
              <a:rPr lang="en-US" sz="2000" i="1" dirty="0">
                <a:effectLst/>
                <a:latin typeface="Calibri" panose="020F0502020204030204" pitchFamily="34" charset="0"/>
              </a:rPr>
              <a:t>Arch. Intern. Med.</a:t>
            </a:r>
            <a:r>
              <a:rPr lang="en-US" sz="2000" dirty="0">
                <a:effectLst/>
                <a:latin typeface="Calibri" panose="020F0502020204030204" pitchFamily="34" charset="0"/>
              </a:rPr>
              <a:t> </a:t>
            </a:r>
            <a:r>
              <a:rPr lang="en-US" sz="2000" b="1" dirty="0">
                <a:effectLst/>
                <a:latin typeface="Calibri" panose="020F0502020204030204" pitchFamily="34" charset="0"/>
              </a:rPr>
              <a:t>149,</a:t>
            </a:r>
            <a:r>
              <a:rPr lang="en-US" sz="2000" dirty="0">
                <a:effectLst/>
                <a:latin typeface="Calibri" panose="020F0502020204030204" pitchFamily="34" charset="0"/>
              </a:rPr>
              <a:t> 2427–2432 (1989).</a:t>
            </a:r>
          </a:p>
          <a:p>
            <a:pPr>
              <a:buAutoNum type="arabicPeriod" startAt="7"/>
            </a:pPr>
            <a:r>
              <a:rPr lang="en-US" sz="2000" dirty="0">
                <a:effectLst/>
                <a:latin typeface="Calibri" panose="020F0502020204030204" pitchFamily="34" charset="0"/>
              </a:rPr>
              <a:t>Long, M., Wang, C. &amp; Liu, D. Glycated hemoglobin A1C and vitamin D and their association with diabetic retinopathy severity. </a:t>
            </a:r>
            <a:r>
              <a:rPr lang="en-US" sz="2000" i="1" dirty="0" err="1">
                <a:effectLst/>
                <a:latin typeface="Calibri" panose="020F0502020204030204" pitchFamily="34" charset="0"/>
              </a:rPr>
              <a:t>Nutr</a:t>
            </a:r>
            <a:r>
              <a:rPr lang="en-US" sz="2000" i="1" dirty="0">
                <a:effectLst/>
                <a:latin typeface="Calibri" panose="020F0502020204030204" pitchFamily="34" charset="0"/>
              </a:rPr>
              <a:t>. Diabetes</a:t>
            </a:r>
            <a:r>
              <a:rPr lang="en-US" sz="2000" dirty="0">
                <a:effectLst/>
                <a:latin typeface="Calibri" panose="020F0502020204030204" pitchFamily="34" charset="0"/>
              </a:rPr>
              <a:t> </a:t>
            </a:r>
            <a:r>
              <a:rPr lang="en-US" sz="2000" b="1" dirty="0">
                <a:effectLst/>
                <a:latin typeface="Calibri" panose="020F0502020204030204" pitchFamily="34" charset="0"/>
              </a:rPr>
              <a:t>7,</a:t>
            </a:r>
            <a:r>
              <a:rPr lang="en-US" sz="2000" dirty="0">
                <a:effectLst/>
                <a:latin typeface="Calibri" panose="020F0502020204030204" pitchFamily="34" charset="0"/>
              </a:rPr>
              <a:t> e281 (2017).</a:t>
            </a:r>
          </a:p>
          <a:p>
            <a:r>
              <a:rPr lang="en-US" sz="2000" dirty="0">
                <a:effectLst/>
                <a:latin typeface="Calibri" panose="020F0502020204030204" pitchFamily="34" charset="0"/>
              </a:rPr>
              <a:t>8.	Intensive Diabetes Treatment and Cardiovascular Outcomes in Type 1 Diabetes: The DCCT/EDIC Study 30-Year Follow-up. </a:t>
            </a:r>
            <a:r>
              <a:rPr lang="en-US" sz="2000" i="1" dirty="0">
                <a:effectLst/>
                <a:latin typeface="Calibri" panose="020F0502020204030204" pitchFamily="34" charset="0"/>
              </a:rPr>
              <a:t>Diabetes Care</a:t>
            </a:r>
            <a:r>
              <a:rPr lang="en-US" sz="2000" dirty="0">
                <a:effectLst/>
                <a:latin typeface="Calibri" panose="020F0502020204030204" pitchFamily="34" charset="0"/>
              </a:rPr>
              <a:t> </a:t>
            </a:r>
            <a:r>
              <a:rPr lang="en-US" sz="2000" b="1" dirty="0">
                <a:effectLst/>
                <a:latin typeface="Calibri" panose="020F0502020204030204" pitchFamily="34" charset="0"/>
              </a:rPr>
              <a:t>39,</a:t>
            </a:r>
            <a:r>
              <a:rPr lang="en-US" sz="2000" dirty="0">
                <a:effectLst/>
                <a:latin typeface="Calibri" panose="020F0502020204030204" pitchFamily="34" charset="0"/>
              </a:rPr>
              <a:t> 686–693 (2016).</a:t>
            </a:r>
          </a:p>
          <a:p>
            <a:r>
              <a:rPr lang="en-US" sz="2000" dirty="0">
                <a:effectLst/>
                <a:latin typeface="Calibri" panose="020F0502020204030204" pitchFamily="34" charset="0"/>
              </a:rPr>
              <a:t>9.	Holman, R. R., Paul, S. K., Bethel, M. A., Matthews, D. R. &amp; Neil, H. A. W. 10-year follow-up of intensive glucose control in type 2 diabetes. </a:t>
            </a:r>
            <a:r>
              <a:rPr lang="en-US" sz="2000" i="1" dirty="0">
                <a:effectLst/>
                <a:latin typeface="Calibri" panose="020F0502020204030204" pitchFamily="34" charset="0"/>
              </a:rPr>
              <a:t>N. Engl. J. Med.</a:t>
            </a:r>
            <a:r>
              <a:rPr lang="en-US" sz="2000" dirty="0">
                <a:effectLst/>
                <a:latin typeface="Calibri" panose="020F0502020204030204" pitchFamily="34" charset="0"/>
              </a:rPr>
              <a:t> </a:t>
            </a:r>
            <a:r>
              <a:rPr lang="en-US" sz="2000" b="1" dirty="0">
                <a:effectLst/>
                <a:latin typeface="Calibri" panose="020F0502020204030204" pitchFamily="34" charset="0"/>
              </a:rPr>
              <a:t>359,</a:t>
            </a:r>
            <a:r>
              <a:rPr lang="en-US" sz="2000" dirty="0">
                <a:effectLst/>
                <a:latin typeface="Calibri" panose="020F0502020204030204" pitchFamily="34" charset="0"/>
              </a:rPr>
              <a:t> 1577–1589 (2008).</a:t>
            </a:r>
          </a:p>
          <a:p>
            <a:r>
              <a:rPr lang="en-US" sz="2000" dirty="0">
                <a:effectLst/>
                <a:latin typeface="Calibri" panose="020F0502020204030204" pitchFamily="34" charset="0"/>
              </a:rPr>
              <a:t>10.	Holman, R. R., Paul, S. K., Bethel, M. A., Neil, H. A. W. &amp; Matthews, D. R. Long-term follow-up after tight control of blood pressure in type 2 diabetes. </a:t>
            </a:r>
            <a:r>
              <a:rPr lang="en-US" sz="2000" i="1" dirty="0">
                <a:effectLst/>
                <a:latin typeface="Calibri" panose="020F0502020204030204" pitchFamily="34" charset="0"/>
              </a:rPr>
              <a:t>N. Engl. J. Med.</a:t>
            </a:r>
            <a:r>
              <a:rPr lang="en-US" sz="2000" dirty="0">
                <a:effectLst/>
                <a:latin typeface="Calibri" panose="020F0502020204030204" pitchFamily="34" charset="0"/>
              </a:rPr>
              <a:t> </a:t>
            </a:r>
            <a:r>
              <a:rPr lang="en-US" sz="2000" b="1" dirty="0">
                <a:effectLst/>
                <a:latin typeface="Calibri" panose="020F0502020204030204" pitchFamily="34" charset="0"/>
              </a:rPr>
              <a:t>359,</a:t>
            </a:r>
            <a:r>
              <a:rPr lang="en-US" sz="2000" dirty="0">
                <a:effectLst/>
                <a:latin typeface="Calibri" panose="020F0502020204030204" pitchFamily="34" charset="0"/>
              </a:rPr>
              <a:t> 1565–1576 (2008).</a:t>
            </a:r>
          </a:p>
          <a:p>
            <a:pPr>
              <a:buAutoNum type="arabicPeriod" startAt="7"/>
            </a:pPr>
            <a:endParaRPr lang="en-US" sz="2000" dirty="0">
              <a:effectLst/>
            </a:endParaRPr>
          </a:p>
          <a:p>
            <a:pPr marL="0" indent="0"/>
            <a:r>
              <a:rPr lang="en-US" sz="2000" dirty="0">
                <a:effectLst/>
                <a:latin typeface="Calibri" panose="020F0502020204030204" pitchFamily="34" charset="0"/>
                <a:cs typeface="Calibri" panose="020F0502020204030204" pitchFamily="34" charset="0"/>
              </a:rPr>
              <a:t>  </a:t>
            </a:r>
          </a:p>
        </p:txBody>
      </p:sp>
      <p:grpSp>
        <p:nvGrpSpPr>
          <p:cNvPr id="9" name="Group 8"/>
          <p:cNvGrpSpPr/>
          <p:nvPr/>
        </p:nvGrpSpPr>
        <p:grpSpPr>
          <a:xfrm>
            <a:off x="515437" y="22110563"/>
            <a:ext cx="11934951" cy="946591"/>
            <a:chOff x="982421" y="17003491"/>
            <a:chExt cx="10778397" cy="946591"/>
          </a:xfrm>
        </p:grpSpPr>
        <p:sp>
          <p:nvSpPr>
            <p:cNvPr id="71" name="Text Box 248"/>
            <p:cNvSpPr txBox="1">
              <a:spLocks noChangeArrowheads="1"/>
            </p:cNvSpPr>
            <p:nvPr/>
          </p:nvSpPr>
          <p:spPr bwMode="auto">
            <a:xfrm>
              <a:off x="982421" y="17003491"/>
              <a:ext cx="10778397" cy="812191"/>
            </a:xfrm>
            <a:prstGeom prst="rect">
              <a:avLst/>
            </a:prstGeom>
            <a:solidFill>
              <a:srgbClr val="FFCB05"/>
            </a:solidFill>
            <a:ln w="19050">
              <a:noFill/>
              <a:miter lim="800000"/>
              <a:headEnd/>
              <a:tailEnd/>
            </a:ln>
            <a:effec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zh-CN" sz="3643" b="1" dirty="0">
                <a:effectLst/>
                <a:latin typeface="Lucida Sans" pitchFamily="34" charset="0"/>
                <a:ea typeface="SimSun" pitchFamily="2" charset="-122"/>
                <a:cs typeface="Lucida Sans" pitchFamily="34" charset="0"/>
              </a:endParaRPr>
            </a:p>
          </p:txBody>
        </p:sp>
        <p:sp>
          <p:nvSpPr>
            <p:cNvPr id="72" name="Text Box 248"/>
            <p:cNvSpPr txBox="1">
              <a:spLocks noChangeArrowheads="1"/>
            </p:cNvSpPr>
            <p:nvPr/>
          </p:nvSpPr>
          <p:spPr bwMode="auto">
            <a:xfrm>
              <a:off x="1142390" y="17150734"/>
              <a:ext cx="10509459" cy="799348"/>
            </a:xfrm>
            <a:prstGeom prst="rect">
              <a:avLst/>
            </a:prstGeom>
            <a:solidFill>
              <a:srgbClr val="00274C"/>
            </a:solidFill>
            <a:ln w="19050">
              <a:noFill/>
              <a:miter lim="800000"/>
              <a:headEnd/>
              <a:tailEnd/>
            </a:ln>
            <a:effec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CN" sz="4465" b="1" dirty="0">
                  <a:solidFill>
                    <a:schemeClr val="bg1"/>
                  </a:solidFill>
                  <a:effectLst/>
                  <a:latin typeface="Lucida Sans" pitchFamily="34" charset="0"/>
                  <a:ea typeface="SimSun" pitchFamily="2" charset="-122"/>
                  <a:cs typeface="Lucida Sans" pitchFamily="34" charset="0"/>
                </a:rPr>
                <a:t>Methods</a:t>
              </a:r>
              <a:endParaRPr lang="en-US" altLang="zh-CN" sz="3173" b="1" dirty="0">
                <a:solidFill>
                  <a:schemeClr val="bg1"/>
                </a:solidFill>
                <a:effectLst/>
                <a:latin typeface="Lucida Sans" pitchFamily="34" charset="0"/>
                <a:ea typeface="SimSun" pitchFamily="2" charset="-122"/>
                <a:cs typeface="Lucida Sans" pitchFamily="34" charset="0"/>
              </a:endParaRPr>
            </a:p>
          </p:txBody>
        </p:sp>
      </p:grpSp>
      <p:grpSp>
        <p:nvGrpSpPr>
          <p:cNvPr id="81" name="Group 80"/>
          <p:cNvGrpSpPr/>
          <p:nvPr/>
        </p:nvGrpSpPr>
        <p:grpSpPr>
          <a:xfrm>
            <a:off x="30149200" y="15156115"/>
            <a:ext cx="12351688" cy="1079522"/>
            <a:chOff x="1066799" y="6676793"/>
            <a:chExt cx="11007725" cy="1098406"/>
          </a:xfrm>
        </p:grpSpPr>
        <p:sp>
          <p:nvSpPr>
            <p:cNvPr id="82" name="Text Box 248"/>
            <p:cNvSpPr txBox="1">
              <a:spLocks noChangeArrowheads="1"/>
            </p:cNvSpPr>
            <p:nvPr/>
          </p:nvSpPr>
          <p:spPr bwMode="auto">
            <a:xfrm>
              <a:off x="1066799" y="6676793"/>
              <a:ext cx="11007725" cy="748661"/>
            </a:xfrm>
            <a:prstGeom prst="rect">
              <a:avLst/>
            </a:prstGeom>
            <a:solidFill>
              <a:srgbClr val="FFCB05"/>
            </a:solidFill>
            <a:ln w="19050">
              <a:noFill/>
              <a:miter lim="800000"/>
              <a:headEnd/>
              <a:tailEnd/>
            </a:ln>
            <a:effec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endParaRPr lang="en-US" altLang="zh-CN" sz="3643" b="1" dirty="0">
                <a:effectLst/>
                <a:latin typeface="Lucida Sans" pitchFamily="34" charset="0"/>
                <a:ea typeface="SimSun" pitchFamily="2" charset="-122"/>
                <a:cs typeface="Lucida Sans" pitchFamily="34" charset="0"/>
              </a:endParaRPr>
            </a:p>
          </p:txBody>
        </p:sp>
        <p:sp>
          <p:nvSpPr>
            <p:cNvPr id="83" name="Text Box 248"/>
            <p:cNvSpPr txBox="1">
              <a:spLocks noChangeArrowheads="1"/>
            </p:cNvSpPr>
            <p:nvPr/>
          </p:nvSpPr>
          <p:spPr bwMode="auto">
            <a:xfrm>
              <a:off x="1167718" y="6881483"/>
              <a:ext cx="10805886" cy="893716"/>
            </a:xfrm>
            <a:prstGeom prst="rect">
              <a:avLst/>
            </a:prstGeom>
            <a:solidFill>
              <a:srgbClr val="00274C"/>
            </a:solidFill>
            <a:ln w="19050">
              <a:noFill/>
              <a:miter lim="800000"/>
              <a:headEnd/>
              <a:tailEnd/>
            </a:ln>
            <a:effec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zh-CN" sz="4465" b="1" dirty="0">
                  <a:solidFill>
                    <a:schemeClr val="bg1"/>
                  </a:solidFill>
                  <a:effectLst/>
                  <a:latin typeface="Lucida Sans" pitchFamily="34" charset="0"/>
                  <a:ea typeface="SimSun" pitchFamily="2" charset="-122"/>
                  <a:cs typeface="Lucida Sans" pitchFamily="34" charset="0"/>
                </a:rPr>
                <a:t>References </a:t>
              </a:r>
              <a:endParaRPr lang="en-US" altLang="zh-CN" sz="3173" b="1" dirty="0">
                <a:solidFill>
                  <a:schemeClr val="bg1"/>
                </a:solidFill>
                <a:effectLst/>
                <a:latin typeface="Lucida Sans" pitchFamily="34" charset="0"/>
                <a:ea typeface="SimSun" pitchFamily="2" charset="-122"/>
                <a:cs typeface="Lucida Sans" pitchFamily="34" charset="0"/>
              </a:endParaRPr>
            </a:p>
          </p:txBody>
        </p:sp>
      </p:grpSp>
      <p:grpSp>
        <p:nvGrpSpPr>
          <p:cNvPr id="92" name="Group 91"/>
          <p:cNvGrpSpPr/>
          <p:nvPr/>
        </p:nvGrpSpPr>
        <p:grpSpPr>
          <a:xfrm>
            <a:off x="13158244" y="6212414"/>
            <a:ext cx="16680232" cy="1010579"/>
            <a:chOff x="1066799" y="5958162"/>
            <a:chExt cx="11007725" cy="709461"/>
          </a:xfrm>
        </p:grpSpPr>
        <p:sp>
          <p:nvSpPr>
            <p:cNvPr id="93" name="Text Box 248"/>
            <p:cNvSpPr txBox="1">
              <a:spLocks noChangeArrowheads="1"/>
            </p:cNvSpPr>
            <p:nvPr/>
          </p:nvSpPr>
          <p:spPr bwMode="auto">
            <a:xfrm>
              <a:off x="1066799" y="5958162"/>
              <a:ext cx="11007725" cy="520237"/>
            </a:xfrm>
            <a:prstGeom prst="rect">
              <a:avLst/>
            </a:prstGeom>
            <a:solidFill>
              <a:srgbClr val="FFCB05"/>
            </a:solidFill>
            <a:ln w="19050">
              <a:noFill/>
              <a:miter lim="800000"/>
              <a:headEnd/>
              <a:tailEnd/>
            </a:ln>
            <a:effec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endParaRPr lang="en-US" altLang="zh-CN" sz="3643" b="1" dirty="0">
                <a:effectLst/>
                <a:latin typeface="Lucida Sans" pitchFamily="34" charset="0"/>
                <a:ea typeface="SimSun" pitchFamily="2" charset="-122"/>
                <a:cs typeface="Lucida Sans" pitchFamily="34" charset="0"/>
              </a:endParaRPr>
            </a:p>
          </p:txBody>
        </p:sp>
        <p:sp>
          <p:nvSpPr>
            <p:cNvPr id="94" name="Text Box 248"/>
            <p:cNvSpPr txBox="1">
              <a:spLocks noChangeArrowheads="1"/>
            </p:cNvSpPr>
            <p:nvPr/>
          </p:nvSpPr>
          <p:spPr bwMode="auto">
            <a:xfrm>
              <a:off x="1157514" y="6046588"/>
              <a:ext cx="10805886" cy="621035"/>
            </a:xfrm>
            <a:prstGeom prst="rect">
              <a:avLst/>
            </a:prstGeom>
            <a:solidFill>
              <a:srgbClr val="00274C"/>
            </a:solidFill>
            <a:ln w="19050">
              <a:noFill/>
              <a:miter lim="800000"/>
              <a:headEnd/>
              <a:tailEnd/>
            </a:ln>
            <a:effec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zh-CN" sz="4465" b="1" dirty="0">
                  <a:solidFill>
                    <a:schemeClr val="bg1"/>
                  </a:solidFill>
                  <a:effectLst/>
                  <a:latin typeface="Lucida Sans" pitchFamily="34" charset="0"/>
                  <a:ea typeface="SimSun" pitchFamily="2" charset="-122"/>
                  <a:cs typeface="Lucida Sans" pitchFamily="34" charset="0"/>
                </a:rPr>
                <a:t>Results</a:t>
              </a:r>
              <a:endParaRPr lang="en-US" altLang="zh-CN" sz="3173" b="1" dirty="0">
                <a:solidFill>
                  <a:schemeClr val="bg1"/>
                </a:solidFill>
                <a:effectLst/>
                <a:latin typeface="Lucida Sans" pitchFamily="34" charset="0"/>
                <a:ea typeface="SimSun" pitchFamily="2" charset="-122"/>
                <a:cs typeface="Lucida Sans" pitchFamily="34" charset="0"/>
              </a:endParaRPr>
            </a:p>
          </p:txBody>
        </p:sp>
      </p:grpSp>
      <p:grpSp>
        <p:nvGrpSpPr>
          <p:cNvPr id="56" name="Group 55"/>
          <p:cNvGrpSpPr/>
          <p:nvPr/>
        </p:nvGrpSpPr>
        <p:grpSpPr>
          <a:xfrm>
            <a:off x="30149201" y="6204034"/>
            <a:ext cx="12438968" cy="951804"/>
            <a:chOff x="1066799" y="5958162"/>
            <a:chExt cx="11007725" cy="761258"/>
          </a:xfrm>
        </p:grpSpPr>
        <p:sp>
          <p:nvSpPr>
            <p:cNvPr id="57" name="Text Box 248"/>
            <p:cNvSpPr txBox="1">
              <a:spLocks noChangeArrowheads="1"/>
            </p:cNvSpPr>
            <p:nvPr/>
          </p:nvSpPr>
          <p:spPr bwMode="auto">
            <a:xfrm>
              <a:off x="1066799" y="5958162"/>
              <a:ext cx="11007725" cy="563628"/>
            </a:xfrm>
            <a:prstGeom prst="rect">
              <a:avLst/>
            </a:prstGeom>
            <a:solidFill>
              <a:srgbClr val="FFCB05"/>
            </a:solidFill>
            <a:ln w="19050">
              <a:noFill/>
              <a:miter lim="800000"/>
              <a:headEnd/>
              <a:tailEnd/>
            </a:ln>
            <a:effec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endParaRPr lang="en-US" altLang="zh-CN" sz="3643" b="1" dirty="0">
                <a:effectLst/>
                <a:latin typeface="Lucida Sans" pitchFamily="34" charset="0"/>
                <a:ea typeface="SimSun" pitchFamily="2" charset="-122"/>
                <a:cs typeface="Lucida Sans" pitchFamily="34" charset="0"/>
              </a:endParaRPr>
            </a:p>
          </p:txBody>
        </p:sp>
        <p:sp>
          <p:nvSpPr>
            <p:cNvPr id="58" name="Text Box 248"/>
            <p:cNvSpPr txBox="1">
              <a:spLocks noChangeArrowheads="1"/>
            </p:cNvSpPr>
            <p:nvPr/>
          </p:nvSpPr>
          <p:spPr bwMode="auto">
            <a:xfrm>
              <a:off x="1157514" y="6046588"/>
              <a:ext cx="10805886" cy="672832"/>
            </a:xfrm>
            <a:prstGeom prst="rect">
              <a:avLst/>
            </a:prstGeom>
            <a:solidFill>
              <a:srgbClr val="00274C"/>
            </a:solidFill>
            <a:ln w="19050">
              <a:noFill/>
              <a:miter lim="800000"/>
              <a:headEnd/>
              <a:tailEnd/>
            </a:ln>
            <a:effec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zh-CN" sz="4465" b="1" dirty="0">
                  <a:solidFill>
                    <a:schemeClr val="bg1"/>
                  </a:solidFill>
                  <a:effectLst/>
                  <a:latin typeface="Lucida Sans" pitchFamily="34" charset="0"/>
                  <a:ea typeface="SimSun" pitchFamily="2" charset="-122"/>
                  <a:cs typeface="Lucida Sans" pitchFamily="34" charset="0"/>
                </a:rPr>
                <a:t>Conclusions</a:t>
              </a:r>
              <a:endParaRPr lang="en-US" altLang="zh-CN" sz="3173" b="1" dirty="0">
                <a:solidFill>
                  <a:schemeClr val="bg1"/>
                </a:solidFill>
                <a:effectLst/>
                <a:latin typeface="Lucida Sans" pitchFamily="34" charset="0"/>
                <a:ea typeface="SimSun" pitchFamily="2" charset="-122"/>
                <a:cs typeface="Lucida Sans" pitchFamily="34" charset="0"/>
              </a:endParaRPr>
            </a:p>
          </p:txBody>
        </p:sp>
      </p:grpSp>
      <p:sp>
        <p:nvSpPr>
          <p:cNvPr id="367" name="TextBox 366"/>
          <p:cNvSpPr txBox="1"/>
          <p:nvPr/>
        </p:nvSpPr>
        <p:spPr>
          <a:xfrm>
            <a:off x="12803505" y="9744075"/>
            <a:ext cx="8416290" cy="1104918"/>
          </a:xfrm>
          <a:prstGeom prst="rect">
            <a:avLst/>
          </a:prstGeom>
          <a:noFill/>
        </p:spPr>
        <p:txBody>
          <a:bodyPr wrap="square" rtlCol="0">
            <a:spAutoFit/>
          </a:bodyPr>
          <a:lstStyle/>
          <a:p>
            <a:pPr algn="ctr"/>
            <a:endParaRPr lang="en-US" sz="3290" u="sng" dirty="0"/>
          </a:p>
          <a:p>
            <a:pPr algn="ctr"/>
            <a:endParaRPr lang="en-US" sz="3290" b="1" dirty="0">
              <a:latin typeface="Calibri"/>
              <a:cs typeface="Calibri"/>
            </a:endParaRPr>
          </a:p>
        </p:txBody>
      </p:sp>
      <p:sp>
        <p:nvSpPr>
          <p:cNvPr id="24" name="Rectangle 23"/>
          <p:cNvSpPr/>
          <p:nvPr/>
        </p:nvSpPr>
        <p:spPr>
          <a:xfrm>
            <a:off x="30457930" y="7812509"/>
            <a:ext cx="11977435" cy="6540252"/>
          </a:xfrm>
          <a:prstGeom prst="rect">
            <a:avLst/>
          </a:prstGeom>
        </p:spPr>
        <p:txBody>
          <a:bodyPr wrap="square">
            <a:spAutoFit/>
          </a:bodyPr>
          <a:lstStyle/>
          <a:p>
            <a:pPr>
              <a:spcAft>
                <a:spcPts val="1410"/>
              </a:spcAft>
              <a:buFont typeface="Arial"/>
              <a:buChar char="•"/>
            </a:pPr>
            <a:r>
              <a:rPr lang="en-US" sz="2700" b="1" dirty="0">
                <a:effectLst/>
                <a:latin typeface="Calibri" charset="0"/>
                <a:ea typeface="Calibri" charset="0"/>
                <a:cs typeface="Calibri" charset="0"/>
              </a:rPr>
              <a:t> </a:t>
            </a:r>
            <a:r>
              <a:rPr lang="en-US" sz="3200" dirty="0">
                <a:effectLst/>
                <a:latin typeface="Calibri" charset="0"/>
                <a:ea typeface="Calibri" charset="0"/>
                <a:cs typeface="Calibri" charset="0"/>
              </a:rPr>
              <a:t>Implementation of this program allowed the creation of a longitudinal dataset on diabetic patients presenting to a retina clinic. </a:t>
            </a:r>
          </a:p>
          <a:p>
            <a:pPr>
              <a:spcAft>
                <a:spcPts val="1410"/>
              </a:spcAft>
              <a:buFont typeface="Arial"/>
              <a:buChar char="•"/>
            </a:pPr>
            <a:r>
              <a:rPr lang="en-US" sz="3200" dirty="0">
                <a:effectLst/>
                <a:latin typeface="Calibri" charset="0"/>
                <a:ea typeface="Calibri" charset="0"/>
                <a:cs typeface="Calibri" charset="0"/>
              </a:rPr>
              <a:t> Despite low mean A1c and number of visits, the large range of A1c values (4.3%-15.7%) and number of visits over 1.5 years (1-27) suggest that significant health resources are being devoted to a small number of patients. </a:t>
            </a:r>
          </a:p>
          <a:p>
            <a:pPr>
              <a:spcAft>
                <a:spcPts val="1410"/>
              </a:spcAft>
              <a:buFont typeface="Arial"/>
              <a:buChar char="•"/>
            </a:pPr>
            <a:r>
              <a:rPr lang="en-US" sz="3200" dirty="0">
                <a:effectLst/>
                <a:latin typeface="Calibri" charset="0"/>
                <a:ea typeface="Calibri" charset="0"/>
                <a:cs typeface="Calibri" charset="0"/>
              </a:rPr>
              <a:t> 87.56% of subgroup patients know their A1c goals, suggesting that knowledge of care goals is not a primary cause for poor control of their diabetes. </a:t>
            </a:r>
          </a:p>
          <a:p>
            <a:pPr>
              <a:spcAft>
                <a:spcPts val="1410"/>
              </a:spcAft>
              <a:buFont typeface="Arial"/>
              <a:buChar char="•"/>
            </a:pPr>
            <a:r>
              <a:rPr lang="en-US" sz="3200" dirty="0">
                <a:effectLst/>
                <a:latin typeface="Calibri" charset="0"/>
                <a:ea typeface="Calibri" charset="0"/>
                <a:cs typeface="Calibri" charset="0"/>
              </a:rPr>
              <a:t> Further data collection and analysis will lead to better understanding of which diabetic patients are most at risk for vision loss, and how to best address their needs. </a:t>
            </a:r>
          </a:p>
        </p:txBody>
      </p:sp>
      <p:sp>
        <p:nvSpPr>
          <p:cNvPr id="33" name="TextBox 32"/>
          <p:cNvSpPr txBox="1"/>
          <p:nvPr/>
        </p:nvSpPr>
        <p:spPr>
          <a:xfrm>
            <a:off x="542525" y="2919155"/>
            <a:ext cx="42114375" cy="2739211"/>
          </a:xfrm>
          <a:prstGeom prst="rect">
            <a:avLst/>
          </a:prstGeom>
          <a:noFill/>
        </p:spPr>
        <p:txBody>
          <a:bodyPr wrap="square" rtlCol="0">
            <a:spAutoFit/>
          </a:bodyPr>
          <a:lstStyle/>
          <a:p>
            <a:pPr algn="ctr"/>
            <a:r>
              <a:rPr lang="en-US" sz="4400" b="1" dirty="0">
                <a:solidFill>
                  <a:schemeClr val="bg1"/>
                </a:solidFill>
                <a:latin typeface="Lucida Sans" charset="0"/>
                <a:ea typeface="Lucida Sans" charset="0"/>
                <a:cs typeface="Lucida Sans" charset="0"/>
              </a:rPr>
              <a:t>Nish Patel BA</a:t>
            </a:r>
            <a:r>
              <a:rPr lang="en-US" sz="4400" b="1" baseline="30000" dirty="0">
                <a:solidFill>
                  <a:schemeClr val="bg1"/>
                </a:solidFill>
                <a:latin typeface="Lucida Sans" charset="0"/>
                <a:ea typeface="Lucida Sans" charset="0"/>
                <a:cs typeface="Lucida Sans" charset="0"/>
              </a:rPr>
              <a:t>1</a:t>
            </a:r>
            <a:r>
              <a:rPr lang="en-US" sz="4400" b="1" dirty="0">
                <a:solidFill>
                  <a:schemeClr val="bg1"/>
                </a:solidFill>
                <a:latin typeface="Lucida Sans" charset="0"/>
                <a:ea typeface="Lucida Sans" charset="0"/>
                <a:cs typeface="Lucida Sans" charset="0"/>
              </a:rPr>
              <a:t>, Lilia </a:t>
            </a:r>
            <a:r>
              <a:rPr lang="en-US" sz="4400" b="1" dirty="0" err="1">
                <a:solidFill>
                  <a:schemeClr val="bg1"/>
                </a:solidFill>
                <a:latin typeface="Lucida Sans" charset="0"/>
                <a:ea typeface="Lucida Sans" charset="0"/>
                <a:cs typeface="Lucida Sans" charset="0"/>
              </a:rPr>
              <a:t>Verchinina</a:t>
            </a:r>
            <a:r>
              <a:rPr lang="en-US" sz="4400" b="1" dirty="0">
                <a:solidFill>
                  <a:schemeClr val="bg1"/>
                </a:solidFill>
                <a:latin typeface="Lucida Sans" charset="0"/>
                <a:ea typeface="Lucida Sans" charset="0"/>
                <a:cs typeface="Lucida Sans" charset="0"/>
              </a:rPr>
              <a:t> MA PhD</a:t>
            </a:r>
            <a:r>
              <a:rPr lang="en-US" sz="4400" b="1" baseline="30000" dirty="0">
                <a:solidFill>
                  <a:schemeClr val="bg1"/>
                </a:solidFill>
                <a:latin typeface="Lucida Sans" charset="0"/>
                <a:ea typeface="Lucida Sans" charset="0"/>
                <a:cs typeface="Lucida Sans" charset="0"/>
              </a:rPr>
              <a:t>2</a:t>
            </a:r>
            <a:r>
              <a:rPr lang="en-US" sz="4400" b="1" dirty="0">
                <a:solidFill>
                  <a:schemeClr val="bg1"/>
                </a:solidFill>
                <a:latin typeface="Lucida Sans" charset="0"/>
                <a:ea typeface="Lucida Sans" charset="0"/>
                <a:cs typeface="Lucida Sans" charset="0"/>
              </a:rPr>
              <a:t>, Michele </a:t>
            </a:r>
            <a:r>
              <a:rPr lang="en-US" sz="4400" b="1" dirty="0" err="1">
                <a:solidFill>
                  <a:schemeClr val="bg1"/>
                </a:solidFill>
                <a:latin typeface="Lucida Sans" charset="0"/>
                <a:ea typeface="Lucida Sans" charset="0"/>
                <a:cs typeface="Lucida Sans" charset="0"/>
              </a:rPr>
              <a:t>Wichorek</a:t>
            </a:r>
            <a:r>
              <a:rPr lang="en-US" sz="4400" b="1" dirty="0">
                <a:solidFill>
                  <a:schemeClr val="bg1"/>
                </a:solidFill>
                <a:latin typeface="Lucida Sans" charset="0"/>
                <a:ea typeface="Lucida Sans" charset="0"/>
                <a:cs typeface="Lucida Sans" charset="0"/>
              </a:rPr>
              <a:t> PhD</a:t>
            </a:r>
            <a:r>
              <a:rPr lang="en-US" sz="4400" b="1" baseline="30000" dirty="0">
                <a:solidFill>
                  <a:schemeClr val="bg1"/>
                </a:solidFill>
                <a:latin typeface="Lucida Sans" charset="0"/>
                <a:ea typeface="Lucida Sans" charset="0"/>
                <a:cs typeface="Lucida Sans" charset="0"/>
              </a:rPr>
              <a:t>2</a:t>
            </a:r>
            <a:r>
              <a:rPr lang="en-US" sz="4400" b="1" dirty="0">
                <a:solidFill>
                  <a:schemeClr val="bg1"/>
                </a:solidFill>
                <a:latin typeface="Lucida Sans" charset="0"/>
                <a:ea typeface="Lucida Sans" charset="0"/>
                <a:cs typeface="Lucida Sans" charset="0"/>
              </a:rPr>
              <a:t>, Thomas W. Gardner MD MS</a:t>
            </a:r>
            <a:r>
              <a:rPr lang="en-US" sz="4400" b="1" baseline="30000" dirty="0">
                <a:solidFill>
                  <a:schemeClr val="bg1"/>
                </a:solidFill>
                <a:latin typeface="Lucida Sans" charset="0"/>
                <a:ea typeface="Lucida Sans" charset="0"/>
                <a:cs typeface="Lucida Sans" charset="0"/>
              </a:rPr>
              <a:t>3,4,5</a:t>
            </a:r>
            <a:r>
              <a:rPr lang="en-US" sz="4400" b="1" dirty="0">
                <a:solidFill>
                  <a:schemeClr val="bg1"/>
                </a:solidFill>
                <a:latin typeface="Lucida Sans" charset="0"/>
                <a:ea typeface="Lucida Sans" charset="0"/>
                <a:cs typeface="Lucida Sans" charset="0"/>
              </a:rPr>
              <a:t>, </a:t>
            </a:r>
            <a:r>
              <a:rPr lang="en-US" sz="4400" b="1" dirty="0" err="1">
                <a:solidFill>
                  <a:schemeClr val="bg1"/>
                </a:solidFill>
                <a:latin typeface="Lucida Sans" charset="0"/>
                <a:ea typeface="Lucida Sans" charset="0"/>
                <a:cs typeface="Lucida Sans" charset="0"/>
              </a:rPr>
              <a:t>Dorene</a:t>
            </a:r>
            <a:r>
              <a:rPr lang="en-US" sz="4400" b="1" dirty="0">
                <a:solidFill>
                  <a:schemeClr val="bg1"/>
                </a:solidFill>
                <a:latin typeface="Lucida Sans" charset="0"/>
                <a:ea typeface="Lucida Sans" charset="0"/>
                <a:cs typeface="Lucida Sans" charset="0"/>
              </a:rPr>
              <a:t> Markel MS MHSA</a:t>
            </a:r>
            <a:r>
              <a:rPr lang="en-US" sz="4400" b="1" baseline="30000" dirty="0">
                <a:solidFill>
                  <a:schemeClr val="bg1"/>
                </a:solidFill>
                <a:latin typeface="Lucida Sans" charset="0"/>
                <a:ea typeface="Lucida Sans" charset="0"/>
                <a:cs typeface="Lucida Sans" charset="0"/>
              </a:rPr>
              <a:t>2,6</a:t>
            </a:r>
            <a:r>
              <a:rPr lang="en-US" sz="4400" b="1" dirty="0">
                <a:solidFill>
                  <a:schemeClr val="bg1"/>
                </a:solidFill>
                <a:latin typeface="Lucida Sans" charset="0"/>
                <a:ea typeface="Lucida Sans" charset="0"/>
                <a:cs typeface="Lucida Sans" charset="0"/>
              </a:rPr>
              <a:t>, Jennifer Wyckoff MD</a:t>
            </a:r>
            <a:r>
              <a:rPr lang="en-US" sz="4400" b="1" baseline="30000" dirty="0">
                <a:solidFill>
                  <a:schemeClr val="bg1"/>
                </a:solidFill>
                <a:latin typeface="Lucida Sans" charset="0"/>
                <a:ea typeface="Lucida Sans" charset="0"/>
                <a:cs typeface="Lucida Sans" charset="0"/>
              </a:rPr>
              <a:t>5</a:t>
            </a:r>
            <a:r>
              <a:rPr lang="en-US" sz="4400" b="1" dirty="0">
                <a:solidFill>
                  <a:schemeClr val="bg1"/>
                </a:solidFill>
                <a:latin typeface="Lucida Sans" charset="0"/>
                <a:ea typeface="Lucida Sans" charset="0"/>
                <a:cs typeface="Lucida Sans" charset="0"/>
              </a:rPr>
              <a:t>, Anjali Shah MD</a:t>
            </a:r>
            <a:r>
              <a:rPr lang="en-US" sz="4400" b="1" baseline="30000" dirty="0">
                <a:solidFill>
                  <a:schemeClr val="bg1"/>
                </a:solidFill>
                <a:latin typeface="Lucida Sans" charset="0"/>
                <a:ea typeface="Lucida Sans" charset="0"/>
                <a:cs typeface="Lucida Sans" charset="0"/>
              </a:rPr>
              <a:t>4</a:t>
            </a:r>
            <a:r>
              <a:rPr lang="en-US" sz="4400" b="1" dirty="0">
                <a:solidFill>
                  <a:schemeClr val="bg1"/>
                </a:solidFill>
                <a:latin typeface="Lucida Sans" charset="0"/>
                <a:ea typeface="Lucida Sans" charset="0"/>
                <a:cs typeface="Lucida Sans" charset="0"/>
              </a:rPr>
              <a:t> </a:t>
            </a:r>
          </a:p>
          <a:p>
            <a:r>
              <a:rPr lang="en-US" sz="2800" b="1" baseline="30000" dirty="0">
                <a:solidFill>
                  <a:schemeClr val="bg1"/>
                </a:solidFill>
                <a:latin typeface="Lucida Sans" charset="0"/>
                <a:ea typeface="Lucida Sans" charset="0"/>
                <a:cs typeface="Lucida Sans" charset="0"/>
              </a:rPr>
              <a:t>1</a:t>
            </a:r>
            <a:r>
              <a:rPr lang="en-US" sz="2800" b="1" dirty="0">
                <a:solidFill>
                  <a:schemeClr val="bg1"/>
                </a:solidFill>
                <a:latin typeface="Lucida Sans" charset="0"/>
                <a:ea typeface="Lucida Sans" charset="0"/>
                <a:cs typeface="Lucida Sans" charset="0"/>
              </a:rPr>
              <a:t>University of Michigan Medical School, Ann Arbor, MI USA                                                                                                                                                                              </a:t>
            </a:r>
            <a:r>
              <a:rPr lang="en-US" sz="2800" b="1" baseline="30000" dirty="0">
                <a:solidFill>
                  <a:schemeClr val="bg1"/>
                </a:solidFill>
                <a:latin typeface="Lucida Sans" charset="0"/>
                <a:ea typeface="Lucida Sans" charset="0"/>
                <a:cs typeface="Lucida Sans" charset="0"/>
              </a:rPr>
              <a:t>2</a:t>
            </a:r>
            <a:r>
              <a:rPr lang="en-US" sz="2800" b="1" dirty="0">
                <a:solidFill>
                  <a:schemeClr val="bg1"/>
                </a:solidFill>
                <a:latin typeface="Lucida Sans" charset="0"/>
                <a:ea typeface="Lucida Sans" charset="0"/>
                <a:cs typeface="Lucida Sans" charset="0"/>
              </a:rPr>
              <a:t>The Brehm Center, University of Michigan, Ann Arbor, MI USA </a:t>
            </a:r>
            <a:r>
              <a:rPr lang="en-US" sz="2800" b="1" baseline="30000" dirty="0">
                <a:solidFill>
                  <a:schemeClr val="bg1"/>
                </a:solidFill>
                <a:latin typeface="Lucida Sans" charset="0"/>
                <a:ea typeface="Lucida Sans" charset="0"/>
                <a:cs typeface="Lucida Sans" charset="0"/>
              </a:rPr>
              <a:t>3</a:t>
            </a:r>
            <a:r>
              <a:rPr lang="en-US" sz="2800" b="1" dirty="0">
                <a:solidFill>
                  <a:schemeClr val="bg1"/>
                </a:solidFill>
                <a:latin typeface="Lucida Sans" charset="0"/>
                <a:ea typeface="Lucida Sans" charset="0"/>
                <a:cs typeface="Lucida Sans" charset="0"/>
              </a:rPr>
              <a:t>Kellogg Eye Center, Department of Ophthalmology and Visual Sciences, Michigan Medicine, Ann Arbor, MI USA                                                           </a:t>
            </a:r>
            <a:r>
              <a:rPr lang="en-US" sz="2800" b="1" baseline="30000" dirty="0">
                <a:solidFill>
                  <a:schemeClr val="bg1"/>
                </a:solidFill>
                <a:latin typeface="Lucida Sans" charset="0"/>
                <a:ea typeface="Lucida Sans" charset="0"/>
                <a:cs typeface="Lucida Sans" charset="0"/>
              </a:rPr>
              <a:t>4</a:t>
            </a:r>
            <a:r>
              <a:rPr lang="en-US" sz="2800" b="1" dirty="0">
                <a:solidFill>
                  <a:schemeClr val="bg1"/>
                </a:solidFill>
                <a:latin typeface="Lucida Sans" charset="0"/>
                <a:ea typeface="Lucida Sans" charset="0"/>
                <a:cs typeface="Lucida Sans" charset="0"/>
              </a:rPr>
              <a:t>Molecular and Integrative Physiology, University of Michigan, Ann Arbor, MI USA</a:t>
            </a:r>
          </a:p>
          <a:p>
            <a:r>
              <a:rPr lang="en-US" sz="2800" b="1" baseline="30000" dirty="0">
                <a:solidFill>
                  <a:schemeClr val="bg1"/>
                </a:solidFill>
                <a:latin typeface="Lucida Sans" charset="0"/>
                <a:ea typeface="Lucida Sans" charset="0"/>
                <a:cs typeface="Lucida Sans" charset="0"/>
              </a:rPr>
              <a:t>5</a:t>
            </a:r>
            <a:r>
              <a:rPr lang="en-US" sz="2800" b="1" dirty="0">
                <a:solidFill>
                  <a:schemeClr val="bg1"/>
                </a:solidFill>
                <a:latin typeface="Lucida Sans" charset="0"/>
                <a:ea typeface="Lucida Sans" charset="0"/>
                <a:cs typeface="Lucida Sans" charset="0"/>
              </a:rPr>
              <a:t>Metabolism, Endocrinology, and Diabetes, Michigan Medicine, Ann Arbor, MI USA                                                                                                     </a:t>
            </a:r>
            <a:r>
              <a:rPr lang="en-US" sz="2800" b="1" baseline="30000" dirty="0">
                <a:solidFill>
                  <a:schemeClr val="bg1"/>
                </a:solidFill>
                <a:latin typeface="Lucida Sans" charset="0"/>
                <a:ea typeface="Lucida Sans" charset="0"/>
                <a:cs typeface="Lucida Sans" charset="0"/>
              </a:rPr>
              <a:t>6</a:t>
            </a:r>
            <a:r>
              <a:rPr lang="en-US" sz="2800" b="1" dirty="0">
                <a:solidFill>
                  <a:schemeClr val="bg1"/>
                </a:solidFill>
                <a:latin typeface="Lucida Sans" charset="0"/>
                <a:ea typeface="Lucida Sans" charset="0"/>
                <a:cs typeface="Lucida Sans" charset="0"/>
              </a:rPr>
              <a:t>Learning Health Sciences, University of Michigan Medical School, Ann Arbor, MI USA</a:t>
            </a:r>
            <a:endParaRPr lang="en-US" sz="2800" b="1" baseline="30000" dirty="0">
              <a:solidFill>
                <a:schemeClr val="bg1"/>
              </a:solidFill>
              <a:latin typeface="Lucida Sans" charset="0"/>
              <a:ea typeface="Lucida Sans" charset="0"/>
              <a:cs typeface="Lucida Sans" charset="0"/>
            </a:endParaRPr>
          </a:p>
        </p:txBody>
      </p:sp>
      <p:grpSp>
        <p:nvGrpSpPr>
          <p:cNvPr id="46" name="Group 45"/>
          <p:cNvGrpSpPr/>
          <p:nvPr/>
        </p:nvGrpSpPr>
        <p:grpSpPr>
          <a:xfrm>
            <a:off x="30109444" y="24342597"/>
            <a:ext cx="12439973" cy="1030201"/>
            <a:chOff x="1066799" y="6676793"/>
            <a:chExt cx="11007725" cy="1068495"/>
          </a:xfrm>
        </p:grpSpPr>
        <p:sp>
          <p:nvSpPr>
            <p:cNvPr id="47" name="Text Box 248"/>
            <p:cNvSpPr txBox="1">
              <a:spLocks noChangeArrowheads="1"/>
            </p:cNvSpPr>
            <p:nvPr/>
          </p:nvSpPr>
          <p:spPr bwMode="auto">
            <a:xfrm>
              <a:off x="1066799" y="6676793"/>
              <a:ext cx="11007725" cy="748661"/>
            </a:xfrm>
            <a:prstGeom prst="rect">
              <a:avLst/>
            </a:prstGeom>
            <a:solidFill>
              <a:srgbClr val="FFCB05"/>
            </a:solidFill>
            <a:ln w="19050">
              <a:noFill/>
              <a:miter lim="800000"/>
              <a:headEnd/>
              <a:tailEnd/>
            </a:ln>
            <a:effec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endParaRPr lang="en-US" altLang="zh-CN" sz="3643" b="1" dirty="0">
                <a:effectLst/>
                <a:latin typeface="Lucida Sans" pitchFamily="34" charset="0"/>
                <a:ea typeface="SimSun" pitchFamily="2" charset="-122"/>
                <a:cs typeface="Lucida Sans" pitchFamily="34" charset="0"/>
              </a:endParaRPr>
            </a:p>
          </p:txBody>
        </p:sp>
        <p:sp>
          <p:nvSpPr>
            <p:cNvPr id="48" name="Text Box 248"/>
            <p:cNvSpPr txBox="1">
              <a:spLocks noChangeArrowheads="1"/>
            </p:cNvSpPr>
            <p:nvPr/>
          </p:nvSpPr>
          <p:spPr bwMode="auto">
            <a:xfrm>
              <a:off x="1167717" y="6851572"/>
              <a:ext cx="10805886" cy="893716"/>
            </a:xfrm>
            <a:prstGeom prst="rect">
              <a:avLst/>
            </a:prstGeom>
            <a:solidFill>
              <a:srgbClr val="00274C"/>
            </a:solidFill>
            <a:ln w="19050">
              <a:noFill/>
              <a:miter lim="800000"/>
              <a:headEnd/>
              <a:tailEnd/>
            </a:ln>
            <a:effec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zh-CN" sz="4465" b="1" dirty="0">
                  <a:solidFill>
                    <a:schemeClr val="bg1"/>
                  </a:solidFill>
                  <a:effectLst/>
                  <a:latin typeface="Lucida Sans" pitchFamily="34" charset="0"/>
                  <a:ea typeface="SimSun" pitchFamily="2" charset="-122"/>
                  <a:cs typeface="Lucida Sans" pitchFamily="34" charset="0"/>
                </a:rPr>
                <a:t>Grant Support </a:t>
              </a:r>
              <a:endParaRPr lang="en-US" altLang="zh-CN" sz="3173" b="1" dirty="0">
                <a:solidFill>
                  <a:schemeClr val="bg1"/>
                </a:solidFill>
                <a:effectLst/>
                <a:latin typeface="Lucida Sans" pitchFamily="34" charset="0"/>
                <a:ea typeface="SimSun" pitchFamily="2" charset="-122"/>
                <a:cs typeface="Lucida Sans" pitchFamily="34" charset="0"/>
              </a:endParaRPr>
            </a:p>
          </p:txBody>
        </p:sp>
      </p:grpSp>
      <p:sp>
        <p:nvSpPr>
          <p:cNvPr id="15" name="TextBox 14">
            <a:extLst>
              <a:ext uri="{FF2B5EF4-FFF2-40B4-BE49-F238E27FC236}">
                <a16:creationId xmlns:a16="http://schemas.microsoft.com/office/drawing/2014/main" id="{502DE058-9E4D-6644-84F4-E0F220101104}"/>
              </a:ext>
            </a:extLst>
          </p:cNvPr>
          <p:cNvSpPr txBox="1"/>
          <p:nvPr/>
        </p:nvSpPr>
        <p:spPr>
          <a:xfrm>
            <a:off x="13533453" y="7423441"/>
            <a:ext cx="15733522" cy="584775"/>
          </a:xfrm>
          <a:prstGeom prst="rect">
            <a:avLst/>
          </a:prstGeom>
          <a:pattFill prst="pct25">
            <a:fgClr>
              <a:srgbClr val="FFD13F"/>
            </a:fgClr>
            <a:bgClr>
              <a:schemeClr val="bg1"/>
            </a:bgClr>
          </a:pattFill>
          <a:ln>
            <a:noFill/>
          </a:ln>
          <a:effectLst>
            <a:glow rad="127000">
              <a:srgbClr val="FFDA47"/>
            </a:glow>
          </a:effectLst>
        </p:spPr>
        <p:txBody>
          <a:bodyPr wrap="square" rtlCol="0">
            <a:spAutoFit/>
          </a:bodyPr>
          <a:lstStyle/>
          <a:p>
            <a:r>
              <a:rPr lang="en-US" sz="3200" b="1" dirty="0">
                <a:latin typeface="Calibri" panose="020F0502020204030204" pitchFamily="34" charset="0"/>
                <a:cs typeface="Calibri" panose="020F0502020204030204" pitchFamily="34" charset="0"/>
              </a:rPr>
              <a:t>Table 1. Characteristics of Patients with Diabetes Presenting to a Retina Clinic</a:t>
            </a:r>
          </a:p>
        </p:txBody>
      </p:sp>
      <p:grpSp>
        <p:nvGrpSpPr>
          <p:cNvPr id="64" name="Group 63">
            <a:extLst>
              <a:ext uri="{FF2B5EF4-FFF2-40B4-BE49-F238E27FC236}">
                <a16:creationId xmlns:a16="http://schemas.microsoft.com/office/drawing/2014/main" id="{D78B37A8-3566-8F4F-9A35-54100830AC6F}"/>
              </a:ext>
            </a:extLst>
          </p:cNvPr>
          <p:cNvGrpSpPr/>
          <p:nvPr/>
        </p:nvGrpSpPr>
        <p:grpSpPr>
          <a:xfrm>
            <a:off x="476721" y="16296227"/>
            <a:ext cx="11897050" cy="922477"/>
            <a:chOff x="1051132" y="5958162"/>
            <a:chExt cx="11007725" cy="843705"/>
          </a:xfrm>
        </p:grpSpPr>
        <p:sp>
          <p:nvSpPr>
            <p:cNvPr id="65" name="Text Box 248">
              <a:extLst>
                <a:ext uri="{FF2B5EF4-FFF2-40B4-BE49-F238E27FC236}">
                  <a16:creationId xmlns:a16="http://schemas.microsoft.com/office/drawing/2014/main" id="{9BF25B95-978B-3640-B923-9D62AF7CA93A}"/>
                </a:ext>
              </a:extLst>
            </p:cNvPr>
            <p:cNvSpPr txBox="1">
              <a:spLocks noChangeArrowheads="1"/>
            </p:cNvSpPr>
            <p:nvPr/>
          </p:nvSpPr>
          <p:spPr bwMode="auto">
            <a:xfrm>
              <a:off x="1051132" y="5958162"/>
              <a:ext cx="11007725" cy="625151"/>
            </a:xfrm>
            <a:prstGeom prst="rect">
              <a:avLst/>
            </a:prstGeom>
            <a:solidFill>
              <a:srgbClr val="FFCB05"/>
            </a:solidFill>
            <a:ln w="19050">
              <a:noFill/>
              <a:miter lim="800000"/>
              <a:headEnd/>
              <a:tailEnd/>
            </a:ln>
            <a:effec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zh-CN" sz="3643" b="1" dirty="0">
                <a:effectLst/>
                <a:latin typeface="Lucida Sans" pitchFamily="34" charset="0"/>
                <a:ea typeface="SimSun" pitchFamily="2" charset="-122"/>
                <a:cs typeface="Lucida Sans" pitchFamily="34" charset="0"/>
              </a:endParaRPr>
            </a:p>
          </p:txBody>
        </p:sp>
        <p:sp>
          <p:nvSpPr>
            <p:cNvPr id="66" name="Text Box 248">
              <a:extLst>
                <a:ext uri="{FF2B5EF4-FFF2-40B4-BE49-F238E27FC236}">
                  <a16:creationId xmlns:a16="http://schemas.microsoft.com/office/drawing/2014/main" id="{2D36EE72-6101-FE49-93CC-74AAC020C3CF}"/>
                </a:ext>
              </a:extLst>
            </p:cNvPr>
            <p:cNvSpPr txBox="1">
              <a:spLocks noChangeArrowheads="1"/>
            </p:cNvSpPr>
            <p:nvPr/>
          </p:nvSpPr>
          <p:spPr bwMode="auto">
            <a:xfrm>
              <a:off x="1154223" y="6088981"/>
              <a:ext cx="10805886" cy="712886"/>
            </a:xfrm>
            <a:prstGeom prst="rect">
              <a:avLst/>
            </a:prstGeom>
            <a:solidFill>
              <a:srgbClr val="00274C"/>
            </a:solidFill>
            <a:ln w="19050">
              <a:noFill/>
              <a:miter lim="800000"/>
              <a:headEnd/>
              <a:tailEnd/>
            </a:ln>
            <a:effec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CN" sz="4465" b="1" dirty="0">
                  <a:solidFill>
                    <a:schemeClr val="bg1"/>
                  </a:solidFill>
                  <a:effectLst/>
                  <a:latin typeface="Lucida Sans" pitchFamily="34" charset="0"/>
                  <a:ea typeface="SimSun" pitchFamily="2" charset="-122"/>
                  <a:cs typeface="Lucida Sans" pitchFamily="34" charset="0"/>
                </a:rPr>
                <a:t>Purpose</a:t>
              </a:r>
              <a:endParaRPr lang="en-US" altLang="zh-CN" sz="3173" b="1" dirty="0">
                <a:solidFill>
                  <a:schemeClr val="bg1"/>
                </a:solidFill>
                <a:effectLst/>
                <a:latin typeface="Lucida Sans" pitchFamily="34" charset="0"/>
                <a:ea typeface="SimSun" pitchFamily="2" charset="-122"/>
                <a:cs typeface="Lucida Sans" pitchFamily="34" charset="0"/>
              </a:endParaRPr>
            </a:p>
          </p:txBody>
        </p:sp>
      </p:grpSp>
      <p:sp>
        <p:nvSpPr>
          <p:cNvPr id="18" name="TextBox 17">
            <a:extLst>
              <a:ext uri="{FF2B5EF4-FFF2-40B4-BE49-F238E27FC236}">
                <a16:creationId xmlns:a16="http://schemas.microsoft.com/office/drawing/2014/main" id="{4125BB15-F60A-1649-9C18-4132650E0A69}"/>
              </a:ext>
            </a:extLst>
          </p:cNvPr>
          <p:cNvSpPr txBox="1"/>
          <p:nvPr/>
        </p:nvSpPr>
        <p:spPr>
          <a:xfrm>
            <a:off x="451321" y="7651111"/>
            <a:ext cx="11661755" cy="7971413"/>
          </a:xfrm>
          <a:prstGeom prst="rect">
            <a:avLst/>
          </a:prstGeom>
          <a:noFill/>
        </p:spPr>
        <p:txBody>
          <a:bodyPr wrap="square" rtlCol="0">
            <a:spAutoFit/>
          </a:bodyPr>
          <a:lstStyle/>
          <a:p>
            <a:pPr marL="457200" indent="-45720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Diabetic retinopathy (DR) is the most common complication of diabetes mellitus</a:t>
            </a:r>
            <a:r>
              <a:rPr lang="en-US" sz="3200" baseline="30000" dirty="0">
                <a:effectLst/>
                <a:latin typeface="Calibri" panose="020F0502020204030204" pitchFamily="34" charset="0"/>
                <a:cs typeface="Calibri" panose="020F0502020204030204" pitchFamily="34" charset="0"/>
              </a:rPr>
              <a:t>1</a:t>
            </a:r>
            <a:r>
              <a:rPr lang="en-US" sz="3200" dirty="0">
                <a:effectLst/>
                <a:latin typeface="Calibri" panose="020F0502020204030204" pitchFamily="34" charset="0"/>
                <a:cs typeface="Calibri" panose="020F0502020204030204" pitchFamily="34" charset="0"/>
              </a:rPr>
              <a:t> and is the leading cause of blindness in working-age adults in the world.</a:t>
            </a:r>
            <a:r>
              <a:rPr lang="en-US" sz="3200" baseline="30000" dirty="0">
                <a:effectLst/>
                <a:latin typeface="Calibri" panose="020F0502020204030204" pitchFamily="34" charset="0"/>
                <a:cs typeface="Calibri" panose="020F0502020204030204" pitchFamily="34" charset="0"/>
              </a:rPr>
              <a:t>2</a:t>
            </a:r>
          </a:p>
          <a:p>
            <a:pPr marL="457200" indent="-457200">
              <a:buFont typeface="Arial" panose="020B0604020202020204" pitchFamily="34" charset="0"/>
              <a:buChar char="•"/>
            </a:pPr>
            <a:endParaRPr lang="en-US" sz="3200" dirty="0">
              <a:effectLst/>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Longer duration of diabetes mellitus, poorer glycemic control as measured by hemoglobin A1c (A1c), and higher blood pressures are associated with increased  incidence and prevalence of DR.</a:t>
            </a:r>
            <a:r>
              <a:rPr lang="en-US" sz="3200" baseline="30000" dirty="0">
                <a:effectLst/>
                <a:latin typeface="Calibri" panose="020F0502020204030204" pitchFamily="34" charset="0"/>
                <a:cs typeface="Calibri" panose="020F0502020204030204" pitchFamily="34" charset="0"/>
              </a:rPr>
              <a:t>3-7</a:t>
            </a:r>
          </a:p>
          <a:p>
            <a:pPr marL="457200" indent="-457200">
              <a:buFont typeface="Arial" panose="020B0604020202020204" pitchFamily="34" charset="0"/>
              <a:buChar char="•"/>
            </a:pPr>
            <a:endParaRPr lang="en-US" sz="3200" dirty="0">
              <a:effectLst/>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Aggressive control of both blood glucose and blood pressure significantly reduces the risk for development and progression of DR.</a:t>
            </a:r>
            <a:r>
              <a:rPr lang="en-US" sz="3200" baseline="30000" dirty="0">
                <a:effectLst/>
                <a:latin typeface="Calibri" panose="020F0502020204030204" pitchFamily="34" charset="0"/>
                <a:cs typeface="Calibri" panose="020F0502020204030204" pitchFamily="34" charset="0"/>
              </a:rPr>
              <a:t>8-10</a:t>
            </a:r>
          </a:p>
          <a:p>
            <a:pPr marL="457200" indent="-457200">
              <a:buFont typeface="Arial" panose="020B0604020202020204" pitchFamily="34" charset="0"/>
              <a:buChar char="•"/>
            </a:pPr>
            <a:endParaRPr lang="en-US" sz="3200" dirty="0">
              <a:effectLst/>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Despite the clear importance of parameters such as A1c, blood pressure, and duration of diabetes in the prevention and treatment of DR, many ophthalmologists are often unaware of patients’ overall diabetes management status. </a:t>
            </a:r>
            <a:endParaRPr lang="en-US" b="1" dirty="0">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B9C0853D-DA97-FC40-9DF8-6E2FA7A1F63C}"/>
              </a:ext>
            </a:extLst>
          </p:cNvPr>
          <p:cNvSpPr txBox="1"/>
          <p:nvPr/>
        </p:nvSpPr>
        <p:spPr>
          <a:xfrm>
            <a:off x="692571" y="23429244"/>
            <a:ext cx="11732013" cy="8956298"/>
          </a:xfrm>
          <a:prstGeom prst="rect">
            <a:avLst/>
          </a:prstGeom>
          <a:noFill/>
        </p:spPr>
        <p:txBody>
          <a:bodyPr wrap="square" rtlCol="0">
            <a:spAutoFit/>
          </a:bodyPr>
          <a:lstStyle/>
          <a:p>
            <a:pPr marL="342900" indent="-34290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Demographics, body-mass index (BMI), blood pressure (BP), A1c, smoking history, diabetes type, DR diagnosis, diabetes duration, number of retina clinic visits, and kidney disease history based on both self-report and microalbuminuria (≥ 30 </a:t>
            </a:r>
            <a:r>
              <a:rPr lang="en-US" sz="3200" dirty="0" err="1">
                <a:effectLst/>
                <a:latin typeface="Calibri" panose="020F0502020204030204" pitchFamily="34" charset="0"/>
                <a:cs typeface="Calibri" panose="020F0502020204030204" pitchFamily="34" charset="0"/>
              </a:rPr>
              <a:t>μg</a:t>
            </a:r>
            <a:r>
              <a:rPr lang="en-US" sz="3200" dirty="0">
                <a:effectLst/>
                <a:latin typeface="Calibri" panose="020F0502020204030204" pitchFamily="34" charset="0"/>
                <a:cs typeface="Calibri" panose="020F0502020204030204" pitchFamily="34" charset="0"/>
              </a:rPr>
              <a:t> albumin/mg creatinine) were collected on all diabetic patients presenting to the Kellogg Eye Center retina clinic for both new patient visits and return visits from 7/1/16 to 12/30/17.</a:t>
            </a:r>
          </a:p>
          <a:p>
            <a:endParaRPr lang="en-US" sz="3200" dirty="0">
              <a:effectLst/>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A subgroup of patients with 2 or more of the following factors, determined “high risk” for complications by endocrinologists, was targeted for additional data collection and analysis: A1c&gt; 9% in the last 6 months, BP&gt; 140/90 in the last 6 months, history of kidney disease, and diabetes duration&gt; 10 years.</a:t>
            </a:r>
          </a:p>
          <a:p>
            <a:pPr marL="342900" indent="-342900">
              <a:buFont typeface="Arial" panose="020B0604020202020204" pitchFamily="34" charset="0"/>
              <a:buChar char="•"/>
            </a:pPr>
            <a:endParaRPr lang="en-US" sz="3200" dirty="0">
              <a:effectLst/>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Technicians trained in diabetes education administered a three-question multiple choice survey to patients in this subgroup from 7/1/16 to 7/1/17 to assess knowledge of diabetes management goals. </a:t>
            </a:r>
            <a:endParaRPr lang="en-US" sz="3200" dirty="0">
              <a:latin typeface="Calibri" panose="020F0502020204030204" pitchFamily="34" charset="0"/>
              <a:cs typeface="Calibri" panose="020F0502020204030204" pitchFamily="34" charset="0"/>
            </a:endParaRPr>
          </a:p>
        </p:txBody>
      </p:sp>
      <p:sp>
        <p:nvSpPr>
          <p:cNvPr id="68" name="TextBox 67">
            <a:extLst>
              <a:ext uri="{FF2B5EF4-FFF2-40B4-BE49-F238E27FC236}">
                <a16:creationId xmlns:a16="http://schemas.microsoft.com/office/drawing/2014/main" id="{74766902-BDF7-7B42-A3E9-5EC21DCEDEA7}"/>
              </a:ext>
            </a:extLst>
          </p:cNvPr>
          <p:cNvSpPr txBox="1"/>
          <p:nvPr/>
        </p:nvSpPr>
        <p:spPr>
          <a:xfrm>
            <a:off x="525960" y="17706600"/>
            <a:ext cx="11799006" cy="4031873"/>
          </a:xfrm>
          <a:prstGeom prst="rect">
            <a:avLst/>
          </a:prstGeom>
          <a:noFill/>
        </p:spPr>
        <p:txBody>
          <a:bodyPr wrap="square" rtlCol="0">
            <a:spAutoFit/>
          </a:bodyPr>
          <a:lstStyle/>
          <a:p>
            <a:pPr marL="457200" indent="-45720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We propose that obtaining comprehensive data on diabetic patients will allow ophthalmologists to better risk stratify and tailor patient care. </a:t>
            </a:r>
          </a:p>
          <a:p>
            <a:pPr marL="457200" indent="-457200">
              <a:buFont typeface="Arial" panose="020B0604020202020204" pitchFamily="34" charset="0"/>
              <a:buChar char="•"/>
            </a:pPr>
            <a:endParaRPr lang="en-US" sz="3200" dirty="0">
              <a:effectLst/>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We implemented a program to collect data on diabetic patients presenting to the Kellogg Eye Center retina clinic and retrospectively reviewed the data to report characteristics. </a:t>
            </a:r>
          </a:p>
          <a:p>
            <a:pPr marL="457200" indent="-457200">
              <a:buFont typeface="Arial" panose="020B0604020202020204" pitchFamily="34" charset="0"/>
              <a:buChar char="•"/>
            </a:pPr>
            <a:endParaRPr lang="en-US" sz="3200" dirty="0">
              <a:latin typeface="Calibri" panose="020F0502020204030204" pitchFamily="34" charset="0"/>
              <a:cs typeface="Calibri" panose="020F0502020204030204" pitchFamily="34" charset="0"/>
            </a:endParaRPr>
          </a:p>
        </p:txBody>
      </p:sp>
      <p:grpSp>
        <p:nvGrpSpPr>
          <p:cNvPr id="80" name="Group 79">
            <a:extLst>
              <a:ext uri="{FF2B5EF4-FFF2-40B4-BE49-F238E27FC236}">
                <a16:creationId xmlns:a16="http://schemas.microsoft.com/office/drawing/2014/main" id="{A61CF784-4768-5F41-9B09-B2CF4071AE8E}"/>
              </a:ext>
            </a:extLst>
          </p:cNvPr>
          <p:cNvGrpSpPr/>
          <p:nvPr/>
        </p:nvGrpSpPr>
        <p:grpSpPr>
          <a:xfrm>
            <a:off x="30096890" y="28474665"/>
            <a:ext cx="12502496" cy="967647"/>
            <a:chOff x="1066799" y="6676793"/>
            <a:chExt cx="11007725" cy="1003616"/>
          </a:xfrm>
        </p:grpSpPr>
        <p:sp>
          <p:nvSpPr>
            <p:cNvPr id="84" name="Text Box 248">
              <a:extLst>
                <a:ext uri="{FF2B5EF4-FFF2-40B4-BE49-F238E27FC236}">
                  <a16:creationId xmlns:a16="http://schemas.microsoft.com/office/drawing/2014/main" id="{715413D6-74B4-6440-AC45-62A2A07C3565}"/>
                </a:ext>
              </a:extLst>
            </p:cNvPr>
            <p:cNvSpPr txBox="1">
              <a:spLocks noChangeArrowheads="1"/>
            </p:cNvSpPr>
            <p:nvPr/>
          </p:nvSpPr>
          <p:spPr bwMode="auto">
            <a:xfrm>
              <a:off x="1066799" y="6676793"/>
              <a:ext cx="11007725" cy="748661"/>
            </a:xfrm>
            <a:prstGeom prst="rect">
              <a:avLst/>
            </a:prstGeom>
            <a:solidFill>
              <a:srgbClr val="FFCB05"/>
            </a:solidFill>
            <a:ln w="19050">
              <a:noFill/>
              <a:miter lim="800000"/>
              <a:headEnd/>
              <a:tailEnd/>
            </a:ln>
            <a:effec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endParaRPr lang="en-US" altLang="zh-CN" sz="3643" b="1" dirty="0">
                <a:effectLst/>
                <a:latin typeface="Lucida Sans" pitchFamily="34" charset="0"/>
                <a:ea typeface="SimSun" pitchFamily="2" charset="-122"/>
                <a:cs typeface="Lucida Sans" pitchFamily="34" charset="0"/>
              </a:endParaRPr>
            </a:p>
          </p:txBody>
        </p:sp>
        <p:sp>
          <p:nvSpPr>
            <p:cNvPr id="85" name="Text Box 248">
              <a:extLst>
                <a:ext uri="{FF2B5EF4-FFF2-40B4-BE49-F238E27FC236}">
                  <a16:creationId xmlns:a16="http://schemas.microsoft.com/office/drawing/2014/main" id="{FA826F22-B41E-5F43-A401-A8E8F3C9D45B}"/>
                </a:ext>
              </a:extLst>
            </p:cNvPr>
            <p:cNvSpPr txBox="1">
              <a:spLocks noChangeArrowheads="1"/>
            </p:cNvSpPr>
            <p:nvPr/>
          </p:nvSpPr>
          <p:spPr bwMode="auto">
            <a:xfrm>
              <a:off x="1161305" y="6871992"/>
              <a:ext cx="10805886" cy="808417"/>
            </a:xfrm>
            <a:prstGeom prst="rect">
              <a:avLst/>
            </a:prstGeom>
            <a:solidFill>
              <a:srgbClr val="00274C"/>
            </a:solidFill>
            <a:ln w="19050">
              <a:noFill/>
              <a:miter lim="800000"/>
              <a:headEnd/>
              <a:tailEnd/>
            </a:ln>
            <a:effec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zh-CN" sz="4465" b="1" dirty="0">
                  <a:solidFill>
                    <a:schemeClr val="bg1"/>
                  </a:solidFill>
                  <a:effectLst/>
                  <a:latin typeface="Lucida Sans" pitchFamily="34" charset="0"/>
                  <a:ea typeface="SimSun" pitchFamily="2" charset="-122"/>
                  <a:cs typeface="Lucida Sans" pitchFamily="34" charset="0"/>
                </a:rPr>
                <a:t>Disclosures </a:t>
              </a:r>
              <a:endParaRPr lang="en-US" altLang="zh-CN" sz="3173" b="1" dirty="0">
                <a:solidFill>
                  <a:schemeClr val="bg1"/>
                </a:solidFill>
                <a:effectLst/>
                <a:latin typeface="Lucida Sans" pitchFamily="34" charset="0"/>
                <a:ea typeface="SimSun" pitchFamily="2" charset="-122"/>
                <a:cs typeface="Lucida Sans" pitchFamily="34" charset="0"/>
              </a:endParaRPr>
            </a:p>
          </p:txBody>
        </p:sp>
      </p:grpSp>
      <p:sp>
        <p:nvSpPr>
          <p:cNvPr id="73" name="TextBox 72">
            <a:extLst>
              <a:ext uri="{FF2B5EF4-FFF2-40B4-BE49-F238E27FC236}">
                <a16:creationId xmlns:a16="http://schemas.microsoft.com/office/drawing/2014/main" id="{FC06CE24-CB35-2140-89F2-9334A9395B5C}"/>
              </a:ext>
            </a:extLst>
          </p:cNvPr>
          <p:cNvSpPr txBox="1"/>
          <p:nvPr/>
        </p:nvSpPr>
        <p:spPr>
          <a:xfrm>
            <a:off x="30457930" y="25618615"/>
            <a:ext cx="7623417" cy="1015663"/>
          </a:xfrm>
          <a:prstGeom prst="rect">
            <a:avLst/>
          </a:prstGeom>
          <a:noFill/>
        </p:spPr>
        <p:txBody>
          <a:bodyPr wrap="square" rtlCol="0">
            <a:spAutoFit/>
          </a:bodyPr>
          <a:lstStyle/>
          <a:p>
            <a:pPr marL="228600" indent="-228600">
              <a:buAutoNum type="arabicPeriod"/>
            </a:pPr>
            <a:r>
              <a:rPr lang="en-US" sz="2000" dirty="0">
                <a:latin typeface="Calibri" panose="020F0502020204030204" pitchFamily="34" charset="0"/>
                <a:cs typeface="Calibri" panose="020F0502020204030204" pitchFamily="34" charset="0"/>
              </a:rPr>
              <a:t>Research to Prevent Blindness</a:t>
            </a:r>
          </a:p>
          <a:p>
            <a:pPr marL="228600" indent="-228600">
              <a:buAutoNum type="arabicPeriod"/>
            </a:pPr>
            <a:r>
              <a:rPr lang="en-US" sz="2000" dirty="0">
                <a:latin typeface="Calibri" panose="020F0502020204030204" pitchFamily="34" charset="0"/>
                <a:cs typeface="Calibri" panose="020F0502020204030204" pitchFamily="34" charset="0"/>
              </a:rPr>
              <a:t>A. Alfred Taubman Medical Research Institute, University of Michigan</a:t>
            </a:r>
          </a:p>
          <a:p>
            <a:pPr marL="228600" indent="-228600">
              <a:buAutoNum type="arabicPeriod"/>
            </a:pPr>
            <a:r>
              <a:rPr lang="en-US" sz="2000" dirty="0">
                <a:latin typeface="Calibri" panose="020F0502020204030204" pitchFamily="34" charset="0"/>
                <a:cs typeface="Calibri" panose="020F0502020204030204" pitchFamily="34" charset="0"/>
              </a:rPr>
              <a:t>National Eye Institute Travel Grant</a:t>
            </a:r>
          </a:p>
        </p:txBody>
      </p:sp>
      <p:sp>
        <p:nvSpPr>
          <p:cNvPr id="74" name="TextBox 73">
            <a:extLst>
              <a:ext uri="{FF2B5EF4-FFF2-40B4-BE49-F238E27FC236}">
                <a16:creationId xmlns:a16="http://schemas.microsoft.com/office/drawing/2014/main" id="{541AE414-92B7-EF46-8B03-EC5D288E52F7}"/>
              </a:ext>
            </a:extLst>
          </p:cNvPr>
          <p:cNvSpPr txBox="1"/>
          <p:nvPr/>
        </p:nvSpPr>
        <p:spPr>
          <a:xfrm>
            <a:off x="30542393" y="29688129"/>
            <a:ext cx="10957078" cy="1015663"/>
          </a:xfrm>
          <a:prstGeom prst="rect">
            <a:avLst/>
          </a:prstGeom>
          <a:noFill/>
        </p:spPr>
        <p:txBody>
          <a:bodyPr wrap="square" rtlCol="0">
            <a:spAutoFit/>
          </a:bodyPr>
          <a:lstStyle/>
          <a:p>
            <a:r>
              <a:rPr lang="en-US" sz="2000" b="1" dirty="0">
                <a:latin typeface="Calibri" panose="020F0502020204030204" pitchFamily="34" charset="0"/>
              </a:rPr>
              <a:t>Commercial Relationships: </a:t>
            </a:r>
          </a:p>
          <a:p>
            <a:r>
              <a:rPr lang="en-US" sz="2000" dirty="0">
                <a:latin typeface="Calibri" panose="020F0502020204030204" pitchFamily="34" charset="0"/>
              </a:rPr>
              <a:t>Nish Patel: None; Lilia Verchinina: None; Michele Wichorek: None; Dorene Markel: None; </a:t>
            </a:r>
          </a:p>
          <a:p>
            <a:r>
              <a:rPr lang="en-US" sz="2000" dirty="0">
                <a:latin typeface="Calibri" panose="020F0502020204030204" pitchFamily="34" charset="0"/>
              </a:rPr>
              <a:t>Thomas W. Gardner: Novo Nordisk (Consultant); Anjali Shah: None</a:t>
            </a:r>
          </a:p>
        </p:txBody>
      </p:sp>
      <p:graphicFrame>
        <p:nvGraphicFramePr>
          <p:cNvPr id="4" name="Table 3"/>
          <p:cNvGraphicFramePr>
            <a:graphicFrameLocks noGrp="1"/>
          </p:cNvGraphicFramePr>
          <p:nvPr>
            <p:extLst>
              <p:ext uri="{D42A27DB-BD31-4B8C-83A1-F6EECF244321}">
                <p14:modId xmlns:p14="http://schemas.microsoft.com/office/powerpoint/2010/main" val="3623851649"/>
              </p:ext>
            </p:extLst>
          </p:nvPr>
        </p:nvGraphicFramePr>
        <p:xfrm>
          <a:off x="13715999" y="8266313"/>
          <a:ext cx="15621001" cy="15999890"/>
        </p:xfrm>
        <a:graphic>
          <a:graphicData uri="http://schemas.openxmlformats.org/drawingml/2006/table">
            <a:tbl>
              <a:tblPr/>
              <a:tblGrid>
                <a:gridCol w="5325630">
                  <a:extLst>
                    <a:ext uri="{9D8B030D-6E8A-4147-A177-3AD203B41FA5}">
                      <a16:colId xmlns:a16="http://schemas.microsoft.com/office/drawing/2014/main" val="3052833632"/>
                    </a:ext>
                  </a:extLst>
                </a:gridCol>
                <a:gridCol w="1248790">
                  <a:extLst>
                    <a:ext uri="{9D8B030D-6E8A-4147-A177-3AD203B41FA5}">
                      <a16:colId xmlns:a16="http://schemas.microsoft.com/office/drawing/2014/main" val="427067379"/>
                    </a:ext>
                  </a:extLst>
                </a:gridCol>
                <a:gridCol w="1611035">
                  <a:extLst>
                    <a:ext uri="{9D8B030D-6E8A-4147-A177-3AD203B41FA5}">
                      <a16:colId xmlns:a16="http://schemas.microsoft.com/office/drawing/2014/main" val="2971869991"/>
                    </a:ext>
                  </a:extLst>
                </a:gridCol>
                <a:gridCol w="1124865">
                  <a:extLst>
                    <a:ext uri="{9D8B030D-6E8A-4147-A177-3AD203B41FA5}">
                      <a16:colId xmlns:a16="http://schemas.microsoft.com/office/drawing/2014/main" val="1476741109"/>
                    </a:ext>
                  </a:extLst>
                </a:gridCol>
                <a:gridCol w="1096266">
                  <a:extLst>
                    <a:ext uri="{9D8B030D-6E8A-4147-A177-3AD203B41FA5}">
                      <a16:colId xmlns:a16="http://schemas.microsoft.com/office/drawing/2014/main" val="409867988"/>
                    </a:ext>
                  </a:extLst>
                </a:gridCol>
                <a:gridCol w="1401314">
                  <a:extLst>
                    <a:ext uri="{9D8B030D-6E8A-4147-A177-3AD203B41FA5}">
                      <a16:colId xmlns:a16="http://schemas.microsoft.com/office/drawing/2014/main" val="115504695"/>
                    </a:ext>
                  </a:extLst>
                </a:gridCol>
                <a:gridCol w="1611035">
                  <a:extLst>
                    <a:ext uri="{9D8B030D-6E8A-4147-A177-3AD203B41FA5}">
                      <a16:colId xmlns:a16="http://schemas.microsoft.com/office/drawing/2014/main" val="3999763740"/>
                    </a:ext>
                  </a:extLst>
                </a:gridCol>
                <a:gridCol w="1153463">
                  <a:extLst>
                    <a:ext uri="{9D8B030D-6E8A-4147-A177-3AD203B41FA5}">
                      <a16:colId xmlns:a16="http://schemas.microsoft.com/office/drawing/2014/main" val="39759037"/>
                    </a:ext>
                  </a:extLst>
                </a:gridCol>
                <a:gridCol w="1048603">
                  <a:extLst>
                    <a:ext uri="{9D8B030D-6E8A-4147-A177-3AD203B41FA5}">
                      <a16:colId xmlns:a16="http://schemas.microsoft.com/office/drawing/2014/main" val="56821632"/>
                    </a:ext>
                  </a:extLst>
                </a:gridCol>
              </a:tblGrid>
              <a:tr h="542925">
                <a:tc>
                  <a:txBody>
                    <a:bodyPr/>
                    <a:lstStyle/>
                    <a:p>
                      <a:pPr algn="l" fontAlgn="ctr"/>
                      <a:endParaRPr lang="en-US" sz="1200" b="0" i="0" u="none" strike="noStrike">
                        <a:solidFill>
                          <a:srgbClr val="000000"/>
                        </a:solidFill>
                        <a:effectLst/>
                        <a:latin typeface="Calibri" panose="020F050202020403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3200" b="1" i="0" u="none" strike="noStrike" dirty="0">
                          <a:solidFill>
                            <a:srgbClr val="000000"/>
                          </a:solidFill>
                          <a:effectLst/>
                          <a:latin typeface="Calibri" panose="020F0502020204030204" pitchFamily="34" charset="0"/>
                        </a:rPr>
                        <a:t>Entire cohort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B05"/>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3200" b="1" i="0" u="none" strike="noStrike" dirty="0">
                          <a:solidFill>
                            <a:srgbClr val="000000"/>
                          </a:solidFill>
                          <a:effectLst/>
                          <a:latin typeface="Calibri" panose="020F0502020204030204" pitchFamily="34" charset="0"/>
                        </a:rPr>
                        <a:t>Subsample: risk score≧2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B0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37260910"/>
                  </a:ext>
                </a:extLst>
              </a:tr>
              <a:tr h="542925">
                <a:tc>
                  <a:txBody>
                    <a:bodyPr/>
                    <a:lstStyle/>
                    <a:p>
                      <a:pPr algn="l" fontAlgn="ctr"/>
                      <a:endParaRPr lang="en-US" sz="1200" b="0" i="0" u="none" strike="noStrike" dirty="0">
                        <a:solidFill>
                          <a:srgbClr val="000000"/>
                        </a:solidFill>
                        <a:effectLst/>
                        <a:latin typeface="Calibri" panose="020F050202020403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3200" b="1" i="1" u="none" strike="noStrike" dirty="0">
                          <a:solidFill>
                            <a:srgbClr val="000000"/>
                          </a:solidFill>
                          <a:effectLst/>
                          <a:latin typeface="Calibri" panose="020F0502020204030204" pitchFamily="34" charset="0"/>
                        </a:rPr>
                        <a:t>N=2916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3200" b="1" i="1" u="none" strike="noStrike" dirty="0">
                          <a:solidFill>
                            <a:srgbClr val="000000"/>
                          </a:solidFill>
                          <a:effectLst/>
                          <a:latin typeface="Calibri" panose="020F0502020204030204" pitchFamily="34" charset="0"/>
                        </a:rPr>
                        <a:t>N=1014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37323622"/>
                  </a:ext>
                </a:extLst>
              </a:tr>
              <a:tr h="1178990">
                <a:tc>
                  <a:txBody>
                    <a:bodyPr/>
                    <a:lstStyle/>
                    <a:p>
                      <a:pPr algn="l" fontAlgn="ctr"/>
                      <a:endParaRPr lang="en-US" sz="1200" b="0" i="0" u="none" strike="noStrike" dirty="0">
                        <a:solidFill>
                          <a:srgbClr val="000000"/>
                        </a:solidFill>
                        <a:effectLst/>
                        <a:latin typeface="Calibri" panose="020F050202020403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3200" b="1" i="1" u="none" strike="noStrike">
                          <a:solidFill>
                            <a:srgbClr val="000000"/>
                          </a:solidFill>
                          <a:effectLst/>
                          <a:latin typeface="Calibri" panose="020F0502020204030204" pitchFamily="34" charset="0"/>
                        </a:rPr>
                        <a:t>N or Mean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3200" b="1" i="1" u="none" strike="noStrike">
                          <a:solidFill>
                            <a:srgbClr val="000000"/>
                          </a:solidFill>
                          <a:effectLst/>
                          <a:latin typeface="Calibri" panose="020F0502020204030204" pitchFamily="34" charset="0"/>
                        </a:rPr>
                        <a:t>% or SD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3200" b="1" i="1" u="none" strike="noStrike">
                          <a:solidFill>
                            <a:srgbClr val="000000"/>
                          </a:solidFill>
                          <a:effectLst/>
                          <a:latin typeface="Calibri" panose="020F0502020204030204" pitchFamily="34" charset="0"/>
                        </a:rPr>
                        <a:t>Min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3200" b="1" i="1" u="none" strike="noStrike">
                          <a:solidFill>
                            <a:srgbClr val="000000"/>
                          </a:solidFill>
                          <a:effectLst/>
                          <a:latin typeface="Calibri" panose="020F0502020204030204" pitchFamily="34" charset="0"/>
                        </a:rPr>
                        <a:t>Max</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3200" b="1" i="1" u="none" strike="noStrike">
                          <a:solidFill>
                            <a:srgbClr val="000000"/>
                          </a:solidFill>
                          <a:effectLst/>
                          <a:latin typeface="Calibri" panose="020F0502020204030204" pitchFamily="34" charset="0"/>
                        </a:rPr>
                        <a:t>N or Mean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3200" b="1" i="1" u="none" strike="noStrike">
                          <a:solidFill>
                            <a:srgbClr val="000000"/>
                          </a:solidFill>
                          <a:effectLst/>
                          <a:latin typeface="Calibri" panose="020F0502020204030204" pitchFamily="34" charset="0"/>
                        </a:rPr>
                        <a:t>% or SD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3200" b="1" i="1" u="none" strike="noStrike">
                          <a:solidFill>
                            <a:srgbClr val="000000"/>
                          </a:solidFill>
                          <a:effectLst/>
                          <a:latin typeface="Calibri" panose="020F0502020204030204" pitchFamily="34" charset="0"/>
                        </a:rPr>
                        <a:t>Min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3200" b="1" i="1" u="none" strike="noStrike" dirty="0">
                          <a:solidFill>
                            <a:srgbClr val="000000"/>
                          </a:solidFill>
                          <a:effectLst/>
                          <a:latin typeface="Calibri" panose="020F0502020204030204" pitchFamily="34" charset="0"/>
                        </a:rPr>
                        <a:t>Max</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9400456"/>
                  </a:ext>
                </a:extLst>
              </a:tr>
              <a:tr h="409575">
                <a:tc>
                  <a:txBody>
                    <a:bodyPr/>
                    <a:lstStyle/>
                    <a:p>
                      <a:pPr algn="l" fontAlgn="ctr"/>
                      <a:r>
                        <a:rPr lang="en-US" sz="2400" b="0" i="0" u="none" strike="noStrike">
                          <a:solidFill>
                            <a:srgbClr val="000000"/>
                          </a:solidFill>
                          <a:effectLst/>
                          <a:latin typeface="Calibri" panose="020F0502020204030204" pitchFamily="34" charset="0"/>
                        </a:rPr>
                        <a:t>Patient age Mean (SD)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64.05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14.29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99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62.79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13.89 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98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8949605"/>
                  </a:ext>
                </a:extLst>
              </a:tr>
              <a:tr h="400050">
                <a:tc>
                  <a:txBody>
                    <a:bodyPr/>
                    <a:lstStyle/>
                    <a:p>
                      <a:pPr algn="l" fontAlgn="ctr"/>
                      <a:r>
                        <a:rPr lang="en-US" sz="2400" b="0" i="0" u="none" strike="noStrike">
                          <a:solidFill>
                            <a:srgbClr val="000000"/>
                          </a:solidFill>
                          <a:effectLst/>
                          <a:latin typeface="Calibri" panose="020F0502020204030204" pitchFamily="34" charset="0"/>
                        </a:rPr>
                        <a:t>Race 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dirty="0">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81165090"/>
                  </a:ext>
                </a:extLst>
              </a:tr>
              <a:tr h="400050">
                <a:tc>
                  <a:txBody>
                    <a:bodyPr/>
                    <a:lstStyle/>
                    <a:p>
                      <a:pPr algn="l" fontAlgn="ctr"/>
                      <a:r>
                        <a:rPr lang="en-US" sz="2400" b="0" i="0" u="none" strike="noStrike">
                          <a:solidFill>
                            <a:srgbClr val="000000"/>
                          </a:solidFill>
                          <a:effectLst/>
                          <a:latin typeface="Calibri" panose="020F0502020204030204" pitchFamily="34" charset="0"/>
                        </a:rPr>
                        <a:t>Asian</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134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4.60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39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3.85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dirty="0">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003982046"/>
                  </a:ext>
                </a:extLst>
              </a:tr>
              <a:tr h="400050">
                <a:tc>
                  <a:txBody>
                    <a:bodyPr/>
                    <a:lstStyle/>
                    <a:p>
                      <a:pPr algn="l" fontAlgn="ctr"/>
                      <a:r>
                        <a:rPr lang="en-US" sz="2400" b="0" i="0" u="none" strike="noStrike">
                          <a:solidFill>
                            <a:srgbClr val="000000"/>
                          </a:solidFill>
                          <a:effectLst/>
                          <a:latin typeface="Calibri" panose="020F0502020204030204" pitchFamily="34" charset="0"/>
                        </a:rPr>
                        <a:t>Black, African American</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431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14.78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198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19.53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dirty="0">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245163453"/>
                  </a:ext>
                </a:extLst>
              </a:tr>
              <a:tr h="400050">
                <a:tc>
                  <a:txBody>
                    <a:bodyPr/>
                    <a:lstStyle/>
                    <a:p>
                      <a:pPr algn="l" fontAlgn="ctr"/>
                      <a:r>
                        <a:rPr lang="en-US" sz="2400" b="0" i="0" u="none" strike="noStrike">
                          <a:solidFill>
                            <a:srgbClr val="000000"/>
                          </a:solidFill>
                          <a:effectLst/>
                          <a:latin typeface="Calibri" panose="020F0502020204030204" pitchFamily="34" charset="0"/>
                        </a:rPr>
                        <a:t>White or Caucasian</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2171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74.45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715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70.51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dirty="0">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204190419"/>
                  </a:ext>
                </a:extLst>
              </a:tr>
              <a:tr h="409575">
                <a:tc>
                  <a:txBody>
                    <a:bodyPr/>
                    <a:lstStyle/>
                    <a:p>
                      <a:pPr algn="l" fontAlgn="ctr"/>
                      <a:r>
                        <a:rPr lang="en-US" sz="2400" b="0" i="0" u="none" strike="noStrike">
                          <a:solidFill>
                            <a:srgbClr val="000000"/>
                          </a:solidFill>
                          <a:effectLst/>
                          <a:latin typeface="Calibri" panose="020F0502020204030204" pitchFamily="34" charset="0"/>
                        </a:rPr>
                        <a:t>Unknown/other/mixed</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6.17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62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6.11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en-US" sz="2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dirty="0">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27403623"/>
                  </a:ext>
                </a:extLst>
              </a:tr>
              <a:tr h="400050">
                <a:tc>
                  <a:txBody>
                    <a:bodyPr/>
                    <a:lstStyle/>
                    <a:p>
                      <a:pPr algn="l" fontAlgn="ctr"/>
                      <a:r>
                        <a:rPr lang="en-US" sz="2400" b="0" i="0" u="none" strike="noStrike" dirty="0">
                          <a:solidFill>
                            <a:srgbClr val="000000"/>
                          </a:solidFill>
                          <a:effectLst/>
                          <a:latin typeface="Calibri" panose="020F0502020204030204" pitchFamily="34" charset="0"/>
                        </a:rPr>
                        <a:t>Sex 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18621385"/>
                  </a:ext>
                </a:extLst>
              </a:tr>
              <a:tr h="400050">
                <a:tc>
                  <a:txBody>
                    <a:bodyPr/>
                    <a:lstStyle/>
                    <a:p>
                      <a:pPr algn="l" fontAlgn="ctr"/>
                      <a:r>
                        <a:rPr lang="en-US" sz="2400" b="0" i="0" u="none" strike="noStrike">
                          <a:solidFill>
                            <a:srgbClr val="000000"/>
                          </a:solidFill>
                          <a:effectLst/>
                          <a:latin typeface="Calibri" panose="020F0502020204030204" pitchFamily="34" charset="0"/>
                        </a:rPr>
                        <a:t>Female</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1365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46.81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467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46.06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7976578"/>
                  </a:ext>
                </a:extLst>
              </a:tr>
              <a:tr h="409575">
                <a:tc>
                  <a:txBody>
                    <a:bodyPr/>
                    <a:lstStyle/>
                    <a:p>
                      <a:pPr algn="l" fontAlgn="ctr"/>
                      <a:r>
                        <a:rPr lang="en-US" sz="2400" b="0" i="0" u="none" strike="noStrike">
                          <a:solidFill>
                            <a:srgbClr val="000000"/>
                          </a:solidFill>
                          <a:effectLst/>
                          <a:latin typeface="Calibri" panose="020F0502020204030204" pitchFamily="34" charset="0"/>
                        </a:rPr>
                        <a:t>Male</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1551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53.19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547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53.94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55646423"/>
                  </a:ext>
                </a:extLst>
              </a:tr>
              <a:tr h="400050">
                <a:tc>
                  <a:txBody>
                    <a:bodyPr/>
                    <a:lstStyle/>
                    <a:p>
                      <a:pPr algn="l" fontAlgn="ctr"/>
                      <a:r>
                        <a:rPr lang="en-US" sz="2400" b="0" i="0" u="none" strike="noStrike">
                          <a:solidFill>
                            <a:srgbClr val="000000"/>
                          </a:solidFill>
                          <a:effectLst/>
                          <a:latin typeface="Calibri" panose="020F0502020204030204" pitchFamily="34" charset="0"/>
                        </a:rPr>
                        <a:t>Ever smoked N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69566429"/>
                  </a:ext>
                </a:extLst>
              </a:tr>
              <a:tr h="400050">
                <a:tc>
                  <a:txBody>
                    <a:bodyPr/>
                    <a:lstStyle/>
                    <a:p>
                      <a:pPr algn="l" fontAlgn="ctr"/>
                      <a:r>
                        <a:rPr lang="en-US" sz="2400" b="0" i="0" u="none" strike="noStrike">
                          <a:solidFill>
                            <a:srgbClr val="000000"/>
                          </a:solidFill>
                          <a:effectLst/>
                          <a:latin typeface="Calibri" panose="020F0502020204030204" pitchFamily="34" charset="0"/>
                        </a:rPr>
                        <a:t>Yes </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1287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44.14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415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40.93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74182295"/>
                  </a:ext>
                </a:extLst>
              </a:tr>
              <a:tr h="409575">
                <a:tc>
                  <a:txBody>
                    <a:bodyPr/>
                    <a:lstStyle/>
                    <a:p>
                      <a:pPr algn="l" fontAlgn="ctr"/>
                      <a:r>
                        <a:rPr lang="en-US" sz="2400" b="0" i="0" u="none" strike="noStrike">
                          <a:solidFill>
                            <a:srgbClr val="000000"/>
                          </a:solidFill>
                          <a:effectLst/>
                          <a:latin typeface="Calibri" panose="020F0502020204030204" pitchFamily="34" charset="0"/>
                        </a:rPr>
                        <a:t>No/unknown</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1629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55.86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599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59.07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94161024"/>
                  </a:ext>
                </a:extLst>
              </a:tr>
              <a:tr h="400050">
                <a:tc>
                  <a:txBody>
                    <a:bodyPr/>
                    <a:lstStyle/>
                    <a:p>
                      <a:pPr algn="l" fontAlgn="ctr"/>
                      <a:r>
                        <a:rPr lang="en-US" sz="2400" b="0" i="0" u="none" strike="noStrike">
                          <a:solidFill>
                            <a:srgbClr val="000000"/>
                          </a:solidFill>
                          <a:effectLst/>
                          <a:latin typeface="Calibri" panose="020F0502020204030204" pitchFamily="34" charset="0"/>
                        </a:rPr>
                        <a:t>Diabetic retinopathy N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91659890"/>
                  </a:ext>
                </a:extLst>
              </a:tr>
              <a:tr h="400050">
                <a:tc>
                  <a:txBody>
                    <a:bodyPr/>
                    <a:lstStyle/>
                    <a:p>
                      <a:pPr algn="l" fontAlgn="ctr"/>
                      <a:r>
                        <a:rPr lang="en-US" sz="2400" b="0" i="0" u="none" strike="noStrike">
                          <a:solidFill>
                            <a:srgbClr val="000000"/>
                          </a:solidFill>
                          <a:effectLst/>
                          <a:latin typeface="Calibri" panose="020F0502020204030204" pitchFamily="34" charset="0"/>
                        </a:rPr>
                        <a:t>Yes </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1664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57.06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806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79.49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897753038"/>
                  </a:ext>
                </a:extLst>
              </a:tr>
              <a:tr h="409575">
                <a:tc>
                  <a:txBody>
                    <a:bodyPr/>
                    <a:lstStyle/>
                    <a:p>
                      <a:pPr algn="l" fontAlgn="ctr"/>
                      <a:r>
                        <a:rPr lang="en-US" sz="2400" b="0" i="0" u="none" strike="noStrike">
                          <a:solidFill>
                            <a:srgbClr val="000000"/>
                          </a:solidFill>
                          <a:effectLst/>
                          <a:latin typeface="Calibri" panose="020F0502020204030204" pitchFamily="34" charset="0"/>
                        </a:rPr>
                        <a:t>No</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1252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42.94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208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20.51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983414174"/>
                  </a:ext>
                </a:extLst>
              </a:tr>
              <a:tr h="400050">
                <a:tc>
                  <a:txBody>
                    <a:bodyPr/>
                    <a:lstStyle/>
                    <a:p>
                      <a:pPr algn="l" fontAlgn="ctr"/>
                      <a:r>
                        <a:rPr lang="en-US" sz="2400" b="0" i="0" u="none" strike="noStrike">
                          <a:solidFill>
                            <a:srgbClr val="000000"/>
                          </a:solidFill>
                          <a:effectLst/>
                          <a:latin typeface="Calibri" panose="020F0502020204030204" pitchFamily="34" charset="0"/>
                        </a:rPr>
                        <a:t>Diabetes type 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81590941"/>
                  </a:ext>
                </a:extLst>
              </a:tr>
              <a:tr h="400050">
                <a:tc>
                  <a:txBody>
                    <a:bodyPr/>
                    <a:lstStyle/>
                    <a:p>
                      <a:pPr algn="l" fontAlgn="ctr"/>
                      <a:r>
                        <a:rPr lang="en-US" sz="2400" b="0" i="0" u="none" strike="noStrike" dirty="0">
                          <a:solidFill>
                            <a:srgbClr val="000000"/>
                          </a:solidFill>
                          <a:effectLst/>
                          <a:latin typeface="Calibri" panose="020F0502020204030204" pitchFamily="34" charset="0"/>
                        </a:rPr>
                        <a:t>Type 1</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356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12.21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143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14.10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dirty="0">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24779190"/>
                  </a:ext>
                </a:extLst>
              </a:tr>
              <a:tr h="400050">
                <a:tc>
                  <a:txBody>
                    <a:bodyPr/>
                    <a:lstStyle/>
                    <a:p>
                      <a:pPr algn="l" fontAlgn="ctr"/>
                      <a:r>
                        <a:rPr lang="en-US" sz="2400" b="0" i="0" u="none" strike="noStrike">
                          <a:solidFill>
                            <a:srgbClr val="000000"/>
                          </a:solidFill>
                          <a:effectLst/>
                          <a:latin typeface="Calibri" panose="020F0502020204030204" pitchFamily="34" charset="0"/>
                        </a:rPr>
                        <a:t>Type 2</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1883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64.57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dirty="0">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736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72.58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4406346"/>
                  </a:ext>
                </a:extLst>
              </a:tr>
              <a:tr h="409575">
                <a:tc>
                  <a:txBody>
                    <a:bodyPr/>
                    <a:lstStyle/>
                    <a:p>
                      <a:pPr algn="l" fontAlgn="ctr"/>
                      <a:r>
                        <a:rPr lang="en-US" sz="2400" b="0" i="0" u="none" strike="noStrike" dirty="0">
                          <a:solidFill>
                            <a:srgbClr val="000000"/>
                          </a:solidFill>
                          <a:effectLst/>
                          <a:latin typeface="Calibri" panose="020F0502020204030204" pitchFamily="34" charset="0"/>
                        </a:rPr>
                        <a:t>Undefined</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677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23.22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dirty="0">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135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13.31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dirty="0">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54838251"/>
                  </a:ext>
                </a:extLst>
              </a:tr>
              <a:tr h="400050">
                <a:tc>
                  <a:txBody>
                    <a:bodyPr/>
                    <a:lstStyle/>
                    <a:p>
                      <a:pPr algn="l" fontAlgn="ctr"/>
                      <a:r>
                        <a:rPr lang="en-US" sz="2400" b="0" i="0" u="none" strike="noStrike">
                          <a:solidFill>
                            <a:srgbClr val="000000"/>
                          </a:solidFill>
                          <a:effectLst/>
                          <a:latin typeface="Calibri" panose="020F0502020204030204" pitchFamily="34" charset="0"/>
                        </a:rPr>
                        <a:t>Max microalbumin 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dirty="0">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67303634"/>
                  </a:ext>
                </a:extLst>
              </a:tr>
              <a:tr h="400050">
                <a:tc>
                  <a:txBody>
                    <a:bodyPr/>
                    <a:lstStyle/>
                    <a:p>
                      <a:pPr algn="l" fontAlgn="ctr"/>
                      <a:r>
                        <a:rPr lang="en-US" sz="2400" b="0" i="0" u="none" strike="noStrike">
                          <a:solidFill>
                            <a:srgbClr val="000000"/>
                          </a:solidFill>
                          <a:effectLst/>
                          <a:latin typeface="Calibri" panose="020F0502020204030204" pitchFamily="34" charset="0"/>
                        </a:rPr>
                        <a:t>&lt;30</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239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8.20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96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9.47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83654988"/>
                  </a:ext>
                </a:extLst>
              </a:tr>
              <a:tr h="400050">
                <a:tc>
                  <a:txBody>
                    <a:bodyPr/>
                    <a:lstStyle/>
                    <a:p>
                      <a:pPr algn="l" fontAlgn="ctr"/>
                      <a:r>
                        <a:rPr lang="en-US" sz="2400" b="0" i="0" u="none" strike="noStrike">
                          <a:solidFill>
                            <a:srgbClr val="000000"/>
                          </a:solidFill>
                          <a:effectLst/>
                          <a:latin typeface="Calibri" panose="020F0502020204030204" pitchFamily="34" charset="0"/>
                        </a:rPr>
                        <a:t>≧30</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186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6.38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159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15.68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37280688"/>
                  </a:ext>
                </a:extLst>
              </a:tr>
              <a:tr h="409575">
                <a:tc>
                  <a:txBody>
                    <a:bodyPr/>
                    <a:lstStyle/>
                    <a:p>
                      <a:pPr algn="l" fontAlgn="ctr"/>
                      <a:r>
                        <a:rPr lang="en-US" sz="2400" b="0" i="0" u="none" strike="noStrike">
                          <a:solidFill>
                            <a:srgbClr val="000000"/>
                          </a:solidFill>
                          <a:effectLst/>
                          <a:latin typeface="Calibri" panose="020F0502020204030204" pitchFamily="34" charset="0"/>
                        </a:rPr>
                        <a:t>Unknown</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2491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85.43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759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74.85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35390657"/>
                  </a:ext>
                </a:extLst>
              </a:tr>
              <a:tr h="400050">
                <a:tc>
                  <a:txBody>
                    <a:bodyPr/>
                    <a:lstStyle/>
                    <a:p>
                      <a:pPr algn="l" fontAlgn="ctr"/>
                      <a:r>
                        <a:rPr lang="en-US" sz="2400" b="0" i="0" u="none" strike="noStrike">
                          <a:solidFill>
                            <a:srgbClr val="000000"/>
                          </a:solidFill>
                          <a:effectLst/>
                          <a:latin typeface="Calibri" panose="020F0502020204030204" pitchFamily="34" charset="0"/>
                        </a:rPr>
                        <a:t>History of kidney diagnosis N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50367080"/>
                  </a:ext>
                </a:extLst>
              </a:tr>
              <a:tr h="400050">
                <a:tc>
                  <a:txBody>
                    <a:bodyPr/>
                    <a:lstStyle/>
                    <a:p>
                      <a:pPr algn="l" fontAlgn="ctr"/>
                      <a:r>
                        <a:rPr lang="en-US" sz="2400" b="0" i="0" u="none" strike="noStrike">
                          <a:solidFill>
                            <a:srgbClr val="000000"/>
                          </a:solidFill>
                          <a:effectLst/>
                          <a:latin typeface="Calibri" panose="020F0502020204030204" pitchFamily="34" charset="0"/>
                        </a:rPr>
                        <a:t>Yes </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509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17.46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436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43.00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96864744"/>
                  </a:ext>
                </a:extLst>
              </a:tr>
              <a:tr h="409575">
                <a:tc>
                  <a:txBody>
                    <a:bodyPr/>
                    <a:lstStyle/>
                    <a:p>
                      <a:pPr algn="l" fontAlgn="ctr"/>
                      <a:r>
                        <a:rPr lang="en-US" sz="2400" b="0" i="0" u="none" strike="noStrike">
                          <a:solidFill>
                            <a:srgbClr val="000000"/>
                          </a:solidFill>
                          <a:effectLst/>
                          <a:latin typeface="Calibri" panose="020F0502020204030204" pitchFamily="34" charset="0"/>
                        </a:rPr>
                        <a:t>No/unknown</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2407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82.54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578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57.00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22355272"/>
                  </a:ext>
                </a:extLst>
              </a:tr>
              <a:tr h="400050">
                <a:tc>
                  <a:txBody>
                    <a:bodyPr/>
                    <a:lstStyle/>
                    <a:p>
                      <a:pPr algn="l" fontAlgn="ctr"/>
                      <a:r>
                        <a:rPr lang="en-US" sz="2400" b="0" i="0" u="none" strike="noStrike">
                          <a:solidFill>
                            <a:srgbClr val="000000"/>
                          </a:solidFill>
                          <a:effectLst/>
                          <a:latin typeface="Calibri" panose="020F0502020204030204" pitchFamily="34" charset="0"/>
                        </a:rPr>
                        <a:t>Duration of diabetes ≧10 years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3405845"/>
                  </a:ext>
                </a:extLst>
              </a:tr>
              <a:tr h="400050">
                <a:tc>
                  <a:txBody>
                    <a:bodyPr/>
                    <a:lstStyle/>
                    <a:p>
                      <a:pPr algn="l" fontAlgn="ctr"/>
                      <a:r>
                        <a:rPr lang="en-US" sz="2400" b="0" i="0" u="none" strike="noStrike">
                          <a:solidFill>
                            <a:srgbClr val="000000"/>
                          </a:solidFill>
                          <a:effectLst/>
                          <a:latin typeface="Calibri" panose="020F0502020204030204" pitchFamily="34" charset="0"/>
                        </a:rPr>
                        <a:t>Yes </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1404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48.15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885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2400" b="0" i="0" u="none" strike="noStrike" dirty="0">
                          <a:solidFill>
                            <a:srgbClr val="000000"/>
                          </a:solidFill>
                          <a:effectLst/>
                          <a:latin typeface="Calibri" panose="020F0502020204030204" pitchFamily="34" charset="0"/>
                        </a:rPr>
                        <a:t>87.28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635915499"/>
                  </a:ext>
                </a:extLst>
              </a:tr>
              <a:tr h="409575">
                <a:tc>
                  <a:txBody>
                    <a:bodyPr/>
                    <a:lstStyle/>
                    <a:p>
                      <a:pPr algn="l" fontAlgn="ctr"/>
                      <a:r>
                        <a:rPr lang="en-US" sz="2400" b="0" i="0" u="none" strike="noStrike">
                          <a:solidFill>
                            <a:srgbClr val="000000"/>
                          </a:solidFill>
                          <a:effectLst/>
                          <a:latin typeface="Calibri" panose="020F0502020204030204" pitchFamily="34" charset="0"/>
                        </a:rPr>
                        <a:t>No</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1512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51.85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129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12.72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2400" b="0" i="0" u="none" strike="noStrike">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4373769"/>
                  </a:ext>
                </a:extLst>
              </a:tr>
              <a:tr h="409575">
                <a:tc>
                  <a:txBody>
                    <a:bodyPr/>
                    <a:lstStyle/>
                    <a:p>
                      <a:pPr algn="l" fontAlgn="ctr"/>
                      <a:r>
                        <a:rPr lang="en-US" sz="2400" b="0" i="0" u="none" strike="noStrike">
                          <a:solidFill>
                            <a:srgbClr val="000000"/>
                          </a:solidFill>
                          <a:effectLst/>
                          <a:latin typeface="Calibri" panose="020F0502020204030204" pitchFamily="34" charset="0"/>
                        </a:rPr>
                        <a:t>Max patient's BMI Mean (SD)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33.46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7.96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17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81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34.02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8.39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17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81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2412855"/>
                  </a:ext>
                </a:extLst>
              </a:tr>
              <a:tr h="409575">
                <a:tc>
                  <a:txBody>
                    <a:bodyPr/>
                    <a:lstStyle/>
                    <a:p>
                      <a:pPr algn="l" fontAlgn="ctr"/>
                      <a:r>
                        <a:rPr lang="en-US" sz="2400" b="0" i="0" u="none" strike="noStrike">
                          <a:solidFill>
                            <a:srgbClr val="000000"/>
                          </a:solidFill>
                          <a:effectLst/>
                          <a:latin typeface="Calibri" panose="020F0502020204030204" pitchFamily="34" charset="0"/>
                        </a:rPr>
                        <a:t>Max systolic blood pressure Mean (SD)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141.91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22.86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237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152.71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22.7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87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237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5526131"/>
                  </a:ext>
                </a:extLst>
              </a:tr>
              <a:tr h="409575">
                <a:tc>
                  <a:txBody>
                    <a:bodyPr/>
                    <a:lstStyle/>
                    <a:p>
                      <a:pPr algn="l" fontAlgn="ctr"/>
                      <a:r>
                        <a:rPr lang="en-US" sz="2400" b="0" i="0" u="none" strike="noStrike">
                          <a:solidFill>
                            <a:srgbClr val="000000"/>
                          </a:solidFill>
                          <a:effectLst/>
                          <a:latin typeface="Calibri" panose="020F0502020204030204" pitchFamily="34" charset="0"/>
                        </a:rPr>
                        <a:t>Max diastolic blood pressure Mean (SD)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73.73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11.53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40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123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77.19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11.83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42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118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8062497"/>
                  </a:ext>
                </a:extLst>
              </a:tr>
              <a:tr h="409575">
                <a:tc>
                  <a:txBody>
                    <a:bodyPr/>
                    <a:lstStyle/>
                    <a:p>
                      <a:pPr algn="l" fontAlgn="ctr"/>
                      <a:r>
                        <a:rPr lang="en-US" sz="2400" b="0" i="0" u="none" strike="noStrike" dirty="0">
                          <a:solidFill>
                            <a:srgbClr val="000000"/>
                          </a:solidFill>
                          <a:effectLst/>
                          <a:latin typeface="Calibri" panose="020F0502020204030204" pitchFamily="34" charset="0"/>
                        </a:rPr>
                        <a:t>Max </a:t>
                      </a:r>
                      <a:r>
                        <a:rPr lang="en-US" sz="2400" b="0" i="0" u="none" strike="noStrike" baseline="0" dirty="0">
                          <a:solidFill>
                            <a:srgbClr val="000000"/>
                          </a:solidFill>
                          <a:effectLst/>
                          <a:latin typeface="Calibri" panose="020F0502020204030204" pitchFamily="34" charset="0"/>
                        </a:rPr>
                        <a:t>HbA</a:t>
                      </a:r>
                      <a:r>
                        <a:rPr lang="en-US" sz="2400" b="0" i="0" u="none" strike="noStrike" baseline="-25000" dirty="0">
                          <a:solidFill>
                            <a:srgbClr val="000000"/>
                          </a:solidFill>
                          <a:effectLst/>
                          <a:latin typeface="Calibri" panose="020F0502020204030204" pitchFamily="34" charset="0"/>
                        </a:rPr>
                        <a:t>1c</a:t>
                      </a:r>
                      <a:r>
                        <a:rPr lang="en-US" sz="2400" b="0" i="0" u="none" strike="noStrike" baseline="0" dirty="0">
                          <a:solidFill>
                            <a:srgbClr val="000000"/>
                          </a:solidFill>
                          <a:effectLst/>
                          <a:latin typeface="Calibri" panose="020F0502020204030204" pitchFamily="34" charset="0"/>
                        </a:rPr>
                        <a:t> Mean</a:t>
                      </a:r>
                      <a:r>
                        <a:rPr lang="en-US" sz="2400" b="0" i="0" u="none" strike="noStrike" dirty="0">
                          <a:solidFill>
                            <a:srgbClr val="000000"/>
                          </a:solidFill>
                          <a:effectLst/>
                          <a:latin typeface="Calibri" panose="020F0502020204030204" pitchFamily="34" charset="0"/>
                        </a:rPr>
                        <a:t> (SD)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8.01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4.30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15.70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8.68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2.01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4.70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15.70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7357405"/>
                  </a:ext>
                </a:extLst>
              </a:tr>
              <a:tr h="409575">
                <a:tc>
                  <a:txBody>
                    <a:bodyPr/>
                    <a:lstStyle/>
                    <a:p>
                      <a:pPr algn="l" fontAlgn="ctr"/>
                      <a:r>
                        <a:rPr lang="en-US" sz="2400" b="0" i="0" u="none" strike="noStrike" dirty="0">
                          <a:solidFill>
                            <a:srgbClr val="000000"/>
                          </a:solidFill>
                          <a:effectLst/>
                          <a:latin typeface="Calibri" panose="020F0502020204030204" pitchFamily="34" charset="0"/>
                        </a:rPr>
                        <a:t>Patient’s number of visits Mean (SD)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3.91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3.70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4.85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4.11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25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4383642"/>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838553740"/>
              </p:ext>
            </p:extLst>
          </p:nvPr>
        </p:nvGraphicFramePr>
        <p:xfrm>
          <a:off x="15256390" y="25681014"/>
          <a:ext cx="11811000" cy="7030959"/>
        </p:xfrm>
        <a:graphic>
          <a:graphicData uri="http://schemas.openxmlformats.org/drawingml/2006/table">
            <a:tbl>
              <a:tblPr/>
              <a:tblGrid>
                <a:gridCol w="5856301">
                  <a:extLst>
                    <a:ext uri="{9D8B030D-6E8A-4147-A177-3AD203B41FA5}">
                      <a16:colId xmlns:a16="http://schemas.microsoft.com/office/drawing/2014/main" val="3773937494"/>
                    </a:ext>
                  </a:extLst>
                </a:gridCol>
                <a:gridCol w="2888791">
                  <a:extLst>
                    <a:ext uri="{9D8B030D-6E8A-4147-A177-3AD203B41FA5}">
                      <a16:colId xmlns:a16="http://schemas.microsoft.com/office/drawing/2014/main" val="1291471224"/>
                    </a:ext>
                  </a:extLst>
                </a:gridCol>
                <a:gridCol w="3065908">
                  <a:extLst>
                    <a:ext uri="{9D8B030D-6E8A-4147-A177-3AD203B41FA5}">
                      <a16:colId xmlns:a16="http://schemas.microsoft.com/office/drawing/2014/main" val="1533949161"/>
                    </a:ext>
                  </a:extLst>
                </a:gridCol>
              </a:tblGrid>
              <a:tr h="439659">
                <a:tc>
                  <a:txBody>
                    <a:bodyPr/>
                    <a:lstStyle/>
                    <a:p>
                      <a:pPr algn="l" fontAlgn="b"/>
                      <a:endParaRPr lang="en-US" sz="32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t"/>
                      <a:r>
                        <a:rPr lang="en-US" sz="3200" b="1" i="1" u="none" strike="noStrike">
                          <a:solidFill>
                            <a:srgbClr val="000000"/>
                          </a:solidFill>
                          <a:effectLst/>
                          <a:latin typeface="Calibri" panose="020F0502020204030204" pitchFamily="34" charset="0"/>
                        </a:rPr>
                        <a:t>Within the Subsample:</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DA47"/>
                    </a:solidFill>
                  </a:tcPr>
                </a:tc>
                <a:tc hMerge="1">
                  <a:txBody>
                    <a:bodyPr/>
                    <a:lstStyle/>
                    <a:p>
                      <a:endParaRPr lang="en-US"/>
                    </a:p>
                  </a:txBody>
                  <a:tcPr/>
                </a:tc>
                <a:extLst>
                  <a:ext uri="{0D108BD9-81ED-4DB2-BD59-A6C34878D82A}">
                    <a16:rowId xmlns:a16="http://schemas.microsoft.com/office/drawing/2014/main" val="1854309981"/>
                  </a:ext>
                </a:extLst>
              </a:tr>
              <a:tr h="475854">
                <a:tc>
                  <a:txBody>
                    <a:bodyPr/>
                    <a:lstStyle/>
                    <a:p>
                      <a:pPr algn="l" fontAlgn="b"/>
                      <a:endParaRPr lang="en-US" sz="32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t"/>
                      <a:r>
                        <a:rPr lang="en-US" sz="3200" b="1" i="1" u="none" strike="noStrike" dirty="0">
                          <a:solidFill>
                            <a:srgbClr val="000000"/>
                          </a:solidFill>
                          <a:effectLst/>
                          <a:latin typeface="Calibri" panose="020F0502020204030204" pitchFamily="34" charset="0"/>
                        </a:rPr>
                        <a:t>risk score </a:t>
                      </a:r>
                      <a:r>
                        <a:rPr lang="en-US" sz="3200" b="1" i="0" u="none" strike="noStrike" dirty="0">
                          <a:solidFill>
                            <a:srgbClr val="000000"/>
                          </a:solidFill>
                          <a:effectLst/>
                          <a:latin typeface="Calibri" panose="020F0502020204030204" pitchFamily="34" charset="0"/>
                        </a:rPr>
                        <a:t>≧</a:t>
                      </a:r>
                      <a:r>
                        <a:rPr lang="en-US" sz="3200" b="1" i="1" u="none" strike="noStrike" dirty="0">
                          <a:solidFill>
                            <a:srgbClr val="000000"/>
                          </a:solidFill>
                          <a:effectLst/>
                          <a:latin typeface="Calibri" panose="020F0502020204030204" pitchFamily="34" charset="0"/>
                        </a:rPr>
                        <a:t> 2</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DA47"/>
                    </a:solidFill>
                  </a:tcPr>
                </a:tc>
                <a:tc hMerge="1">
                  <a:txBody>
                    <a:bodyPr/>
                    <a:lstStyle/>
                    <a:p>
                      <a:endParaRPr lang="en-US"/>
                    </a:p>
                  </a:txBody>
                  <a:tcPr/>
                </a:tc>
                <a:extLst>
                  <a:ext uri="{0D108BD9-81ED-4DB2-BD59-A6C34878D82A}">
                    <a16:rowId xmlns:a16="http://schemas.microsoft.com/office/drawing/2014/main" val="3968122447"/>
                  </a:ext>
                </a:extLst>
              </a:tr>
              <a:tr h="542925">
                <a:tc>
                  <a:txBody>
                    <a:bodyPr/>
                    <a:lstStyle/>
                    <a:p>
                      <a:pPr algn="l" fontAlgn="b"/>
                      <a:endParaRPr lang="en-US" sz="32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3200" b="1" i="1" u="none" strike="noStrike">
                          <a:solidFill>
                            <a:srgbClr val="000000"/>
                          </a:solidFill>
                          <a:effectLst/>
                          <a:latin typeface="Calibri" panose="020F0502020204030204" pitchFamily="34" charset="0"/>
                        </a:rPr>
                        <a:t>  n=418 (patients who answered)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98828263"/>
                  </a:ext>
                </a:extLst>
              </a:tr>
              <a:tr h="578724">
                <a:tc>
                  <a:txBody>
                    <a:bodyPr/>
                    <a:lstStyle/>
                    <a:p>
                      <a:pPr algn="l" fontAlgn="ctr"/>
                      <a:r>
                        <a:rPr lang="en-US" sz="3200" b="1" i="1" u="none" strike="noStrike">
                          <a:solidFill>
                            <a:srgbClr val="000000"/>
                          </a:solidFill>
                          <a:effectLst/>
                          <a:latin typeface="Calibri" panose="020F0502020204030204" pitchFamily="34" charset="0"/>
                        </a:rPr>
                        <a:t>Survey Questions and Responses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3200" b="1" i="1" u="none" strike="noStrike">
                          <a:solidFill>
                            <a:srgbClr val="000000"/>
                          </a:solidFill>
                          <a:effectLst/>
                          <a:latin typeface="Calibri" panose="020F0502020204030204" pitchFamily="34" charset="0"/>
                        </a:rPr>
                        <a:t>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3200" b="1" i="1" u="none" strike="noStrike">
                          <a:solidFill>
                            <a:srgbClr val="000000"/>
                          </a:solidFill>
                          <a:effectLst/>
                          <a:latin typeface="Calibri" panose="020F0502020204030204" pitchFamily="34" charset="0"/>
                        </a:rPr>
                        <a: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3832488"/>
                  </a:ext>
                </a:extLst>
              </a:tr>
              <a:tr h="409575">
                <a:tc>
                  <a:txBody>
                    <a:bodyPr/>
                    <a:lstStyle/>
                    <a:p>
                      <a:pPr algn="l" fontAlgn="ctr"/>
                      <a:r>
                        <a:rPr lang="en-US" sz="2400" b="0" i="0" u="none" strike="noStrike">
                          <a:solidFill>
                            <a:srgbClr val="000000"/>
                          </a:solidFill>
                          <a:effectLst/>
                          <a:latin typeface="Calibri" panose="020F0502020204030204" pitchFamily="34" charset="0"/>
                        </a:rPr>
                        <a:t>HbA1c goal: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8040209"/>
                  </a:ext>
                </a:extLst>
              </a:tr>
              <a:tr h="409575">
                <a:tc>
                  <a:txBody>
                    <a:bodyPr/>
                    <a:lstStyle/>
                    <a:p>
                      <a:pPr algn="l" fontAlgn="ctr"/>
                      <a:r>
                        <a:rPr lang="en-US" sz="2400" b="0" i="0" u="none" strike="noStrike">
                          <a:solidFill>
                            <a:srgbClr val="000000"/>
                          </a:solidFill>
                          <a:effectLst/>
                          <a:latin typeface="Calibri" panose="020F0502020204030204" pitchFamily="34" charset="0"/>
                        </a:rPr>
                        <a:t>&lt;7.0 (correct)</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366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87.56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7946402"/>
                  </a:ext>
                </a:extLst>
              </a:tr>
              <a:tr h="409575">
                <a:tc>
                  <a:txBody>
                    <a:bodyPr/>
                    <a:lstStyle/>
                    <a:p>
                      <a:pPr algn="l" fontAlgn="ctr"/>
                      <a:r>
                        <a:rPr lang="en-US" sz="2400" b="0" i="0" u="none" strike="noStrike" dirty="0">
                          <a:solidFill>
                            <a:srgbClr val="000000"/>
                          </a:solidFill>
                          <a:effectLst/>
                          <a:latin typeface="Calibri" panose="020F0502020204030204" pitchFamily="34" charset="0"/>
                        </a:rPr>
                        <a:t>7.0-9.0</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32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7.66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2833322"/>
                  </a:ext>
                </a:extLst>
              </a:tr>
              <a:tr h="409575">
                <a:tc>
                  <a:txBody>
                    <a:bodyPr/>
                    <a:lstStyle/>
                    <a:p>
                      <a:pPr algn="l" fontAlgn="ctr"/>
                      <a:r>
                        <a:rPr lang="en-US" sz="2400" b="0" i="0" u="none" strike="noStrike">
                          <a:solidFill>
                            <a:srgbClr val="000000"/>
                          </a:solidFill>
                          <a:effectLst/>
                          <a:latin typeface="Calibri" panose="020F0502020204030204" pitchFamily="34" charset="0"/>
                        </a:rPr>
                        <a:t>&gt;9.0</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3191709"/>
                  </a:ext>
                </a:extLst>
              </a:tr>
              <a:tr h="409575">
                <a:tc>
                  <a:txBody>
                    <a:bodyPr/>
                    <a:lstStyle/>
                    <a:p>
                      <a:pPr algn="l" fontAlgn="ctr"/>
                      <a:r>
                        <a:rPr lang="en-US" sz="2400" b="0" i="0" u="none" strike="noStrike">
                          <a:solidFill>
                            <a:srgbClr val="000000"/>
                          </a:solidFill>
                          <a:effectLst/>
                          <a:latin typeface="Calibri" panose="020F0502020204030204" pitchFamily="34" charset="0"/>
                        </a:rPr>
                        <a:t>No recommendation</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0.72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0680484"/>
                  </a:ext>
                </a:extLst>
              </a:tr>
              <a:tr h="409575">
                <a:tc>
                  <a:txBody>
                    <a:bodyPr/>
                    <a:lstStyle/>
                    <a:p>
                      <a:pPr algn="l" fontAlgn="ctr"/>
                      <a:r>
                        <a:rPr lang="en-US" sz="2400" b="0" i="0" u="none" strike="noStrike" dirty="0">
                          <a:solidFill>
                            <a:srgbClr val="000000"/>
                          </a:solidFill>
                          <a:effectLst/>
                          <a:latin typeface="Calibri" panose="020F0502020204030204" pitchFamily="34" charset="0"/>
                        </a:rPr>
                        <a:t>No/unclear answer</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4.07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8824753"/>
                  </a:ext>
                </a:extLst>
              </a:tr>
              <a:tr h="409575">
                <a:tc>
                  <a:txBody>
                    <a:bodyPr/>
                    <a:lstStyle/>
                    <a:p>
                      <a:pPr algn="l" fontAlgn="ctr"/>
                      <a:r>
                        <a:rPr lang="en-US" sz="2400" b="0" i="0" u="none" strike="noStrike" dirty="0">
                          <a:solidFill>
                            <a:srgbClr val="000000"/>
                          </a:solidFill>
                          <a:effectLst/>
                          <a:latin typeface="Calibri" panose="020F0502020204030204" pitchFamily="34" charset="0"/>
                        </a:rPr>
                        <a:t>Blood Pressure goal: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en-US"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246536257"/>
                  </a:ext>
                </a:extLst>
              </a:tr>
              <a:tr h="409575">
                <a:tc>
                  <a:txBody>
                    <a:bodyPr/>
                    <a:lstStyle/>
                    <a:p>
                      <a:pPr algn="l" fontAlgn="ctr"/>
                      <a:r>
                        <a:rPr lang="en-US" sz="2400" b="0" i="0" u="none" strike="noStrike">
                          <a:solidFill>
                            <a:srgbClr val="000000"/>
                          </a:solidFill>
                          <a:effectLst/>
                          <a:latin typeface="Calibri" panose="020F0502020204030204" pitchFamily="34" charset="0"/>
                        </a:rPr>
                        <a:t>&lt;140/90 (correct)</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192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45.93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5638921"/>
                  </a:ext>
                </a:extLst>
              </a:tr>
              <a:tr h="409575">
                <a:tc>
                  <a:txBody>
                    <a:bodyPr/>
                    <a:lstStyle/>
                    <a:p>
                      <a:pPr algn="l" fontAlgn="ctr"/>
                      <a:r>
                        <a:rPr lang="en-US" sz="2400" b="0" i="0" u="none" strike="noStrike">
                          <a:solidFill>
                            <a:srgbClr val="000000"/>
                          </a:solidFill>
                          <a:effectLst/>
                          <a:latin typeface="Calibri" panose="020F0502020204030204" pitchFamily="34" charset="0"/>
                        </a:rPr>
                        <a:t>&lt;120/80</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201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48.09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9303004"/>
                  </a:ext>
                </a:extLst>
              </a:tr>
              <a:tr h="409575">
                <a:tc>
                  <a:txBody>
                    <a:bodyPr/>
                    <a:lstStyle/>
                    <a:p>
                      <a:pPr algn="l" fontAlgn="ctr"/>
                      <a:r>
                        <a:rPr lang="en-US" sz="2400" b="0" i="0" u="none" strike="noStrike">
                          <a:solidFill>
                            <a:srgbClr val="000000"/>
                          </a:solidFill>
                          <a:effectLst/>
                          <a:latin typeface="Calibri" panose="020F0502020204030204" pitchFamily="34" charset="0"/>
                        </a:rPr>
                        <a:t>&lt;160/100</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1.91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8018975"/>
                  </a:ext>
                </a:extLst>
              </a:tr>
              <a:tr h="409575">
                <a:tc>
                  <a:txBody>
                    <a:bodyPr/>
                    <a:lstStyle/>
                    <a:p>
                      <a:pPr algn="l" fontAlgn="ctr"/>
                      <a:r>
                        <a:rPr lang="en-US" sz="2400" b="0" i="0" u="none" strike="noStrike">
                          <a:solidFill>
                            <a:srgbClr val="000000"/>
                          </a:solidFill>
                          <a:effectLst/>
                          <a:latin typeface="Calibri" panose="020F0502020204030204" pitchFamily="34" charset="0"/>
                        </a:rPr>
                        <a:t>No recommendation</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a:solidFill>
                            <a:srgbClr val="000000"/>
                          </a:solidFill>
                          <a:effectLst/>
                          <a:latin typeface="Calibri" panose="020F0502020204030204" pitchFamily="34" charset="0"/>
                        </a:rPr>
                        <a:t>0.48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3944636"/>
                  </a:ext>
                </a:extLst>
              </a:tr>
              <a:tr h="409575">
                <a:tc>
                  <a:txBody>
                    <a:bodyPr/>
                    <a:lstStyle/>
                    <a:p>
                      <a:pPr algn="l" fontAlgn="ctr"/>
                      <a:r>
                        <a:rPr lang="en-US" sz="2400" b="0" i="0" u="none" strike="noStrike" dirty="0">
                          <a:solidFill>
                            <a:srgbClr val="000000"/>
                          </a:solidFill>
                          <a:effectLst/>
                          <a:latin typeface="Calibri" panose="020F0502020204030204" pitchFamily="34" charset="0"/>
                        </a:rPr>
                        <a:t>No/unclear answer</a:t>
                      </a:r>
                    </a:p>
                  </a:txBody>
                  <a:tcPr marL="228600"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2400" b="0" i="0" u="none" strike="noStrike" dirty="0">
                          <a:solidFill>
                            <a:srgbClr val="000000"/>
                          </a:solidFill>
                          <a:effectLst/>
                          <a:latin typeface="Calibri" panose="020F0502020204030204" pitchFamily="34" charset="0"/>
                        </a:rPr>
                        <a:t>3.59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1036493"/>
                  </a:ext>
                </a:extLst>
              </a:tr>
            </a:tbl>
          </a:graphicData>
        </a:graphic>
      </p:graphicFrame>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657" y="213711"/>
            <a:ext cx="3773678" cy="2296033"/>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1678" y="112673"/>
            <a:ext cx="2287647" cy="2498111"/>
          </a:xfrm>
          <a:prstGeom prst="rect">
            <a:avLst/>
          </a:prstGeom>
        </p:spPr>
      </p:pic>
      <p:sp>
        <p:nvSpPr>
          <p:cNvPr id="43" name="TextBox 42">
            <a:extLst>
              <a:ext uri="{FF2B5EF4-FFF2-40B4-BE49-F238E27FC236}">
                <a16:creationId xmlns:a16="http://schemas.microsoft.com/office/drawing/2014/main" id="{87833650-DDD5-0143-A029-2693F0955188}"/>
              </a:ext>
            </a:extLst>
          </p:cNvPr>
          <p:cNvSpPr txBox="1"/>
          <p:nvPr/>
        </p:nvSpPr>
        <p:spPr>
          <a:xfrm>
            <a:off x="13645974" y="24945018"/>
            <a:ext cx="15733522" cy="584775"/>
          </a:xfrm>
          <a:prstGeom prst="rect">
            <a:avLst/>
          </a:prstGeom>
          <a:pattFill prst="pct25">
            <a:fgClr>
              <a:srgbClr val="FFD13F"/>
            </a:fgClr>
            <a:bgClr>
              <a:schemeClr val="bg1"/>
            </a:bgClr>
          </a:pattFill>
          <a:ln>
            <a:noFill/>
          </a:ln>
          <a:effectLst>
            <a:glow rad="127000">
              <a:srgbClr val="FFDA47"/>
            </a:glow>
          </a:effectLst>
        </p:spPr>
        <p:txBody>
          <a:bodyPr wrap="square" rtlCol="0">
            <a:spAutoFit/>
          </a:bodyPr>
          <a:lstStyle/>
          <a:p>
            <a:r>
              <a:rPr lang="en-US" sz="3200" b="1" dirty="0">
                <a:latin typeface="Calibri" panose="020F0502020204030204" pitchFamily="34" charset="0"/>
                <a:cs typeface="Calibri" panose="020F0502020204030204" pitchFamily="34" charset="0"/>
              </a:rPr>
              <a:t>Table 2. Diabetes Management Goals Survey</a:t>
            </a:r>
          </a:p>
        </p:txBody>
      </p:sp>
    </p:spTree>
    <p:extLst>
      <p:ext uri="{BB962C8B-B14F-4D97-AF65-F5344CB8AC3E}">
        <p14:creationId xmlns:p14="http://schemas.microsoft.com/office/powerpoint/2010/main" val="1996393238"/>
      </p:ext>
    </p:extLst>
  </p:cSld>
  <p:clrMapOvr>
    <a:masterClrMapping/>
  </p:clrMapOvr>
</p:sld>
</file>

<file path=ppt/theme/theme1.xml><?xml version="1.0" encoding="utf-8"?>
<a:theme xmlns:a="http://schemas.openxmlformats.org/drawingml/2006/main" name="Default Desig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8774</TotalTime>
  <Words>1570</Words>
  <Application>Microsoft Macintosh PowerPoint</Application>
  <PresentationFormat>Custom</PresentationFormat>
  <Paragraphs>355</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(Body)</vt:lpstr>
      <vt:lpstr>Lucida Sans</vt:lpstr>
      <vt:lpstr>Times New Roman</vt:lpstr>
      <vt:lpstr>Default Design</vt:lpstr>
      <vt:lpstr>PowerPoint Presentation</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for a scientific poster</dc:title>
  <dc:subject>Free Poster Presentation Example</dc:subject>
  <dc:creator>Graphicsland/MakeSigns.com</dc:creator>
  <cp:keywords>scientific, research, template, custom, poster, presentation, symposium, printing, PowerPoint, create, design, example, sample, download</cp:keywords>
  <dc:description>This is a free template from MakeSigns.com to help you create the perfect scientific poster.</dc:description>
  <cp:lastModifiedBy>Nish Patel</cp:lastModifiedBy>
  <cp:revision>373</cp:revision>
  <cp:lastPrinted>2014-10-29T21:45:24Z</cp:lastPrinted>
  <dcterms:created xsi:type="dcterms:W3CDTF">2014-10-28T21:11:53Z</dcterms:created>
  <dcterms:modified xsi:type="dcterms:W3CDTF">2020-01-12T18:50:49Z</dcterms:modified>
  <cp:category>research posters template</cp:category>
</cp:coreProperties>
</file>