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60" autoAdjust="0"/>
    <p:restoredTop sz="94214" autoAdjust="0"/>
  </p:normalViewPr>
  <p:slideViewPr>
    <p:cSldViewPr>
      <p:cViewPr>
        <p:scale>
          <a:sx n="22" d="100"/>
          <a:sy n="22" d="100"/>
        </p:scale>
        <p:origin x="1204" y="7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1/4/2020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svg"/><Relationship Id="rId18" Type="http://schemas.openxmlformats.org/officeDocument/2006/relationships/image" Target="../media/image19.JPG"/><Relationship Id="rId3" Type="http://schemas.openxmlformats.org/officeDocument/2006/relationships/image" Target="../media/image4.JPG"/><Relationship Id="rId7" Type="http://schemas.openxmlformats.org/officeDocument/2006/relationships/image" Target="../media/image8.jp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7.JPG"/><Relationship Id="rId11" Type="http://schemas.openxmlformats.org/officeDocument/2006/relationships/image" Target="../media/image12.jpg"/><Relationship Id="rId5" Type="http://schemas.openxmlformats.org/officeDocument/2006/relationships/image" Target="../media/image6.png"/><Relationship Id="rId15" Type="http://schemas.openxmlformats.org/officeDocument/2006/relationships/image" Target="../media/image16.JPG"/><Relationship Id="rId10" Type="http://schemas.openxmlformats.org/officeDocument/2006/relationships/image" Target="../media/image11.png"/><Relationship Id="rId19" Type="http://schemas.openxmlformats.org/officeDocument/2006/relationships/image" Target="../media/image20.jpeg"/><Relationship Id="rId4" Type="http://schemas.openxmlformats.org/officeDocument/2006/relationships/image" Target="../media/image5.JPG"/><Relationship Id="rId9" Type="http://schemas.openxmlformats.org/officeDocument/2006/relationships/image" Target="../media/image10.png"/><Relationship Id="rId1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TextBox 78">
            <a:extLst>
              <a:ext uri="{FF2B5EF4-FFF2-40B4-BE49-F238E27FC236}">
                <a16:creationId xmlns:a16="http://schemas.microsoft.com/office/drawing/2014/main" id="{9762C8D2-2ABB-4261-878B-A538941CAAA4}"/>
              </a:ext>
            </a:extLst>
          </p:cNvPr>
          <p:cNvSpPr txBox="1"/>
          <p:nvPr/>
        </p:nvSpPr>
        <p:spPr>
          <a:xfrm>
            <a:off x="762997" y="23539309"/>
            <a:ext cx="44270553" cy="1391911"/>
          </a:xfrm>
          <a:prstGeom prst="rect">
            <a:avLst/>
          </a:prstGeom>
          <a:solidFill>
            <a:schemeClr val="bg1"/>
          </a:solidFill>
        </p:spPr>
        <p:txBody>
          <a:bodyPr wrap="square" rtlCol="0">
            <a:spAutoFit/>
          </a:bodyPr>
          <a:lstStyle/>
          <a:p>
            <a:endParaRPr lang="en-US" dirty="0"/>
          </a:p>
        </p:txBody>
      </p:sp>
      <p:sp>
        <p:nvSpPr>
          <p:cNvPr id="4" name="Text Box 122"/>
          <p:cNvSpPr txBox="1">
            <a:spLocks noChangeArrowheads="1"/>
          </p:cNvSpPr>
          <p:nvPr/>
        </p:nvSpPr>
        <p:spPr bwMode="auto">
          <a:xfrm>
            <a:off x="5715000" y="-431632"/>
            <a:ext cx="34290000" cy="269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rPr>
              <a:t>Development of  Educational Resources for </a:t>
            </a:r>
          </a:p>
          <a:p>
            <a:pPr algn="ctr" eaLnBrk="1" hangingPunct="1"/>
            <a:r>
              <a:rPr lang="en-US" sz="6600" b="1" dirty="0">
                <a:solidFill>
                  <a:schemeClr val="accent3">
                    <a:lumMod val="20000"/>
                    <a:lumOff val="80000"/>
                  </a:schemeClr>
                </a:solidFill>
              </a:rPr>
              <a:t>Very-Low Carbohydrate, Ketogenic Diets</a:t>
            </a:r>
          </a:p>
        </p:txBody>
      </p:sp>
      <p:sp>
        <p:nvSpPr>
          <p:cNvPr id="5" name="Text Box 123"/>
          <p:cNvSpPr txBox="1">
            <a:spLocks noChangeArrowheads="1"/>
          </p:cNvSpPr>
          <p:nvPr/>
        </p:nvSpPr>
        <p:spPr bwMode="auto">
          <a:xfrm>
            <a:off x="5715000" y="2231837"/>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rPr>
              <a:t> Kaitlyn Patterson, Dina Hafez-</a:t>
            </a:r>
            <a:r>
              <a:rPr lang="en-US" sz="4000" dirty="0" err="1">
                <a:solidFill>
                  <a:schemeClr val="accent3">
                    <a:lumMod val="20000"/>
                    <a:lumOff val="80000"/>
                  </a:schemeClr>
                </a:solidFill>
              </a:rPr>
              <a:t>Griauzde</a:t>
            </a:r>
            <a:r>
              <a:rPr lang="en-US" sz="4000" dirty="0">
                <a:solidFill>
                  <a:schemeClr val="accent3">
                    <a:lumMod val="20000"/>
                    <a:lumOff val="80000"/>
                  </a:schemeClr>
                </a:solidFill>
              </a:rPr>
              <a:t> MD, Laura </a:t>
            </a:r>
            <a:r>
              <a:rPr lang="en-US" sz="4000" dirty="0" err="1">
                <a:solidFill>
                  <a:schemeClr val="accent3">
                    <a:lumMod val="20000"/>
                    <a:lumOff val="80000"/>
                  </a:schemeClr>
                </a:solidFill>
              </a:rPr>
              <a:t>Saslow</a:t>
            </a:r>
            <a:r>
              <a:rPr lang="en-US" sz="4000" dirty="0">
                <a:solidFill>
                  <a:schemeClr val="accent3">
                    <a:lumMod val="20000"/>
                    <a:lumOff val="80000"/>
                  </a:schemeClr>
                </a:solidFill>
              </a:rPr>
              <a:t> PhD</a:t>
            </a:r>
          </a:p>
          <a:p>
            <a:pPr algn="ctr" eaLnBrk="1" hangingPunct="1"/>
            <a:r>
              <a:rPr lang="en-US" sz="4000" dirty="0">
                <a:solidFill>
                  <a:schemeClr val="accent3">
                    <a:lumMod val="20000"/>
                    <a:lumOff val="80000"/>
                  </a:schemeClr>
                </a:solidFill>
              </a:rPr>
              <a:t>University of Michigan Medical School, University of Michigan School of Nursing</a:t>
            </a:r>
          </a:p>
          <a:p>
            <a:pPr algn="ctr" eaLnBrk="1" hangingPunct="1"/>
            <a:endParaRPr lang="en-US" sz="4000" dirty="0">
              <a:solidFill>
                <a:schemeClr val="accent3">
                  <a:lumMod val="20000"/>
                  <a:lumOff val="80000"/>
                </a:schemeClr>
              </a:solidFill>
            </a:endParaRPr>
          </a:p>
        </p:txBody>
      </p:sp>
      <p:sp>
        <p:nvSpPr>
          <p:cNvPr id="24" name="TextBox 23"/>
          <p:cNvSpPr txBox="1"/>
          <p:nvPr/>
        </p:nvSpPr>
        <p:spPr>
          <a:xfrm>
            <a:off x="1794337" y="25777280"/>
            <a:ext cx="6293709" cy="1450922"/>
          </a:xfrm>
          <a:prstGeom prst="rect">
            <a:avLst/>
          </a:prstGeom>
          <a:solidFill>
            <a:schemeClr val="accent1">
              <a:lumMod val="40000"/>
              <a:lumOff val="60000"/>
            </a:schemeClr>
          </a:solidFill>
        </p:spPr>
        <p:txBody>
          <a:bodyPr wrap="square" lIns="65288" tIns="32645" rIns="65288" bIns="32645" rtlCol="0">
            <a:spAutoFit/>
          </a:bodyPr>
          <a:lstStyle/>
          <a:p>
            <a:r>
              <a:rPr lang="en-US" sz="3000" dirty="0"/>
              <a:t>Kaitlyn Patterson</a:t>
            </a:r>
          </a:p>
          <a:p>
            <a:r>
              <a:rPr lang="en-US" sz="3000" dirty="0"/>
              <a:t>University of Michigan Medical School</a:t>
            </a:r>
          </a:p>
          <a:p>
            <a:r>
              <a:rPr lang="en-US" sz="3000" dirty="0"/>
              <a:t>pattkait@umich.edu</a:t>
            </a:r>
          </a:p>
        </p:txBody>
      </p:sp>
      <p:sp>
        <p:nvSpPr>
          <p:cNvPr id="25" name="TextBox 24"/>
          <p:cNvSpPr txBox="1"/>
          <p:nvPr/>
        </p:nvSpPr>
        <p:spPr>
          <a:xfrm>
            <a:off x="1778004" y="25127725"/>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7813000" y="25316293"/>
            <a:ext cx="18745200" cy="1035670"/>
          </a:xfrm>
          <a:prstGeom prst="rect">
            <a:avLst/>
          </a:prstGeom>
          <a:noFill/>
        </p:spPr>
        <p:txBody>
          <a:bodyPr wrap="square" lIns="65288" tIns="65288" rIns="65288" bIns="65288" numCol="1" spcCol="326442" rtlCol="0">
            <a:noAutofit/>
          </a:bodyPr>
          <a:lstStyle/>
          <a:p>
            <a:pPr lvl="0"/>
            <a:r>
              <a:rPr lang="en-US" sz="1200" dirty="0"/>
              <a:t>1. </a:t>
            </a:r>
            <a:r>
              <a:rPr lang="en-US" sz="1200" dirty="0" err="1"/>
              <a:t>Snorgaard</a:t>
            </a:r>
            <a:r>
              <a:rPr lang="en-US" sz="1200" dirty="0"/>
              <a:t>, O., Poulsen, G. M., Andersen, H. K., &amp; </a:t>
            </a:r>
            <a:r>
              <a:rPr lang="en-US" sz="1200" dirty="0" err="1"/>
              <a:t>Astrup</a:t>
            </a:r>
            <a:r>
              <a:rPr lang="en-US" sz="1200" dirty="0"/>
              <a:t>, A. Systematic review and meta-analysis of dietary carbohydrate restriction in patients with type 2 diabetes. </a:t>
            </a:r>
            <a:r>
              <a:rPr lang="en-US" sz="1200" i="1" dirty="0"/>
              <a:t>BMJ Open Diabetes Research &amp; Care</a:t>
            </a:r>
            <a:r>
              <a:rPr lang="en-US" sz="1200" dirty="0"/>
              <a:t>. 2017; </a:t>
            </a:r>
            <a:r>
              <a:rPr lang="en-US" sz="1200" i="1" dirty="0"/>
              <a:t>5</a:t>
            </a:r>
            <a:r>
              <a:rPr lang="en-US" sz="1200" dirty="0"/>
              <a:t>(1), e000354. </a:t>
            </a:r>
          </a:p>
          <a:p>
            <a:pPr lvl="0"/>
            <a:r>
              <a:rPr lang="en-US" sz="1200" dirty="0"/>
              <a:t>2. </a:t>
            </a:r>
            <a:r>
              <a:rPr lang="en-US" sz="1200" dirty="0" err="1"/>
              <a:t>Feinman</a:t>
            </a:r>
            <a:r>
              <a:rPr lang="en-US" sz="1200" dirty="0"/>
              <a:t>, R. D., </a:t>
            </a:r>
            <a:r>
              <a:rPr lang="en-US" sz="1200" dirty="0" err="1"/>
              <a:t>Pogozelski</a:t>
            </a:r>
            <a:r>
              <a:rPr lang="en-US" sz="1200" dirty="0"/>
              <a:t>, W. K., </a:t>
            </a:r>
            <a:r>
              <a:rPr lang="en-US" sz="1200" dirty="0" err="1"/>
              <a:t>Astrup</a:t>
            </a:r>
            <a:r>
              <a:rPr lang="en-US" sz="1200" dirty="0"/>
              <a:t>, A., Bernstein, R. K., Fine, E. J., Westman, E. C., … Worm, N. Dietary carbohydrate restriction as the first approach in diabetes management: Critical review and evidence base. </a:t>
            </a:r>
            <a:r>
              <a:rPr lang="en-US" sz="1200" i="1" dirty="0"/>
              <a:t>Nutrition</a:t>
            </a:r>
            <a:r>
              <a:rPr lang="en-US" sz="1200" dirty="0"/>
              <a:t>. 2015. </a:t>
            </a:r>
            <a:r>
              <a:rPr lang="en-US" sz="1200" i="1" dirty="0"/>
              <a:t>31</a:t>
            </a:r>
            <a:r>
              <a:rPr lang="en-US" sz="1200" dirty="0"/>
              <a:t>(1), 1–13. </a:t>
            </a:r>
          </a:p>
          <a:p>
            <a:pPr lvl="0"/>
            <a:r>
              <a:rPr lang="en-US" sz="1200" dirty="0"/>
              <a:t>3. Hallberg SJ, McKenzie AL, Williams P, et al. Effectiveness and Safety of a Novel Care Model for the Management of Type 2 Diabetes at One Year: An Open Label, Non-Randomized, Controlled Study. </a:t>
            </a:r>
            <a:r>
              <a:rPr lang="en-US" sz="1200" i="1" dirty="0"/>
              <a:t>Diabetes Therapy</a:t>
            </a:r>
            <a:r>
              <a:rPr lang="en-US" sz="1200" dirty="0"/>
              <a:t>. 2018; 9(2): 583-612.</a:t>
            </a:r>
          </a:p>
          <a:p>
            <a:r>
              <a:rPr lang="en-US" sz="1200" dirty="0"/>
              <a:t>4. </a:t>
            </a:r>
            <a:r>
              <a:rPr lang="en-US" sz="1200" dirty="0" err="1"/>
              <a:t>Athinarayanan</a:t>
            </a:r>
            <a:r>
              <a:rPr lang="en-US" sz="1200" dirty="0"/>
              <a:t> SJ, Adams RN, Hallberg SJ, et al. Long-Term Effects of a Novel Continuous Remote Care Intervention Including Nutritional Ketosis for the Management of Type 2 Diabetes: A 2-year Non-randomized Clinical Trial</a:t>
            </a:r>
            <a:r>
              <a:rPr lang="en-US" sz="1200" i="1" dirty="0"/>
              <a:t>. Frontiers in Endocrinology. </a:t>
            </a:r>
            <a:r>
              <a:rPr lang="en-US" sz="1200" dirty="0"/>
              <a:t>2019; 10:348. </a:t>
            </a:r>
          </a:p>
          <a:p>
            <a:pPr lvl="0"/>
            <a:r>
              <a:rPr lang="en-US" sz="1200" dirty="0"/>
              <a:t>5. Hu, T., Mills, K. T., Yao, L., </a:t>
            </a:r>
            <a:r>
              <a:rPr lang="en-US" sz="1200" dirty="0" err="1"/>
              <a:t>Demanelis</a:t>
            </a:r>
            <a:r>
              <a:rPr lang="en-US" sz="1200" dirty="0"/>
              <a:t>, K., </a:t>
            </a:r>
            <a:r>
              <a:rPr lang="en-US" sz="1200" dirty="0" err="1"/>
              <a:t>Eloustaz</a:t>
            </a:r>
            <a:r>
              <a:rPr lang="en-US" sz="1200" dirty="0"/>
              <a:t>, M., Yancy, W. S., … </a:t>
            </a:r>
            <a:r>
              <a:rPr lang="en-US" sz="1200" dirty="0" err="1"/>
              <a:t>Bazzano</a:t>
            </a:r>
            <a:r>
              <a:rPr lang="en-US" sz="1200" dirty="0"/>
              <a:t>, L. A. Effects of low-carbohydrate diets versus low-fat diets on metabolic risk factors: a meta-analysis of randomized controlled clinical trials. </a:t>
            </a:r>
            <a:r>
              <a:rPr lang="en-US" sz="1200" i="1" dirty="0"/>
              <a:t>American Journal of Epidemiology</a:t>
            </a:r>
            <a:r>
              <a:rPr lang="en-US" sz="1200" dirty="0"/>
              <a:t>. 2012; </a:t>
            </a:r>
            <a:r>
              <a:rPr lang="en-US" sz="1200" i="1" dirty="0"/>
              <a:t>176 Suppl 7</a:t>
            </a:r>
            <a:r>
              <a:rPr lang="en-US" sz="1200" dirty="0"/>
              <a:t>, S44-54. </a:t>
            </a:r>
          </a:p>
          <a:p>
            <a:pPr lvl="0"/>
            <a:r>
              <a:rPr lang="en-US" sz="1200" dirty="0"/>
              <a:t>6. Humphrey. The Effects of a Six-Week Low Carbohydrate Diet Among Patients With Prediabetes. University of Arizona. 2016. http://hdl.handle.net/10150/621794</a:t>
            </a:r>
          </a:p>
          <a:p>
            <a:pPr lvl="0"/>
            <a:r>
              <a:rPr lang="en-US" sz="1200" dirty="0"/>
              <a:t>7. Group DPPR. Reduction in the Incidence of Type 2 Diabetes with Lifestyle Intervention or Metformin. </a:t>
            </a:r>
            <a:r>
              <a:rPr lang="en-US" sz="1200" i="1" dirty="0"/>
              <a:t>New England Journal of Medicine.</a:t>
            </a:r>
            <a:r>
              <a:rPr lang="en-US" sz="1200" dirty="0"/>
              <a:t> 2002;346(6):393–403.</a:t>
            </a:r>
          </a:p>
          <a:p>
            <a:pPr lvl="0"/>
            <a:r>
              <a:rPr lang="en-US" sz="1200" dirty="0"/>
              <a:t>8. Schmidt, T. Informal education of medical doctors on the Internet. </a:t>
            </a:r>
            <a:r>
              <a:rPr lang="en-US" sz="1200" i="1" dirty="0"/>
              <a:t>Studies in Health Technology and Informatics. </a:t>
            </a:r>
            <a:r>
              <a:rPr lang="en-US" sz="1200" dirty="0"/>
              <a:t>2013; 160, 92-94.</a:t>
            </a:r>
          </a:p>
          <a:p>
            <a:r>
              <a:rPr lang="en-US" sz="1200" dirty="0"/>
              <a:t>9. </a:t>
            </a:r>
            <a:r>
              <a:rPr lang="en-US" sz="1200" dirty="0" err="1"/>
              <a:t>Cucuzzella</a:t>
            </a:r>
            <a:r>
              <a:rPr lang="en-US" sz="1200" dirty="0"/>
              <a:t>, Hite, Patterson, </a:t>
            </a:r>
            <a:r>
              <a:rPr lang="en-US" sz="1200" dirty="0" err="1"/>
              <a:t>Saslow</a:t>
            </a:r>
            <a:r>
              <a:rPr lang="en-US" sz="1200" dirty="0"/>
              <a:t>, Heath. A clinician's guide to inpatient low carbohydrate diets for remission of type 2 diabetes : toward a standard of care protocol. </a:t>
            </a:r>
            <a:r>
              <a:rPr lang="en-US" sz="1200" i="1" dirty="0"/>
              <a:t>Diabetes Management. 2019;  </a:t>
            </a:r>
            <a:r>
              <a:rPr lang="en-US" sz="1200" dirty="0"/>
              <a:t>9(1), 7–19.</a:t>
            </a:r>
          </a:p>
          <a:p>
            <a:pPr marL="326442" indent="-326442">
              <a:buFont typeface="+mj-lt"/>
              <a:buAutoNum type="arabicPeriod"/>
            </a:pPr>
            <a:endParaRPr lang="en-US" sz="1200" dirty="0"/>
          </a:p>
        </p:txBody>
      </p:sp>
      <p:sp>
        <p:nvSpPr>
          <p:cNvPr id="27" name="TextBox 26"/>
          <p:cNvSpPr txBox="1"/>
          <p:nvPr/>
        </p:nvSpPr>
        <p:spPr>
          <a:xfrm>
            <a:off x="25105805" y="25280957"/>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336857" y="4134246"/>
            <a:ext cx="9632533" cy="3816429"/>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t>My Capstone for Impact involved developing educational resources on very-low carbohydrate diets for the general population, people with prediabetes or diabetes, and healthcare providers. This included creation of a group-based lifestyle curriculum, clinical resources, a peer-reviewed publication and revision of Wikipedia pages. </a:t>
            </a:r>
          </a:p>
        </p:txBody>
      </p:sp>
      <p:sp>
        <p:nvSpPr>
          <p:cNvPr id="15" name="Text Box 194"/>
          <p:cNvSpPr txBox="1">
            <a:spLocks noChangeArrowheads="1"/>
          </p:cNvSpPr>
          <p:nvPr/>
        </p:nvSpPr>
        <p:spPr bwMode="auto">
          <a:xfrm>
            <a:off x="23363439" y="4432457"/>
            <a:ext cx="11550275" cy="19574589"/>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t>A range of resources were developed for patients with prediabetes, primary care providers and the general public. This included the following:</a:t>
            </a:r>
          </a:p>
          <a:p>
            <a:endParaRPr lang="en-US" sz="3200" dirty="0"/>
          </a:p>
          <a:p>
            <a:r>
              <a:rPr lang="en-US" sz="3200" b="1" i="1" dirty="0"/>
              <a:t>Low-Carb Diabetes Prevention Program Curriculum</a:t>
            </a:r>
          </a:p>
          <a:p>
            <a:r>
              <a:rPr lang="en-US" sz="3200" dirty="0"/>
              <a:t>-24 sessions of handouts &amp; the accompanying lifestyle coach manual were adapted and delivered over one year to 22 participant in the pilot study</a:t>
            </a:r>
          </a:p>
          <a:p>
            <a:r>
              <a:rPr lang="en-US" sz="3200" dirty="0"/>
              <a:t>-Average 5.9% body weight loss at 12 months compared to 4.2% average in traditional DPPs</a:t>
            </a:r>
          </a:p>
          <a:p>
            <a:r>
              <a:rPr lang="en-US" sz="3200" dirty="0"/>
              <a:t>-Participants reported ease of understanding the</a:t>
            </a:r>
          </a:p>
          <a:p>
            <a:r>
              <a:rPr lang="en-US" sz="3200" dirty="0"/>
              <a:t> curriculum and enjoyment of the program without side effects. </a:t>
            </a:r>
          </a:p>
          <a:p>
            <a:r>
              <a:rPr lang="en-US" sz="3200" dirty="0"/>
              <a:t>-Participants reported frustration with conflicting messaging from the media, healthcare providers and other resources regarding low-carbohydrate eating patterns and dietary fat.</a:t>
            </a:r>
            <a:br>
              <a:rPr lang="en-US" sz="3200" dirty="0"/>
            </a:br>
            <a:endParaRPr lang="en-US" sz="3200" dirty="0"/>
          </a:p>
          <a:p>
            <a:r>
              <a:rPr lang="en-US" sz="3200" b="1" i="1" dirty="0"/>
              <a:t>Clinician Resources</a:t>
            </a:r>
          </a:p>
          <a:p>
            <a:r>
              <a:rPr lang="en-US" sz="3200" dirty="0"/>
              <a:t>-Physicians of the pilot study participants (n=9) had low engagement with the clinician guide and the subsequent survey (2 completers). </a:t>
            </a:r>
          </a:p>
          <a:p>
            <a:r>
              <a:rPr lang="en-US" sz="3200" dirty="0"/>
              <a:t>- The physicians reported they were already recommending </a:t>
            </a:r>
          </a:p>
          <a:p>
            <a:r>
              <a:rPr lang="en-US" sz="3200" dirty="0"/>
              <a:t>general carbohydrate restriction to their patients and that a</a:t>
            </a:r>
          </a:p>
          <a:p>
            <a:r>
              <a:rPr lang="en-US" sz="3200" dirty="0"/>
              <a:t> different method of dissemination would Increase engagement with the resource.</a:t>
            </a:r>
          </a:p>
          <a:p>
            <a:r>
              <a:rPr lang="en-US" sz="3200" dirty="0"/>
              <a:t>-The clinician guide was expanded in collaboration with physicians using low-carbohydrate approach in various clinical settings and published a stepstone to clinical practice guidelines (9)</a:t>
            </a:r>
          </a:p>
          <a:p>
            <a:endParaRPr lang="en-US" sz="3200" dirty="0"/>
          </a:p>
          <a:p>
            <a:endParaRPr lang="en-US" sz="3200" dirty="0"/>
          </a:p>
          <a:p>
            <a:endParaRPr lang="en-US" sz="3200" dirty="0"/>
          </a:p>
          <a:p>
            <a:r>
              <a:rPr lang="en-US" sz="3200" b="1" i="1" dirty="0"/>
              <a:t>Wikipedia Pages</a:t>
            </a:r>
            <a:endParaRPr lang="en-US" sz="3200" b="1" dirty="0"/>
          </a:p>
          <a:p>
            <a:r>
              <a:rPr lang="en-US" sz="3200" dirty="0"/>
              <a:t>“Ketosis” and “Ketoacidosis” were identified as relevant articles rated as “C” or “Start” in quality. </a:t>
            </a:r>
          </a:p>
          <a:p>
            <a:r>
              <a:rPr lang="en-US" sz="3200" dirty="0"/>
              <a:t>“Ketosis” page received an average of 1500 views per day and “Ketoacidosis” received 780 per day from 1/2019-12/2019. Content and citations were updated, and the articles are under review for an updated quality rating.</a:t>
            </a:r>
          </a:p>
        </p:txBody>
      </p:sp>
      <p:sp>
        <p:nvSpPr>
          <p:cNvPr id="13" name="Text Box 192"/>
          <p:cNvSpPr txBox="1">
            <a:spLocks noChangeArrowheads="1"/>
          </p:cNvSpPr>
          <p:nvPr/>
        </p:nvSpPr>
        <p:spPr bwMode="auto">
          <a:xfrm>
            <a:off x="11517014" y="4455355"/>
            <a:ext cx="11191090" cy="19082147"/>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t>Literature on the efficacy, safety, clinical effects and physiology of very-low carbohydrate, ketogenic diets were reviewed and guided resource development.</a:t>
            </a:r>
            <a:br>
              <a:rPr lang="en-US" sz="3200" dirty="0"/>
            </a:br>
            <a:endParaRPr lang="en-US" sz="3200" dirty="0"/>
          </a:p>
          <a:p>
            <a:r>
              <a:rPr lang="en-US" sz="3200" b="1" i="1" dirty="0"/>
              <a:t>Low-Carb Diabetes Prevention Program </a:t>
            </a:r>
          </a:p>
          <a:p>
            <a:r>
              <a:rPr lang="en-US" sz="3200" dirty="0"/>
              <a:t>-The Diabetes Prevention Program (DPP)</a:t>
            </a:r>
          </a:p>
          <a:p>
            <a:r>
              <a:rPr lang="en-US" sz="3200" dirty="0"/>
              <a:t> is an established evidence-based group lifestyle program for people with prediabetes that is currently available in communities around the United States (7)</a:t>
            </a:r>
          </a:p>
          <a:p>
            <a:r>
              <a:rPr lang="en-US" sz="3200" dirty="0"/>
              <a:t>-The traditional DPP curriculum teaches fat and calorie restriction and 150 minutes of exercise per week. This curriculum was adapted to teach a low-carbohydrate eating pattern while retaining the group-based structure and exercise recommendations. </a:t>
            </a:r>
          </a:p>
          <a:p>
            <a:endParaRPr lang="en-US" sz="3200" dirty="0"/>
          </a:p>
          <a:p>
            <a:endParaRPr lang="en-US" sz="3200" i="1" dirty="0"/>
          </a:p>
          <a:p>
            <a:r>
              <a:rPr lang="en-US" sz="3200" b="1" i="1" dirty="0"/>
              <a:t>            Clinician Resources</a:t>
            </a:r>
          </a:p>
          <a:p>
            <a:r>
              <a:rPr lang="en-US" sz="3200" dirty="0"/>
              <a:t>             A clinician guide was developed in collaboration with physician experts and was distributed to primary care physicians of participants of the lifestyle program. The guide included information on the diet details, medication management and side effect palliation.</a:t>
            </a:r>
          </a:p>
          <a:p>
            <a:endParaRPr lang="en-US" sz="3200" dirty="0"/>
          </a:p>
          <a:p>
            <a:r>
              <a:rPr lang="en-US" sz="3200" dirty="0"/>
              <a:t>These resources were utilized in a pilot study </a:t>
            </a:r>
          </a:p>
          <a:p>
            <a:r>
              <a:rPr lang="en-US" sz="3200" dirty="0"/>
              <a:t>of a Low-Carbohydrate Diabetes Prevention </a:t>
            </a:r>
          </a:p>
          <a:p>
            <a:r>
              <a:rPr lang="en-US" sz="3200" dirty="0"/>
              <a:t>Program held at Canton Health Center from</a:t>
            </a:r>
          </a:p>
          <a:p>
            <a:r>
              <a:rPr lang="en-US" sz="3200" dirty="0"/>
              <a:t>October 2017 to September 2018. Qualitative feedback was gathered from the lifestyle coach, program participants and primary care providers receiving the clinician guide in the form of interviews and surveys. </a:t>
            </a:r>
          </a:p>
          <a:p>
            <a:endParaRPr lang="en-US" sz="3200" dirty="0"/>
          </a:p>
          <a:p>
            <a:r>
              <a:rPr lang="en-US" sz="3200" b="1" i="1" dirty="0"/>
              <a:t>                Wikipedia Pages</a:t>
            </a:r>
            <a:endParaRPr lang="en-US" sz="3200" b="1" dirty="0"/>
          </a:p>
          <a:p>
            <a:r>
              <a:rPr lang="en-US" sz="3200" dirty="0"/>
              <a:t>                Wikipedia was identified as an accessible resource  potentially utilized by the general population as                                                                        well as healthcare providers (8). The page view data, edit histories, and ratings of Wikipedia articles were reviewed to identify pages central to low-carbohydrate physiology or clinical applications that were rated as low-quality articles. </a:t>
            </a:r>
          </a:p>
        </p:txBody>
      </p:sp>
      <p:sp>
        <p:nvSpPr>
          <p:cNvPr id="12" name="Text Box 191"/>
          <p:cNvSpPr txBox="1">
            <a:spLocks noChangeArrowheads="1"/>
          </p:cNvSpPr>
          <p:nvPr/>
        </p:nvSpPr>
        <p:spPr bwMode="auto">
          <a:xfrm>
            <a:off x="35515946" y="13558132"/>
            <a:ext cx="9065625" cy="4801314"/>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Arial" panose="020B0604020202020204" pitchFamily="34" charset="0"/>
                <a:cs typeface="Arial" panose="020B0604020202020204" pitchFamily="34" charset="0"/>
              </a:rPr>
              <a:t>     Low-carbohydrate lifestyle interventions can be a powerful approach for people with prediabetes or diabetes, but will require accessible, reputable resources for patients and clinicians. Continued development of high-quality resources as well as evidence- based lifestyle programs will be crucial to widespread uptake and safety of this approach. </a:t>
            </a:r>
          </a:p>
          <a:p>
            <a:pPr eaLnBrk="1" hangingPunct="1"/>
            <a:endParaRPr lang="en-US" sz="3200" dirty="0">
              <a:latin typeface="Arial" panose="020B0604020202020204" pitchFamily="34" charset="0"/>
              <a:cs typeface="Arial" panose="020B0604020202020204" pitchFamily="34" charset="0"/>
            </a:endParaRPr>
          </a:p>
        </p:txBody>
      </p:sp>
      <p:sp>
        <p:nvSpPr>
          <p:cNvPr id="14" name="Text Box 193"/>
          <p:cNvSpPr txBox="1">
            <a:spLocks noChangeArrowheads="1"/>
          </p:cNvSpPr>
          <p:nvPr/>
        </p:nvSpPr>
        <p:spPr bwMode="auto">
          <a:xfrm>
            <a:off x="35482492" y="18411125"/>
            <a:ext cx="9065625" cy="6278642"/>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t>- Low-carbohydrate Diabetes Prevention Program in the Ann Arbor VA. Given the burden of metabolic disease in the veteran population as well as the potential for integration </a:t>
            </a:r>
          </a:p>
          <a:p>
            <a:r>
              <a:rPr lang="en-US" sz="3200" dirty="0"/>
              <a:t>with primary care and scalability across</a:t>
            </a:r>
          </a:p>
          <a:p>
            <a:r>
              <a:rPr lang="en-US" sz="3200" dirty="0"/>
              <a:t> VA sites</a:t>
            </a:r>
          </a:p>
          <a:p>
            <a:endParaRPr lang="en-US" sz="3200" dirty="0"/>
          </a:p>
          <a:p>
            <a:r>
              <a:rPr lang="en-US" sz="3200" dirty="0"/>
              <a:t>- I hope to continue this work in my career in Physical Medicine and Rehabilitation. People with disabilities have a high prevalence of diabetes and may have challenges to</a:t>
            </a:r>
          </a:p>
          <a:p>
            <a:r>
              <a:rPr lang="en-US" sz="3200" dirty="0"/>
              <a:t>exercising. </a:t>
            </a:r>
          </a:p>
        </p:txBody>
      </p:sp>
      <p:sp>
        <p:nvSpPr>
          <p:cNvPr id="11" name="Text Box 190"/>
          <p:cNvSpPr txBox="1">
            <a:spLocks noChangeArrowheads="1"/>
          </p:cNvSpPr>
          <p:nvPr/>
        </p:nvSpPr>
        <p:spPr bwMode="auto">
          <a:xfrm>
            <a:off x="1306794" y="8823050"/>
            <a:ext cx="9527019" cy="16127492"/>
          </a:xfrm>
          <a:prstGeom prst="rect">
            <a:avLst/>
          </a:prstGeom>
          <a:solidFill>
            <a:schemeClr val="bg1"/>
          </a:solidFill>
          <a:ln w="12700">
            <a:no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t>-Public interest in low-carbohydrate, ketogenic diets has increased dramatically in the past three years.</a:t>
            </a:r>
          </a:p>
          <a:p>
            <a:endParaRPr lang="en-US" sz="3200" dirty="0"/>
          </a:p>
          <a:p>
            <a:endParaRPr lang="en-US" sz="3200" dirty="0"/>
          </a:p>
          <a:p>
            <a:endParaRPr lang="en-US" sz="3200" dirty="0"/>
          </a:p>
          <a:p>
            <a:endParaRPr lang="en-US" sz="3200" dirty="0"/>
          </a:p>
          <a:p>
            <a:endParaRPr lang="en-US" sz="3200" dirty="0"/>
          </a:p>
          <a:p>
            <a:r>
              <a:rPr lang="en-US" sz="3200" dirty="0"/>
              <a:t>-Very low-carbohydrate, ketogenic diets (20-50g carbs/day) can improve glycemic control and reduce dependence on medication in individuals with type 2 diabetes (2,3,4)</a:t>
            </a:r>
          </a:p>
          <a:p>
            <a:endParaRPr lang="en-US" sz="3200" dirty="0"/>
          </a:p>
          <a:p>
            <a:endParaRPr lang="en-US" sz="3200" dirty="0"/>
          </a:p>
          <a:p>
            <a:endParaRPr lang="en-US" sz="3200" dirty="0"/>
          </a:p>
          <a:p>
            <a:endParaRPr lang="en-US" sz="3200" dirty="0"/>
          </a:p>
          <a:p>
            <a:endParaRPr lang="en-US" sz="3200" dirty="0"/>
          </a:p>
          <a:p>
            <a:endParaRPr lang="en-US" sz="3200" dirty="0"/>
          </a:p>
          <a:p>
            <a:r>
              <a:rPr lang="en-US" sz="3200" dirty="0"/>
              <a:t>- Low-carbohydrate approaches have shown promise in improving metabolic markers (5) and may reduce progression to type 2 diabetes in people with prediabetes (6).</a:t>
            </a:r>
          </a:p>
          <a:p>
            <a:pPr marL="457014" indent="-457014">
              <a:buFontTx/>
              <a:buChar char="-"/>
            </a:pPr>
            <a:endParaRPr lang="en-US" sz="3200" dirty="0"/>
          </a:p>
          <a:p>
            <a:r>
              <a:rPr lang="en-US" sz="3200" dirty="0"/>
              <a:t>- Misunderstanding of the physiology, clinical impacts and safety remain among the general population as well as healthcare professionals.</a:t>
            </a:r>
          </a:p>
          <a:p>
            <a:pPr marL="457014" indent="-457014">
              <a:buFontTx/>
              <a:buChar char="-"/>
            </a:pPr>
            <a:endParaRPr lang="en-US" sz="3200" dirty="0"/>
          </a:p>
          <a:p>
            <a:r>
              <a:rPr lang="en-US" sz="3200" dirty="0"/>
              <a:t>- Healthcare provider knowledge and access to resources to guide patients following a ketogenic diet may be insufficient for scalability and longitudinal success and safety of the approach.</a:t>
            </a:r>
          </a:p>
        </p:txBody>
      </p:sp>
      <p:sp>
        <p:nvSpPr>
          <p:cNvPr id="45" name="Rectangle 44"/>
          <p:cNvSpPr/>
          <p:nvPr/>
        </p:nvSpPr>
        <p:spPr>
          <a:xfrm>
            <a:off x="33714516" y="3679813"/>
            <a:ext cx="11445240" cy="7441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200" b="1" dirty="0">
                <a:solidFill>
                  <a:schemeClr val="tx2">
                    <a:lumMod val="75000"/>
                  </a:schemeClr>
                </a:solidFill>
              </a:rPr>
              <a:t>Sample Materials</a:t>
            </a:r>
          </a:p>
        </p:txBody>
      </p:sp>
      <p:pic>
        <p:nvPicPr>
          <p:cNvPr id="39" name="Picture 38">
            <a:extLst>
              <a:ext uri="{FF2B5EF4-FFF2-40B4-BE49-F238E27FC236}">
                <a16:creationId xmlns:a16="http://schemas.microsoft.com/office/drawing/2014/main" id="{01C88AC8-7DB7-4D4A-B52C-6AF5ACD89E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203" y="292408"/>
            <a:ext cx="2638900" cy="2881679"/>
          </a:xfrm>
          <a:prstGeom prst="rect">
            <a:avLst/>
          </a:prstGeom>
        </p:spPr>
      </p:pic>
      <p:pic>
        <p:nvPicPr>
          <p:cNvPr id="40" name="Picture 39">
            <a:extLst>
              <a:ext uri="{FF2B5EF4-FFF2-40B4-BE49-F238E27FC236}">
                <a16:creationId xmlns:a16="http://schemas.microsoft.com/office/drawing/2014/main" id="{7A62EFCE-3469-41A7-A156-40194D79D6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0" y="311155"/>
            <a:ext cx="2638900" cy="2881679"/>
          </a:xfrm>
          <a:prstGeom prst="rect">
            <a:avLst/>
          </a:prstGeom>
        </p:spPr>
      </p:pic>
      <p:pic>
        <p:nvPicPr>
          <p:cNvPr id="42" name="Picture 41" descr="A close up of a map&#10;&#10;Description automatically generated">
            <a:extLst>
              <a:ext uri="{FF2B5EF4-FFF2-40B4-BE49-F238E27FC236}">
                <a16:creationId xmlns:a16="http://schemas.microsoft.com/office/drawing/2014/main" id="{69D30E9F-2230-4CC5-8CE7-17B64D44C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648" y="10791463"/>
            <a:ext cx="5569009" cy="195717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6FC2FAFB-25B3-4AA8-B2EB-636854E883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8774" y="14980393"/>
            <a:ext cx="5745840" cy="2589674"/>
          </a:xfrm>
          <a:prstGeom prst="rect">
            <a:avLst/>
          </a:prstGeom>
        </p:spPr>
      </p:pic>
      <p:pic>
        <p:nvPicPr>
          <p:cNvPr id="43" name="Picture 42">
            <a:extLst>
              <a:ext uri="{FF2B5EF4-FFF2-40B4-BE49-F238E27FC236}">
                <a16:creationId xmlns:a16="http://schemas.microsoft.com/office/drawing/2014/main" id="{54E7029A-8219-44F8-8307-926529A479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437136" y="4806790"/>
            <a:ext cx="4949393" cy="2563059"/>
          </a:xfrm>
          <a:prstGeom prst="rect">
            <a:avLst/>
          </a:prstGeom>
        </p:spPr>
      </p:pic>
      <p:pic>
        <p:nvPicPr>
          <p:cNvPr id="16" name="Picture 15" descr="A screenshot of a cell phone&#10;&#10;Description automatically generated">
            <a:extLst>
              <a:ext uri="{FF2B5EF4-FFF2-40B4-BE49-F238E27FC236}">
                <a16:creationId xmlns:a16="http://schemas.microsoft.com/office/drawing/2014/main" id="{870D7ACC-ADFC-413E-8648-D6D211FC2C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23552" y="23332336"/>
            <a:ext cx="8820200" cy="1104103"/>
          </a:xfrm>
          <a:prstGeom prst="rect">
            <a:avLst/>
          </a:prstGeom>
        </p:spPr>
      </p:pic>
      <p:pic>
        <p:nvPicPr>
          <p:cNvPr id="20" name="Picture 19" descr="A close up of a sign&#10;&#10;Description automatically generated">
            <a:extLst>
              <a:ext uri="{FF2B5EF4-FFF2-40B4-BE49-F238E27FC236}">
                <a16:creationId xmlns:a16="http://schemas.microsoft.com/office/drawing/2014/main" id="{5A6D4317-A69B-42DA-956B-CF4F05C9EF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953452" y="20057820"/>
            <a:ext cx="1025811" cy="1025811"/>
          </a:xfrm>
          <a:prstGeom prst="rect">
            <a:avLst/>
          </a:prstGeom>
        </p:spPr>
      </p:pic>
      <p:sp>
        <p:nvSpPr>
          <p:cNvPr id="54" name="Rectangle 53">
            <a:extLst>
              <a:ext uri="{FF2B5EF4-FFF2-40B4-BE49-F238E27FC236}">
                <a16:creationId xmlns:a16="http://schemas.microsoft.com/office/drawing/2014/main" id="{9B717AA1-11F8-498D-A1F5-D478673901E6}"/>
              </a:ext>
            </a:extLst>
          </p:cNvPr>
          <p:cNvSpPr/>
          <p:nvPr/>
        </p:nvSpPr>
        <p:spPr>
          <a:xfrm>
            <a:off x="23381916" y="3618519"/>
            <a:ext cx="11445240" cy="7441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200" b="1" dirty="0">
                <a:solidFill>
                  <a:schemeClr val="tx2">
                    <a:lumMod val="75000"/>
                  </a:schemeClr>
                </a:solidFill>
              </a:rPr>
              <a:t>Results</a:t>
            </a:r>
          </a:p>
        </p:txBody>
      </p:sp>
      <p:sp>
        <p:nvSpPr>
          <p:cNvPr id="55" name="Rectangle 54">
            <a:extLst>
              <a:ext uri="{FF2B5EF4-FFF2-40B4-BE49-F238E27FC236}">
                <a16:creationId xmlns:a16="http://schemas.microsoft.com/office/drawing/2014/main" id="{FBF4BDAF-E162-4D80-9372-357A71DCEDA9}"/>
              </a:ext>
            </a:extLst>
          </p:cNvPr>
          <p:cNvSpPr/>
          <p:nvPr/>
        </p:nvSpPr>
        <p:spPr>
          <a:xfrm>
            <a:off x="33573070" y="12915947"/>
            <a:ext cx="11445240" cy="7441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200" b="1" dirty="0">
                <a:solidFill>
                  <a:schemeClr val="tx2">
                    <a:lumMod val="75000"/>
                  </a:schemeClr>
                </a:solidFill>
              </a:rPr>
              <a:t>Conclusions</a:t>
            </a:r>
          </a:p>
        </p:txBody>
      </p:sp>
      <p:sp>
        <p:nvSpPr>
          <p:cNvPr id="56" name="Rectangle 55">
            <a:extLst>
              <a:ext uri="{FF2B5EF4-FFF2-40B4-BE49-F238E27FC236}">
                <a16:creationId xmlns:a16="http://schemas.microsoft.com/office/drawing/2014/main" id="{5199CACC-2977-4CEE-B988-2ED6415F0137}"/>
              </a:ext>
            </a:extLst>
          </p:cNvPr>
          <p:cNvSpPr/>
          <p:nvPr/>
        </p:nvSpPr>
        <p:spPr>
          <a:xfrm>
            <a:off x="33918819" y="17827085"/>
            <a:ext cx="11445240" cy="7441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200" b="1" dirty="0">
                <a:solidFill>
                  <a:schemeClr val="tx2">
                    <a:lumMod val="75000"/>
                  </a:schemeClr>
                </a:solidFill>
              </a:rPr>
              <a:t>Future Directions</a:t>
            </a:r>
          </a:p>
        </p:txBody>
      </p:sp>
      <p:pic>
        <p:nvPicPr>
          <p:cNvPr id="22" name="Picture 21" descr="A close up of text on a white background&#10;&#10;Description automatically generated">
            <a:extLst>
              <a:ext uri="{FF2B5EF4-FFF2-40B4-BE49-F238E27FC236}">
                <a16:creationId xmlns:a16="http://schemas.microsoft.com/office/drawing/2014/main" id="{A88FA580-D0A9-4932-B70D-BB6F2B7AF04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8123" b="16943"/>
          <a:stretch/>
        </p:blipFill>
        <p:spPr>
          <a:xfrm>
            <a:off x="35847641" y="5488260"/>
            <a:ext cx="2562495" cy="2007713"/>
          </a:xfrm>
          <a:prstGeom prst="rect">
            <a:avLst/>
          </a:prstGeom>
        </p:spPr>
      </p:pic>
      <p:pic>
        <p:nvPicPr>
          <p:cNvPr id="60" name="Picture 59" descr="A screenshot of a cell phone&#10;&#10;Description automatically generated">
            <a:extLst>
              <a:ext uri="{FF2B5EF4-FFF2-40B4-BE49-F238E27FC236}">
                <a16:creationId xmlns:a16="http://schemas.microsoft.com/office/drawing/2014/main" id="{D71C7C4C-F29C-41E8-9841-CEE29916665B}"/>
              </a:ext>
            </a:extLst>
          </p:cNvPr>
          <p:cNvPicPr>
            <a:picLocks noChangeAspect="1"/>
          </p:cNvPicPr>
          <p:nvPr/>
        </p:nvPicPr>
        <p:blipFill rotWithShape="1">
          <a:blip r:embed="rId9">
            <a:extLst>
              <a:ext uri="{28A0092B-C50C-407E-A947-70E740481C1C}">
                <a14:useLocalDpi xmlns:a14="http://schemas.microsoft.com/office/drawing/2010/main" val="0"/>
              </a:ext>
            </a:extLst>
          </a:blip>
          <a:srcRect l="14109" t="12937" b="43045"/>
          <a:stretch/>
        </p:blipFill>
        <p:spPr>
          <a:xfrm>
            <a:off x="19616270" y="6621633"/>
            <a:ext cx="2315262" cy="916646"/>
          </a:xfrm>
          <a:prstGeom prst="rect">
            <a:avLst/>
          </a:prstGeom>
        </p:spPr>
      </p:pic>
      <p:pic>
        <p:nvPicPr>
          <p:cNvPr id="62" name="Picture 61" descr="A drawing of a person&#10;&#10;Description automatically generated">
            <a:extLst>
              <a:ext uri="{FF2B5EF4-FFF2-40B4-BE49-F238E27FC236}">
                <a16:creationId xmlns:a16="http://schemas.microsoft.com/office/drawing/2014/main" id="{B9DADC32-E1AC-4DCE-97B1-2595111E0F5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131539" y="15958789"/>
            <a:ext cx="2017742" cy="1269110"/>
          </a:xfrm>
          <a:prstGeom prst="rect">
            <a:avLst/>
          </a:prstGeom>
        </p:spPr>
      </p:pic>
      <p:pic>
        <p:nvPicPr>
          <p:cNvPr id="64" name="Picture 63" descr="A picture containing clock&#10;&#10;Description automatically generated">
            <a:extLst>
              <a:ext uri="{FF2B5EF4-FFF2-40B4-BE49-F238E27FC236}">
                <a16:creationId xmlns:a16="http://schemas.microsoft.com/office/drawing/2014/main" id="{91FEE948-5C58-40DB-84C4-82989159FDD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630594" y="19527374"/>
            <a:ext cx="1748027" cy="1748027"/>
          </a:xfrm>
          <a:prstGeom prst="rect">
            <a:avLst/>
          </a:prstGeom>
        </p:spPr>
      </p:pic>
      <p:pic>
        <p:nvPicPr>
          <p:cNvPr id="66" name="Graphic 65" descr="Doctor">
            <a:extLst>
              <a:ext uri="{FF2B5EF4-FFF2-40B4-BE49-F238E27FC236}">
                <a16:creationId xmlns:a16="http://schemas.microsoft.com/office/drawing/2014/main" id="{789E4FEE-4157-4894-BD8E-771625A7F0A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600114" y="12066382"/>
            <a:ext cx="1491750" cy="1491750"/>
          </a:xfrm>
          <a:prstGeom prst="rect">
            <a:avLst/>
          </a:prstGeom>
        </p:spPr>
      </p:pic>
      <p:sp>
        <p:nvSpPr>
          <p:cNvPr id="67" name="Rectangle 66">
            <a:extLst>
              <a:ext uri="{FF2B5EF4-FFF2-40B4-BE49-F238E27FC236}">
                <a16:creationId xmlns:a16="http://schemas.microsoft.com/office/drawing/2014/main" id="{EC674D5C-D89E-45D1-8645-0C96F02367D9}"/>
              </a:ext>
            </a:extLst>
          </p:cNvPr>
          <p:cNvSpPr/>
          <p:nvPr/>
        </p:nvSpPr>
        <p:spPr>
          <a:xfrm>
            <a:off x="11453033" y="3672300"/>
            <a:ext cx="11445240" cy="7441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200" b="1" dirty="0">
                <a:solidFill>
                  <a:schemeClr val="tx2">
                    <a:lumMod val="75000"/>
                  </a:schemeClr>
                </a:solidFill>
              </a:rPr>
              <a:t>Methods</a:t>
            </a:r>
          </a:p>
        </p:txBody>
      </p:sp>
      <p:sp>
        <p:nvSpPr>
          <p:cNvPr id="68" name="Rectangle 67">
            <a:extLst>
              <a:ext uri="{FF2B5EF4-FFF2-40B4-BE49-F238E27FC236}">
                <a16:creationId xmlns:a16="http://schemas.microsoft.com/office/drawing/2014/main" id="{E10E2417-DF41-4A0D-B1C6-2BABF90E106C}"/>
              </a:ext>
            </a:extLst>
          </p:cNvPr>
          <p:cNvSpPr/>
          <p:nvPr/>
        </p:nvSpPr>
        <p:spPr>
          <a:xfrm>
            <a:off x="-7620" y="7916035"/>
            <a:ext cx="11445240" cy="7441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200" b="1" dirty="0">
                <a:solidFill>
                  <a:schemeClr val="tx2">
                    <a:lumMod val="75000"/>
                  </a:schemeClr>
                </a:solidFill>
              </a:rPr>
              <a:t>Background</a:t>
            </a:r>
          </a:p>
        </p:txBody>
      </p:sp>
      <p:sp>
        <p:nvSpPr>
          <p:cNvPr id="69" name="Rectangle 68">
            <a:extLst>
              <a:ext uri="{FF2B5EF4-FFF2-40B4-BE49-F238E27FC236}">
                <a16:creationId xmlns:a16="http://schemas.microsoft.com/office/drawing/2014/main" id="{7E18DCC8-F866-4429-BE81-A94DBAEA1163}"/>
              </a:ext>
            </a:extLst>
          </p:cNvPr>
          <p:cNvSpPr/>
          <p:nvPr/>
        </p:nvSpPr>
        <p:spPr>
          <a:xfrm>
            <a:off x="38451" y="3645184"/>
            <a:ext cx="11445240" cy="7441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200" b="1" dirty="0">
                <a:solidFill>
                  <a:schemeClr val="tx2">
                    <a:lumMod val="75000"/>
                  </a:schemeClr>
                </a:solidFill>
              </a:rPr>
              <a:t>Objective</a:t>
            </a:r>
          </a:p>
        </p:txBody>
      </p:sp>
      <p:pic>
        <p:nvPicPr>
          <p:cNvPr id="71" name="Picture 70" descr="A screenshot of a social media post&#10;&#10;Description automatically generated">
            <a:extLst>
              <a:ext uri="{FF2B5EF4-FFF2-40B4-BE49-F238E27FC236}">
                <a16:creationId xmlns:a16="http://schemas.microsoft.com/office/drawing/2014/main" id="{9572A6C6-E420-4A8A-AEF6-ABA3EA626E8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006139" y="10215836"/>
            <a:ext cx="7630334" cy="2267437"/>
          </a:xfrm>
          <a:prstGeom prst="rect">
            <a:avLst/>
          </a:prstGeom>
        </p:spPr>
      </p:pic>
      <p:pic>
        <p:nvPicPr>
          <p:cNvPr id="74" name="Picture 73" descr="A screenshot of a cell phone&#10;&#10;Description automatically generated">
            <a:extLst>
              <a:ext uri="{FF2B5EF4-FFF2-40B4-BE49-F238E27FC236}">
                <a16:creationId xmlns:a16="http://schemas.microsoft.com/office/drawing/2014/main" id="{465E9987-4766-42AD-B3F6-6CC397338F6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9821306" y="7566959"/>
            <a:ext cx="4726811" cy="1928473"/>
          </a:xfrm>
          <a:prstGeom prst="rect">
            <a:avLst/>
          </a:prstGeom>
        </p:spPr>
      </p:pic>
      <p:pic>
        <p:nvPicPr>
          <p:cNvPr id="81" name="Graphic 80" descr="New Wheelchair">
            <a:extLst>
              <a:ext uri="{FF2B5EF4-FFF2-40B4-BE49-F238E27FC236}">
                <a16:creationId xmlns:a16="http://schemas.microsoft.com/office/drawing/2014/main" id="{123A7162-ABE2-4E8A-94AD-DA73A140A9A3}"/>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2759883" y="23168630"/>
            <a:ext cx="1521137" cy="1521137"/>
          </a:xfrm>
          <a:prstGeom prst="rect">
            <a:avLst/>
          </a:prstGeom>
        </p:spPr>
      </p:pic>
      <p:pic>
        <p:nvPicPr>
          <p:cNvPr id="83" name="Picture 82" descr="A screenshot of a cell phone&#10;&#10;Description automatically generated">
            <a:extLst>
              <a:ext uri="{FF2B5EF4-FFF2-40B4-BE49-F238E27FC236}">
                <a16:creationId xmlns:a16="http://schemas.microsoft.com/office/drawing/2014/main" id="{18356ED9-6AAA-4E21-853D-0A5E5B1A3FB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6003896" y="17802092"/>
            <a:ext cx="8820200" cy="1338118"/>
          </a:xfrm>
          <a:prstGeom prst="rect">
            <a:avLst/>
          </a:prstGeom>
        </p:spPr>
      </p:pic>
      <p:sp>
        <p:nvSpPr>
          <p:cNvPr id="85" name="TextBox 84">
            <a:extLst>
              <a:ext uri="{FF2B5EF4-FFF2-40B4-BE49-F238E27FC236}">
                <a16:creationId xmlns:a16="http://schemas.microsoft.com/office/drawing/2014/main" id="{29B27B6B-3A76-4EFB-B957-C2B7DD7FFC8A}"/>
              </a:ext>
            </a:extLst>
          </p:cNvPr>
          <p:cNvSpPr txBox="1"/>
          <p:nvPr/>
        </p:nvSpPr>
        <p:spPr>
          <a:xfrm>
            <a:off x="7694614" y="14699459"/>
            <a:ext cx="3187116" cy="1938992"/>
          </a:xfrm>
          <a:prstGeom prst="rect">
            <a:avLst/>
          </a:prstGeom>
          <a:noFill/>
        </p:spPr>
        <p:txBody>
          <a:bodyPr wrap="square" rtlCol="0">
            <a:spAutoFit/>
          </a:bodyPr>
          <a:lstStyle/>
          <a:p>
            <a:r>
              <a:rPr lang="en-US" sz="2000" i="1" dirty="0"/>
              <a:t>Outcomes of online based, low-carbohydrate lifestyle program compared to standard care over one year in patients with diabetes. </a:t>
            </a:r>
          </a:p>
          <a:p>
            <a:r>
              <a:rPr lang="en-US" sz="2000" i="1" dirty="0"/>
              <a:t>Hallberg et al 2018. </a:t>
            </a:r>
          </a:p>
        </p:txBody>
      </p:sp>
      <p:sp>
        <p:nvSpPr>
          <p:cNvPr id="86" name="TextBox 85">
            <a:extLst>
              <a:ext uri="{FF2B5EF4-FFF2-40B4-BE49-F238E27FC236}">
                <a16:creationId xmlns:a16="http://schemas.microsoft.com/office/drawing/2014/main" id="{C954C64D-F470-401F-BBA8-11081012687D}"/>
              </a:ext>
            </a:extLst>
          </p:cNvPr>
          <p:cNvSpPr txBox="1"/>
          <p:nvPr/>
        </p:nvSpPr>
        <p:spPr>
          <a:xfrm>
            <a:off x="7499657" y="10460911"/>
            <a:ext cx="3187117" cy="1015663"/>
          </a:xfrm>
          <a:prstGeom prst="rect">
            <a:avLst/>
          </a:prstGeom>
          <a:noFill/>
        </p:spPr>
        <p:txBody>
          <a:bodyPr wrap="square" rtlCol="0">
            <a:spAutoFit/>
          </a:bodyPr>
          <a:lstStyle/>
          <a:p>
            <a:r>
              <a:rPr lang="en-US" sz="2000" i="1" dirty="0"/>
              <a:t>Number of Google searches for “Ketogenic diet” 2016 to present</a:t>
            </a:r>
          </a:p>
        </p:txBody>
      </p:sp>
      <p:pic>
        <p:nvPicPr>
          <p:cNvPr id="88" name="Picture 87" descr="A picture containing food&#10;&#10;Description automatically generated">
            <a:extLst>
              <a:ext uri="{FF2B5EF4-FFF2-40B4-BE49-F238E27FC236}">
                <a16:creationId xmlns:a16="http://schemas.microsoft.com/office/drawing/2014/main" id="{7D2E0D67-8D0B-4904-934E-29BD544917C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5455473" y="7516559"/>
            <a:ext cx="3921190" cy="2421335"/>
          </a:xfrm>
          <a:prstGeom prst="rect">
            <a:avLst/>
          </a:prstGeom>
        </p:spPr>
      </p:pic>
      <p:cxnSp>
        <p:nvCxnSpPr>
          <p:cNvPr id="90" name="Straight Connector 89">
            <a:extLst>
              <a:ext uri="{FF2B5EF4-FFF2-40B4-BE49-F238E27FC236}">
                <a16:creationId xmlns:a16="http://schemas.microsoft.com/office/drawing/2014/main" id="{4298F4A2-4352-47F2-BE49-B6C2D8060C83}"/>
              </a:ext>
            </a:extLst>
          </p:cNvPr>
          <p:cNvCxnSpPr>
            <a:cxnSpLocks/>
          </p:cNvCxnSpPr>
          <p:nvPr/>
        </p:nvCxnSpPr>
        <p:spPr>
          <a:xfrm>
            <a:off x="39516161" y="4889975"/>
            <a:ext cx="0" cy="4852997"/>
          </a:xfrm>
          <a:prstGeom prst="line">
            <a:avLst/>
          </a:prstGeom>
        </p:spPr>
        <p:style>
          <a:lnRef idx="1">
            <a:schemeClr val="dk1"/>
          </a:lnRef>
          <a:fillRef idx="0">
            <a:schemeClr val="dk1"/>
          </a:fillRef>
          <a:effectRef idx="0">
            <a:schemeClr val="dk1"/>
          </a:effectRef>
          <a:fontRef idx="minor">
            <a:schemeClr val="tx1"/>
          </a:fontRef>
        </p:style>
      </p:cxnSp>
      <p:sp>
        <p:nvSpPr>
          <p:cNvPr id="93" name="TextBox 92">
            <a:extLst>
              <a:ext uri="{FF2B5EF4-FFF2-40B4-BE49-F238E27FC236}">
                <a16:creationId xmlns:a16="http://schemas.microsoft.com/office/drawing/2014/main" id="{7922C7B5-7C6E-4E8D-8B33-B2E913210560}"/>
              </a:ext>
            </a:extLst>
          </p:cNvPr>
          <p:cNvSpPr txBox="1"/>
          <p:nvPr/>
        </p:nvSpPr>
        <p:spPr>
          <a:xfrm>
            <a:off x="40056852" y="12506532"/>
            <a:ext cx="3781900" cy="338554"/>
          </a:xfrm>
          <a:prstGeom prst="rect">
            <a:avLst/>
          </a:prstGeom>
          <a:noFill/>
        </p:spPr>
        <p:txBody>
          <a:bodyPr wrap="square" rtlCol="0">
            <a:spAutoFit/>
          </a:bodyPr>
          <a:lstStyle/>
          <a:p>
            <a:r>
              <a:rPr lang="en-US" sz="1600" i="1" dirty="0"/>
              <a:t>Introduction for revised Wikipedia article</a:t>
            </a:r>
          </a:p>
        </p:txBody>
      </p:sp>
      <p:sp>
        <p:nvSpPr>
          <p:cNvPr id="94" name="TextBox 93">
            <a:extLst>
              <a:ext uri="{FF2B5EF4-FFF2-40B4-BE49-F238E27FC236}">
                <a16:creationId xmlns:a16="http://schemas.microsoft.com/office/drawing/2014/main" id="{2667CA99-D315-4D17-88A0-E03D184A2BFE}"/>
              </a:ext>
            </a:extLst>
          </p:cNvPr>
          <p:cNvSpPr txBox="1"/>
          <p:nvPr/>
        </p:nvSpPr>
        <p:spPr>
          <a:xfrm>
            <a:off x="35240079" y="9373705"/>
            <a:ext cx="4236570" cy="584775"/>
          </a:xfrm>
          <a:prstGeom prst="rect">
            <a:avLst/>
          </a:prstGeom>
          <a:noFill/>
        </p:spPr>
        <p:txBody>
          <a:bodyPr wrap="square" rtlCol="0">
            <a:spAutoFit/>
          </a:bodyPr>
          <a:lstStyle/>
          <a:p>
            <a:r>
              <a:rPr lang="en-US" sz="1600" i="1" dirty="0"/>
              <a:t>Sample images from Low-Carbohydrate Diabetes Prevention Program participant handouts</a:t>
            </a:r>
          </a:p>
        </p:txBody>
      </p:sp>
      <p:sp>
        <p:nvSpPr>
          <p:cNvPr id="95" name="TextBox 94">
            <a:extLst>
              <a:ext uri="{FF2B5EF4-FFF2-40B4-BE49-F238E27FC236}">
                <a16:creationId xmlns:a16="http://schemas.microsoft.com/office/drawing/2014/main" id="{19934445-E2B0-4503-AB7B-2BDFB53928C7}"/>
              </a:ext>
            </a:extLst>
          </p:cNvPr>
          <p:cNvSpPr txBox="1"/>
          <p:nvPr/>
        </p:nvSpPr>
        <p:spPr>
          <a:xfrm>
            <a:off x="39622005" y="9573695"/>
            <a:ext cx="4807243" cy="338554"/>
          </a:xfrm>
          <a:prstGeom prst="rect">
            <a:avLst/>
          </a:prstGeom>
          <a:noFill/>
        </p:spPr>
        <p:txBody>
          <a:bodyPr wrap="square" rtlCol="0">
            <a:spAutoFit/>
          </a:bodyPr>
          <a:lstStyle/>
          <a:p>
            <a:r>
              <a:rPr lang="en-US" sz="1600" i="1" dirty="0"/>
              <a:t>Samples from clinician guide for primary care physicians</a:t>
            </a:r>
          </a:p>
        </p:txBody>
      </p:sp>
      <p:sp>
        <p:nvSpPr>
          <p:cNvPr id="2" name="Rectangle 1">
            <a:extLst>
              <a:ext uri="{FF2B5EF4-FFF2-40B4-BE49-F238E27FC236}">
                <a16:creationId xmlns:a16="http://schemas.microsoft.com/office/drawing/2014/main" id="{929CAEB5-D3CA-4742-90B2-67E742BD8618}"/>
              </a:ext>
            </a:extLst>
          </p:cNvPr>
          <p:cNvSpPr/>
          <p:nvPr/>
        </p:nvSpPr>
        <p:spPr>
          <a:xfrm>
            <a:off x="32890903" y="17827085"/>
            <a:ext cx="1842555" cy="372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6861</TotalTime>
  <Words>1348</Words>
  <Application>Microsoft Office PowerPoint</Application>
  <PresentationFormat>Custom</PresentationFormat>
  <Paragraphs>94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Kaitlyn Patterson</cp:lastModifiedBy>
  <cp:revision>142</cp:revision>
  <cp:lastPrinted>2013-02-12T02:21:55Z</cp:lastPrinted>
  <dcterms:created xsi:type="dcterms:W3CDTF">2013-02-10T21:14:48Z</dcterms:created>
  <dcterms:modified xsi:type="dcterms:W3CDTF">2020-01-04T22:12:45Z</dcterms:modified>
</cp:coreProperties>
</file>