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51206400" cy="34107438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761695" algn="l" rtl="0" eaLnBrk="0" fontAlgn="base" hangingPunct="0">
      <a:spcBef>
        <a:spcPct val="0"/>
      </a:spcBef>
      <a:spcAft>
        <a:spcPct val="0"/>
      </a:spcAft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1523390" algn="l" rtl="0" eaLnBrk="0" fontAlgn="base" hangingPunct="0">
      <a:spcBef>
        <a:spcPct val="0"/>
      </a:spcBef>
      <a:spcAft>
        <a:spcPct val="0"/>
      </a:spcAft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2285086" algn="l" rtl="0" eaLnBrk="0" fontAlgn="base" hangingPunct="0">
      <a:spcBef>
        <a:spcPct val="0"/>
      </a:spcBef>
      <a:spcAft>
        <a:spcPct val="0"/>
      </a:spcAft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3046781" algn="l" rtl="0" eaLnBrk="0" fontAlgn="base" hangingPunct="0">
      <a:spcBef>
        <a:spcPct val="0"/>
      </a:spcBef>
      <a:spcAft>
        <a:spcPct val="0"/>
      </a:spcAft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3808476" algn="l" defTabSz="761695" rtl="0" eaLnBrk="1" latinLnBrk="0" hangingPunct="1"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4570171" algn="l" defTabSz="761695" rtl="0" eaLnBrk="1" latinLnBrk="0" hangingPunct="1"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5331866" algn="l" defTabSz="761695" rtl="0" eaLnBrk="1" latinLnBrk="0" hangingPunct="1"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6093562" algn="l" defTabSz="761695" rtl="0" eaLnBrk="1" latinLnBrk="0" hangingPunct="1">
      <a:defRPr sz="4165" b="1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743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mmel, Scott (Scott (cardiology))" initials="HS((" lastIdx="3" clrIdx="0">
    <p:extLst/>
  </p:cmAuthor>
  <p:cmAuthor id="2" name="Sareini, Ricky" initials="R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3399"/>
    <a:srgbClr val="FFCC00"/>
    <a:srgbClr val="000099"/>
    <a:srgbClr val="D8CC29"/>
    <a:srgbClr val="0033CC"/>
    <a:srgbClr val="FFFF66"/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8" autoAdjust="0"/>
    <p:restoredTop sz="95000" autoAdjust="0"/>
  </p:normalViewPr>
  <p:slideViewPr>
    <p:cSldViewPr>
      <p:cViewPr>
        <p:scale>
          <a:sx n="20" d="100"/>
          <a:sy n="20" d="100"/>
        </p:scale>
        <p:origin x="1496" y="-16"/>
      </p:cViewPr>
      <p:guideLst>
        <p:guide orient="horz" pos="10743"/>
        <p:guide pos="16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commentAuthors" Target="commentAuthor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286B1F-67CD-EB42-9572-3940520767AE}" type="datetimeFigureOut">
              <a:rPr lang="en-US"/>
              <a:pPr/>
              <a:t>12/16/19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2838" y="1143000"/>
            <a:ext cx="4632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056506-67CC-4E43-951D-1F8BB79FA2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68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99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761695" algn="l" rtl="0" eaLnBrk="0" fontAlgn="base" hangingPunct="0">
      <a:spcBef>
        <a:spcPct val="30000"/>
      </a:spcBef>
      <a:spcAft>
        <a:spcPct val="0"/>
      </a:spcAft>
      <a:defRPr sz="1999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1523390" algn="l" rtl="0" eaLnBrk="0" fontAlgn="base" hangingPunct="0">
      <a:spcBef>
        <a:spcPct val="30000"/>
      </a:spcBef>
      <a:spcAft>
        <a:spcPct val="0"/>
      </a:spcAft>
      <a:defRPr sz="1999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2285086" algn="l" rtl="0" eaLnBrk="0" fontAlgn="base" hangingPunct="0">
      <a:spcBef>
        <a:spcPct val="30000"/>
      </a:spcBef>
      <a:spcAft>
        <a:spcPct val="0"/>
      </a:spcAft>
      <a:defRPr sz="1999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3046781" algn="l" rtl="0" eaLnBrk="0" fontAlgn="base" hangingPunct="0">
      <a:spcBef>
        <a:spcPct val="30000"/>
      </a:spcBef>
      <a:spcAft>
        <a:spcPct val="0"/>
      </a:spcAft>
      <a:defRPr sz="1999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3808476" algn="l" defTabSz="1523390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6pPr>
    <a:lvl7pPr marL="4570171" algn="l" defTabSz="1523390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7pPr>
    <a:lvl8pPr marL="5331866" algn="l" defTabSz="1523390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8pPr>
    <a:lvl9pPr marL="6093562" algn="l" defTabSz="1523390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1143000"/>
            <a:ext cx="46323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56506-67CC-4E43-951D-1F8BB79FA29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48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1223" y="10594427"/>
            <a:ext cx="43523958" cy="731296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592" y="19328537"/>
            <a:ext cx="35845220" cy="871437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014277-83A2-5C48-A682-37C9913BF5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1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0FB239-40ED-7D46-8C8B-4AF41BBDC8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7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0" y="21916698"/>
            <a:ext cx="43525811" cy="677510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0" y="14455692"/>
            <a:ext cx="43525811" cy="746100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041880-B757-E340-A264-EC532A00B0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16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9370" y="9854251"/>
            <a:ext cx="21674931" cy="20463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92105" y="9854251"/>
            <a:ext cx="21674931" cy="20463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0C361-BE74-9647-A335-6F1E1D5522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2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581" y="1366863"/>
            <a:ext cx="46087242" cy="568457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580" y="7633714"/>
            <a:ext cx="22625050" cy="31827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9580" y="10816479"/>
            <a:ext cx="22625050" cy="196517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516" y="7633714"/>
            <a:ext cx="22634309" cy="31827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516" y="10816479"/>
            <a:ext cx="22634309" cy="196517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7889D5-34C9-D346-8B00-8B35C853D3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51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F07EB5-3018-8847-A2B8-C6C3180C3D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5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E1866-FF4E-2142-A385-9A35C319C3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3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580" y="1356998"/>
            <a:ext cx="16846550" cy="578079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1020" y="1356998"/>
            <a:ext cx="28625800" cy="291112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59580" y="7137791"/>
            <a:ext cx="16846550" cy="233304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3FFB1-353D-3F41-866A-2738369848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2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445" y="23875705"/>
            <a:ext cx="30724209" cy="28176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445" y="3047070"/>
            <a:ext cx="30724209" cy="20465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445" y="26693315"/>
            <a:ext cx="30724209" cy="40043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8E1D3-FC00-5B4F-8335-974630AC7D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8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045D7-9707-D149-BE05-88D288417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0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486045" y="3029799"/>
            <a:ext cx="10880991" cy="272879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39371" y="3029799"/>
            <a:ext cx="32468872" cy="27287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EEAEB-8AB3-F541-BC9C-164669EBEA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4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747"/>
            </a:gs>
            <a:gs pos="50000">
              <a:srgbClr val="003399"/>
            </a:gs>
            <a:gs pos="100000">
              <a:srgbClr val="0017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39370" y="3029798"/>
            <a:ext cx="43527663" cy="568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6206" tIns="188103" rIns="376206" bIns="1881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39370" y="9854251"/>
            <a:ext cx="43527663" cy="2046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6206" tIns="188103" rIns="376206" bIns="1881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39369" y="31077639"/>
            <a:ext cx="10668000" cy="2269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76206" tIns="188103" rIns="376206" bIns="188103" numCol="1" anchor="t" anchorCtr="0" compatLnSpc="1">
            <a:prstTxWarp prst="textNoShape">
              <a:avLst/>
            </a:prstTxWarp>
          </a:bodyPr>
          <a:lstStyle>
            <a:lvl1pPr defTabSz="3760788" eaLnBrk="1" hangingPunct="1">
              <a:defRPr sz="5700" b="0"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6633" y="31077639"/>
            <a:ext cx="16213138" cy="2269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76206" tIns="188103" rIns="376206" bIns="188103" numCol="1" anchor="t" anchorCtr="0" compatLnSpc="1">
            <a:prstTxWarp prst="textNoShape">
              <a:avLst/>
            </a:prstTxWarp>
          </a:bodyPr>
          <a:lstStyle>
            <a:lvl1pPr algn="ctr" defTabSz="3760788" eaLnBrk="1" hangingPunct="1">
              <a:defRPr sz="5700" b="0"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9031" y="31077639"/>
            <a:ext cx="10668000" cy="2269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76206" tIns="188103" rIns="376206" bIns="188103" numCol="1" anchor="t" anchorCtr="0" compatLnSpc="1">
            <a:prstTxWarp prst="textNoShape">
              <a:avLst/>
            </a:prstTxWarp>
          </a:bodyPr>
          <a:lstStyle>
            <a:lvl1pPr algn="r" defTabSz="3760788" eaLnBrk="1" hangingPunct="1">
              <a:defRPr sz="5700" b="0"/>
            </a:lvl1pPr>
          </a:lstStyle>
          <a:p>
            <a:fld id="{73D1DAFF-E7BA-CF47-AB97-59A18CACA39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2pPr>
      <a:lvl3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3pPr>
      <a:lvl4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4pPr>
      <a:lvl5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5pPr>
      <a:lvl6pPr marL="4572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6pPr>
      <a:lvl7pPr marL="9144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7pPr>
      <a:lvl8pPr marL="13716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8pPr>
      <a:lvl9pPr marL="18288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9pPr>
    </p:titleStyle>
    <p:bodyStyle>
      <a:lvl1pPr marL="1411288" indent="-1411288" algn="l" defTabSz="3760788" rtl="0" eaLnBrk="0" fontAlgn="base" hangingPunct="0">
        <a:spcBef>
          <a:spcPct val="20000"/>
        </a:spcBef>
        <a:spcAft>
          <a:spcPct val="0"/>
        </a:spcAft>
        <a:buChar char="•"/>
        <a:defRPr sz="1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3057525" indent="-1176338" algn="l" defTabSz="3760788" rtl="0" eaLnBrk="0" fontAlgn="base" hangingPunct="0">
        <a:spcBef>
          <a:spcPct val="20000"/>
        </a:spcBef>
        <a:spcAft>
          <a:spcPct val="0"/>
        </a:spcAft>
        <a:buChar char="–"/>
        <a:defRPr sz="115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4702175" indent="-941388" algn="l" defTabSz="3760788" rtl="0" eaLnBrk="0" fontAlgn="base" hangingPunct="0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6583363" indent="-939800" algn="l" defTabSz="3760788" rtl="0" eaLnBrk="0" fontAlgn="base" hangingPunct="0">
        <a:spcBef>
          <a:spcPct val="20000"/>
        </a:spcBef>
        <a:spcAft>
          <a:spcPct val="0"/>
        </a:spcAft>
        <a:buChar char="–"/>
        <a:defRPr sz="8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8466138" indent="-941388" algn="l" defTabSz="3760788" rtl="0" eaLnBrk="0" fontAlgn="base" hangingPunct="0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8923338" indent="-941388" algn="l" defTabSz="3760788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6pPr>
      <a:lvl7pPr marL="9380538" indent="-941388" algn="l" defTabSz="3760788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7pPr>
      <a:lvl8pPr marL="9837738" indent="-941388" algn="l" defTabSz="3760788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8pPr>
      <a:lvl9pPr marL="10294938" indent="-941388" algn="l" defTabSz="3760788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 bwMode="auto">
          <a:xfrm flipV="1">
            <a:off x="0" y="4978308"/>
            <a:ext cx="51206400" cy="277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6377064" y="204001"/>
            <a:ext cx="385983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accent2">
                    <a:lumMod val="75000"/>
                  </a:schemeClr>
                </a:solidFill>
              </a:rPr>
              <a:t>RELATIONSHIPS BETWEEN SOCIAL INFLUENCES AND SUBSTANCE USE AMONG ARAB AMERICAN 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</a:rPr>
              <a:t>YOUTH</a:t>
            </a:r>
          </a:p>
          <a:p>
            <a:pPr algn="ctr"/>
            <a:r>
              <a:rPr lang="en-US" sz="4800" dirty="0" smtClean="0"/>
              <a:t>Fadal Bazzi, Mariam </a:t>
            </a:r>
            <a:r>
              <a:rPr lang="en-US" sz="4800" dirty="0" err="1" smtClean="0"/>
              <a:t>Ayyash</a:t>
            </a:r>
            <a:r>
              <a:rPr lang="en-US" sz="4800" dirty="0" smtClean="0"/>
              <a:t>, Mariam Nasrallah, Ali Nasrallah, R. Alexander Blackwood MD, PhD</a:t>
            </a:r>
            <a:endParaRPr lang="en-US" sz="4800" b="0" dirty="0" smtClean="0"/>
          </a:p>
          <a:p>
            <a:pPr algn="ctr"/>
            <a:r>
              <a:rPr lang="en-US" sz="4800" dirty="0" smtClean="0"/>
              <a:t>Office for Health Equity and Inclusion, Pediatrics Infectious Diseases, U of M Medical School, Ann Arbor, MI</a:t>
            </a:r>
            <a:endParaRPr lang="en-US" sz="4800" b="0" dirty="0"/>
          </a:p>
        </p:txBody>
      </p:sp>
      <p:sp>
        <p:nvSpPr>
          <p:cNvPr id="41" name="Text Box 162"/>
          <p:cNvSpPr txBox="1">
            <a:spLocks noChangeArrowheads="1"/>
          </p:cNvSpPr>
          <p:nvPr/>
        </p:nvSpPr>
        <p:spPr bwMode="auto">
          <a:xfrm>
            <a:off x="599183" y="22226453"/>
            <a:ext cx="14997883" cy="877163"/>
          </a:xfrm>
          <a:prstGeom prst="rect">
            <a:avLst/>
          </a:prstGeom>
          <a:solidFill>
            <a:srgbClr val="FFCB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146789" y="5213007"/>
            <a:ext cx="15819120" cy="28620720"/>
          </a:xfrm>
          <a:prstGeom prst="rect">
            <a:avLst/>
          </a:prstGeom>
          <a:noFill/>
          <a:ln>
            <a:solidFill>
              <a:srgbClr val="FFCC0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Alcohol use could be serving as a means of stress coping - </a:t>
            </a:r>
            <a:r>
              <a:rPr lang="en-US" sz="3500" dirty="0"/>
              <a:t>P</a:t>
            </a:r>
            <a:r>
              <a:rPr lang="en-US" sz="3500" dirty="0" smtClean="0"/>
              <a:t>otential sources of stress, including family </a:t>
            </a:r>
            <a:r>
              <a:rPr lang="en-US" sz="3500" dirty="0"/>
              <a:t>history of mental health or substance use disorder, and </a:t>
            </a:r>
            <a:r>
              <a:rPr lang="en-US" sz="3500" dirty="0" smtClean="0"/>
              <a:t>history of abuse, were all associated </a:t>
            </a:r>
            <a:r>
              <a:rPr lang="en-US" sz="3500" dirty="0"/>
              <a:t>with </a:t>
            </a:r>
            <a:r>
              <a:rPr lang="en-US" sz="3500" dirty="0" smtClean="0"/>
              <a:t>alcohol </a:t>
            </a:r>
            <a:r>
              <a:rPr lang="en-US" sz="3500" dirty="0"/>
              <a:t>use</a:t>
            </a:r>
            <a:r>
              <a:rPr lang="en-US" sz="3500" dirty="0" smtClean="0"/>
              <a:t>. </a:t>
            </a:r>
          </a:p>
          <a:p>
            <a:pPr marL="1218895" lvl="1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Past </a:t>
            </a:r>
            <a:r>
              <a:rPr lang="en-US" sz="3500" dirty="0"/>
              <a:t>studies have displayed that substance use can function as a stress coping mechanism in response to stressful life </a:t>
            </a:r>
            <a:r>
              <a:rPr lang="en-US" sz="3500" dirty="0" smtClean="0"/>
              <a:t>events</a:t>
            </a:r>
            <a:r>
              <a:rPr lang="en-US" sz="3500" baseline="30000" dirty="0" smtClean="0"/>
              <a:t>2.</a:t>
            </a:r>
            <a:r>
              <a:rPr lang="en-US" sz="3500" dirty="0"/>
              <a:t> </a:t>
            </a:r>
            <a:r>
              <a:rPr lang="en-US" sz="3500" dirty="0" smtClean="0"/>
              <a:t>Similar data had been presented on Palestinian youth in the West Bank</a:t>
            </a:r>
            <a:r>
              <a:rPr lang="en-US" sz="3500" baseline="30000" dirty="0" smtClean="0"/>
              <a:t>3</a:t>
            </a:r>
            <a:r>
              <a:rPr lang="en-US" sz="3500" dirty="0" smtClean="0"/>
              <a:t>.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Tobacco </a:t>
            </a:r>
            <a:r>
              <a:rPr lang="en-US" sz="3500" dirty="0"/>
              <a:t>use is more prevalent within Arab-American populations</a:t>
            </a:r>
            <a:r>
              <a:rPr lang="en-US" sz="3500" dirty="0" smtClean="0"/>
              <a:t>, and so </a:t>
            </a:r>
            <a:r>
              <a:rPr lang="en-US" sz="3500" dirty="0"/>
              <a:t>it becomes difficult to discern whether tobacco also serves as a form of stress coping even though it did not show statistical </a:t>
            </a:r>
            <a:r>
              <a:rPr lang="en-US" sz="3500" dirty="0" smtClean="0"/>
              <a:t>significance. 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/>
              <a:t>Identification with the Islamic </a:t>
            </a:r>
            <a:r>
              <a:rPr lang="en-US" sz="3500" dirty="0" smtClean="0"/>
              <a:t>faith did </a:t>
            </a:r>
            <a:r>
              <a:rPr lang="en-US" sz="3500" dirty="0"/>
              <a:t>not have any correlation with any </a:t>
            </a:r>
            <a:r>
              <a:rPr lang="en-US" sz="3500" dirty="0" smtClean="0"/>
              <a:t>category </a:t>
            </a:r>
            <a:r>
              <a:rPr lang="en-US" sz="3500" dirty="0"/>
              <a:t>of substance use </a:t>
            </a:r>
            <a:r>
              <a:rPr lang="en-US" sz="3500" dirty="0" smtClean="0"/>
              <a:t>either, but </a:t>
            </a:r>
            <a:r>
              <a:rPr lang="en-US" sz="3500" dirty="0"/>
              <a:t>Muslim patients are less likely to admit to a substance abuse </a:t>
            </a:r>
            <a:r>
              <a:rPr lang="en-US" sz="3500" dirty="0" smtClean="0"/>
              <a:t>issue</a:t>
            </a:r>
            <a:r>
              <a:rPr lang="en-US" sz="3500" baseline="30000" dirty="0" smtClean="0"/>
              <a:t>4</a:t>
            </a:r>
            <a:r>
              <a:rPr lang="en-US" sz="3500" dirty="0" smtClean="0"/>
              <a:t> 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Limitations: The existence of a strong stigma surrounding the topic could have impacted the participation of many individuals, and </a:t>
            </a:r>
            <a:r>
              <a:rPr lang="en-US" sz="3500" dirty="0" smtClean="0"/>
              <a:t>others </a:t>
            </a:r>
            <a:r>
              <a:rPr lang="en-US" sz="3500" dirty="0" smtClean="0"/>
              <a:t>could have withheld information. Much of the sample was also from Dearborn, MI. 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Depression and anxiety issues could be propagating drug use and poorer overall health.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The intersections of these topics within Arab communities could be difficult to study, but are also important considerations and warrant further investigation. 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As providers, it is important to set bias aside when considering the likelihood of patients being substance users. </a:t>
            </a:r>
          </a:p>
          <a:p>
            <a:pPr marL="1218895" lvl="1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Here, we were able to demonstrated that identification with the Islamic faith did not have a correlation with substance use </a:t>
            </a:r>
            <a:r>
              <a:rPr lang="en-US" sz="3500" dirty="0" smtClean="0"/>
              <a:t>patterns either way. </a:t>
            </a: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500" dirty="0" smtClean="0"/>
              <a:t>There remains much work to be done, and it is important to collaborate with local groups to combat rising rates. 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>
              <a:lnSpc>
                <a:spcPct val="150000"/>
              </a:lnSpc>
            </a:pPr>
            <a:endParaRPr lang="en-US" sz="3600" dirty="0"/>
          </a:p>
          <a:p>
            <a:pPr>
              <a:lnSpc>
                <a:spcPct val="150000"/>
              </a:lnSpc>
            </a:pPr>
            <a:r>
              <a:rPr lang="en-US" sz="1400" dirty="0"/>
              <a:t>1. "Principles of Adolescent Substance Use Disorder Treatment"</a:t>
            </a:r>
            <a:r>
              <a:rPr lang="en-US" sz="1400" i="1" dirty="0"/>
              <a:t> National Institute on Drug Abuse (NIDA)</a:t>
            </a:r>
            <a:r>
              <a:rPr lang="en-US" sz="1400" dirty="0"/>
              <a:t>. National Institute on Drug Abuse, </a:t>
            </a:r>
            <a:r>
              <a:rPr lang="en-US" sz="1400" dirty="0" err="1"/>
              <a:t>n.d.</a:t>
            </a:r>
            <a:r>
              <a:rPr lang="en-US" sz="1400" dirty="0"/>
              <a:t> Web. 23 Jan. 2017.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2. Boardman, J. D., Finch, B. K., Ellison, C. G., Williams, D. R., &amp; Jackson, J. S. (2001). Neighborhood Disadvantage, Stress, and Drug Use among Adults. </a:t>
            </a:r>
            <a:r>
              <a:rPr lang="en-US" sz="1400" i="1" dirty="0"/>
              <a:t>Journal of Health and Social Behavior,42</a:t>
            </a:r>
            <a:r>
              <a:rPr lang="en-US" sz="1400" dirty="0"/>
              <a:t>(2), 151. doi:10.2307/3090175</a:t>
            </a:r>
          </a:p>
          <a:p>
            <a:r>
              <a:rPr lang="en-US" sz="1400" dirty="0"/>
              <a:t>3. </a:t>
            </a:r>
            <a:r>
              <a:rPr lang="en-US" sz="1400" dirty="0" err="1"/>
              <a:t>Massad</a:t>
            </a:r>
            <a:r>
              <a:rPr lang="en-US" sz="1400" dirty="0"/>
              <a:t>, S. G., </a:t>
            </a:r>
            <a:r>
              <a:rPr lang="en-US" sz="1400" dirty="0" err="1"/>
              <a:t>Shaheen</a:t>
            </a:r>
            <a:r>
              <a:rPr lang="en-US" sz="1400" dirty="0"/>
              <a:t>, M., </a:t>
            </a:r>
            <a:r>
              <a:rPr lang="en-US" sz="1400" dirty="0" err="1"/>
              <a:t>Karam</a:t>
            </a:r>
            <a:r>
              <a:rPr lang="en-US" sz="1400" dirty="0"/>
              <a:t>, R., Brown, R., Glick, P., </a:t>
            </a:r>
            <a:r>
              <a:rPr lang="en-US" sz="1400" dirty="0" err="1"/>
              <a:t>Linnemay</a:t>
            </a:r>
            <a:r>
              <a:rPr lang="en-US" sz="1400" dirty="0"/>
              <a:t>, S., &amp; Khammash, U. (2016). Substance use among Palestinian youth in the West Bank, Palestine: A qualitative investigation. </a:t>
            </a:r>
            <a:r>
              <a:rPr lang="en-US" sz="1400" i="1" dirty="0"/>
              <a:t>BMC Public Health,16</a:t>
            </a:r>
            <a:r>
              <a:rPr lang="en-US" sz="1400" dirty="0"/>
              <a:t>(1). doi:10.1186/s12889-016-3472-4</a:t>
            </a:r>
          </a:p>
          <a:p>
            <a:r>
              <a:rPr lang="en-US" sz="1400" dirty="0"/>
              <a:t>4. </a:t>
            </a:r>
            <a:r>
              <a:rPr lang="en-US" sz="1400" dirty="0" err="1"/>
              <a:t>Arfken</a:t>
            </a:r>
            <a:r>
              <a:rPr lang="en-US" sz="1400" dirty="0"/>
              <a:t>, C. L., &amp; Ahmed, S. (2016). Ten years of substance use research in Muslim populations: Where do we go from here? </a:t>
            </a:r>
            <a:r>
              <a:rPr lang="en-US" sz="1400" i="1" dirty="0"/>
              <a:t>Journal of Muslim Mental Health,10</a:t>
            </a:r>
            <a:r>
              <a:rPr lang="en-US" sz="1400" dirty="0"/>
              <a:t>(1). doi:10.3998/jmmh.10381607.0010.103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en-US" sz="3500" dirty="0" smtClean="0"/>
          </a:p>
        </p:txBody>
      </p:sp>
      <p:sp>
        <p:nvSpPr>
          <p:cNvPr id="49" name="Text Box 162"/>
          <p:cNvSpPr txBox="1">
            <a:spLocks noChangeArrowheads="1"/>
          </p:cNvSpPr>
          <p:nvPr/>
        </p:nvSpPr>
        <p:spPr bwMode="auto">
          <a:xfrm>
            <a:off x="35571997" y="5735148"/>
            <a:ext cx="15124928" cy="877163"/>
          </a:xfrm>
          <a:prstGeom prst="rect">
            <a:avLst/>
          </a:prstGeom>
          <a:solidFill>
            <a:srgbClr val="FFCB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Conclusions/Limitations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Box 162"/>
          <p:cNvSpPr txBox="1">
            <a:spLocks noChangeArrowheads="1"/>
          </p:cNvSpPr>
          <p:nvPr/>
        </p:nvSpPr>
        <p:spPr bwMode="auto">
          <a:xfrm>
            <a:off x="35611384" y="30186606"/>
            <a:ext cx="15046154" cy="877163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References/Acknowledgements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60781" y="5213007"/>
            <a:ext cx="15750606" cy="28620720"/>
          </a:xfrm>
          <a:prstGeom prst="rect">
            <a:avLst/>
          </a:prstGeom>
          <a:noFill/>
          <a:ln>
            <a:solidFill>
              <a:srgbClr val="FFCC00"/>
            </a:solidFill>
          </a:ln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60000"/>
              </a:lnSpc>
            </a:pPr>
            <a:endParaRPr lang="en-US" sz="3150" dirty="0">
              <a:solidFill>
                <a:srgbClr val="000000"/>
              </a:solidFill>
              <a:latin typeface="+mn-lt"/>
            </a:endParaRPr>
          </a:p>
          <a:p>
            <a:pPr eaLnBrk="1" hangingPunct="1"/>
            <a:endParaRPr lang="en-US" sz="3150" dirty="0">
              <a:solidFill>
                <a:srgbClr val="000000"/>
              </a:solidFill>
              <a:latin typeface="+mn-lt"/>
            </a:endParaRPr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600" dirty="0" smtClean="0">
              <a:solidFill>
                <a:srgbClr val="000000"/>
              </a:solidFill>
              <a:ea typeface="Times New Roman" charset="0"/>
              <a:cs typeface="Times New Roman" charset="0"/>
            </a:endParaRPr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r>
              <a:rPr lang="en-US" sz="3600" dirty="0" smtClean="0">
                <a:solidFill>
                  <a:srgbClr val="000000"/>
                </a:solidFill>
                <a:ea typeface="Times New Roman" charset="0"/>
                <a:cs typeface="Times New Roman" charset="0"/>
              </a:rPr>
              <a:t>Substance use within Arab American communities is a highly stigmatized topic with little prior research.</a:t>
            </a:r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r>
              <a:rPr lang="en-US" sz="3600" dirty="0"/>
              <a:t>Tobacco use in Arab culture tends to be socially acceptable with lower perceived </a:t>
            </a:r>
            <a:r>
              <a:rPr lang="en-US" sz="3600" dirty="0" smtClean="0"/>
              <a:t>ill-effects, while usage of other drug classes is heavily scrutinized.</a:t>
            </a:r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r>
              <a:rPr lang="en-US" sz="3600" dirty="0" smtClean="0"/>
              <a:t>Adolescent drug use can cause long-term changes in the brain, and increasing likelihood for a substance abuse disorder as adults</a:t>
            </a:r>
            <a:r>
              <a:rPr lang="en-US" sz="3600" baseline="30000" dirty="0" smtClean="0"/>
              <a:t>1</a:t>
            </a:r>
            <a:r>
              <a:rPr lang="en-US" sz="3600" dirty="0" smtClean="0"/>
              <a:t>. </a:t>
            </a:r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600" dirty="0" smtClean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600" dirty="0" smtClean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600" dirty="0" smtClean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r>
              <a:rPr lang="en-US" sz="3600" dirty="0" smtClean="0"/>
              <a:t>Various </a:t>
            </a:r>
            <a:r>
              <a:rPr lang="en-US" sz="3600" dirty="0"/>
              <a:t>social influences impact substance use in a predictable manner across different </a:t>
            </a:r>
            <a:r>
              <a:rPr lang="en-US" sz="3600" dirty="0" smtClean="0"/>
              <a:t>ethnicities with no investigations into Arab American practices. </a:t>
            </a:r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r>
              <a:rPr lang="en-US" sz="3600" dirty="0" smtClean="0"/>
              <a:t>Our aim is to </a:t>
            </a:r>
            <a:r>
              <a:rPr lang="en-US" sz="3600" dirty="0"/>
              <a:t>develop a better understanding </a:t>
            </a:r>
            <a:r>
              <a:rPr lang="en-US" sz="3600" dirty="0" smtClean="0"/>
              <a:t>of </a:t>
            </a:r>
            <a:r>
              <a:rPr lang="en-US" sz="3600" dirty="0"/>
              <a:t>contributing </a:t>
            </a:r>
            <a:r>
              <a:rPr lang="en-US" sz="3600" dirty="0" smtClean="0"/>
              <a:t>factors to substance use in a </a:t>
            </a:r>
            <a:r>
              <a:rPr lang="en-US" sz="3600" dirty="0"/>
              <a:t>young Arab American </a:t>
            </a:r>
            <a:r>
              <a:rPr lang="en-US" sz="3600" dirty="0" smtClean="0"/>
              <a:t>cohort. </a:t>
            </a:r>
            <a:endParaRPr lang="en-US" sz="3600" dirty="0" smtClean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r>
              <a:rPr lang="en-US" sz="3600" dirty="0" smtClean="0"/>
              <a:t>Our expectation was </a:t>
            </a:r>
            <a:r>
              <a:rPr lang="en-US" sz="3600" dirty="0" smtClean="0"/>
              <a:t>that </a:t>
            </a:r>
            <a:r>
              <a:rPr lang="en-US" sz="3600" dirty="0"/>
              <a:t>patterns </a:t>
            </a:r>
            <a:r>
              <a:rPr lang="en-US" sz="3600" dirty="0" smtClean="0"/>
              <a:t>impacting other ethnicities will extend similarly </a:t>
            </a:r>
            <a:r>
              <a:rPr lang="en-US" sz="3600" dirty="0"/>
              <a:t>to </a:t>
            </a:r>
            <a:r>
              <a:rPr lang="en-US" sz="3600" dirty="0" smtClean="0"/>
              <a:t>Arab-Americans, </a:t>
            </a:r>
            <a:r>
              <a:rPr lang="en-US" sz="3600" dirty="0" smtClean="0"/>
              <a:t>with particular interest into the effects of parenting styles, stigma, and cultural </a:t>
            </a:r>
            <a:r>
              <a:rPr lang="en-US" sz="3600" dirty="0" smtClean="0"/>
              <a:t>perception.</a:t>
            </a:r>
            <a:endParaRPr lang="en-US" sz="3600" dirty="0" smtClean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600" dirty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6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6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600" dirty="0" smtClean="0"/>
              <a:t>Anonymous </a:t>
            </a:r>
            <a:r>
              <a:rPr lang="en-US" sz="3600" dirty="0"/>
              <a:t>survey was administered across prominent social media sites with a large Arab-American following, as well as local Dearborn mosques, and </a:t>
            </a:r>
            <a:r>
              <a:rPr lang="en-US" sz="3600" dirty="0" smtClean="0"/>
              <a:t>Arab </a:t>
            </a:r>
            <a:r>
              <a:rPr lang="en-US" sz="3600" dirty="0"/>
              <a:t>Student </a:t>
            </a:r>
            <a:r>
              <a:rPr lang="en-US" sz="3600" dirty="0" smtClean="0"/>
              <a:t>Organizations. </a:t>
            </a:r>
            <a:endParaRPr lang="en-US" sz="36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600" dirty="0"/>
              <a:t>Survey administered addressed patterns of substance use, including frequency of use and social factors. </a:t>
            </a:r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600" dirty="0"/>
              <a:t>Analysis was performed using SAS 9.4. Categorical data was compared using chi-square testing. CI = 95</a:t>
            </a:r>
            <a:r>
              <a:rPr lang="en-US" sz="3600" dirty="0" smtClean="0"/>
              <a:t>%</a:t>
            </a:r>
            <a:endParaRPr lang="en-US" sz="36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6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600" dirty="0"/>
          </a:p>
          <a:p>
            <a:pPr marL="571500" lvl="1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600" dirty="0"/>
              <a:t>n=464 </a:t>
            </a:r>
            <a:r>
              <a:rPr lang="en-US" sz="3600" dirty="0" smtClean="0"/>
              <a:t>individuals, mean </a:t>
            </a:r>
            <a:r>
              <a:rPr lang="en-US" sz="3600" dirty="0"/>
              <a:t>age 23.4, 58% females and 42% male. </a:t>
            </a:r>
          </a:p>
          <a:p>
            <a:pPr marL="1333195" lvl="1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600" dirty="0"/>
              <a:t>n=41 excluded (included those who failed to report an age, did not meet the 18-30 age criteria, or did not self-identify as Arab Americans</a:t>
            </a:r>
            <a:r>
              <a:rPr lang="en-US" sz="3600" dirty="0" smtClean="0"/>
              <a:t>).</a:t>
            </a:r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600" dirty="0"/>
          </a:p>
          <a:p>
            <a:pPr marL="457200" indent="-457200" eaLnBrk="1" hangingPunct="1">
              <a:lnSpc>
                <a:spcPct val="150000"/>
              </a:lnSpc>
              <a:buFont typeface="Arial"/>
              <a:buChar char="•"/>
            </a:pPr>
            <a:endParaRPr lang="en-US" sz="3500" dirty="0" smtClean="0"/>
          </a:p>
        </p:txBody>
      </p:sp>
      <p:sp>
        <p:nvSpPr>
          <p:cNvPr id="53" name="Text Box 162"/>
          <p:cNvSpPr txBox="1">
            <a:spLocks noChangeArrowheads="1"/>
          </p:cNvSpPr>
          <p:nvPr/>
        </p:nvSpPr>
        <p:spPr bwMode="auto">
          <a:xfrm>
            <a:off x="637577" y="5735149"/>
            <a:ext cx="15021894" cy="877163"/>
          </a:xfrm>
          <a:prstGeom prst="rect">
            <a:avLst/>
          </a:prstGeom>
          <a:solidFill>
            <a:srgbClr val="FFCB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Box 162"/>
          <p:cNvSpPr txBox="1">
            <a:spLocks noChangeArrowheads="1"/>
          </p:cNvSpPr>
          <p:nvPr/>
        </p:nvSpPr>
        <p:spPr bwMode="auto">
          <a:xfrm>
            <a:off x="611188" y="29830984"/>
            <a:ext cx="14997884" cy="877163"/>
          </a:xfrm>
          <a:prstGeom prst="rect">
            <a:avLst/>
          </a:prstGeom>
          <a:solidFill>
            <a:srgbClr val="FFCB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90716" y="5227808"/>
            <a:ext cx="18644616" cy="286207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u="sng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u="sng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200" u="sng" dirty="0" smtClean="0"/>
              <a:t>Table 1</a:t>
            </a:r>
            <a:r>
              <a:rPr lang="en-US" sz="3200" dirty="0" smtClean="0"/>
              <a:t> illustrates relationships between the use of different drug classes with school achievements and environment. Notably, alcohol use was associated with a history of being </a:t>
            </a:r>
            <a:r>
              <a:rPr lang="en-US" sz="3200" dirty="0" smtClean="0"/>
              <a:t>bullied.</a:t>
            </a:r>
            <a:endParaRPr lang="en-US" sz="32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200" dirty="0" smtClean="0"/>
              <a:t>Table 2 illustrates differences in relationships between use of different drug classes and family structure. Statistically significant correlates included alcohol use with a family history of mental/substance use disorders, decreased rule enforcement, and a history of abuse. </a:t>
            </a:r>
            <a:endParaRPr lang="en-US" sz="26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26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26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26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26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2600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26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dirty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dirty="0" smtClean="0"/>
          </a:p>
          <a:p>
            <a:pPr marL="571500" indent="-571500">
              <a:buFont typeface="Arial" charset="0"/>
              <a:buChar char="•"/>
            </a:pPr>
            <a:endParaRPr lang="en-US" sz="32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endParaRPr lang="en-US" sz="32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en-US" sz="3200" dirty="0" smtClean="0"/>
              <a:t>Table </a:t>
            </a:r>
            <a:r>
              <a:rPr lang="en-US" sz="3200" dirty="0" smtClean="0"/>
              <a:t>3 highlights </a:t>
            </a:r>
            <a:r>
              <a:rPr lang="en-US" sz="3200" dirty="0" smtClean="0"/>
              <a:t>substance use and </a:t>
            </a:r>
            <a:r>
              <a:rPr lang="en-US" sz="3200" dirty="0" smtClean="0"/>
              <a:t>relationship qualities. Statistically </a:t>
            </a:r>
            <a:r>
              <a:rPr lang="en-US" sz="3200" dirty="0" smtClean="0"/>
              <a:t>significant </a:t>
            </a:r>
            <a:r>
              <a:rPr lang="en-US" sz="3200" dirty="0" smtClean="0"/>
              <a:t>correlates included tobacco use and increased number of relationships, </a:t>
            </a:r>
            <a:r>
              <a:rPr lang="en-US" sz="3200" dirty="0" smtClean="0"/>
              <a:t>and significant </a:t>
            </a:r>
            <a:r>
              <a:rPr lang="en-US" sz="3200" dirty="0" smtClean="0"/>
              <a:t>other </a:t>
            </a:r>
            <a:r>
              <a:rPr lang="en-US" sz="3200" dirty="0" smtClean="0"/>
              <a:t>use with all drug classes. </a:t>
            </a:r>
            <a:endParaRPr lang="en-US" sz="3200" dirty="0" smtClean="0"/>
          </a:p>
        </p:txBody>
      </p:sp>
      <p:pic>
        <p:nvPicPr>
          <p:cNvPr id="1026" name="Picture 2" descr="mage result for university of michigan medical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155" y="-89939"/>
            <a:ext cx="6002706" cy="493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e result for michigan medicine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81" y="259496"/>
            <a:ext cx="6377064" cy="473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91114"/>
              </p:ext>
            </p:extLst>
          </p:nvPr>
        </p:nvGraphicFramePr>
        <p:xfrm>
          <a:off x="16780178" y="11346662"/>
          <a:ext cx="17534954" cy="9652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969589"/>
                <a:gridCol w="3847332"/>
                <a:gridCol w="2308399"/>
                <a:gridCol w="2855904"/>
                <a:gridCol w="1553730"/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* Ø refers to 0-9 uses overall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* ⊕ refers to 10 or more uses overall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** Tobacco Products Include: Hookah, Cigarretes, Cigars, E-Cigarretes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032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*** Other Substances include: Marijuana or hashish, Stimulants, Depressants, Opiates, Hallucinogens, Performance Enhancing Steroids, </a:t>
                      </a:r>
                      <a:r>
                        <a:rPr lang="en-US" sz="1500" u="none" strike="noStrike" dirty="0" err="1">
                          <a:effectLst/>
                        </a:rPr>
                        <a:t>Inhalents</a:t>
                      </a:r>
                      <a:r>
                        <a:rPr lang="en-US" sz="1500" u="none" strike="noStrike" dirty="0">
                          <a:effectLst/>
                        </a:rPr>
                        <a:t>, Club Drugs, Designer Drugs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68583"/>
              </p:ext>
            </p:extLst>
          </p:nvPr>
        </p:nvGraphicFramePr>
        <p:xfrm>
          <a:off x="16750770" y="21314949"/>
          <a:ext cx="17534950" cy="10599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969588"/>
                <a:gridCol w="3847331"/>
                <a:gridCol w="2308399"/>
                <a:gridCol w="2855903"/>
                <a:gridCol w="1553729"/>
              </a:tblGrid>
              <a:tr h="264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* Ø refers to 0-9 uses overall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4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* ⊕ refers to 10 or more uses overall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** Tobacco Products Include: Hookah, </a:t>
                      </a:r>
                      <a:r>
                        <a:rPr lang="en-US" sz="1500" u="none" strike="noStrike" dirty="0" err="1">
                          <a:effectLst/>
                        </a:rPr>
                        <a:t>Cigarretes</a:t>
                      </a:r>
                      <a:r>
                        <a:rPr lang="en-US" sz="1500" u="none" strike="noStrike" dirty="0">
                          <a:effectLst/>
                        </a:rPr>
                        <a:t>, Cigars, E-</a:t>
                      </a:r>
                      <a:r>
                        <a:rPr lang="en-US" sz="1500" u="none" strike="noStrike" dirty="0" err="1">
                          <a:effectLst/>
                        </a:rPr>
                        <a:t>Cigarretes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99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*** Other Substances include: Marijuana or hashish, Stimulants, Depressants, Opiates, Hallucinogens, Performance Enhancing Steroids, </a:t>
                      </a:r>
                      <a:r>
                        <a:rPr lang="en-US" sz="1500" u="none" strike="noStrike" dirty="0" err="1">
                          <a:effectLst/>
                        </a:rPr>
                        <a:t>Inhalents</a:t>
                      </a:r>
                      <a:r>
                        <a:rPr lang="en-US" sz="1500" u="none" strike="noStrike" dirty="0">
                          <a:effectLst/>
                        </a:rPr>
                        <a:t>, Club Drugs, Designer Drugs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 Box 162"/>
          <p:cNvSpPr txBox="1">
            <a:spLocks noChangeArrowheads="1"/>
          </p:cNvSpPr>
          <p:nvPr/>
        </p:nvSpPr>
        <p:spPr bwMode="auto">
          <a:xfrm>
            <a:off x="599183" y="12789267"/>
            <a:ext cx="15021894" cy="877163"/>
          </a:xfrm>
          <a:prstGeom prst="rect">
            <a:avLst/>
          </a:prstGeom>
          <a:solidFill>
            <a:srgbClr val="FFCB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Background/Objectives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518581"/>
              </p:ext>
            </p:extLst>
          </p:nvPr>
        </p:nvGraphicFramePr>
        <p:xfrm>
          <a:off x="16764561" y="5735149"/>
          <a:ext cx="17527043" cy="5611513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252741"/>
                <a:gridCol w="2904233"/>
                <a:gridCol w="1263341"/>
                <a:gridCol w="1263341"/>
                <a:gridCol w="1263341"/>
                <a:gridCol w="1263341"/>
                <a:gridCol w="1263341"/>
                <a:gridCol w="1263341"/>
                <a:gridCol w="1263341"/>
                <a:gridCol w="1263341"/>
                <a:gridCol w="1263341"/>
              </a:tblGrid>
              <a:tr h="606324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3500" u="none" strike="noStrike" dirty="0">
                          <a:effectLst/>
                        </a:rPr>
                        <a:t>Table 1. The Relationship Between School and Substance Use</a:t>
                      </a:r>
                      <a:endParaRPr lang="en-US" sz="35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5017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Alcohol Use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Tobacco Products Use **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Other Substance Use***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0070"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u="none" strike="noStrike">
                          <a:effectLst/>
                        </a:rPr>
                        <a:t>Ø Alcohol (n=332) *</a:t>
                      </a:r>
                      <a:endParaRPr lang="es-ES_tradnl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u="none" strike="noStrike">
                          <a:effectLst/>
                        </a:rPr>
                        <a:t>⊕ Alcohol (n=86) *</a:t>
                      </a:r>
                      <a:endParaRPr lang="es-ES_tradnl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Ø Tobacco Product (n=195)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⊕ Tobacco Product (n=222)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Ø Other Substances (n=306)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⊕ Other Substances (n=110)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1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Highest Level of Education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High School or Less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83 (25.0)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22 (25.6)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u="none" strike="noStrike">
                          <a:effectLst/>
                        </a:rPr>
                        <a:t>0.9706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48 (24.6)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57 (25.7)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0.9546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77 (25.2)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28 (25.5)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0.9328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Associates or Bachelors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190 (57.2)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48 (55.8)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>
                          <a:effectLst/>
                        </a:rPr>
                        <a:t>111 (56.9)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126 (56.8)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175 (57.2)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61 (55.5)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Masters or Doctorate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59 (17.8)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16 (18.6)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36 (18.5)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39 (17.6)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54 (17.7)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21 (19.1)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1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Typical GPA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u="none" strike="noStrike">
                          <a:effectLst/>
                        </a:rPr>
                        <a:t>&lt;3.0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30 (9.1)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10 (11.6)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0.4718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11 (5.7)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28 (12.6)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0.0154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(8.2)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13 (11.8)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>
                          <a:effectLst/>
                        </a:rPr>
                        <a:t>0.2589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u="none" strike="noStrike">
                          <a:effectLst/>
                        </a:rPr>
                        <a:t>≥ 3.0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301 (90.9)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76 (88.4)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183 (94.3)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u="none" strike="noStrike">
                          <a:effectLst/>
                        </a:rPr>
                        <a:t>194 (87.4)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280 (91.8)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97 (88.2)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Ever Bullied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Yes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171 (51.5)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59 (69.4)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0.0031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109 (56.2)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>
                          <a:effectLst/>
                        </a:rPr>
                        <a:t>121 (54.5)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0.7308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161 (52.8)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69 (62.7)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0.0722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137631"/>
              </p:ext>
            </p:extLst>
          </p:nvPr>
        </p:nvGraphicFramePr>
        <p:xfrm>
          <a:off x="16764561" y="14531801"/>
          <a:ext cx="17507368" cy="678314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208805"/>
                <a:gridCol w="2857608"/>
                <a:gridCol w="1048995"/>
                <a:gridCol w="1048995"/>
                <a:gridCol w="1048995"/>
                <a:gridCol w="1048995"/>
                <a:gridCol w="1048995"/>
                <a:gridCol w="1048995"/>
                <a:gridCol w="1048995"/>
                <a:gridCol w="1048995"/>
                <a:gridCol w="1048995"/>
              </a:tblGrid>
              <a:tr h="439201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3500" u="none" strike="noStrike" dirty="0">
                          <a:effectLst/>
                        </a:rPr>
                        <a:t>Table 2. The Relationship Between Substance Use and Family Life</a:t>
                      </a:r>
                      <a:endParaRPr lang="en-US" sz="35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8481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Alcohol Use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Tobacco Products Use **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Other Substance Use***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05443"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u="none" strike="noStrike">
                          <a:effectLst/>
                        </a:rPr>
                        <a:t>Ø Alcohol (n=332) *</a:t>
                      </a:r>
                      <a:endParaRPr lang="es-ES_tradnl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u="none" strike="noStrike">
                          <a:effectLst/>
                        </a:rPr>
                        <a:t>⊕ Alcohol (n=86) *</a:t>
                      </a:r>
                      <a:endParaRPr lang="es-ES_tradnl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Ø Tobacco Product (n=195)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⊕ Tobacco Product (n=222)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Ø Other Substances (n=306)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⊕ Other Substances (n=110)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8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Family History of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Physical Health Problems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83 (25.3)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22 (25.8)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0.0200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47 (24.5)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57 (25.9)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0.8495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75 (24.8)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30 (27.5)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0.0652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Mental or Substance Use Disorders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85 (25.9)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34 (40.0)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58 (30.2)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61 (27.7)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79 (26.2)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39 (35.8)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8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Rules Enforcement at Home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&lt; Half the Time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36 (14.2)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19 (25.3)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0.0238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29 (18.2)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26 (15.5)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0.5044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32 (13.5)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23 (25.3)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0.0106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8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≥ Half the Time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217 (85.8)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56 (74.7)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130 (81.8)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142 (84.5)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205 (86.5)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68 (74.7)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8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Being Yourself Around Family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&lt; Half the Time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28 (8.5)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20 (23.3)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0.0003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22 (11.3)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26 (11.8)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u="none" strike="noStrike">
                          <a:effectLst/>
                        </a:rPr>
                        <a:t>0.8778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25 (8.2)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23 (20.9)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0.0004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8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≥ Half the Time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303 (91.5)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66 (76.7)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173 (88.7)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195 (88.2)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280 (91.8)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u="none" strike="noStrike">
                          <a:effectLst/>
                        </a:rPr>
                        <a:t>87 (79.1)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Being Abused by a Family Member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Yes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47 (14.2)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24 (27.9)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0.0025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30 (15.4)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40 (18.0)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0.4728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44 (14.4)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26 (23.6)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0.0260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848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Family Members Concerned About Drug / Alcohol Use in the Past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Yes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19 (5.8)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18 (20.9)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 (3.7)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30 (13.5)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0.0002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15 (5.0)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22 (20.0)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629220"/>
              </p:ext>
            </p:extLst>
          </p:nvPr>
        </p:nvGraphicFramePr>
        <p:xfrm>
          <a:off x="16527578" y="25293603"/>
          <a:ext cx="17981334" cy="666165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4393267"/>
                <a:gridCol w="1606428"/>
                <a:gridCol w="1384545"/>
                <a:gridCol w="1712931"/>
                <a:gridCol w="931905"/>
                <a:gridCol w="1633053"/>
                <a:gridCol w="1588676"/>
                <a:gridCol w="825402"/>
                <a:gridCol w="1606428"/>
                <a:gridCol w="1457130"/>
                <a:gridCol w="841569"/>
              </a:tblGrid>
              <a:tr h="443039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3500" u="none" strike="noStrike" dirty="0">
                          <a:effectLst/>
                        </a:rPr>
                        <a:t>Table </a:t>
                      </a:r>
                      <a:r>
                        <a:rPr lang="en-US" sz="3500" u="none" strike="noStrike" dirty="0" smtClean="0">
                          <a:effectLst/>
                        </a:rPr>
                        <a:t>3. </a:t>
                      </a:r>
                      <a:r>
                        <a:rPr lang="en-US" sz="3500" u="none" strike="noStrike" dirty="0">
                          <a:effectLst/>
                        </a:rPr>
                        <a:t>The Relationship Between Substance Use and Relationship Lifestyle</a:t>
                      </a:r>
                      <a:endParaRPr lang="en-US" sz="35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3039"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Alcohol Use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Tobacco Products Use **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Other Substance Use***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078"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u="none" strike="noStrike">
                          <a:effectLst/>
                        </a:rPr>
                        <a:t>Ø Alcohol (n=332) *</a:t>
                      </a:r>
                      <a:endParaRPr lang="es-ES_tradnl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2000" u="none" strike="noStrike" dirty="0">
                          <a:effectLst/>
                        </a:rPr>
                        <a:t>⊕ Alcohol (n=86) *</a:t>
                      </a:r>
                      <a:endParaRPr lang="es-ES_tradn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Ø Tobacco Product (n=195)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⊕ Tobacco Product (n=222)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Ø Other Substances (n=306)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⊕ Other Substances (n=110) *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Number of Relationships in the Past 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106 (31.9)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20 (23.3)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0.0840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71 (36.4)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55 (24.8)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0.0010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u="none" strike="noStrike">
                          <a:effectLst/>
                        </a:rPr>
                        <a:t>102 (33.3)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24 (21.8)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0.0062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178 (53.6)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46 (53.5)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105 (53.9)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119 (53.6)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164 (53.6)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59 (53.6)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000" u="none" strike="noStrike" dirty="0">
                          <a:effectLst/>
                        </a:rPr>
                        <a:t>≥ 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48 (14.5)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20 (23.3)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19 (9.7)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48 (21.6)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40 (13.1)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27 (24.6)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If Currently in Relationship: Using Drugs with Significant Other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Yes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2 (0.90)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17 (25.8)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8 (6.6)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11 (6.7)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0.9853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4 (2.0)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15 (17.7)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Frequency of Drug Use for Significant Other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Never/Rarely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209 (96.3)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51 (77.3)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108 (91.5)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151 (92.1)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0.5096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u="none" strike="noStrike">
                          <a:effectLst/>
                        </a:rPr>
                        <a:t>187 (94.9)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71 (84.5)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0.0121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Sometimes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4 (1.8)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 (9.1)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3 (2.5)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 (4.3)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 (2.5)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5 (6.0)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 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Often/Very Often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9 (13.6)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9 (13.6)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7 (5.9)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 (3.7)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5 (2.5)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8 (9.5)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000" u="none" strike="noStrike" dirty="0">
                          <a:effectLst/>
                        </a:rPr>
                        <a:t> 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Current Sexual Activity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Yes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126 (39.0)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62 (72.1)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77 (40.3)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111 (51.2)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0.0284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120 (40.0)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>
                          <a:effectLst/>
                        </a:rPr>
                        <a:t>67 (62.6)</a:t>
                      </a:r>
                      <a:endParaRPr lang="is-I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u="none" strike="noStrike" dirty="0">
                          <a:effectLst/>
                        </a:rPr>
                        <a:t>&lt;0.0001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0" name="Text Box 162"/>
          <p:cNvSpPr txBox="1">
            <a:spLocks noChangeArrowheads="1"/>
          </p:cNvSpPr>
          <p:nvPr/>
        </p:nvSpPr>
        <p:spPr bwMode="auto">
          <a:xfrm>
            <a:off x="35493885" y="19538168"/>
            <a:ext cx="15124928" cy="877163"/>
          </a:xfrm>
          <a:prstGeom prst="rect">
            <a:avLst/>
          </a:prstGeom>
          <a:solidFill>
            <a:srgbClr val="FFCB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71450" tIns="68580" rIns="68580" bIns="6858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7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Learned/Reflection</a:t>
            </a:r>
            <a:endParaRPr lang="en-US" sz="4800" dirty="0">
              <a:solidFill>
                <a:srgbClr val="0027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39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2719</TotalTime>
  <Words>1860</Words>
  <Application>Microsoft Macintosh PowerPoint</Application>
  <PresentationFormat>Custom</PresentationFormat>
  <Paragraphs>392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MS PGothic</vt:lpstr>
      <vt:lpstr>Times New Roman</vt:lpstr>
      <vt:lpstr>Arial</vt:lpstr>
      <vt:lpstr>Default Design</vt:lpstr>
      <vt:lpstr>PowerPoint Presentation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Hornsby</dc:creator>
  <cp:lastModifiedBy>Bazzi, Fadal</cp:lastModifiedBy>
  <cp:revision>248</cp:revision>
  <dcterms:created xsi:type="dcterms:W3CDTF">2016-06-05T10:41:26Z</dcterms:created>
  <dcterms:modified xsi:type="dcterms:W3CDTF">2019-12-16T20:57:23Z</dcterms:modified>
</cp:coreProperties>
</file>