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28" d="100"/>
          <a:sy n="28" d="100"/>
        </p:scale>
        <p:origin x="1728" y="44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1/10/20</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Reflecting on Experience: Developing a Creative Writing Practice in Medical School</a:t>
            </a:r>
          </a:p>
        </p:txBody>
      </p:sp>
      <p:sp>
        <p:nvSpPr>
          <p:cNvPr id="5" name="Text Box 123"/>
          <p:cNvSpPr txBox="1">
            <a:spLocks noChangeArrowheads="1"/>
          </p:cNvSpPr>
          <p:nvPr/>
        </p:nvSpPr>
        <p:spPr bwMode="auto">
          <a:xfrm>
            <a:off x="5715000" y="1237807"/>
            <a:ext cx="34290000" cy="198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Nolan Pearson, BA/BM, MM</a:t>
            </a:r>
            <a:endParaRPr lang="en-US" sz="4000" baseline="30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University of Michigan Medical School</a:t>
            </a: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Nolan Pearson</a:t>
            </a:r>
          </a:p>
          <a:p>
            <a:r>
              <a:rPr lang="en-US" sz="2400" dirty="0"/>
              <a:t>University of Michigan Medical School</a:t>
            </a:r>
          </a:p>
          <a:p>
            <a:r>
              <a:rPr lang="en-US" sz="2400" dirty="0" err="1"/>
              <a:t>nrpearso@med.umich.edu</a:t>
            </a:r>
            <a:endParaRPr lang="en-US" sz="2400" dirty="0"/>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5108304"/>
            <a:ext cx="20320000" cy="1828800"/>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600" dirty="0" err="1"/>
              <a:t>Rotenstein</a:t>
            </a:r>
            <a:r>
              <a:rPr lang="en-US" sz="1600" dirty="0"/>
              <a:t> LS, Ramos MA, Torre M, et al. Prevalence of Depression, Depressive Symptoms, and Suicidal Ideation Among Medical Students: A Systematic Review and Meta-Analysis. </a:t>
            </a:r>
            <a:r>
              <a:rPr lang="en-US" sz="1600" i="1" dirty="0"/>
              <a:t>JAMA.</a:t>
            </a:r>
            <a:r>
              <a:rPr lang="en-US" sz="1600" dirty="0"/>
              <a:t> 2016;316(21):2214–2236. doi:10.1001/jama.2016.17324</a:t>
            </a:r>
          </a:p>
          <a:p>
            <a:pPr marL="326442" indent="-326442">
              <a:buFont typeface="+mj-lt"/>
              <a:buAutoNum type="arabicPeriod"/>
            </a:pPr>
            <a:r>
              <a:rPr lang="en-US" sz="1600" dirty="0"/>
              <a:t>Rilke, Rainer Maria. “Turning Point.” </a:t>
            </a:r>
            <a:r>
              <a:rPr lang="en-US" sz="1600" i="1" dirty="0"/>
              <a:t>The Selected Poetry of Rainer Maria Rilke</a:t>
            </a:r>
            <a:r>
              <a:rPr lang="en-US" sz="1600" dirty="0"/>
              <a:t> (New York: Vintage International, 1989), Trans. Stephen Mitchell, 132-135. </a:t>
            </a:r>
          </a:p>
          <a:p>
            <a:pPr marL="326442" indent="-326442">
              <a:buFont typeface="+mj-lt"/>
              <a:buAutoNum type="arabicPeriod"/>
            </a:pPr>
            <a:r>
              <a:rPr lang="en-US" sz="1600" dirty="0"/>
              <a:t>McAdams, Dan. “Identity and the Life Story”. </a:t>
            </a:r>
            <a:r>
              <a:rPr lang="en-US" sz="1600" i="1" dirty="0"/>
              <a:t>Autobiographical Memory and the Construction of a Narrative Self: Developmental and Cultural Perspectives.</a:t>
            </a:r>
            <a:r>
              <a:rPr lang="en-US" sz="1600" dirty="0"/>
              <a:t> Ed. Robyn </a:t>
            </a:r>
            <a:r>
              <a:rPr lang="en-US" sz="1600" dirty="0" err="1"/>
              <a:t>Fivush</a:t>
            </a:r>
            <a:r>
              <a:rPr lang="en-US" sz="1600" dirty="0"/>
              <a:t> and Catherine A. Haden. (Mahwah: Lawrence Erlbaum Associates, 2003), p. 187-202. </a:t>
            </a:r>
          </a:p>
          <a:p>
            <a:pPr marL="326442" indent="-326442">
              <a:buFont typeface="+mj-lt"/>
              <a:buAutoNum type="arabicPeriod"/>
            </a:pPr>
            <a:r>
              <a:rPr lang="en-US" sz="1600" dirty="0"/>
              <a:t>Mary Jo </a:t>
            </a:r>
            <a:r>
              <a:rPr lang="en-US" sz="1600" dirty="0" err="1"/>
              <a:t>Kreitzer</a:t>
            </a:r>
            <a:r>
              <a:rPr lang="en-US" sz="1600" dirty="0"/>
              <a:t> &amp; </a:t>
            </a:r>
            <a:r>
              <a:rPr lang="en-US" sz="1600" dirty="0" err="1"/>
              <a:t>Maryanna</a:t>
            </a:r>
            <a:r>
              <a:rPr lang="en-US" sz="1600" dirty="0"/>
              <a:t> Klatt (2017) Educational innovations to foster resilience in the health professions, Medical Teacher, 39:2, 153-159, doi:10.1080/0142159X.2016.1248917</a:t>
            </a:r>
          </a:p>
          <a:p>
            <a:pPr marL="326442" indent="-326442">
              <a:buFont typeface="+mj-lt"/>
              <a:buAutoNum type="arabicPeriod"/>
            </a:pPr>
            <a:endParaRPr lang="en-US" sz="1200" dirty="0"/>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0" name="Text Box 189"/>
          <p:cNvSpPr txBox="1">
            <a:spLocks noChangeArrowheads="1"/>
          </p:cNvSpPr>
          <p:nvPr/>
        </p:nvSpPr>
        <p:spPr bwMode="auto">
          <a:xfrm>
            <a:off x="1463040" y="4572001"/>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In light of the recent focus on physician burnout and high rates of depression and anxiety among medical students, there are necessary efforts to find means of bolstering resilience.</a:t>
            </a:r>
            <a:r>
              <a:rPr lang="en-US" sz="2800" baseline="30000" dirty="0">
                <a:latin typeface="+mn-lt"/>
              </a:rPr>
              <a:t>1</a:t>
            </a:r>
            <a:r>
              <a:rPr lang="en-US" sz="2800" dirty="0">
                <a:latin typeface="+mn-lt"/>
              </a:rPr>
              <a:t> As medical trainees, it is important to find outlets for expressing and reflecting upon our joys and sorrows and to explore activities that foster empathy. In this project, a broadly-focused creative writing practice was developed that culminated in the production of both fiction and non-fiction works. Habits for incorporating these new skills were ingrained with the larger goal of building a sustainable and lifelong reflective writing practice during a medical career. </a:t>
            </a:r>
          </a:p>
        </p:txBody>
      </p:sp>
      <p:sp>
        <p:nvSpPr>
          <p:cNvPr id="32" name="Rectangle 31"/>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Abstract</a:t>
            </a:r>
          </a:p>
        </p:txBody>
      </p:sp>
      <p:sp>
        <p:nvSpPr>
          <p:cNvPr id="15" name="Text Box 194"/>
          <p:cNvSpPr txBox="1">
            <a:spLocks noChangeArrowheads="1"/>
          </p:cNvSpPr>
          <p:nvPr/>
        </p:nvSpPr>
        <p:spPr bwMode="auto">
          <a:xfrm>
            <a:off x="23243078" y="10969598"/>
            <a:ext cx="10149840" cy="1144928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A poem was accepted for publication by </a:t>
            </a:r>
            <a:r>
              <a:rPr lang="en-US" sz="2800" i="1" dirty="0">
                <a:latin typeface="+mn-lt"/>
              </a:rPr>
              <a:t>Pulse – voices from the heart of medicine</a:t>
            </a:r>
            <a:r>
              <a:rPr lang="en-US" sz="2800" dirty="0">
                <a:latin typeface="+mn-lt"/>
              </a:rPr>
              <a:t>. A short story remains in progress. A collection of clinical reflections was written for future personal reference. A medical journalism piece on meditation and mindfulness curricula in medical school was submitted for publication. A regular writing practice was established. </a:t>
            </a:r>
          </a:p>
          <a:p>
            <a:pPr eaLnBrk="1" hangingPunct="1"/>
            <a:endParaRPr lang="en-US" sz="2800" dirty="0">
              <a:latin typeface="+mn-lt"/>
            </a:endParaRPr>
          </a:p>
          <a:p>
            <a:pPr eaLnBrk="1" hangingPunct="1"/>
            <a:r>
              <a:rPr lang="en-US" sz="2800" dirty="0">
                <a:latin typeface="+mn-lt"/>
              </a:rPr>
              <a:t>    </a:t>
            </a:r>
            <a:r>
              <a:rPr lang="en-US" sz="2400" dirty="0">
                <a:latin typeface="+mn-lt"/>
              </a:rPr>
              <a:t>Sample haikus (unpublished):</a:t>
            </a:r>
          </a:p>
          <a:p>
            <a:pPr eaLnBrk="1" hangingPunct="1"/>
            <a:endParaRPr lang="en-US" sz="2800" dirty="0">
              <a:latin typeface="+mn-lt"/>
            </a:endParaRPr>
          </a:p>
          <a:p>
            <a:pPr eaLnBrk="1" hangingPunct="1"/>
            <a:endParaRPr lang="en-US" sz="2800" dirty="0">
              <a:latin typeface="+mn-lt"/>
            </a:endParaRPr>
          </a:p>
          <a:p>
            <a:pPr eaLnBrk="1" hangingPunct="1"/>
            <a:endParaRPr lang="en-US" sz="2800" dirty="0">
              <a:latin typeface="+mn-lt"/>
            </a:endParaRPr>
          </a:p>
          <a:p>
            <a:pPr eaLnBrk="1" hangingPunct="1"/>
            <a:endParaRPr lang="en-US" sz="2800" dirty="0">
              <a:latin typeface="+mn-lt"/>
            </a:endParaRPr>
          </a:p>
          <a:p>
            <a:pPr eaLnBrk="1" hangingPunct="1"/>
            <a:endParaRPr lang="en-US" sz="2800" dirty="0">
              <a:latin typeface="+mn-lt"/>
            </a:endParaRPr>
          </a:p>
          <a:p>
            <a:pPr eaLnBrk="1" hangingPunct="1"/>
            <a:r>
              <a:rPr lang="en-US" sz="2800" dirty="0">
                <a:latin typeface="+mn-lt"/>
              </a:rPr>
              <a:t>    </a:t>
            </a:r>
            <a:r>
              <a:rPr lang="en-US" sz="2400" dirty="0">
                <a:latin typeface="+mn-lt"/>
              </a:rPr>
              <a:t>Sample patient reflections (with modified identifiers): </a:t>
            </a:r>
          </a:p>
          <a:p>
            <a:pPr eaLnBrk="1" hangingPunct="1"/>
            <a:endParaRPr lang="en-US" sz="2800" dirty="0">
              <a:latin typeface="+mn-lt"/>
            </a:endParaRPr>
          </a:p>
          <a:p>
            <a:pPr eaLnBrk="1" hangingPunct="1"/>
            <a:r>
              <a:rPr lang="en-US" sz="2000" dirty="0">
                <a:latin typeface="+mn-lt"/>
              </a:rPr>
              <a:t>1) Mr. Wang is eighty-nine years old, and he is angry. Unrelentingly     angry. The clinic room is warm and crowded with him in a wheelchair, his middle-aged daughter, a Cantonese interpreter, Dr. Huff and me. Mr. Wang immigrated to San Francisco in the 1950s, and though he had no more than an eighth-grade education in China and never picked up fluent English, he had supported his family well with decades of work in the textile industry. Today he has no English, and little Cantonese either. However, he maintains a steady patter of loud syllables, rising to a full-blown yell at times as he points accusatorily at whomever is speaking. When Dr. Huff attempts a physical exam, he violently swats her arm away. He is not the only one who is angry today. His daughter Pam has read “DNAR” on an external chart, and she assures us that this is absolutely not their wish. We confirm that our documentation aligns with his goals of care, and that we will make special annotation that the outside note is incorrect. Making eye contact with Mr. Wang, he glares at me and shows his canine teeth. He jabs in the air in my direction and hollers. His eyes are furious, and I wonder what he sees and what he means to say. Mr. Wang has late-onset Alzheimer’s Disease.</a:t>
            </a:r>
          </a:p>
          <a:p>
            <a:pPr eaLnBrk="1" hangingPunct="1"/>
            <a:endParaRPr lang="en-US" sz="2000" dirty="0">
              <a:latin typeface="+mn-lt"/>
            </a:endParaRPr>
          </a:p>
        </p:txBody>
      </p:sp>
      <p:sp>
        <p:nvSpPr>
          <p:cNvPr id="33" name="Rectangle 32"/>
          <p:cNvSpPr/>
          <p:nvPr/>
        </p:nvSpPr>
        <p:spPr>
          <a:xfrm>
            <a:off x="1445722" y="9821144"/>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6853997"/>
            <a:ext cx="10149840" cy="1631215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mn-lt"/>
              </a:rPr>
              <a:t>Fiction: </a:t>
            </a:r>
            <a:r>
              <a:rPr lang="en-US" sz="2800" dirty="0">
                <a:latin typeface="+mn-lt"/>
              </a:rPr>
              <a:t>Within the Humanities Pathway of Excellence, a month-long creative writing elective that focused on reflecting on dementia and memory loss was built with the help of advisors in the Neurology and Psychiatry Departments. The goal at outset was to produce a short story for dissemination.  </a:t>
            </a:r>
          </a:p>
          <a:p>
            <a:pPr eaLnBrk="1" hangingPunct="1"/>
            <a:endParaRPr lang="en-US" sz="2800" dirty="0">
              <a:latin typeface="+mn-lt"/>
            </a:endParaRPr>
          </a:p>
          <a:p>
            <a:pPr marL="457200" indent="-457200" eaLnBrk="1" hangingPunct="1">
              <a:buFont typeface="Arial" panose="020B0604020202020204" pitchFamily="34" charset="0"/>
              <a:buChar char="•"/>
            </a:pPr>
            <a:r>
              <a:rPr lang="en-US" sz="2800" dirty="0">
                <a:latin typeface="+mn-lt"/>
              </a:rPr>
              <a:t>Two months of clinical cognitive neurology electives at Michigan Medicine and UCSF were completed, while keeping a weekly-updated reflection journal.</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Background reading included a creative writing manual, a syllabus of short stories and short story anthologies, and essays on themes of coping with dementia: personal narratives, caregiver responses, family dynamics, and provider experiences. </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During the elective month, the draft of an original short story was written.</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In response to an interview with a community member living with dementia at the Turner Senior Resource Center’s Silver Club, a long-form poem was written and shared in a public reading.</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Several additional poems (long form and haiku) were written based on my medical student experiences and prior experiences working as caregiver to a patient with Alzheimer Disease. </a:t>
            </a:r>
          </a:p>
          <a:p>
            <a:pPr marL="457200" indent="-457200" eaLnBrk="1" hangingPunct="1">
              <a:buFont typeface="Arial" panose="020B0604020202020204" pitchFamily="34" charset="0"/>
              <a:buChar char="•"/>
            </a:pPr>
            <a:endParaRPr lang="en-US" sz="2800" dirty="0">
              <a:latin typeface="+mn-lt"/>
            </a:endParaRPr>
          </a:p>
          <a:p>
            <a:pPr eaLnBrk="1" hangingPunct="1"/>
            <a:r>
              <a:rPr lang="en-US" sz="2800" b="1" dirty="0">
                <a:latin typeface="+mn-lt"/>
              </a:rPr>
              <a:t>Nonfiction: </a:t>
            </a:r>
          </a:p>
          <a:p>
            <a:pPr eaLnBrk="1" hangingPunct="1"/>
            <a:endParaRPr lang="en-US" sz="2800" dirty="0">
              <a:latin typeface="+mn-lt"/>
            </a:endParaRPr>
          </a:p>
          <a:p>
            <a:pPr marL="457200" indent="-457200" eaLnBrk="1" hangingPunct="1">
              <a:buFont typeface="Arial" panose="020B0604020202020204" pitchFamily="34" charset="0"/>
              <a:buChar char="•"/>
            </a:pPr>
            <a:r>
              <a:rPr lang="en-US" sz="2800" dirty="0">
                <a:latin typeface="+mn-lt"/>
              </a:rPr>
              <a:t>A 10-day silent meditation retreat served as inspiration for an investigative piece on the evidence for the risks and benefits of insight-based meditation on psychological well-being and the  inclusion of mindfulness and meditation in wellness curricula.</a:t>
            </a:r>
          </a:p>
          <a:p>
            <a:pPr marL="457200" indent="-457200" eaLnBrk="1" hangingPunct="1">
              <a:buFont typeface="Arial" panose="020B0604020202020204" pitchFamily="34" charset="0"/>
              <a:buChar char="•"/>
            </a:pPr>
            <a:endParaRPr lang="en-US" sz="2800" dirty="0">
              <a:latin typeface="+mn-lt"/>
            </a:endParaRPr>
          </a:p>
          <a:p>
            <a:pPr marL="457200" indent="-457200" eaLnBrk="1" hangingPunct="1">
              <a:buFont typeface="Arial" panose="020B0604020202020204" pitchFamily="34" charset="0"/>
              <a:buChar char="•"/>
            </a:pPr>
            <a:r>
              <a:rPr lang="en-US" sz="2800" dirty="0">
                <a:latin typeface="+mn-lt"/>
              </a:rPr>
              <a:t>A collection of clinical reflections on dementia patients seen in clinic throughout this experience was written and shared with advisors for feedback.</a:t>
            </a:r>
          </a:p>
        </p:txBody>
      </p:sp>
      <p:sp>
        <p:nvSpPr>
          <p:cNvPr id="34" name="Rectangle 33"/>
          <p:cNvSpPr/>
          <p:nvPr/>
        </p:nvSpPr>
        <p:spPr>
          <a:xfrm>
            <a:off x="12337816" y="625106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Approach</a:t>
            </a:r>
          </a:p>
        </p:txBody>
      </p:sp>
      <p:sp>
        <p:nvSpPr>
          <p:cNvPr id="12" name="Text Box 191"/>
          <p:cNvSpPr txBox="1">
            <a:spLocks noChangeArrowheads="1"/>
          </p:cNvSpPr>
          <p:nvPr/>
        </p:nvSpPr>
        <p:spPr bwMode="auto">
          <a:xfrm>
            <a:off x="34039923" y="13140102"/>
            <a:ext cx="10149840" cy="941796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Coming to medical school with a professional music background, I have an ingrained and practical respect for the work and commitment that underlies artistic achievement. Because of that, I tried to approach a project of developing basic creative writing skills from square one as a medical student with modest expectations. Despite that outlook, in the process of trying to lay the foundations of a new artistic outlet in synchrony with a new career path, I often struggled with feelings of inadequacy and incompetency as a writer. Necessary adjustments included resetting goals and exploring various writing styles to find a best fit. </a:t>
            </a:r>
          </a:p>
          <a:p>
            <a:pPr eaLnBrk="1" hangingPunct="1"/>
            <a:endParaRPr lang="en-US" sz="2800" dirty="0">
              <a:latin typeface="+mn-lt"/>
            </a:endParaRPr>
          </a:p>
          <a:p>
            <a:pPr eaLnBrk="1" hangingPunct="1"/>
            <a:r>
              <a:rPr lang="en-US" sz="2800" dirty="0">
                <a:latin typeface="+mn-lt"/>
              </a:rPr>
              <a:t>Though the outcomes of my project are humble, the steps I have taken embolden me to continue with this effort in residency and beyond. I would encourage other medical students to bolster their confidence and resilience, to more deeply understand their patients’ experiences, and perhaps to increase their empathy, by exploring a new creative modality. With realistic expectations and supportive advisors, embracing the role of being a “fish out of water” is congruent with the larger experience of being a medical student, and this is perhaps a uniquely appropriate time to find and develop new talents.</a:t>
            </a:r>
          </a:p>
        </p:txBody>
      </p:sp>
      <p:sp>
        <p:nvSpPr>
          <p:cNvPr id="35" name="Rectangle 34"/>
          <p:cNvSpPr/>
          <p:nvPr/>
        </p:nvSpPr>
        <p:spPr>
          <a:xfrm>
            <a:off x="34039923" y="12560787"/>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Reflection</a:t>
            </a:r>
          </a:p>
        </p:txBody>
      </p:sp>
      <p:sp>
        <p:nvSpPr>
          <p:cNvPr id="11" name="Text Box 190"/>
          <p:cNvSpPr txBox="1">
            <a:spLocks noChangeArrowheads="1"/>
          </p:cNvSpPr>
          <p:nvPr/>
        </p:nvSpPr>
        <p:spPr bwMode="auto">
          <a:xfrm>
            <a:off x="1445722" y="10392644"/>
            <a:ext cx="10149840" cy="12495728"/>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i="1" dirty="0">
                <a:latin typeface="+mn-lt"/>
              </a:rPr>
              <a:t>                Work of the eyes is done, now</a:t>
            </a:r>
          </a:p>
          <a:p>
            <a:r>
              <a:rPr lang="en-US" i="1" dirty="0">
                <a:latin typeface="+mn-lt"/>
              </a:rPr>
              <a:t>                go and do heart-work</a:t>
            </a:r>
          </a:p>
          <a:p>
            <a:r>
              <a:rPr lang="en-US" i="1" dirty="0">
                <a:latin typeface="+mn-lt"/>
              </a:rPr>
              <a:t>                on all the images imprisoned within you; for you</a:t>
            </a:r>
          </a:p>
          <a:p>
            <a:r>
              <a:rPr lang="en-US" i="1" dirty="0">
                <a:latin typeface="+mn-lt"/>
              </a:rPr>
              <a:t>                overpowered them: but even now you don’t know them.</a:t>
            </a:r>
            <a:r>
              <a:rPr lang="en-US" baseline="30000" dirty="0">
                <a:latin typeface="+mn-lt"/>
              </a:rPr>
              <a:t>2</a:t>
            </a:r>
            <a:endParaRPr lang="en-US" sz="2800" baseline="30000" dirty="0">
              <a:latin typeface="+mn-lt"/>
            </a:endParaRPr>
          </a:p>
          <a:p>
            <a:endParaRPr lang="en-US" sz="2800" dirty="0">
              <a:latin typeface="+mn-lt"/>
            </a:endParaRPr>
          </a:p>
          <a:p>
            <a:pPr eaLnBrk="1" hangingPunct="1"/>
            <a:r>
              <a:rPr lang="en-US" sz="2800" dirty="0">
                <a:latin typeface="+mn-lt"/>
              </a:rPr>
              <a:t>Philosopher and education reformer John Dewey is often attributed (though perhaps erroneously) with the aphorism that we learn not by experience but by reflecting on that experience. As medical trainees, we are exposed to a steady stream of emotionally charged experiences with scant time to process and learn from them. We can perhaps look for guidance to a long tradition of physician-writers -- Anton Chekhov, William Carlos Williams, Abraham </a:t>
            </a:r>
            <a:r>
              <a:rPr lang="en-US" sz="2800" dirty="0" err="1">
                <a:latin typeface="+mn-lt"/>
              </a:rPr>
              <a:t>Verghese</a:t>
            </a:r>
            <a:r>
              <a:rPr lang="en-US" sz="2800" dirty="0">
                <a:latin typeface="+mn-lt"/>
              </a:rPr>
              <a:t>, Oliver Sacks, Perri </a:t>
            </a:r>
            <a:r>
              <a:rPr lang="en-US" sz="2800" dirty="0" err="1">
                <a:latin typeface="+mn-lt"/>
              </a:rPr>
              <a:t>Klass</a:t>
            </a:r>
            <a:r>
              <a:rPr lang="en-US" sz="2800" dirty="0">
                <a:latin typeface="+mn-lt"/>
              </a:rPr>
              <a:t> -- that utilized fiction and non-fiction as means of making sense of this profession and the human condition. </a:t>
            </a:r>
          </a:p>
          <a:p>
            <a:pPr eaLnBrk="1" hangingPunct="1"/>
            <a:endParaRPr lang="en-US" sz="2800" dirty="0">
              <a:latin typeface="+mn-lt"/>
            </a:endParaRPr>
          </a:p>
          <a:p>
            <a:pPr eaLnBrk="1" hangingPunct="1"/>
            <a:r>
              <a:rPr lang="en-US" sz="2800" dirty="0">
                <a:latin typeface="+mn-lt"/>
              </a:rPr>
              <a:t>Social psychologist Dan McAdams advocates a “life-story theory of identity” in which the conscious and selective appropriation of our life experiences is imaginatively manipulated and construed by the individual in order to make sense of his or her life, and that building upon this natural process with intentionality may be linked to improved mental health.</a:t>
            </a:r>
            <a:r>
              <a:rPr lang="en-US" sz="2800" baseline="30000" dirty="0">
                <a:latin typeface="+mn-lt"/>
              </a:rPr>
              <a:t>3</a:t>
            </a:r>
            <a:r>
              <a:rPr lang="en-US" sz="2800" dirty="0">
                <a:latin typeface="+mn-lt"/>
              </a:rPr>
              <a:t> By extension, there is mutually therapeutic value in examining the narratives of our patients to  construct meaning in a focused manner.</a:t>
            </a:r>
          </a:p>
          <a:p>
            <a:pPr eaLnBrk="1" hangingPunct="1"/>
            <a:endParaRPr lang="en-US" sz="2800" dirty="0">
              <a:latin typeface="+mn-lt"/>
            </a:endParaRPr>
          </a:p>
          <a:p>
            <a:pPr eaLnBrk="1" hangingPunct="1"/>
            <a:r>
              <a:rPr lang="en-US" sz="2800" dirty="0">
                <a:latin typeface="+mn-lt"/>
              </a:rPr>
              <a:t>Curricular innovators in medical education have suggested that  incorporating creative writing may help preempt burnout.</a:t>
            </a:r>
            <a:r>
              <a:rPr lang="en-US" sz="2800" baseline="30000" dirty="0">
                <a:latin typeface="+mn-lt"/>
              </a:rPr>
              <a:t>4</a:t>
            </a:r>
            <a:r>
              <a:rPr lang="en-US" sz="2800" dirty="0">
                <a:latin typeface="+mn-lt"/>
              </a:rPr>
              <a:t> As part of a longitudinal and flexibly organized creative writing project, planned experiences, patient interviews, and clinical encounters</a:t>
            </a:r>
          </a:p>
        </p:txBody>
      </p:sp>
      <p:sp>
        <p:nvSpPr>
          <p:cNvPr id="45" name="Rectangle 44"/>
          <p:cNvSpPr/>
          <p:nvPr/>
        </p:nvSpPr>
        <p:spPr>
          <a:xfrm>
            <a:off x="23225760" y="10398098"/>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pic>
        <p:nvPicPr>
          <p:cNvPr id="39" name="Picture 2" descr="Signature-Vertical-Bug.eps">
            <a:extLst>
              <a:ext uri="{FF2B5EF4-FFF2-40B4-BE49-F238E27FC236}">
                <a16:creationId xmlns:a16="http://schemas.microsoft.com/office/drawing/2014/main" id="{C3B11D59-CA7A-2C46-BE57-1EAEED0114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2" y="582722"/>
            <a:ext cx="23368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Signature-Vertical-Bug.eps">
            <a:extLst>
              <a:ext uri="{FF2B5EF4-FFF2-40B4-BE49-F238E27FC236}">
                <a16:creationId xmlns:a16="http://schemas.microsoft.com/office/drawing/2014/main" id="{26D77C86-3771-104C-8F23-230049E840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73598" y="494896"/>
            <a:ext cx="23368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45">
            <a:extLst>
              <a:ext uri="{FF2B5EF4-FFF2-40B4-BE49-F238E27FC236}">
                <a16:creationId xmlns:a16="http://schemas.microsoft.com/office/drawing/2014/main" id="{02172A54-B755-C442-9DB5-A64AFC583F9A}"/>
              </a:ext>
            </a:extLst>
          </p:cNvPr>
          <p:cNvSpPr/>
          <p:nvPr/>
        </p:nvSpPr>
        <p:spPr>
          <a:xfrm>
            <a:off x="23200819" y="4022485"/>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Obstacles and Modifications</a:t>
            </a:r>
          </a:p>
        </p:txBody>
      </p:sp>
      <p:sp>
        <p:nvSpPr>
          <p:cNvPr id="47" name="Text Box 189">
            <a:extLst>
              <a:ext uri="{FF2B5EF4-FFF2-40B4-BE49-F238E27FC236}">
                <a16:creationId xmlns:a16="http://schemas.microsoft.com/office/drawing/2014/main" id="{CEE06C11-346A-3F48-828E-F363807E2598}"/>
              </a:ext>
            </a:extLst>
          </p:cNvPr>
          <p:cNvSpPr txBox="1">
            <a:spLocks noChangeArrowheads="1"/>
          </p:cNvSpPr>
          <p:nvPr/>
        </p:nvSpPr>
        <p:spPr bwMode="auto">
          <a:xfrm>
            <a:off x="23212941" y="4606519"/>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The initial project was to produce a short story acceptable for dissemination, but it became clear that this was an overly ambitious first step as novice writer, and that my writing style was perhaps better suited for nonfiction. </a:t>
            </a:r>
          </a:p>
          <a:p>
            <a:pPr eaLnBrk="1" hangingPunct="1"/>
            <a:endParaRPr lang="en-US" sz="2800" dirty="0">
              <a:latin typeface="Calibri" pitchFamily="34" charset="0"/>
            </a:endParaRPr>
          </a:p>
          <a:p>
            <a:pPr eaLnBrk="1" hangingPunct="1"/>
            <a:r>
              <a:rPr lang="en-US" sz="2800" dirty="0">
                <a:latin typeface="Calibri" pitchFamily="34" charset="0"/>
              </a:rPr>
              <a:t>Modifications to my project included regular discussion with my advisor with goal-setting adjustments toward smaller, realizable steps: short poems, journal responses, and selecting an alternate current issues topic to research and on which to write a nonfiction medical student perspective.</a:t>
            </a:r>
          </a:p>
        </p:txBody>
      </p:sp>
      <p:sp>
        <p:nvSpPr>
          <p:cNvPr id="28" name="TextBox 27">
            <a:extLst>
              <a:ext uri="{FF2B5EF4-FFF2-40B4-BE49-F238E27FC236}">
                <a16:creationId xmlns:a16="http://schemas.microsoft.com/office/drawing/2014/main" id="{242861E3-997E-A441-B6B4-664EB92A5101}"/>
              </a:ext>
            </a:extLst>
          </p:cNvPr>
          <p:cNvSpPr txBox="1"/>
          <p:nvPr/>
        </p:nvSpPr>
        <p:spPr>
          <a:xfrm>
            <a:off x="24401496" y="15040144"/>
            <a:ext cx="2396836" cy="1015663"/>
          </a:xfrm>
          <a:prstGeom prst="rect">
            <a:avLst/>
          </a:prstGeom>
          <a:noFill/>
        </p:spPr>
        <p:txBody>
          <a:bodyPr wrap="square" rtlCol="0">
            <a:spAutoFit/>
          </a:bodyPr>
          <a:lstStyle/>
          <a:p>
            <a:r>
              <a:rPr lang="en-US" sz="2000" dirty="0"/>
              <a:t>hushed blanket</a:t>
            </a:r>
          </a:p>
          <a:p>
            <a:r>
              <a:rPr lang="en-US" sz="2000" dirty="0"/>
              <a:t>of rusty foliage</a:t>
            </a:r>
          </a:p>
          <a:p>
            <a:r>
              <a:rPr lang="en-US" sz="2000" dirty="0"/>
              <a:t>in the trauma bay</a:t>
            </a:r>
          </a:p>
        </p:txBody>
      </p:sp>
      <p:sp>
        <p:nvSpPr>
          <p:cNvPr id="29" name="TextBox 28">
            <a:extLst>
              <a:ext uri="{FF2B5EF4-FFF2-40B4-BE49-F238E27FC236}">
                <a16:creationId xmlns:a16="http://schemas.microsoft.com/office/drawing/2014/main" id="{1D7EA6A4-39C3-A54D-B860-5AE09C41F1B5}"/>
              </a:ext>
            </a:extLst>
          </p:cNvPr>
          <p:cNvSpPr txBox="1"/>
          <p:nvPr/>
        </p:nvSpPr>
        <p:spPr>
          <a:xfrm>
            <a:off x="27445337" y="15024989"/>
            <a:ext cx="2223655" cy="1015663"/>
          </a:xfrm>
          <a:prstGeom prst="rect">
            <a:avLst/>
          </a:prstGeom>
          <a:noFill/>
        </p:spPr>
        <p:txBody>
          <a:bodyPr wrap="square" rtlCol="0">
            <a:spAutoFit/>
          </a:bodyPr>
          <a:lstStyle/>
          <a:p>
            <a:r>
              <a:rPr lang="en-US" sz="2000" dirty="0"/>
              <a:t>-aphasia-</a:t>
            </a:r>
          </a:p>
          <a:p>
            <a:r>
              <a:rPr lang="en-US" sz="2000" dirty="0"/>
              <a:t>Grandma chuckles:</a:t>
            </a:r>
          </a:p>
          <a:p>
            <a:r>
              <a:rPr lang="en-US" sz="2000" dirty="0"/>
              <a:t>“what’s-his-name.”</a:t>
            </a:r>
          </a:p>
        </p:txBody>
      </p:sp>
      <p:sp>
        <p:nvSpPr>
          <p:cNvPr id="54" name="Text Box 189">
            <a:extLst>
              <a:ext uri="{FF2B5EF4-FFF2-40B4-BE49-F238E27FC236}">
                <a16:creationId xmlns:a16="http://schemas.microsoft.com/office/drawing/2014/main" id="{756699E8-8C6A-1641-90C4-F6222C7523DD}"/>
              </a:ext>
            </a:extLst>
          </p:cNvPr>
          <p:cNvSpPr txBox="1">
            <a:spLocks noChangeArrowheads="1"/>
          </p:cNvSpPr>
          <p:nvPr/>
        </p:nvSpPr>
        <p:spPr bwMode="auto">
          <a:xfrm>
            <a:off x="34060705" y="3961132"/>
            <a:ext cx="10149840" cy="7755969"/>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000" dirty="0">
                <a:latin typeface="+mn-lt"/>
              </a:rPr>
              <a:t>2) Despite a slight stoop and shuffle in her gait, Marcia is vital and laughs easily. At fifty-seven, there is ample gray in the thick and unruly hair that sometimes falls into her face. She tremulously sweeps it aside. Her expression is open, but as our chat goes along, her eyes become agitated as she searches for words and for focus. She and John, her husband, are the type of couple who look more and more alike the longer they have been together: twenty years. They are overweight but fit, dressed in shorts, colorful oversized t-shirts, and sturdy hiking sandals. Though she has great trouble finishing her sentences, her words occasionally flow effortlessly while they reminisce about favorite travel experiences: Turkey, Vietnam, Iceland, Mexico. Last winter before she became ill, she and Mike made it to the UK for the first time. That will have been their last major trip. During our naming test, she simply does not know what a “hammock” is. Those are trees, but the thing in the middle? “I don’t know!” John is incredulous: what a funny story they have about a hammock. The first time they went camping, Marcia set theirs up and plopped down for a rest, but was immediately ejected out onto the ground and had the breath knocked out of her. She laughs at his retelling of the story, but still has no concept of the object itself. The neurological exam takes a lot out of her too, and the mood in the room darkens. Everything is difficult, and Marcia becomes tearful as her frustration builds. She startles to Dr. </a:t>
            </a:r>
            <a:r>
              <a:rPr lang="en-US" sz="2000" dirty="0" err="1">
                <a:latin typeface="+mn-lt"/>
              </a:rPr>
              <a:t>Geschwind’s</a:t>
            </a:r>
            <a:r>
              <a:rPr lang="en-US" sz="2000" dirty="0">
                <a:latin typeface="+mn-lt"/>
              </a:rPr>
              <a:t> touch. She cannot follow complex instructions. She cannot demonstrate how she might saw a piece of wood. Her convivial personality resurfaces when asked to pretend she is throwing a ball. Glimpses of an erstwhile class-clown peek through her confusion: she rolls her eyes and lobs an imaginary softball with an aggressively awkward motion. She laughs. Never would it have been any less awkward, she has never been anything close to an athlete! John finishes the majority of her thoughts during this research visit. “We have had one brain as long as we’ve been together,” he says. “I’m just carrying more of the weight now”. Marcia has sporadic Creutzfeldt-Jakob disease.</a:t>
            </a:r>
          </a:p>
        </p:txBody>
      </p:sp>
      <p:sp>
        <p:nvSpPr>
          <p:cNvPr id="55" name="Text Box 189">
            <a:extLst>
              <a:ext uri="{FF2B5EF4-FFF2-40B4-BE49-F238E27FC236}">
                <a16:creationId xmlns:a16="http://schemas.microsoft.com/office/drawing/2014/main" id="{D081373B-1C3C-7B4C-988E-AEBFC7A0AA8B}"/>
              </a:ext>
            </a:extLst>
          </p:cNvPr>
          <p:cNvSpPr txBox="1">
            <a:spLocks noChangeArrowheads="1"/>
          </p:cNvSpPr>
          <p:nvPr/>
        </p:nvSpPr>
        <p:spPr bwMode="auto">
          <a:xfrm>
            <a:off x="12340934" y="4003766"/>
            <a:ext cx="10149840" cy="209288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were followed up with reflective writing in multiple formats. I aimed to develop creative writing skills and habits as a medical student that I might carry forward in my future practice as physician.</a:t>
            </a:r>
          </a:p>
        </p:txBody>
      </p:sp>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3882</TotalTime>
  <Words>1826</Words>
  <Application>Microsoft Macintosh PowerPoint</Application>
  <PresentationFormat>Custom</PresentationFormat>
  <Paragraphs>71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Nolan Pearson</cp:lastModifiedBy>
  <cp:revision>124</cp:revision>
  <cp:lastPrinted>2013-02-12T02:21:55Z</cp:lastPrinted>
  <dcterms:created xsi:type="dcterms:W3CDTF">2013-02-10T21:14:48Z</dcterms:created>
  <dcterms:modified xsi:type="dcterms:W3CDTF">2020-01-11T20:42:01Z</dcterms:modified>
</cp:coreProperties>
</file>