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6576000" cy="27432000"/>
  <p:notesSz cx="9296400" cy="7010400"/>
  <p:defaultTextStyle>
    <a:defPPr>
      <a:defRPr lang="en-US"/>
    </a:defPPr>
    <a:lvl1pPr algn="l" rtl="0" fontAlgn="base">
      <a:spcBef>
        <a:spcPct val="0"/>
      </a:spcBef>
      <a:spcAft>
        <a:spcPct val="0"/>
      </a:spcAft>
      <a:defRPr sz="7400" kern="1200">
        <a:solidFill>
          <a:schemeClr val="tx1"/>
        </a:solidFill>
        <a:latin typeface="Arial" charset="0"/>
        <a:ea typeface="+mn-ea"/>
        <a:cs typeface="+mn-cs"/>
      </a:defRPr>
    </a:lvl1pPr>
    <a:lvl2pPr marL="470151" algn="l" rtl="0" fontAlgn="base">
      <a:spcBef>
        <a:spcPct val="0"/>
      </a:spcBef>
      <a:spcAft>
        <a:spcPct val="0"/>
      </a:spcAft>
      <a:defRPr sz="7400" kern="1200">
        <a:solidFill>
          <a:schemeClr val="tx1"/>
        </a:solidFill>
        <a:latin typeface="Arial" charset="0"/>
        <a:ea typeface="+mn-ea"/>
        <a:cs typeface="+mn-cs"/>
      </a:defRPr>
    </a:lvl2pPr>
    <a:lvl3pPr marL="940302" algn="l" rtl="0" fontAlgn="base">
      <a:spcBef>
        <a:spcPct val="0"/>
      </a:spcBef>
      <a:spcAft>
        <a:spcPct val="0"/>
      </a:spcAft>
      <a:defRPr sz="7400" kern="1200">
        <a:solidFill>
          <a:schemeClr val="tx1"/>
        </a:solidFill>
        <a:latin typeface="Arial" charset="0"/>
        <a:ea typeface="+mn-ea"/>
        <a:cs typeface="+mn-cs"/>
      </a:defRPr>
    </a:lvl3pPr>
    <a:lvl4pPr marL="1410453" algn="l" rtl="0" fontAlgn="base">
      <a:spcBef>
        <a:spcPct val="0"/>
      </a:spcBef>
      <a:spcAft>
        <a:spcPct val="0"/>
      </a:spcAft>
      <a:defRPr sz="7400" kern="1200">
        <a:solidFill>
          <a:schemeClr val="tx1"/>
        </a:solidFill>
        <a:latin typeface="Arial" charset="0"/>
        <a:ea typeface="+mn-ea"/>
        <a:cs typeface="+mn-cs"/>
      </a:defRPr>
    </a:lvl4pPr>
    <a:lvl5pPr marL="1880605" algn="l" rtl="0" fontAlgn="base">
      <a:spcBef>
        <a:spcPct val="0"/>
      </a:spcBef>
      <a:spcAft>
        <a:spcPct val="0"/>
      </a:spcAft>
      <a:defRPr sz="7400" kern="1200">
        <a:solidFill>
          <a:schemeClr val="tx1"/>
        </a:solidFill>
        <a:latin typeface="Arial" charset="0"/>
        <a:ea typeface="+mn-ea"/>
        <a:cs typeface="+mn-cs"/>
      </a:defRPr>
    </a:lvl5pPr>
    <a:lvl6pPr marL="2350756" algn="l" defTabSz="940302" rtl="0" eaLnBrk="1" latinLnBrk="0" hangingPunct="1">
      <a:defRPr sz="7400" kern="1200">
        <a:solidFill>
          <a:schemeClr val="tx1"/>
        </a:solidFill>
        <a:latin typeface="Arial" charset="0"/>
        <a:ea typeface="+mn-ea"/>
        <a:cs typeface="+mn-cs"/>
      </a:defRPr>
    </a:lvl6pPr>
    <a:lvl7pPr marL="2820907" algn="l" defTabSz="940302" rtl="0" eaLnBrk="1" latinLnBrk="0" hangingPunct="1">
      <a:defRPr sz="7400" kern="1200">
        <a:solidFill>
          <a:schemeClr val="tx1"/>
        </a:solidFill>
        <a:latin typeface="Arial" charset="0"/>
        <a:ea typeface="+mn-ea"/>
        <a:cs typeface="+mn-cs"/>
      </a:defRPr>
    </a:lvl7pPr>
    <a:lvl8pPr marL="3291058" algn="l" defTabSz="940302" rtl="0" eaLnBrk="1" latinLnBrk="0" hangingPunct="1">
      <a:defRPr sz="7400" kern="1200">
        <a:solidFill>
          <a:schemeClr val="tx1"/>
        </a:solidFill>
        <a:latin typeface="Arial" charset="0"/>
        <a:ea typeface="+mn-ea"/>
        <a:cs typeface="+mn-cs"/>
      </a:defRPr>
    </a:lvl8pPr>
    <a:lvl9pPr marL="3761209" algn="l" defTabSz="940302" rtl="0" eaLnBrk="1" latinLnBrk="0" hangingPunct="1">
      <a:defRPr sz="7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640" userDrawn="1">
          <p15:clr>
            <a:srgbClr val="A4A3A4"/>
          </p15:clr>
        </p15:guide>
        <p15:guide id="2" pos="115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0000"/>
    <a:srgbClr val="0000FF"/>
    <a:srgbClr val="BBE0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806" autoAdjust="0"/>
    <p:restoredTop sz="95221" autoAdjust="0"/>
  </p:normalViewPr>
  <p:slideViewPr>
    <p:cSldViewPr snapToGrid="0">
      <p:cViewPr varScale="1">
        <p:scale>
          <a:sx n="10" d="100"/>
          <a:sy n="10" d="100"/>
        </p:scale>
        <p:origin x="1608" y="174"/>
      </p:cViewPr>
      <p:guideLst>
        <p:guide orient="horz" pos="8640"/>
        <p:guide pos="11520"/>
      </p:guideLst>
    </p:cSldViewPr>
  </p:slideViewPr>
  <p:outlineViewPr>
    <p:cViewPr>
      <p:scale>
        <a:sx n="33" d="100"/>
        <a:sy n="33" d="100"/>
      </p:scale>
      <p:origin x="21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29066" cy="349743"/>
          </a:xfrm>
          <a:prstGeom prst="rect">
            <a:avLst/>
          </a:prstGeom>
          <a:noFill/>
          <a:ln w="9525">
            <a:noFill/>
            <a:miter lim="800000"/>
            <a:headEnd/>
            <a:tailEnd/>
          </a:ln>
          <a:effectLst/>
        </p:spPr>
        <p:txBody>
          <a:bodyPr vert="horz" wrap="square" lIns="93112" tIns="46557" rIns="93112" bIns="46557" numCol="1" anchor="t" anchorCtr="0" compatLnSpc="1">
            <a:prstTxWarp prst="textNoShape">
              <a:avLst/>
            </a:prstTxWarp>
          </a:bodyPr>
          <a:lstStyle>
            <a:lvl1pPr defTabSz="930907">
              <a:defRPr sz="1200"/>
            </a:lvl1pPr>
          </a:lstStyle>
          <a:p>
            <a:pPr>
              <a:defRPr/>
            </a:pPr>
            <a:endParaRPr lang="en-US" dirty="0"/>
          </a:p>
        </p:txBody>
      </p:sp>
      <p:sp>
        <p:nvSpPr>
          <p:cNvPr id="3075" name="Rectangle 3"/>
          <p:cNvSpPr>
            <a:spLocks noGrp="1" noChangeArrowheads="1"/>
          </p:cNvSpPr>
          <p:nvPr>
            <p:ph type="dt" sz="quarter" idx="1"/>
          </p:nvPr>
        </p:nvSpPr>
        <p:spPr bwMode="auto">
          <a:xfrm>
            <a:off x="5265674" y="0"/>
            <a:ext cx="4028514" cy="349743"/>
          </a:xfrm>
          <a:prstGeom prst="rect">
            <a:avLst/>
          </a:prstGeom>
          <a:noFill/>
          <a:ln w="9525">
            <a:noFill/>
            <a:miter lim="800000"/>
            <a:headEnd/>
            <a:tailEnd/>
          </a:ln>
          <a:effectLst/>
        </p:spPr>
        <p:txBody>
          <a:bodyPr vert="horz" wrap="square" lIns="93112" tIns="46557" rIns="93112" bIns="46557" numCol="1" anchor="t" anchorCtr="0" compatLnSpc="1">
            <a:prstTxWarp prst="textNoShape">
              <a:avLst/>
            </a:prstTxWarp>
          </a:bodyPr>
          <a:lstStyle>
            <a:lvl1pPr algn="r" defTabSz="930907">
              <a:defRPr sz="1200"/>
            </a:lvl1pPr>
          </a:lstStyle>
          <a:p>
            <a:pPr>
              <a:defRPr/>
            </a:pPr>
            <a:endParaRPr lang="en-US" dirty="0"/>
          </a:p>
        </p:txBody>
      </p:sp>
      <p:sp>
        <p:nvSpPr>
          <p:cNvPr id="3076" name="Rectangle 4"/>
          <p:cNvSpPr>
            <a:spLocks noGrp="1" noChangeArrowheads="1"/>
          </p:cNvSpPr>
          <p:nvPr>
            <p:ph type="ftr" sz="quarter" idx="2"/>
          </p:nvPr>
        </p:nvSpPr>
        <p:spPr bwMode="auto">
          <a:xfrm>
            <a:off x="0" y="6658121"/>
            <a:ext cx="4029066" cy="351012"/>
          </a:xfrm>
          <a:prstGeom prst="rect">
            <a:avLst/>
          </a:prstGeom>
          <a:noFill/>
          <a:ln w="9525">
            <a:noFill/>
            <a:miter lim="800000"/>
            <a:headEnd/>
            <a:tailEnd/>
          </a:ln>
          <a:effectLst/>
        </p:spPr>
        <p:txBody>
          <a:bodyPr vert="horz" wrap="square" lIns="93112" tIns="46557" rIns="93112" bIns="46557" numCol="1" anchor="b" anchorCtr="0" compatLnSpc="1">
            <a:prstTxWarp prst="textNoShape">
              <a:avLst/>
            </a:prstTxWarp>
          </a:bodyPr>
          <a:lstStyle>
            <a:lvl1pPr defTabSz="930907">
              <a:defRPr sz="1200"/>
            </a:lvl1pPr>
          </a:lstStyle>
          <a:p>
            <a:pPr>
              <a:defRPr/>
            </a:pPr>
            <a:endParaRPr lang="en-US" dirty="0"/>
          </a:p>
        </p:txBody>
      </p:sp>
      <p:sp>
        <p:nvSpPr>
          <p:cNvPr id="3077" name="Rectangle 5"/>
          <p:cNvSpPr>
            <a:spLocks noGrp="1" noChangeArrowheads="1"/>
          </p:cNvSpPr>
          <p:nvPr>
            <p:ph type="sldNum" sz="quarter" idx="3"/>
          </p:nvPr>
        </p:nvSpPr>
        <p:spPr bwMode="auto">
          <a:xfrm>
            <a:off x="5265674" y="6658121"/>
            <a:ext cx="4028514" cy="351012"/>
          </a:xfrm>
          <a:prstGeom prst="rect">
            <a:avLst/>
          </a:prstGeom>
          <a:noFill/>
          <a:ln w="9525">
            <a:noFill/>
            <a:miter lim="800000"/>
            <a:headEnd/>
            <a:tailEnd/>
          </a:ln>
          <a:effectLst/>
        </p:spPr>
        <p:txBody>
          <a:bodyPr vert="horz" wrap="square" lIns="93112" tIns="46557" rIns="93112" bIns="46557" numCol="1" anchor="b" anchorCtr="0" compatLnSpc="1">
            <a:prstTxWarp prst="textNoShape">
              <a:avLst/>
            </a:prstTxWarp>
          </a:bodyPr>
          <a:lstStyle>
            <a:lvl1pPr algn="r" defTabSz="930907">
              <a:defRPr sz="1200"/>
            </a:lvl1pPr>
          </a:lstStyle>
          <a:p>
            <a:pPr>
              <a:defRPr/>
            </a:pPr>
            <a:fld id="{C7244816-7693-4999-913F-A00080CCD94F}" type="slidenum">
              <a:rPr lang="en-US"/>
              <a:pPr>
                <a:defRPr/>
              </a:pPr>
              <a:t>‹#›</a:t>
            </a:fld>
            <a:endParaRPr lang="en-US" dirty="0"/>
          </a:p>
        </p:txBody>
      </p:sp>
    </p:spTree>
    <p:extLst>
      <p:ext uri="{BB962C8B-B14F-4D97-AF65-F5344CB8AC3E}">
        <p14:creationId xmlns:p14="http://schemas.microsoft.com/office/powerpoint/2010/main" val="2265105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1865C5AD-D4B3-447B-B809-13E7CA364958}" type="datetimeFigureOut">
              <a:rPr lang="en-US" smtClean="0"/>
              <a:t>1/22/2020</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30575"/>
            <a:ext cx="7435850" cy="31543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7975"/>
            <a:ext cx="4029075" cy="3508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7975"/>
            <a:ext cx="4029075" cy="350838"/>
          </a:xfrm>
          <a:prstGeom prst="rect">
            <a:avLst/>
          </a:prstGeom>
        </p:spPr>
        <p:txBody>
          <a:bodyPr vert="horz" lIns="91440" tIns="45720" rIns="91440" bIns="45720" rtlCol="0" anchor="b"/>
          <a:lstStyle>
            <a:lvl1pPr algn="r">
              <a:defRPr sz="1200"/>
            </a:lvl1pPr>
          </a:lstStyle>
          <a:p>
            <a:fld id="{B70E8585-4633-4908-B3E8-055796B383B8}" type="slidenum">
              <a:rPr lang="en-US" smtClean="0"/>
              <a:t>‹#›</a:t>
            </a:fld>
            <a:endParaRPr lang="en-US"/>
          </a:p>
        </p:txBody>
      </p:sp>
    </p:spTree>
    <p:extLst>
      <p:ext uri="{BB962C8B-B14F-4D97-AF65-F5344CB8AC3E}">
        <p14:creationId xmlns:p14="http://schemas.microsoft.com/office/powerpoint/2010/main" val="3996047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5463"/>
            <a:ext cx="3505200" cy="2628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0E8585-4633-4908-B3E8-055796B383B8}" type="slidenum">
              <a:rPr lang="en-US" smtClean="0"/>
              <a:t>1</a:t>
            </a:fld>
            <a:endParaRPr lang="en-US"/>
          </a:p>
        </p:txBody>
      </p:sp>
    </p:spTree>
    <p:extLst>
      <p:ext uri="{BB962C8B-B14F-4D97-AF65-F5344CB8AC3E}">
        <p14:creationId xmlns:p14="http://schemas.microsoft.com/office/powerpoint/2010/main" val="2814109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8521700"/>
            <a:ext cx="31089600" cy="5880100"/>
          </a:xfrm>
        </p:spPr>
        <p:txBody>
          <a:bodyPr/>
          <a:lstStyle/>
          <a:p>
            <a:r>
              <a:rPr lang="en-US"/>
              <a:t>Click to edit Master title style</a:t>
            </a:r>
          </a:p>
        </p:txBody>
      </p:sp>
      <p:sp>
        <p:nvSpPr>
          <p:cNvPr id="3" name="Subtitle 2"/>
          <p:cNvSpPr>
            <a:spLocks noGrp="1"/>
          </p:cNvSpPr>
          <p:nvPr>
            <p:ph type="subTitle" idx="1"/>
          </p:nvPr>
        </p:nvSpPr>
        <p:spPr>
          <a:xfrm>
            <a:off x="5486400" y="15544800"/>
            <a:ext cx="25603200" cy="7010400"/>
          </a:xfrm>
        </p:spPr>
        <p:txBody>
          <a:bodyPr/>
          <a:lstStyle>
            <a:lvl1pPr marL="0" indent="0" algn="ctr">
              <a:buNone/>
              <a:defRPr/>
            </a:lvl1pPr>
            <a:lvl2pPr marL="440767" indent="0" algn="ctr">
              <a:buNone/>
              <a:defRPr/>
            </a:lvl2pPr>
            <a:lvl3pPr marL="881533" indent="0" algn="ctr">
              <a:buNone/>
              <a:defRPr/>
            </a:lvl3pPr>
            <a:lvl4pPr marL="1322300" indent="0" algn="ctr">
              <a:buNone/>
              <a:defRPr/>
            </a:lvl4pPr>
            <a:lvl5pPr marL="1763067" indent="0" algn="ctr">
              <a:buNone/>
              <a:defRPr/>
            </a:lvl5pPr>
            <a:lvl6pPr marL="2203834" indent="0" algn="ctr">
              <a:buNone/>
              <a:defRPr/>
            </a:lvl6pPr>
            <a:lvl7pPr marL="2644600" indent="0" algn="ctr">
              <a:buNone/>
              <a:defRPr/>
            </a:lvl7pPr>
            <a:lvl8pPr marL="3085367" indent="0" algn="ctr">
              <a:buNone/>
              <a:defRPr/>
            </a:lvl8pPr>
            <a:lvl9pPr marL="3526133"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C90D507-C79E-4E71-A705-1C03FD0A725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FF13CDD-A341-4C58-9E8F-32AC2354EBF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89250" y="17627600"/>
            <a:ext cx="31089600" cy="5448300"/>
          </a:xfrm>
        </p:spPr>
        <p:txBody>
          <a:bodyPr anchor="t"/>
          <a:lstStyle>
            <a:lvl1pPr algn="l">
              <a:defRPr sz="3844" b="1" cap="all"/>
            </a:lvl1pPr>
          </a:lstStyle>
          <a:p>
            <a:r>
              <a:rPr lang="en-US"/>
              <a:t>Click to edit Master title style</a:t>
            </a:r>
          </a:p>
        </p:txBody>
      </p:sp>
      <p:sp>
        <p:nvSpPr>
          <p:cNvPr id="3" name="Text Placeholder 2"/>
          <p:cNvSpPr>
            <a:spLocks noGrp="1"/>
          </p:cNvSpPr>
          <p:nvPr>
            <p:ph type="body" idx="1"/>
          </p:nvPr>
        </p:nvSpPr>
        <p:spPr>
          <a:xfrm>
            <a:off x="2889250" y="11626850"/>
            <a:ext cx="31089600" cy="6000750"/>
          </a:xfrm>
        </p:spPr>
        <p:txBody>
          <a:bodyPr anchor="b"/>
          <a:lstStyle>
            <a:lvl1pPr marL="0" indent="0">
              <a:buNone/>
              <a:defRPr sz="1969"/>
            </a:lvl1pPr>
            <a:lvl2pPr marL="440767" indent="0">
              <a:buNone/>
              <a:defRPr sz="1688"/>
            </a:lvl2pPr>
            <a:lvl3pPr marL="881533" indent="0">
              <a:buNone/>
              <a:defRPr sz="1500"/>
            </a:lvl3pPr>
            <a:lvl4pPr marL="1322300" indent="0">
              <a:buNone/>
              <a:defRPr sz="1406"/>
            </a:lvl4pPr>
            <a:lvl5pPr marL="1763067" indent="0">
              <a:buNone/>
              <a:defRPr sz="1406"/>
            </a:lvl5pPr>
            <a:lvl6pPr marL="2203834" indent="0">
              <a:buNone/>
              <a:defRPr sz="1406"/>
            </a:lvl6pPr>
            <a:lvl7pPr marL="2644600" indent="0">
              <a:buNone/>
              <a:defRPr sz="1406"/>
            </a:lvl7pPr>
            <a:lvl8pPr marL="3085367" indent="0">
              <a:buNone/>
              <a:defRPr sz="1406"/>
            </a:lvl8pPr>
            <a:lvl9pPr marL="3526133" indent="0">
              <a:buNone/>
              <a:defRPr sz="1406"/>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AC7D37B-44AC-4467-99C9-92C214C573D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6400800"/>
            <a:ext cx="16383000" cy="18103850"/>
          </a:xfrm>
        </p:spPr>
        <p:txBody>
          <a:bodyPr/>
          <a:lstStyle>
            <a:lvl1pPr>
              <a:defRPr sz="2719"/>
            </a:lvl1pPr>
            <a:lvl2pPr>
              <a:defRPr sz="2344"/>
            </a:lvl2pPr>
            <a:lvl3pPr>
              <a:defRPr sz="1969"/>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8364200" y="6400800"/>
            <a:ext cx="16383000" cy="18103850"/>
          </a:xfrm>
        </p:spPr>
        <p:txBody>
          <a:bodyPr/>
          <a:lstStyle>
            <a:lvl1pPr>
              <a:defRPr sz="2719"/>
            </a:lvl1pPr>
            <a:lvl2pPr>
              <a:defRPr sz="2344"/>
            </a:lvl2pPr>
            <a:lvl3pPr>
              <a:defRPr sz="1969"/>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CF4FBC1-E373-4AE5-9A79-7DB1D973CF9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800" y="6140452"/>
            <a:ext cx="16160750" cy="2559050"/>
          </a:xfrm>
        </p:spPr>
        <p:txBody>
          <a:bodyPr anchor="b"/>
          <a:lstStyle>
            <a:lvl1pPr marL="0" indent="0">
              <a:buNone/>
              <a:defRPr sz="2344" b="1"/>
            </a:lvl1pPr>
            <a:lvl2pPr marL="440767" indent="0">
              <a:buNone/>
              <a:defRPr sz="1969" b="1"/>
            </a:lvl2pPr>
            <a:lvl3pPr marL="881533" indent="0">
              <a:buNone/>
              <a:defRPr sz="1688" b="1"/>
            </a:lvl3pPr>
            <a:lvl4pPr marL="1322300" indent="0">
              <a:buNone/>
              <a:defRPr sz="1500" b="1"/>
            </a:lvl4pPr>
            <a:lvl5pPr marL="1763067" indent="0">
              <a:buNone/>
              <a:defRPr sz="1500" b="1"/>
            </a:lvl5pPr>
            <a:lvl6pPr marL="2203834" indent="0">
              <a:buNone/>
              <a:defRPr sz="1500" b="1"/>
            </a:lvl6pPr>
            <a:lvl7pPr marL="2644600" indent="0">
              <a:buNone/>
              <a:defRPr sz="1500" b="1"/>
            </a:lvl7pPr>
            <a:lvl8pPr marL="3085367" indent="0">
              <a:buNone/>
              <a:defRPr sz="1500" b="1"/>
            </a:lvl8pPr>
            <a:lvl9pPr marL="3526133" indent="0">
              <a:buNone/>
              <a:defRPr sz="1500" b="1"/>
            </a:lvl9pPr>
          </a:lstStyle>
          <a:p>
            <a:pPr lvl="0"/>
            <a:r>
              <a:rPr lang="en-US"/>
              <a:t>Click to edit Master text styles</a:t>
            </a:r>
          </a:p>
        </p:txBody>
      </p:sp>
      <p:sp>
        <p:nvSpPr>
          <p:cNvPr id="4" name="Content Placeholder 3"/>
          <p:cNvSpPr>
            <a:spLocks noGrp="1"/>
          </p:cNvSpPr>
          <p:nvPr>
            <p:ph sz="half" idx="2"/>
          </p:nvPr>
        </p:nvSpPr>
        <p:spPr>
          <a:xfrm>
            <a:off x="1828800" y="8699502"/>
            <a:ext cx="16160750" cy="15805150"/>
          </a:xfrm>
        </p:spPr>
        <p:txBody>
          <a:bodyPr/>
          <a:lstStyle>
            <a:lvl1pPr>
              <a:defRPr sz="2344"/>
            </a:lvl1pPr>
            <a:lvl2pPr>
              <a:defRPr sz="1969"/>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8580100" y="6140452"/>
            <a:ext cx="16167100" cy="2559050"/>
          </a:xfrm>
        </p:spPr>
        <p:txBody>
          <a:bodyPr anchor="b"/>
          <a:lstStyle>
            <a:lvl1pPr marL="0" indent="0">
              <a:buNone/>
              <a:defRPr sz="2344" b="1"/>
            </a:lvl1pPr>
            <a:lvl2pPr marL="440767" indent="0">
              <a:buNone/>
              <a:defRPr sz="1969" b="1"/>
            </a:lvl2pPr>
            <a:lvl3pPr marL="881533" indent="0">
              <a:buNone/>
              <a:defRPr sz="1688" b="1"/>
            </a:lvl3pPr>
            <a:lvl4pPr marL="1322300" indent="0">
              <a:buNone/>
              <a:defRPr sz="1500" b="1"/>
            </a:lvl4pPr>
            <a:lvl5pPr marL="1763067" indent="0">
              <a:buNone/>
              <a:defRPr sz="1500" b="1"/>
            </a:lvl5pPr>
            <a:lvl6pPr marL="2203834" indent="0">
              <a:buNone/>
              <a:defRPr sz="1500" b="1"/>
            </a:lvl6pPr>
            <a:lvl7pPr marL="2644600" indent="0">
              <a:buNone/>
              <a:defRPr sz="1500" b="1"/>
            </a:lvl7pPr>
            <a:lvl8pPr marL="3085367" indent="0">
              <a:buNone/>
              <a:defRPr sz="1500" b="1"/>
            </a:lvl8pPr>
            <a:lvl9pPr marL="3526133" indent="0">
              <a:buNone/>
              <a:defRPr sz="1500" b="1"/>
            </a:lvl9pPr>
          </a:lstStyle>
          <a:p>
            <a:pPr lvl="0"/>
            <a:r>
              <a:rPr lang="en-US"/>
              <a:t>Click to edit Master text styles</a:t>
            </a:r>
          </a:p>
        </p:txBody>
      </p:sp>
      <p:sp>
        <p:nvSpPr>
          <p:cNvPr id="6" name="Content Placeholder 5"/>
          <p:cNvSpPr>
            <a:spLocks noGrp="1"/>
          </p:cNvSpPr>
          <p:nvPr>
            <p:ph sz="quarter" idx="4"/>
          </p:nvPr>
        </p:nvSpPr>
        <p:spPr>
          <a:xfrm>
            <a:off x="18580100" y="8699502"/>
            <a:ext cx="16167100" cy="15805150"/>
          </a:xfrm>
        </p:spPr>
        <p:txBody>
          <a:bodyPr/>
          <a:lstStyle>
            <a:lvl1pPr>
              <a:defRPr sz="2344"/>
            </a:lvl1pPr>
            <a:lvl2pPr>
              <a:defRPr sz="1969"/>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9CE7EF61-84F0-44EB-8216-3C4241928AC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48442E5E-330B-482E-8316-CEB45E5197E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023ADDA-B88F-4508-B9F0-5F86423129E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1092200"/>
            <a:ext cx="12033250" cy="4648200"/>
          </a:xfrm>
        </p:spPr>
        <p:txBody>
          <a:bodyPr anchor="b"/>
          <a:lstStyle>
            <a:lvl1pPr algn="l">
              <a:defRPr sz="1969" b="1"/>
            </a:lvl1pPr>
          </a:lstStyle>
          <a:p>
            <a:r>
              <a:rPr lang="en-US"/>
              <a:t>Click to edit Master title style</a:t>
            </a:r>
          </a:p>
        </p:txBody>
      </p:sp>
      <p:sp>
        <p:nvSpPr>
          <p:cNvPr id="3" name="Content Placeholder 2"/>
          <p:cNvSpPr>
            <a:spLocks noGrp="1"/>
          </p:cNvSpPr>
          <p:nvPr>
            <p:ph idx="1"/>
          </p:nvPr>
        </p:nvSpPr>
        <p:spPr>
          <a:xfrm>
            <a:off x="14300200" y="1092200"/>
            <a:ext cx="20447000" cy="23412450"/>
          </a:xfrm>
        </p:spPr>
        <p:txBody>
          <a:bodyPr/>
          <a:lstStyle>
            <a:lvl1pPr>
              <a:defRPr sz="3094"/>
            </a:lvl1pPr>
            <a:lvl2pPr>
              <a:defRPr sz="2719"/>
            </a:lvl2pPr>
            <a:lvl3pPr>
              <a:defRPr sz="2344"/>
            </a:lvl3pPr>
            <a:lvl4pPr>
              <a:defRPr sz="1969"/>
            </a:lvl4pPr>
            <a:lvl5pPr>
              <a:defRPr sz="1969"/>
            </a:lvl5pPr>
            <a:lvl6pPr>
              <a:defRPr sz="1969"/>
            </a:lvl6pPr>
            <a:lvl7pPr>
              <a:defRPr sz="1969"/>
            </a:lvl7pPr>
            <a:lvl8pPr>
              <a:defRPr sz="1969"/>
            </a:lvl8pPr>
            <a:lvl9pPr>
              <a:defRPr sz="19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28800" y="5740400"/>
            <a:ext cx="12033250" cy="18764250"/>
          </a:xfrm>
        </p:spPr>
        <p:txBody>
          <a:bodyPr/>
          <a:lstStyle>
            <a:lvl1pPr marL="0" indent="0">
              <a:buNone/>
              <a:defRPr sz="1406"/>
            </a:lvl1pPr>
            <a:lvl2pPr marL="440767" indent="0">
              <a:buNone/>
              <a:defRPr sz="1125"/>
            </a:lvl2pPr>
            <a:lvl3pPr marL="881533" indent="0">
              <a:buNone/>
              <a:defRPr sz="938"/>
            </a:lvl3pPr>
            <a:lvl4pPr marL="1322300" indent="0">
              <a:buNone/>
              <a:defRPr sz="844"/>
            </a:lvl4pPr>
            <a:lvl5pPr marL="1763067" indent="0">
              <a:buNone/>
              <a:defRPr sz="844"/>
            </a:lvl5pPr>
            <a:lvl6pPr marL="2203834" indent="0">
              <a:buNone/>
              <a:defRPr sz="844"/>
            </a:lvl6pPr>
            <a:lvl7pPr marL="2644600" indent="0">
              <a:buNone/>
              <a:defRPr sz="844"/>
            </a:lvl7pPr>
            <a:lvl8pPr marL="3085367" indent="0">
              <a:buNone/>
              <a:defRPr sz="844"/>
            </a:lvl8pPr>
            <a:lvl9pPr marL="3526133" indent="0">
              <a:buNone/>
              <a:defRPr sz="844"/>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17C2224-77DB-4FE0-AA57-4C6A1752202A}"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69150" y="19202400"/>
            <a:ext cx="21945600" cy="2266950"/>
          </a:xfrm>
        </p:spPr>
        <p:txBody>
          <a:bodyPr anchor="b"/>
          <a:lstStyle>
            <a:lvl1pPr algn="l">
              <a:defRPr sz="1969" b="1"/>
            </a:lvl1pPr>
          </a:lstStyle>
          <a:p>
            <a:r>
              <a:rPr lang="en-US"/>
              <a:t>Click to edit Master title style</a:t>
            </a:r>
          </a:p>
        </p:txBody>
      </p:sp>
      <p:sp>
        <p:nvSpPr>
          <p:cNvPr id="3" name="Picture Placeholder 2"/>
          <p:cNvSpPr>
            <a:spLocks noGrp="1"/>
          </p:cNvSpPr>
          <p:nvPr>
            <p:ph type="pic" idx="1"/>
          </p:nvPr>
        </p:nvSpPr>
        <p:spPr>
          <a:xfrm>
            <a:off x="7169150" y="2451100"/>
            <a:ext cx="21945600" cy="16459200"/>
          </a:xfrm>
        </p:spPr>
        <p:txBody>
          <a:bodyPr/>
          <a:lstStyle>
            <a:lvl1pPr marL="0" indent="0">
              <a:buNone/>
              <a:defRPr sz="3094"/>
            </a:lvl1pPr>
            <a:lvl2pPr marL="440767" indent="0">
              <a:buNone/>
              <a:defRPr sz="2719"/>
            </a:lvl2pPr>
            <a:lvl3pPr marL="881533" indent="0">
              <a:buNone/>
              <a:defRPr sz="2344"/>
            </a:lvl3pPr>
            <a:lvl4pPr marL="1322300" indent="0">
              <a:buNone/>
              <a:defRPr sz="1969"/>
            </a:lvl4pPr>
            <a:lvl5pPr marL="1763067" indent="0">
              <a:buNone/>
              <a:defRPr sz="1969"/>
            </a:lvl5pPr>
            <a:lvl6pPr marL="2203834" indent="0">
              <a:buNone/>
              <a:defRPr sz="1969"/>
            </a:lvl6pPr>
            <a:lvl7pPr marL="2644600" indent="0">
              <a:buNone/>
              <a:defRPr sz="1969"/>
            </a:lvl7pPr>
            <a:lvl8pPr marL="3085367" indent="0">
              <a:buNone/>
              <a:defRPr sz="1969"/>
            </a:lvl8pPr>
            <a:lvl9pPr marL="3526133" indent="0">
              <a:buNone/>
              <a:defRPr sz="1969"/>
            </a:lvl9pPr>
          </a:lstStyle>
          <a:p>
            <a:pPr lvl="0"/>
            <a:endParaRPr lang="en-US" noProof="0" dirty="0"/>
          </a:p>
        </p:txBody>
      </p:sp>
      <p:sp>
        <p:nvSpPr>
          <p:cNvPr id="4" name="Text Placeholder 3"/>
          <p:cNvSpPr>
            <a:spLocks noGrp="1"/>
          </p:cNvSpPr>
          <p:nvPr>
            <p:ph type="body" sz="half" idx="2"/>
          </p:nvPr>
        </p:nvSpPr>
        <p:spPr>
          <a:xfrm>
            <a:off x="7169150" y="21469350"/>
            <a:ext cx="21945600" cy="3219450"/>
          </a:xfrm>
        </p:spPr>
        <p:txBody>
          <a:bodyPr/>
          <a:lstStyle>
            <a:lvl1pPr marL="0" indent="0">
              <a:buNone/>
              <a:defRPr sz="1406"/>
            </a:lvl1pPr>
            <a:lvl2pPr marL="440767" indent="0">
              <a:buNone/>
              <a:defRPr sz="1125"/>
            </a:lvl2pPr>
            <a:lvl3pPr marL="881533" indent="0">
              <a:buNone/>
              <a:defRPr sz="938"/>
            </a:lvl3pPr>
            <a:lvl4pPr marL="1322300" indent="0">
              <a:buNone/>
              <a:defRPr sz="844"/>
            </a:lvl4pPr>
            <a:lvl5pPr marL="1763067" indent="0">
              <a:buNone/>
              <a:defRPr sz="844"/>
            </a:lvl5pPr>
            <a:lvl6pPr marL="2203834" indent="0">
              <a:buNone/>
              <a:defRPr sz="844"/>
            </a:lvl6pPr>
            <a:lvl7pPr marL="2644600" indent="0">
              <a:buNone/>
              <a:defRPr sz="844"/>
            </a:lvl7pPr>
            <a:lvl8pPr marL="3085367" indent="0">
              <a:buNone/>
              <a:defRPr sz="844"/>
            </a:lvl8pPr>
            <a:lvl9pPr marL="3526133" indent="0">
              <a:buNone/>
              <a:defRPr sz="844"/>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29B6B79-5AC5-4E48-8A0A-53FCFFA5633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C7118A6-AD4D-4C5F-BF9A-1E7F552CAED5}"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17600" y="1098552"/>
            <a:ext cx="8229600" cy="23406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098552"/>
            <a:ext cx="24536400" cy="23406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033B1D2-8E96-443C-BFD4-C553FFA6D83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828800" y="1098550"/>
            <a:ext cx="32918400" cy="4572000"/>
          </a:xfrm>
          <a:prstGeom prst="rect">
            <a:avLst/>
          </a:prstGeom>
          <a:noFill/>
          <a:ln w="9525">
            <a:noFill/>
            <a:miter lim="800000"/>
            <a:headEnd/>
            <a:tailEnd/>
          </a:ln>
        </p:spPr>
        <p:txBody>
          <a:bodyPr vert="horz" wrap="square" lIns="376120" tIns="188061" rIns="376120" bIns="188061"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1828800" y="6400800"/>
            <a:ext cx="32918400" cy="18103850"/>
          </a:xfrm>
          <a:prstGeom prst="rect">
            <a:avLst/>
          </a:prstGeom>
          <a:noFill/>
          <a:ln w="9525">
            <a:noFill/>
            <a:miter lim="800000"/>
            <a:headEnd/>
            <a:tailEnd/>
          </a:ln>
        </p:spPr>
        <p:txBody>
          <a:bodyPr vert="horz" wrap="square" lIns="376120" tIns="188061" rIns="376120" bIns="18806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828800" y="24980900"/>
            <a:ext cx="8534400" cy="1905000"/>
          </a:xfrm>
          <a:prstGeom prst="rect">
            <a:avLst/>
          </a:prstGeom>
          <a:noFill/>
          <a:ln w="9525">
            <a:noFill/>
            <a:miter lim="800000"/>
            <a:headEnd/>
            <a:tailEnd/>
          </a:ln>
          <a:effectLst/>
        </p:spPr>
        <p:txBody>
          <a:bodyPr vert="horz" wrap="square" lIns="376120" tIns="188061" rIns="376120" bIns="188061" numCol="1" anchor="t" anchorCtr="0" compatLnSpc="1">
            <a:prstTxWarp prst="textNoShape">
              <a:avLst/>
            </a:prstTxWarp>
          </a:bodyPr>
          <a:lstStyle>
            <a:lvl1pPr>
              <a:defRPr sz="5344"/>
            </a:lvl1pPr>
          </a:lstStyle>
          <a:p>
            <a:pPr>
              <a:defRPr/>
            </a:pPr>
            <a:endParaRPr lang="en-US" dirty="0"/>
          </a:p>
        </p:txBody>
      </p:sp>
      <p:sp>
        <p:nvSpPr>
          <p:cNvPr id="1029" name="Rectangle 5"/>
          <p:cNvSpPr>
            <a:spLocks noGrp="1" noChangeArrowheads="1"/>
          </p:cNvSpPr>
          <p:nvPr>
            <p:ph type="ftr" sz="quarter" idx="3"/>
          </p:nvPr>
        </p:nvSpPr>
        <p:spPr bwMode="auto">
          <a:xfrm>
            <a:off x="12496800" y="24980900"/>
            <a:ext cx="11582400" cy="1905000"/>
          </a:xfrm>
          <a:prstGeom prst="rect">
            <a:avLst/>
          </a:prstGeom>
          <a:noFill/>
          <a:ln w="9525">
            <a:noFill/>
            <a:miter lim="800000"/>
            <a:headEnd/>
            <a:tailEnd/>
          </a:ln>
          <a:effectLst/>
        </p:spPr>
        <p:txBody>
          <a:bodyPr vert="horz" wrap="square" lIns="376120" tIns="188061" rIns="376120" bIns="188061" numCol="1" anchor="t" anchorCtr="0" compatLnSpc="1">
            <a:prstTxWarp prst="textNoShape">
              <a:avLst/>
            </a:prstTxWarp>
          </a:bodyPr>
          <a:lstStyle>
            <a:lvl1pPr algn="ctr">
              <a:defRPr sz="5344"/>
            </a:lvl1pPr>
          </a:lstStyle>
          <a:p>
            <a:pPr>
              <a:defRPr/>
            </a:pPr>
            <a:endParaRPr lang="en-US" dirty="0"/>
          </a:p>
        </p:txBody>
      </p:sp>
      <p:sp>
        <p:nvSpPr>
          <p:cNvPr id="1030" name="Rectangle 6"/>
          <p:cNvSpPr>
            <a:spLocks noGrp="1" noChangeArrowheads="1"/>
          </p:cNvSpPr>
          <p:nvPr>
            <p:ph type="sldNum" sz="quarter" idx="4"/>
          </p:nvPr>
        </p:nvSpPr>
        <p:spPr bwMode="auto">
          <a:xfrm>
            <a:off x="26212800" y="24980900"/>
            <a:ext cx="8534400" cy="1905000"/>
          </a:xfrm>
          <a:prstGeom prst="rect">
            <a:avLst/>
          </a:prstGeom>
          <a:noFill/>
          <a:ln w="9525">
            <a:noFill/>
            <a:miter lim="800000"/>
            <a:headEnd/>
            <a:tailEnd/>
          </a:ln>
          <a:effectLst/>
        </p:spPr>
        <p:txBody>
          <a:bodyPr vert="horz" wrap="square" lIns="376120" tIns="188061" rIns="376120" bIns="188061" numCol="1" anchor="t" anchorCtr="0" compatLnSpc="1">
            <a:prstTxWarp prst="textNoShape">
              <a:avLst/>
            </a:prstTxWarp>
          </a:bodyPr>
          <a:lstStyle>
            <a:lvl1pPr algn="r">
              <a:defRPr sz="5344"/>
            </a:lvl1pPr>
          </a:lstStyle>
          <a:p>
            <a:pPr>
              <a:defRPr/>
            </a:pPr>
            <a:fld id="{BCBF86B6-643C-4585-809D-7FD9913297A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526133" rtl="0" eaLnBrk="0" fontAlgn="base" hangingPunct="0">
        <a:spcBef>
          <a:spcPct val="0"/>
        </a:spcBef>
        <a:spcAft>
          <a:spcPct val="0"/>
        </a:spcAft>
        <a:defRPr sz="16969">
          <a:solidFill>
            <a:schemeClr val="tx2"/>
          </a:solidFill>
          <a:latin typeface="+mj-lt"/>
          <a:ea typeface="+mj-ea"/>
          <a:cs typeface="+mj-cs"/>
        </a:defRPr>
      </a:lvl1pPr>
      <a:lvl2pPr algn="ctr" defTabSz="3526133" rtl="0" eaLnBrk="0" fontAlgn="base" hangingPunct="0">
        <a:spcBef>
          <a:spcPct val="0"/>
        </a:spcBef>
        <a:spcAft>
          <a:spcPct val="0"/>
        </a:spcAft>
        <a:defRPr sz="16969">
          <a:solidFill>
            <a:schemeClr val="tx2"/>
          </a:solidFill>
          <a:latin typeface="Arial" charset="0"/>
        </a:defRPr>
      </a:lvl2pPr>
      <a:lvl3pPr algn="ctr" defTabSz="3526133" rtl="0" eaLnBrk="0" fontAlgn="base" hangingPunct="0">
        <a:spcBef>
          <a:spcPct val="0"/>
        </a:spcBef>
        <a:spcAft>
          <a:spcPct val="0"/>
        </a:spcAft>
        <a:defRPr sz="16969">
          <a:solidFill>
            <a:schemeClr val="tx2"/>
          </a:solidFill>
          <a:latin typeface="Arial" charset="0"/>
        </a:defRPr>
      </a:lvl3pPr>
      <a:lvl4pPr algn="ctr" defTabSz="3526133" rtl="0" eaLnBrk="0" fontAlgn="base" hangingPunct="0">
        <a:spcBef>
          <a:spcPct val="0"/>
        </a:spcBef>
        <a:spcAft>
          <a:spcPct val="0"/>
        </a:spcAft>
        <a:defRPr sz="16969">
          <a:solidFill>
            <a:schemeClr val="tx2"/>
          </a:solidFill>
          <a:latin typeface="Arial" charset="0"/>
        </a:defRPr>
      </a:lvl4pPr>
      <a:lvl5pPr algn="ctr" defTabSz="3526133" rtl="0" eaLnBrk="0" fontAlgn="base" hangingPunct="0">
        <a:spcBef>
          <a:spcPct val="0"/>
        </a:spcBef>
        <a:spcAft>
          <a:spcPct val="0"/>
        </a:spcAft>
        <a:defRPr sz="16969">
          <a:solidFill>
            <a:schemeClr val="tx2"/>
          </a:solidFill>
          <a:latin typeface="Arial" charset="0"/>
        </a:defRPr>
      </a:lvl5pPr>
      <a:lvl6pPr marL="440767" algn="ctr" defTabSz="3526133" rtl="0" fontAlgn="base">
        <a:spcBef>
          <a:spcPct val="0"/>
        </a:spcBef>
        <a:spcAft>
          <a:spcPct val="0"/>
        </a:spcAft>
        <a:defRPr sz="16969">
          <a:solidFill>
            <a:schemeClr val="tx2"/>
          </a:solidFill>
          <a:latin typeface="Arial" charset="0"/>
        </a:defRPr>
      </a:lvl6pPr>
      <a:lvl7pPr marL="881533" algn="ctr" defTabSz="3526133" rtl="0" fontAlgn="base">
        <a:spcBef>
          <a:spcPct val="0"/>
        </a:spcBef>
        <a:spcAft>
          <a:spcPct val="0"/>
        </a:spcAft>
        <a:defRPr sz="16969">
          <a:solidFill>
            <a:schemeClr val="tx2"/>
          </a:solidFill>
          <a:latin typeface="Arial" charset="0"/>
        </a:defRPr>
      </a:lvl7pPr>
      <a:lvl8pPr marL="1322300" algn="ctr" defTabSz="3526133" rtl="0" fontAlgn="base">
        <a:spcBef>
          <a:spcPct val="0"/>
        </a:spcBef>
        <a:spcAft>
          <a:spcPct val="0"/>
        </a:spcAft>
        <a:defRPr sz="16969">
          <a:solidFill>
            <a:schemeClr val="tx2"/>
          </a:solidFill>
          <a:latin typeface="Arial" charset="0"/>
        </a:defRPr>
      </a:lvl8pPr>
      <a:lvl9pPr marL="1763067" algn="ctr" defTabSz="3526133" rtl="0" fontAlgn="base">
        <a:spcBef>
          <a:spcPct val="0"/>
        </a:spcBef>
        <a:spcAft>
          <a:spcPct val="0"/>
        </a:spcAft>
        <a:defRPr sz="16969">
          <a:solidFill>
            <a:schemeClr val="tx2"/>
          </a:solidFill>
          <a:latin typeface="Arial" charset="0"/>
        </a:defRPr>
      </a:lvl9pPr>
    </p:titleStyle>
    <p:bodyStyle>
      <a:lvl1pPr marL="1322300" indent="-1322300" algn="l" defTabSz="3526133" rtl="0" eaLnBrk="0" fontAlgn="base" hangingPunct="0">
        <a:spcBef>
          <a:spcPct val="20000"/>
        </a:spcBef>
        <a:spcAft>
          <a:spcPct val="0"/>
        </a:spcAft>
        <a:buChar char="•"/>
        <a:defRPr sz="12375">
          <a:solidFill>
            <a:schemeClr val="tx1"/>
          </a:solidFill>
          <a:latin typeface="+mn-lt"/>
          <a:ea typeface="+mn-ea"/>
          <a:cs typeface="+mn-cs"/>
        </a:defRPr>
      </a:lvl1pPr>
      <a:lvl2pPr marL="2864983" indent="-1101917" algn="l" defTabSz="3526133" rtl="0" eaLnBrk="0" fontAlgn="base" hangingPunct="0">
        <a:spcBef>
          <a:spcPct val="20000"/>
        </a:spcBef>
        <a:spcAft>
          <a:spcPct val="0"/>
        </a:spcAft>
        <a:buChar char="–"/>
        <a:defRPr sz="10781">
          <a:solidFill>
            <a:schemeClr val="tx1"/>
          </a:solidFill>
          <a:latin typeface="+mn-lt"/>
        </a:defRPr>
      </a:lvl2pPr>
      <a:lvl3pPr marL="4407667" indent="-881533" algn="l" defTabSz="3526133" rtl="0" eaLnBrk="0" fontAlgn="base" hangingPunct="0">
        <a:spcBef>
          <a:spcPct val="20000"/>
        </a:spcBef>
        <a:spcAft>
          <a:spcPct val="0"/>
        </a:spcAft>
        <a:buChar char="•"/>
        <a:defRPr sz="9281">
          <a:solidFill>
            <a:schemeClr val="tx1"/>
          </a:solidFill>
          <a:latin typeface="+mn-lt"/>
        </a:defRPr>
      </a:lvl3pPr>
      <a:lvl4pPr marL="6170734" indent="-881533" algn="l" defTabSz="3526133" rtl="0" eaLnBrk="0" fontAlgn="base" hangingPunct="0">
        <a:spcBef>
          <a:spcPct val="20000"/>
        </a:spcBef>
        <a:spcAft>
          <a:spcPct val="0"/>
        </a:spcAft>
        <a:buChar char="–"/>
        <a:defRPr sz="7688">
          <a:solidFill>
            <a:schemeClr val="tx1"/>
          </a:solidFill>
          <a:latin typeface="+mn-lt"/>
        </a:defRPr>
      </a:lvl4pPr>
      <a:lvl5pPr marL="7933800" indent="-881533" algn="l" defTabSz="3526133" rtl="0" eaLnBrk="0" fontAlgn="base" hangingPunct="0">
        <a:spcBef>
          <a:spcPct val="20000"/>
        </a:spcBef>
        <a:spcAft>
          <a:spcPct val="0"/>
        </a:spcAft>
        <a:buChar char="»"/>
        <a:defRPr sz="7688">
          <a:solidFill>
            <a:schemeClr val="tx1"/>
          </a:solidFill>
          <a:latin typeface="+mn-lt"/>
        </a:defRPr>
      </a:lvl5pPr>
      <a:lvl6pPr marL="8374568" indent="-881533" algn="l" defTabSz="3526133" rtl="0" fontAlgn="base">
        <a:spcBef>
          <a:spcPct val="20000"/>
        </a:spcBef>
        <a:spcAft>
          <a:spcPct val="0"/>
        </a:spcAft>
        <a:buChar char="»"/>
        <a:defRPr sz="7688">
          <a:solidFill>
            <a:schemeClr val="tx1"/>
          </a:solidFill>
          <a:latin typeface="+mn-lt"/>
        </a:defRPr>
      </a:lvl6pPr>
      <a:lvl7pPr marL="8815334" indent="-881533" algn="l" defTabSz="3526133" rtl="0" fontAlgn="base">
        <a:spcBef>
          <a:spcPct val="20000"/>
        </a:spcBef>
        <a:spcAft>
          <a:spcPct val="0"/>
        </a:spcAft>
        <a:buChar char="»"/>
        <a:defRPr sz="7688">
          <a:solidFill>
            <a:schemeClr val="tx1"/>
          </a:solidFill>
          <a:latin typeface="+mn-lt"/>
        </a:defRPr>
      </a:lvl7pPr>
      <a:lvl8pPr marL="9256101" indent="-881533" algn="l" defTabSz="3526133" rtl="0" fontAlgn="base">
        <a:spcBef>
          <a:spcPct val="20000"/>
        </a:spcBef>
        <a:spcAft>
          <a:spcPct val="0"/>
        </a:spcAft>
        <a:buChar char="»"/>
        <a:defRPr sz="7688">
          <a:solidFill>
            <a:schemeClr val="tx1"/>
          </a:solidFill>
          <a:latin typeface="+mn-lt"/>
        </a:defRPr>
      </a:lvl8pPr>
      <a:lvl9pPr marL="9696868" indent="-881533" algn="l" defTabSz="3526133" rtl="0" fontAlgn="base">
        <a:spcBef>
          <a:spcPct val="20000"/>
        </a:spcBef>
        <a:spcAft>
          <a:spcPct val="0"/>
        </a:spcAft>
        <a:buChar char="»"/>
        <a:defRPr sz="7688">
          <a:solidFill>
            <a:schemeClr val="tx1"/>
          </a:solidFill>
          <a:latin typeface="+mn-lt"/>
        </a:defRPr>
      </a:lvl9pPr>
    </p:bodyStyle>
    <p:otherStyle>
      <a:defPPr>
        <a:defRPr lang="en-US"/>
      </a:defPPr>
      <a:lvl1pPr marL="0" algn="l" defTabSz="881533" rtl="0" eaLnBrk="1" latinLnBrk="0" hangingPunct="1">
        <a:defRPr sz="1688" kern="1200">
          <a:solidFill>
            <a:schemeClr val="tx1"/>
          </a:solidFill>
          <a:latin typeface="+mn-lt"/>
          <a:ea typeface="+mn-ea"/>
          <a:cs typeface="+mn-cs"/>
        </a:defRPr>
      </a:lvl1pPr>
      <a:lvl2pPr marL="440767" algn="l" defTabSz="881533" rtl="0" eaLnBrk="1" latinLnBrk="0" hangingPunct="1">
        <a:defRPr sz="1688" kern="1200">
          <a:solidFill>
            <a:schemeClr val="tx1"/>
          </a:solidFill>
          <a:latin typeface="+mn-lt"/>
          <a:ea typeface="+mn-ea"/>
          <a:cs typeface="+mn-cs"/>
        </a:defRPr>
      </a:lvl2pPr>
      <a:lvl3pPr marL="881533" algn="l" defTabSz="881533" rtl="0" eaLnBrk="1" latinLnBrk="0" hangingPunct="1">
        <a:defRPr sz="1688" kern="1200">
          <a:solidFill>
            <a:schemeClr val="tx1"/>
          </a:solidFill>
          <a:latin typeface="+mn-lt"/>
          <a:ea typeface="+mn-ea"/>
          <a:cs typeface="+mn-cs"/>
        </a:defRPr>
      </a:lvl3pPr>
      <a:lvl4pPr marL="1322300" algn="l" defTabSz="881533" rtl="0" eaLnBrk="1" latinLnBrk="0" hangingPunct="1">
        <a:defRPr sz="1688" kern="1200">
          <a:solidFill>
            <a:schemeClr val="tx1"/>
          </a:solidFill>
          <a:latin typeface="+mn-lt"/>
          <a:ea typeface="+mn-ea"/>
          <a:cs typeface="+mn-cs"/>
        </a:defRPr>
      </a:lvl4pPr>
      <a:lvl5pPr marL="1763067" algn="l" defTabSz="881533" rtl="0" eaLnBrk="1" latinLnBrk="0" hangingPunct="1">
        <a:defRPr sz="1688" kern="1200">
          <a:solidFill>
            <a:schemeClr val="tx1"/>
          </a:solidFill>
          <a:latin typeface="+mn-lt"/>
          <a:ea typeface="+mn-ea"/>
          <a:cs typeface="+mn-cs"/>
        </a:defRPr>
      </a:lvl5pPr>
      <a:lvl6pPr marL="2203834" algn="l" defTabSz="881533" rtl="0" eaLnBrk="1" latinLnBrk="0" hangingPunct="1">
        <a:defRPr sz="1688" kern="1200">
          <a:solidFill>
            <a:schemeClr val="tx1"/>
          </a:solidFill>
          <a:latin typeface="+mn-lt"/>
          <a:ea typeface="+mn-ea"/>
          <a:cs typeface="+mn-cs"/>
        </a:defRPr>
      </a:lvl6pPr>
      <a:lvl7pPr marL="2644600" algn="l" defTabSz="881533" rtl="0" eaLnBrk="1" latinLnBrk="0" hangingPunct="1">
        <a:defRPr sz="1688" kern="1200">
          <a:solidFill>
            <a:schemeClr val="tx1"/>
          </a:solidFill>
          <a:latin typeface="+mn-lt"/>
          <a:ea typeface="+mn-ea"/>
          <a:cs typeface="+mn-cs"/>
        </a:defRPr>
      </a:lvl7pPr>
      <a:lvl8pPr marL="3085367" algn="l" defTabSz="881533" rtl="0" eaLnBrk="1" latinLnBrk="0" hangingPunct="1">
        <a:defRPr sz="1688" kern="1200">
          <a:solidFill>
            <a:schemeClr val="tx1"/>
          </a:solidFill>
          <a:latin typeface="+mn-lt"/>
          <a:ea typeface="+mn-ea"/>
          <a:cs typeface="+mn-cs"/>
        </a:defRPr>
      </a:lvl8pPr>
      <a:lvl9pPr marL="3526133" algn="l" defTabSz="881533" rtl="0" eaLnBrk="1" latinLnBrk="0" hangingPunct="1">
        <a:defRPr sz="16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jpg"/><Relationship Id="rId3" Type="http://schemas.openxmlformats.org/officeDocument/2006/relationships/image" Target="../media/image1.gif"/><Relationship Id="rId7" Type="http://schemas.openxmlformats.org/officeDocument/2006/relationships/image" Target="../media/image4.png"/><Relationship Id="rId12" Type="http://schemas.openxmlformats.org/officeDocument/2006/relationships/image" Target="../media/image9.jp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jp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Rectangle 4"/>
          <p:cNvSpPr>
            <a:spLocks noChangeArrowheads="1"/>
          </p:cNvSpPr>
          <p:nvPr/>
        </p:nvSpPr>
        <p:spPr bwMode="auto">
          <a:xfrm>
            <a:off x="6570931" y="616329"/>
            <a:ext cx="27029963" cy="2792906"/>
          </a:xfrm>
          <a:prstGeom prst="rect">
            <a:avLst/>
          </a:prstGeom>
          <a:noFill/>
          <a:ln w="9525">
            <a:noFill/>
            <a:miter lim="800000"/>
            <a:headEnd/>
            <a:tailEnd/>
          </a:ln>
        </p:spPr>
        <p:txBody>
          <a:bodyPr lIns="88153" tIns="44078" rIns="88153" bIns="44078" anchor="ctr"/>
          <a:lstStyle/>
          <a:p>
            <a:pPr algn="just"/>
            <a:r>
              <a:rPr lang="en-US" sz="5156" b="1" dirty="0"/>
              <a:t>The Effects of Prolonged Anticoagulation with Low Molecular Weight Heparin on Fibrotic Vein Wall Remodeling in a Murine Model of Venous Thrombosis</a:t>
            </a:r>
            <a:endParaRPr lang="en-US" sz="5156" dirty="0"/>
          </a:p>
          <a:p>
            <a:pPr algn="just"/>
            <a:r>
              <a:rPr lang="en-US" sz="1406" dirty="0">
                <a:latin typeface="+mn-lt"/>
              </a:rPr>
              <a:t> </a:t>
            </a:r>
          </a:p>
          <a:p>
            <a:pPr algn="just"/>
            <a:r>
              <a:rPr lang="en-US" sz="3094" dirty="0">
                <a:latin typeface="+mn-lt"/>
              </a:rPr>
              <a:t>Joshua P. Rainey</a:t>
            </a:r>
            <a:r>
              <a:rPr lang="en-US" sz="3094" baseline="30000" dirty="0"/>
              <a:t>1,3</a:t>
            </a:r>
            <a:r>
              <a:rPr lang="en-US" sz="3094" dirty="0">
                <a:latin typeface="+mn-lt"/>
              </a:rPr>
              <a:t>, Olivia R. Palmer</a:t>
            </a:r>
            <a:r>
              <a:rPr lang="en-US" sz="3094" baseline="30000" dirty="0"/>
              <a:t>2</a:t>
            </a:r>
            <a:r>
              <a:rPr lang="en-US" sz="3094" dirty="0">
                <a:latin typeface="+mn-lt"/>
              </a:rPr>
              <a:t>, Cathy Luke</a:t>
            </a:r>
            <a:r>
              <a:rPr lang="en-US" sz="3094" baseline="30000" dirty="0"/>
              <a:t>3</a:t>
            </a:r>
            <a:r>
              <a:rPr lang="en-US" sz="3094" dirty="0">
                <a:latin typeface="+mn-lt"/>
              </a:rPr>
              <a:t>, José A. Diaz</a:t>
            </a:r>
            <a:r>
              <a:rPr lang="en-US" sz="3094" baseline="30000" dirty="0">
                <a:latin typeface="+mn-lt"/>
              </a:rPr>
              <a:t>3</a:t>
            </a:r>
            <a:r>
              <a:rPr lang="en-US" sz="3094" dirty="0">
                <a:latin typeface="+mn-lt"/>
              </a:rPr>
              <a:t> </a:t>
            </a:r>
          </a:p>
          <a:p>
            <a:pPr algn="just"/>
            <a:r>
              <a:rPr lang="en-US" sz="1500" baseline="30000" dirty="0">
                <a:latin typeface="+mn-lt"/>
              </a:rPr>
              <a:t> </a:t>
            </a:r>
            <a:endParaRPr lang="en-US" sz="1500" dirty="0">
              <a:latin typeface="+mn-lt"/>
            </a:endParaRPr>
          </a:p>
          <a:p>
            <a:pPr algn="just"/>
            <a:r>
              <a:rPr lang="en-US" sz="3094" baseline="30000" dirty="0">
                <a:latin typeface="+mn-lt"/>
              </a:rPr>
              <a:t>1</a:t>
            </a:r>
            <a:r>
              <a:rPr lang="en-US" sz="3094" dirty="0">
                <a:latin typeface="+mn-lt"/>
              </a:rPr>
              <a:t>University of Michigan Medical School; </a:t>
            </a:r>
            <a:r>
              <a:rPr lang="en-US" sz="3094" baseline="30000" dirty="0"/>
              <a:t>2</a:t>
            </a:r>
            <a:r>
              <a:rPr lang="en-US" sz="3094" dirty="0">
                <a:latin typeface="+mn-lt"/>
              </a:rPr>
              <a:t>Department of Biomedical Engineering, University of Michigan, Ann Arbor, MI; </a:t>
            </a:r>
            <a:r>
              <a:rPr lang="en-US" sz="3094" baseline="30000" dirty="0"/>
              <a:t>3</a:t>
            </a:r>
            <a:r>
              <a:rPr lang="en-US" sz="3094" dirty="0">
                <a:latin typeface="+mn-lt"/>
              </a:rPr>
              <a:t>Conrad Jobst Vascular Research Laboratories</a:t>
            </a:r>
          </a:p>
        </p:txBody>
      </p:sp>
      <p:sp>
        <p:nvSpPr>
          <p:cNvPr id="1041" name="Text Box 51"/>
          <p:cNvSpPr txBox="1">
            <a:spLocks noChangeArrowheads="1"/>
          </p:cNvSpPr>
          <p:nvPr/>
        </p:nvSpPr>
        <p:spPr bwMode="auto">
          <a:xfrm>
            <a:off x="1444270" y="19533294"/>
            <a:ext cx="10156433" cy="619082"/>
          </a:xfrm>
          <a:prstGeom prst="rect">
            <a:avLst/>
          </a:prstGeom>
          <a:solidFill>
            <a:srgbClr val="000099"/>
          </a:solidFill>
          <a:ln w="28575">
            <a:noFill/>
            <a:miter lim="800000"/>
            <a:headEnd/>
            <a:tailEnd/>
          </a:ln>
        </p:spPr>
        <p:txBody>
          <a:bodyPr wrap="square" lIns="84393" tIns="42197" rIns="84393" bIns="42197">
            <a:spAutoFit/>
          </a:bodyPr>
          <a:lstStyle/>
          <a:p>
            <a:pPr algn="ctr" defTabSz="841742" eaLnBrk="0" hangingPunct="0">
              <a:spcBef>
                <a:spcPct val="50000"/>
              </a:spcBef>
            </a:pPr>
            <a:r>
              <a:rPr lang="en-US" sz="3469" b="1" dirty="0">
                <a:solidFill>
                  <a:schemeClr val="bg1"/>
                </a:solidFill>
              </a:rPr>
              <a:t>MATERIALS &amp; METHODS</a:t>
            </a:r>
            <a:endParaRPr lang="en-US" sz="3469" dirty="0">
              <a:solidFill>
                <a:schemeClr val="bg1"/>
              </a:solidFill>
              <a:latin typeface="Times New Roman" pitchFamily="18" charset="0"/>
            </a:endParaRPr>
          </a:p>
        </p:txBody>
      </p:sp>
      <p:sp>
        <p:nvSpPr>
          <p:cNvPr id="1042" name="Text Box 56"/>
          <p:cNvSpPr txBox="1">
            <a:spLocks noChangeArrowheads="1"/>
          </p:cNvSpPr>
          <p:nvPr/>
        </p:nvSpPr>
        <p:spPr bwMode="auto">
          <a:xfrm>
            <a:off x="1469324" y="14703309"/>
            <a:ext cx="10156433" cy="619082"/>
          </a:xfrm>
          <a:prstGeom prst="rect">
            <a:avLst/>
          </a:prstGeom>
          <a:solidFill>
            <a:srgbClr val="000099"/>
          </a:solidFill>
          <a:ln w="28575">
            <a:noFill/>
            <a:miter lim="800000"/>
            <a:headEnd/>
            <a:tailEnd/>
          </a:ln>
        </p:spPr>
        <p:txBody>
          <a:bodyPr wrap="square" lIns="84393" tIns="42197" rIns="84393" bIns="42197">
            <a:spAutoFit/>
          </a:bodyPr>
          <a:lstStyle/>
          <a:p>
            <a:pPr algn="ctr" defTabSz="841742" eaLnBrk="0" hangingPunct="0">
              <a:spcBef>
                <a:spcPct val="50000"/>
              </a:spcBef>
            </a:pPr>
            <a:r>
              <a:rPr lang="en-US" sz="3469" b="1" dirty="0">
                <a:solidFill>
                  <a:schemeClr val="bg1"/>
                </a:solidFill>
              </a:rPr>
              <a:t>OBJECTIVES AND HYPOTHESIS</a:t>
            </a:r>
            <a:endParaRPr lang="en-US" sz="3469" dirty="0">
              <a:solidFill>
                <a:schemeClr val="bg1"/>
              </a:solidFill>
              <a:latin typeface="Times New Roman" pitchFamily="18" charset="0"/>
            </a:endParaRPr>
          </a:p>
        </p:txBody>
      </p:sp>
      <p:sp>
        <p:nvSpPr>
          <p:cNvPr id="1048" name="Line 206"/>
          <p:cNvSpPr>
            <a:spLocks noChangeShapeType="1"/>
          </p:cNvSpPr>
          <p:nvPr/>
        </p:nvSpPr>
        <p:spPr bwMode="auto">
          <a:xfrm>
            <a:off x="11837657" y="4594585"/>
            <a:ext cx="0" cy="22768052"/>
          </a:xfrm>
          <a:prstGeom prst="line">
            <a:avLst/>
          </a:prstGeom>
          <a:noFill/>
          <a:ln w="38100">
            <a:solidFill>
              <a:schemeClr val="tx1"/>
            </a:solidFill>
            <a:round/>
            <a:headEnd/>
            <a:tailEnd/>
          </a:ln>
        </p:spPr>
        <p:txBody>
          <a:bodyPr lIns="88153" tIns="44078" rIns="88153" bIns="44078"/>
          <a:lstStyle/>
          <a:p>
            <a:endParaRPr lang="en-US" sz="6938"/>
          </a:p>
        </p:txBody>
      </p:sp>
      <p:sp>
        <p:nvSpPr>
          <p:cNvPr id="1107" name="Text Box 713"/>
          <p:cNvSpPr txBox="1">
            <a:spLocks noChangeArrowheads="1"/>
          </p:cNvSpPr>
          <p:nvPr/>
        </p:nvSpPr>
        <p:spPr bwMode="auto">
          <a:xfrm>
            <a:off x="1444270" y="4411062"/>
            <a:ext cx="10185994" cy="10388295"/>
          </a:xfrm>
          <a:prstGeom prst="rect">
            <a:avLst/>
          </a:prstGeom>
          <a:noFill/>
          <a:ln w="9525">
            <a:noFill/>
            <a:miter lim="800000"/>
            <a:headEnd/>
            <a:tailEnd/>
          </a:ln>
        </p:spPr>
        <p:txBody>
          <a:bodyPr wrap="square" lIns="84393" tIns="42197" rIns="84393" bIns="42197">
            <a:spAutoFit/>
          </a:bodyPr>
          <a:lstStyle/>
          <a:p>
            <a:pPr algn="just" defTabSz="841742" eaLnBrk="0" hangingPunct="0"/>
            <a:r>
              <a:rPr lang="en-US" sz="1969" b="1" dirty="0"/>
              <a:t>Purpose</a:t>
            </a:r>
            <a:r>
              <a:rPr lang="en-US" sz="1969" dirty="0"/>
              <a:t>: As many as 50% of patients who undergo anticoagulation therapy for an un-provoked acute vein thrombosis (VT) develop within two to eight years post thrombotic syndrome (PTS), a fibrotic complication. There is a current debate whether prolong anticoagulation can reduce PTS. The aim of this study was to determine if prolonged anticoagulation using low molecular weight heparin (LMWH) reduces fibrotic vein wall remodeling in a murine model of VT. </a:t>
            </a:r>
          </a:p>
          <a:p>
            <a:pPr algn="just" defTabSz="841742" eaLnBrk="0" hangingPunct="0"/>
            <a:endParaRPr lang="en-US" sz="1969" dirty="0"/>
          </a:p>
          <a:p>
            <a:pPr algn="just" defTabSz="841742" eaLnBrk="0" hangingPunct="0"/>
            <a:r>
              <a:rPr lang="en-US" sz="1969" b="1" dirty="0"/>
              <a:t>Methods</a:t>
            </a:r>
            <a:r>
              <a:rPr lang="en-US" sz="1969" dirty="0"/>
              <a:t>: Male, 10-12 weeks old, C57BL/6 mice underwent the Inferior Vena Cava (IVC) model and received standard anticoagulation (LMWH x 6 days + Saline + 8 days) or prolonged anticoagulation (LMWH X 14 days).  LMWH dosing was 5.5 mg/kg twice daily, subcutaneously, post-surgery.  Day 14 post-thrombosis blood was drawn, and the IVC/thrombus was weighed and harvested for further evaluation with </a:t>
            </a:r>
            <a:r>
              <a:rPr lang="en-US" sz="1969" dirty="0" err="1"/>
              <a:t>qRT</a:t>
            </a:r>
            <a:r>
              <a:rPr lang="en-US" sz="1969" dirty="0"/>
              <a:t>-PCR of fibrotic markers (Col1a, Col3a1, TGF-beta1, FSP-1, MMP-2 and MMP-9) or histology with Masson’s Trichrome staining. </a:t>
            </a:r>
          </a:p>
          <a:p>
            <a:pPr algn="just" defTabSz="841742" eaLnBrk="0" hangingPunct="0"/>
            <a:endParaRPr lang="en-US" sz="1969" dirty="0"/>
          </a:p>
          <a:p>
            <a:pPr algn="just" defTabSz="841742" eaLnBrk="0" hangingPunct="0"/>
            <a:r>
              <a:rPr lang="en-US" sz="1969" b="1" dirty="0"/>
              <a:t>Results</a:t>
            </a:r>
            <a:r>
              <a:rPr lang="en-US" sz="1969" dirty="0"/>
              <a:t>: Thrombus weight was significantly decreased for both LMWH x6 days (14mg ± 0.89mg) and LMWH x14 days (12mg ± 0. 52mg) when compared to LMWH x2 days (25mg ± 0.26mg) and saline groups (23mg ± 0.55mg).  There was no difference in thrombus weight between the LMWH x6 days and LMWH x14 days groups.  The mean vein wall collagen area to vein wall area ratios decreased as the anticoagulation treatment was prolonged (saline 0.631 ± 0.078; LMWH x2 days 0.555 ± 0.086; LMWH x6 days 0.357 ± 0.054; LMWH x14 days 0.313 ± 0.065).  The collagen deposition of the LMWH x14 days treatment group was significantly decreased in comparison to both the saline and LMWH x2 days groups.  There was no significant difference in gene expression of MMP-2, MMP-9, Col1a1, and TGF-beta1 among all four groups.  However, Col3a activity was significantly decreased for LMWH x14 days at 0.59 ± 0.21 when compared LMWH x 2 days and LMWH x 6 days (saline 5.16 ±0.72; LMWH x 2 days 8.64 ± 1.85, LMWH x6 days 9.24 ± 2.22).  FSP-1 expression was also significantly decreased for LMWH x 14 days at 0.0767 ± 0.248 when compared to LMWH x 2 days (0.145 ± 0.010).</a:t>
            </a:r>
          </a:p>
          <a:p>
            <a:pPr algn="just" defTabSz="841742" eaLnBrk="0" hangingPunct="0"/>
            <a:endParaRPr lang="en-US" sz="1969" dirty="0"/>
          </a:p>
          <a:p>
            <a:pPr algn="just" defTabSz="841742" eaLnBrk="0" hangingPunct="0"/>
            <a:r>
              <a:rPr lang="en-US" sz="1969" b="1" dirty="0"/>
              <a:t>Conclusions</a:t>
            </a:r>
            <a:r>
              <a:rPr lang="en-US" sz="1969" dirty="0"/>
              <a:t>: Extending anticoagulation decreased mean vein wall fibrosis. Thrombus weight, collagen deposition, Col3a1 and FSP-1 were significantly decreased with prolonged anticoagulation of LMWH x 14 days. Thus, extending anticoagulation decreases fibrotic vein wall remodeling in a mouse model of occlusive VT.</a:t>
            </a:r>
          </a:p>
        </p:txBody>
      </p:sp>
      <p:sp>
        <p:nvSpPr>
          <p:cNvPr id="1108" name="Text Box 720"/>
          <p:cNvSpPr txBox="1">
            <a:spLocks noChangeArrowheads="1"/>
          </p:cNvSpPr>
          <p:nvPr/>
        </p:nvSpPr>
        <p:spPr bwMode="auto">
          <a:xfrm>
            <a:off x="1492714" y="3856818"/>
            <a:ext cx="10156433" cy="619082"/>
          </a:xfrm>
          <a:prstGeom prst="rect">
            <a:avLst/>
          </a:prstGeom>
          <a:solidFill>
            <a:srgbClr val="000099"/>
          </a:solidFill>
          <a:ln w="28575">
            <a:noFill/>
            <a:miter lim="800000"/>
            <a:headEnd/>
            <a:tailEnd/>
          </a:ln>
        </p:spPr>
        <p:txBody>
          <a:bodyPr wrap="square" lIns="84393" tIns="42197" rIns="84393" bIns="42197">
            <a:spAutoFit/>
          </a:bodyPr>
          <a:lstStyle/>
          <a:p>
            <a:pPr algn="ctr" defTabSz="841742" eaLnBrk="0" hangingPunct="0">
              <a:spcBef>
                <a:spcPct val="50000"/>
              </a:spcBef>
            </a:pPr>
            <a:r>
              <a:rPr lang="en-US" sz="3469" b="1" dirty="0">
                <a:solidFill>
                  <a:schemeClr val="bg1"/>
                </a:solidFill>
              </a:rPr>
              <a:t>ABSTRACT</a:t>
            </a:r>
            <a:endParaRPr lang="en-US" sz="3469" dirty="0">
              <a:solidFill>
                <a:schemeClr val="bg1"/>
              </a:solidFill>
              <a:latin typeface="Times New Roman" pitchFamily="18" charset="0"/>
            </a:endParaRPr>
          </a:p>
        </p:txBody>
      </p:sp>
      <p:sp>
        <p:nvSpPr>
          <p:cNvPr id="1117" name="Text Box 741"/>
          <p:cNvSpPr txBox="1">
            <a:spLocks noChangeArrowheads="1"/>
          </p:cNvSpPr>
          <p:nvPr/>
        </p:nvSpPr>
        <p:spPr bwMode="auto">
          <a:xfrm>
            <a:off x="1444270" y="20097495"/>
            <a:ext cx="10156433" cy="7357978"/>
          </a:xfrm>
          <a:prstGeom prst="rect">
            <a:avLst/>
          </a:prstGeom>
          <a:noFill/>
          <a:ln w="9525">
            <a:noFill/>
            <a:miter lim="800000"/>
            <a:headEnd/>
            <a:tailEnd/>
          </a:ln>
        </p:spPr>
        <p:txBody>
          <a:bodyPr wrap="square" lIns="84393" tIns="42197" rIns="84393" bIns="42197">
            <a:spAutoFit/>
          </a:bodyPr>
          <a:lstStyle/>
          <a:p>
            <a:pPr marL="0" lvl="1" algn="just" defTabSz="841742">
              <a:buFont typeface="Arial" pitchFamily="34" charset="0"/>
              <a:buChar char="•"/>
            </a:pPr>
            <a:r>
              <a:rPr lang="en-US" sz="1969" dirty="0">
                <a:latin typeface="+mn-lt"/>
              </a:rPr>
              <a:t>  </a:t>
            </a:r>
            <a:r>
              <a:rPr lang="en-US" sz="1969" b="1" dirty="0">
                <a:latin typeface="+mn-lt"/>
              </a:rPr>
              <a:t>Animals</a:t>
            </a:r>
            <a:r>
              <a:rPr lang="en-US" sz="1969" dirty="0">
                <a:latin typeface="+mn-lt"/>
              </a:rPr>
              <a:t>: 10-12 week old male C57BL/6 mice were used.</a:t>
            </a:r>
          </a:p>
          <a:p>
            <a:pPr marL="0" lvl="1" algn="just" defTabSz="841742">
              <a:buFont typeface="Arial" pitchFamily="34" charset="0"/>
              <a:buChar char="•"/>
            </a:pPr>
            <a:endParaRPr lang="en-US" sz="1969" dirty="0">
              <a:latin typeface="+mn-lt"/>
            </a:endParaRPr>
          </a:p>
          <a:p>
            <a:pPr marL="0" lvl="1" algn="just" defTabSz="841742">
              <a:buFont typeface="Arial" pitchFamily="34" charset="0"/>
              <a:buChar char="•"/>
            </a:pPr>
            <a:r>
              <a:rPr lang="en-US" sz="1969" dirty="0">
                <a:latin typeface="+mn-lt"/>
              </a:rPr>
              <a:t>  </a:t>
            </a:r>
            <a:r>
              <a:rPr lang="en-US" sz="1969" b="1" dirty="0">
                <a:latin typeface="+mn-lt"/>
              </a:rPr>
              <a:t>Inferior Vena Cava Ligation Mode</a:t>
            </a:r>
            <a:r>
              <a:rPr lang="en-US" sz="1969" dirty="0">
                <a:latin typeface="+mn-lt"/>
              </a:rPr>
              <a:t>l: Mice were anesthetized through inhalation of 2% </a:t>
            </a:r>
            <a:r>
              <a:rPr lang="en-US" sz="1969" dirty="0" err="1">
                <a:latin typeface="+mn-lt"/>
              </a:rPr>
              <a:t>isoflurane</a:t>
            </a:r>
            <a:r>
              <a:rPr lang="en-US" sz="1969" dirty="0">
                <a:latin typeface="+mn-lt"/>
              </a:rPr>
              <a:t> with 100% oxygen.  A midline laparotomy was performed with externalization of intestines.  Lumbar branches were cauterized and side branches were ligated with 7-0 PROLENE.  Finally, the IVC was ligated below the renal veins.  5-0 </a:t>
            </a:r>
            <a:r>
              <a:rPr lang="en-US" sz="1969" dirty="0" err="1">
                <a:latin typeface="+mn-lt"/>
              </a:rPr>
              <a:t>Vicryl</a:t>
            </a:r>
            <a:r>
              <a:rPr lang="en-US" sz="1969" dirty="0">
                <a:latin typeface="+mn-lt"/>
              </a:rPr>
              <a:t> sutures were used for abdominal muscle closure, and surgical glue was used for closure of skin. </a:t>
            </a:r>
          </a:p>
          <a:p>
            <a:pPr marL="0" lvl="1" algn="just" defTabSz="841742">
              <a:buFont typeface="Arial" pitchFamily="34" charset="0"/>
              <a:buChar char="•"/>
            </a:pPr>
            <a:r>
              <a:rPr lang="en-US" sz="1969" dirty="0">
                <a:latin typeface="+mn-lt"/>
              </a:rPr>
              <a:t> </a:t>
            </a:r>
          </a:p>
          <a:p>
            <a:pPr marL="0" lvl="1" algn="just" defTabSz="841742">
              <a:buFont typeface="Arial" pitchFamily="34" charset="0"/>
              <a:buChar char="•"/>
            </a:pPr>
            <a:r>
              <a:rPr lang="en-US" sz="1969" b="1" dirty="0">
                <a:latin typeface="+mn-lt"/>
              </a:rPr>
              <a:t>  Thrombus Weight</a:t>
            </a:r>
            <a:r>
              <a:rPr lang="en-US" sz="1969" dirty="0">
                <a:latin typeface="+mn-lt"/>
              </a:rPr>
              <a:t>:  At time of sacrifice, the IVC and associated thrombus were removed.  These were weighed and measured in length.  Thrombus weight was defined as weight of thrombus plus weight of vein wall.  </a:t>
            </a:r>
          </a:p>
          <a:p>
            <a:pPr marL="0" lvl="1" algn="just" defTabSz="841742">
              <a:buFont typeface="Arial" pitchFamily="34" charset="0"/>
              <a:buChar char="•"/>
            </a:pPr>
            <a:endParaRPr lang="en-US" sz="1969" dirty="0">
              <a:latin typeface="+mn-lt"/>
            </a:endParaRPr>
          </a:p>
          <a:p>
            <a:pPr marL="0" lvl="1" algn="just" defTabSz="841742">
              <a:buFont typeface="Arial" pitchFamily="34" charset="0"/>
              <a:buChar char="•"/>
            </a:pPr>
            <a:r>
              <a:rPr lang="en-US" sz="1969" b="1" dirty="0">
                <a:latin typeface="+mn-lt"/>
              </a:rPr>
              <a:t> Quantitative real-time PCR</a:t>
            </a:r>
            <a:r>
              <a:rPr lang="en-US" sz="1969" dirty="0">
                <a:latin typeface="+mn-lt"/>
              </a:rPr>
              <a:t>: </a:t>
            </a:r>
            <a:r>
              <a:rPr lang="en-US" sz="1969" dirty="0" err="1">
                <a:latin typeface="+mn-lt"/>
              </a:rPr>
              <a:t>qRT</a:t>
            </a:r>
            <a:r>
              <a:rPr lang="en-US" sz="1969" dirty="0">
                <a:latin typeface="+mn-lt"/>
              </a:rPr>
              <a:t>- PCR was performed on the vein wall specimens to examine gene expression of the following genes related to fibrotic remodeling: Col1a, Col3, TGF-beta, FSP-1, MMP 2 and MMP 9.</a:t>
            </a:r>
          </a:p>
          <a:p>
            <a:pPr marL="0" lvl="1" algn="just" defTabSz="841742">
              <a:buFont typeface="Arial" pitchFamily="34" charset="0"/>
              <a:buChar char="•"/>
            </a:pPr>
            <a:endParaRPr lang="en-US" sz="1969" dirty="0">
              <a:latin typeface="+mn-lt"/>
            </a:endParaRPr>
          </a:p>
          <a:p>
            <a:pPr marL="0" lvl="1" algn="just" defTabSz="841742">
              <a:buFont typeface="Arial" pitchFamily="34" charset="0"/>
              <a:buChar char="•"/>
            </a:pPr>
            <a:r>
              <a:rPr lang="en-US" sz="1969" dirty="0">
                <a:latin typeface="+mn-lt"/>
              </a:rPr>
              <a:t>  </a:t>
            </a:r>
            <a:r>
              <a:rPr lang="en-US" sz="1969" b="1" dirty="0">
                <a:latin typeface="+mn-lt"/>
              </a:rPr>
              <a:t>Histology</a:t>
            </a:r>
            <a:r>
              <a:rPr lang="en-US" sz="1969" dirty="0">
                <a:latin typeface="+mn-lt"/>
              </a:rPr>
              <a:t>:   Masson’s Trichrome staining was performed on IVC vein wall samples and </a:t>
            </a:r>
            <a:r>
              <a:rPr lang="en-US" sz="1969" dirty="0" err="1">
                <a:latin typeface="+mn-lt"/>
              </a:rPr>
              <a:t>ImageJ</a:t>
            </a:r>
            <a:r>
              <a:rPr lang="en-US" sz="1969" dirty="0">
                <a:latin typeface="+mn-lt"/>
              </a:rPr>
              <a:t> software was used to quantify the amount of fibrotic staining per slide.  </a:t>
            </a:r>
          </a:p>
          <a:p>
            <a:pPr marL="0" lvl="1" algn="just" defTabSz="841742">
              <a:buFont typeface="Arial" pitchFamily="34" charset="0"/>
              <a:buChar char="•"/>
            </a:pPr>
            <a:endParaRPr lang="en-US" sz="1969" dirty="0">
              <a:latin typeface="+mn-lt"/>
            </a:endParaRPr>
          </a:p>
          <a:p>
            <a:pPr marL="0" lvl="1" algn="just" defTabSz="841742">
              <a:buFont typeface="Arial" pitchFamily="34" charset="0"/>
              <a:buChar char="•"/>
            </a:pPr>
            <a:r>
              <a:rPr lang="en-US" sz="1969" dirty="0">
                <a:latin typeface="+mn-lt"/>
              </a:rPr>
              <a:t>  </a:t>
            </a:r>
            <a:r>
              <a:rPr lang="en-US" sz="1969" b="1" dirty="0">
                <a:latin typeface="+mn-lt"/>
              </a:rPr>
              <a:t>Statistics</a:t>
            </a:r>
            <a:r>
              <a:rPr lang="en-US" sz="1969" dirty="0">
                <a:latin typeface="+mn-lt"/>
              </a:rPr>
              <a:t>:  All statistical analyses were performed using </a:t>
            </a:r>
            <a:r>
              <a:rPr lang="en-US" sz="1969" dirty="0" err="1">
                <a:latin typeface="+mn-lt"/>
              </a:rPr>
              <a:t>GraphPad</a:t>
            </a:r>
            <a:r>
              <a:rPr lang="en-US" sz="1969" dirty="0">
                <a:latin typeface="+mn-lt"/>
              </a:rPr>
              <a:t> Prism for Windows.  Student’s T tests with Welch corrections and one-way ANOVA with a Tukey’s multiple comparison test were performed to determine statistical differences between groups. A value of P ≤ .05 was considered significant, and data are reported as mean ± standard error of the mean</a:t>
            </a:r>
            <a:endParaRPr lang="en-US" altLang="ja-JP" sz="1969" dirty="0">
              <a:latin typeface="+mn-lt"/>
            </a:endParaRPr>
          </a:p>
        </p:txBody>
      </p:sp>
      <p:sp>
        <p:nvSpPr>
          <p:cNvPr id="44" name="TextBox 43"/>
          <p:cNvSpPr txBox="1"/>
          <p:nvPr/>
        </p:nvSpPr>
        <p:spPr>
          <a:xfrm>
            <a:off x="12131235" y="24659736"/>
            <a:ext cx="22869953" cy="1907207"/>
          </a:xfrm>
          <a:prstGeom prst="rect">
            <a:avLst/>
          </a:prstGeom>
          <a:noFill/>
        </p:spPr>
        <p:txBody>
          <a:bodyPr wrap="square" lIns="88153" tIns="44078" rIns="88153" bIns="44078" rtlCol="0">
            <a:spAutoFit/>
          </a:bodyPr>
          <a:lstStyle/>
          <a:p>
            <a:pPr algn="just">
              <a:buSzPct val="120000"/>
              <a:buFont typeface="Arial" pitchFamily="34" charset="0"/>
              <a:buChar char="•"/>
            </a:pPr>
            <a:r>
              <a:rPr lang="en-US" sz="1969" dirty="0"/>
              <a:t> Extending anticoagulation decreased mean vein wall fibrosis in a mouse model of occlusive VT. </a:t>
            </a:r>
          </a:p>
          <a:p>
            <a:pPr algn="just">
              <a:buSzPct val="120000"/>
              <a:buFont typeface="Arial" pitchFamily="34" charset="0"/>
              <a:buChar char="•"/>
            </a:pPr>
            <a:endParaRPr lang="en-US" sz="1969" dirty="0"/>
          </a:p>
          <a:p>
            <a:pPr algn="just">
              <a:buSzPct val="120000"/>
              <a:buFont typeface="Arial" pitchFamily="34" charset="0"/>
              <a:buChar char="•"/>
            </a:pPr>
            <a:r>
              <a:rPr lang="en-US" sz="1969" dirty="0"/>
              <a:t> Thrombus weight, collagen deposition, Col3a1 and FSP-1 were significantly decreased with prolonged anticoagulation of LMWH x 14 days. </a:t>
            </a:r>
          </a:p>
          <a:p>
            <a:pPr algn="just">
              <a:buSzPct val="120000"/>
              <a:buFont typeface="Arial" pitchFamily="34" charset="0"/>
              <a:buChar char="•"/>
            </a:pPr>
            <a:endParaRPr lang="en-US" sz="1969" dirty="0"/>
          </a:p>
          <a:p>
            <a:pPr algn="just">
              <a:buSzPct val="120000"/>
              <a:buFont typeface="Arial" pitchFamily="34" charset="0"/>
              <a:buChar char="•"/>
            </a:pPr>
            <a:r>
              <a:rPr lang="en-US" sz="1969" dirty="0"/>
              <a:t> As this study examined gene expression at day 14 for all treatment groups, future studies would investigate the natural history of gene expression of fibrotic markers at multiple time points for mice treated</a:t>
            </a:r>
          </a:p>
          <a:p>
            <a:pPr algn="just">
              <a:buSzPct val="120000"/>
            </a:pPr>
            <a:r>
              <a:rPr lang="en-US" sz="1969" dirty="0"/>
              <a:t>  with LMWH versus saline.  </a:t>
            </a:r>
            <a:endParaRPr lang="en-US" sz="1969" b="1" dirty="0"/>
          </a:p>
        </p:txBody>
      </p:sp>
      <p:sp>
        <p:nvSpPr>
          <p:cNvPr id="26" name="Text Box 713"/>
          <p:cNvSpPr txBox="1">
            <a:spLocks noChangeArrowheads="1"/>
          </p:cNvSpPr>
          <p:nvPr/>
        </p:nvSpPr>
        <p:spPr bwMode="auto">
          <a:xfrm>
            <a:off x="1444270" y="15261346"/>
            <a:ext cx="10156433" cy="4327662"/>
          </a:xfrm>
          <a:prstGeom prst="rect">
            <a:avLst/>
          </a:prstGeom>
          <a:noFill/>
          <a:ln w="9525">
            <a:noFill/>
            <a:miter lim="800000"/>
            <a:headEnd/>
            <a:tailEnd/>
          </a:ln>
        </p:spPr>
        <p:txBody>
          <a:bodyPr wrap="square" lIns="84393" tIns="42197" rIns="84393" bIns="42197">
            <a:spAutoFit/>
          </a:bodyPr>
          <a:lstStyle/>
          <a:p>
            <a:pPr algn="just" defTabSz="841742" eaLnBrk="0" hangingPunct="0">
              <a:buFont typeface="Arial" pitchFamily="34" charset="0"/>
              <a:buChar char="•"/>
            </a:pPr>
            <a:r>
              <a:rPr lang="en-US" sz="1969" dirty="0">
                <a:latin typeface="+mn-lt"/>
              </a:rPr>
              <a:t>  The aim of this current study is to determine if prolonged anticoagulation (14 days) with LMWH reduces fibrotic vein wall remodeling in a murine model of DVT as opposed to shorter term anticoagulation (2 days) with LMWH. This proposal attempt to parallel the clinical scenario: anticoagulation for a short period of time (6 months) and PTS developing in a longer period of time (between 2 to 8 years).</a:t>
            </a:r>
          </a:p>
          <a:p>
            <a:pPr algn="just" defTabSz="841742" eaLnBrk="0" hangingPunct="0">
              <a:buFont typeface="Arial" pitchFamily="34" charset="0"/>
              <a:buChar char="•"/>
            </a:pPr>
            <a:endParaRPr lang="en-US" sz="1969" dirty="0">
              <a:latin typeface="+mn-lt"/>
            </a:endParaRPr>
          </a:p>
          <a:p>
            <a:pPr algn="just" defTabSz="841742" eaLnBrk="0" hangingPunct="0">
              <a:buFont typeface="Arial" pitchFamily="34" charset="0"/>
              <a:buChar char="•"/>
            </a:pPr>
            <a:r>
              <a:rPr lang="en-US" sz="1969" dirty="0">
                <a:latin typeface="+mn-lt"/>
              </a:rPr>
              <a:t>   For patients who have suffered a VT episode, there is a significant relationship between </a:t>
            </a:r>
            <a:r>
              <a:rPr lang="en-US" sz="1969" dirty="0" err="1">
                <a:latin typeface="+mn-lt"/>
              </a:rPr>
              <a:t>subtherapeutic</a:t>
            </a:r>
            <a:r>
              <a:rPr lang="en-US" sz="1969" dirty="0">
                <a:latin typeface="+mn-lt"/>
              </a:rPr>
              <a:t> INR control with a vitamin K antagonist and the occurrence of post thrombotic syndrome PTS, even excluding patients who have suffered recurrent DVTs.  Thus, we expect to see less fibrotic vein wall remodeling with prolonged anticoagulation treatment with low molecular weight heparin (LMWH) in a murine model of DVT. This should be manifested by decreased vein wall fibrosis by histological examination as well decreased expression of Col1a, Col3, TGF-beta, FSP-1, MMP-2 and MMP-9 by quantitative real-time PCR. </a:t>
            </a:r>
            <a:endParaRPr lang="en-US" sz="1031" dirty="0">
              <a:latin typeface="+mn-lt"/>
            </a:endParaRPr>
          </a:p>
        </p:txBody>
      </p:sp>
      <p:sp>
        <p:nvSpPr>
          <p:cNvPr id="3" name="TextBox 2"/>
          <p:cNvSpPr txBox="1"/>
          <p:nvPr/>
        </p:nvSpPr>
        <p:spPr>
          <a:xfrm>
            <a:off x="18670937" y="-2806099"/>
            <a:ext cx="16330251" cy="1133962"/>
          </a:xfrm>
          <a:prstGeom prst="rect">
            <a:avLst/>
          </a:prstGeom>
          <a:noFill/>
        </p:spPr>
        <p:txBody>
          <a:bodyPr wrap="square" lIns="65657" tIns="32828" rIns="65657" bIns="32828" rtlCol="0">
            <a:spAutoFit/>
          </a:bodyPr>
          <a:lstStyle/>
          <a:p>
            <a:endParaRPr lang="en-US" sz="6938" dirty="0"/>
          </a:p>
        </p:txBody>
      </p:sp>
      <p:sp>
        <p:nvSpPr>
          <p:cNvPr id="5" name="TextBox 4"/>
          <p:cNvSpPr txBox="1"/>
          <p:nvPr/>
        </p:nvSpPr>
        <p:spPr>
          <a:xfrm>
            <a:off x="13460329" y="25943133"/>
            <a:ext cx="3785447" cy="1159998"/>
          </a:xfrm>
          <a:prstGeom prst="rect">
            <a:avLst/>
          </a:prstGeom>
          <a:noFill/>
        </p:spPr>
        <p:txBody>
          <a:bodyPr wrap="square" rtlCol="0">
            <a:spAutoFit/>
          </a:bodyPr>
          <a:lstStyle/>
          <a:p>
            <a:endParaRPr lang="en-US" sz="6938" dirty="0"/>
          </a:p>
        </p:txBody>
      </p:sp>
      <p:pic>
        <p:nvPicPr>
          <p:cNvPr id="1028" name="Picture 4" descr="dd6be3_863f745fa3664b6797f2366f0e019587~mv2.gif_srz_960_705_85_22_0.50_1.20_0.00_gif_srz (500×3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9324" y="431299"/>
            <a:ext cx="4464844" cy="327719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197643" y="1564106"/>
            <a:ext cx="403158" cy="1198119"/>
          </a:xfrm>
          <a:prstGeom prst="rect">
            <a:avLst/>
          </a:prstGeom>
          <a:solidFill>
            <a:schemeClr val="bg1"/>
          </a:solidFill>
          <a:ln>
            <a:solidFill>
              <a:schemeClr val="bg1"/>
            </a:solidFill>
          </a:ln>
        </p:spPr>
        <p:txBody>
          <a:bodyPr wrap="square" rtlCol="0">
            <a:spAutoFit/>
          </a:bodyPr>
          <a:lstStyle/>
          <a:p>
            <a:endParaRPr lang="en-US" sz="6938" dirty="0">
              <a:solidFill>
                <a:schemeClr val="bg1"/>
              </a:solidFill>
            </a:endParaRPr>
          </a:p>
        </p:txBody>
      </p:sp>
      <p:pic>
        <p:nvPicPr>
          <p:cNvPr id="58" name="Picture 4" descr="ligation model figure by JD for ER"/>
          <p:cNvPicPr>
            <a:picLocks noChangeAspect="1" noChangeArrowheads="1"/>
          </p:cNvPicPr>
          <p:nvPr/>
        </p:nvPicPr>
        <p:blipFill>
          <a:blip r:embed="rId4">
            <a:extLst>
              <a:ext uri="{28A0092B-C50C-407E-A947-70E740481C1C}">
                <a14:useLocalDpi xmlns:a14="http://schemas.microsoft.com/office/drawing/2010/main" val="0"/>
              </a:ext>
            </a:extLst>
          </a:blip>
          <a:srcRect l="4956" t="2223" r="8868" b="1927"/>
          <a:stretch>
            <a:fillRect/>
          </a:stretch>
        </p:blipFill>
        <p:spPr bwMode="auto">
          <a:xfrm>
            <a:off x="12045051" y="4943463"/>
            <a:ext cx="7062546" cy="522858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6" name="Text Box 51"/>
          <p:cNvSpPr txBox="1">
            <a:spLocks noChangeArrowheads="1"/>
          </p:cNvSpPr>
          <p:nvPr/>
        </p:nvSpPr>
        <p:spPr bwMode="auto">
          <a:xfrm>
            <a:off x="11980245" y="10742532"/>
            <a:ext cx="23115134" cy="619082"/>
          </a:xfrm>
          <a:prstGeom prst="rect">
            <a:avLst/>
          </a:prstGeom>
          <a:solidFill>
            <a:srgbClr val="000099"/>
          </a:solidFill>
          <a:ln w="28575">
            <a:noFill/>
            <a:miter lim="800000"/>
            <a:headEnd/>
            <a:tailEnd/>
          </a:ln>
        </p:spPr>
        <p:txBody>
          <a:bodyPr wrap="square" lIns="84393" tIns="42197" rIns="84393" bIns="42197">
            <a:spAutoFit/>
          </a:bodyPr>
          <a:lstStyle/>
          <a:p>
            <a:pPr algn="ctr" defTabSz="841742" eaLnBrk="0" hangingPunct="0">
              <a:spcBef>
                <a:spcPct val="50000"/>
              </a:spcBef>
            </a:pPr>
            <a:r>
              <a:rPr lang="en-US" sz="3469" b="1" dirty="0">
                <a:solidFill>
                  <a:schemeClr val="bg1"/>
                </a:solidFill>
              </a:rPr>
              <a:t>RESULTS</a:t>
            </a:r>
            <a:endParaRPr lang="en-US" sz="3469" dirty="0">
              <a:solidFill>
                <a:schemeClr val="bg1"/>
              </a:solidFill>
              <a:latin typeface="Times New Roman" pitchFamily="18" charset="0"/>
            </a:endParaRPr>
          </a:p>
        </p:txBody>
      </p:sp>
      <p:sp>
        <p:nvSpPr>
          <p:cNvPr id="95" name="Text Box 51"/>
          <p:cNvSpPr txBox="1">
            <a:spLocks noChangeArrowheads="1"/>
          </p:cNvSpPr>
          <p:nvPr/>
        </p:nvSpPr>
        <p:spPr bwMode="auto">
          <a:xfrm>
            <a:off x="12003648" y="3852586"/>
            <a:ext cx="23115134" cy="619082"/>
          </a:xfrm>
          <a:prstGeom prst="rect">
            <a:avLst/>
          </a:prstGeom>
          <a:solidFill>
            <a:srgbClr val="000099"/>
          </a:solidFill>
          <a:ln w="28575">
            <a:noFill/>
            <a:miter lim="800000"/>
            <a:headEnd/>
            <a:tailEnd/>
          </a:ln>
        </p:spPr>
        <p:txBody>
          <a:bodyPr wrap="square" lIns="84393" tIns="42197" rIns="84393" bIns="42197">
            <a:spAutoFit/>
          </a:bodyPr>
          <a:lstStyle/>
          <a:p>
            <a:pPr algn="ctr" defTabSz="841742" eaLnBrk="0" hangingPunct="0">
              <a:spcBef>
                <a:spcPct val="50000"/>
              </a:spcBef>
            </a:pPr>
            <a:r>
              <a:rPr lang="en-US" sz="3469" b="1" dirty="0">
                <a:solidFill>
                  <a:schemeClr val="bg1"/>
                </a:solidFill>
              </a:rPr>
              <a:t>IVC Ligation Model</a:t>
            </a:r>
            <a:endParaRPr lang="en-US" sz="3469" dirty="0">
              <a:solidFill>
                <a:schemeClr val="bg1"/>
              </a:solidFill>
              <a:latin typeface="Times New Roman" pitchFamily="18" charset="0"/>
            </a:endParaRP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7228"/>
                    </a14:imgEffect>
                    <a14:imgEffect>
                      <a14:saturation sat="80000"/>
                    </a14:imgEffect>
                    <a14:imgEffect>
                      <a14:brightnessContrast bright="-7000" contrast="44000"/>
                    </a14:imgEffect>
                  </a14:imgLayer>
                </a14:imgProps>
              </a:ext>
              <a:ext uri="{28A0092B-C50C-407E-A947-70E740481C1C}">
                <a14:useLocalDpi xmlns:a14="http://schemas.microsoft.com/office/drawing/2010/main" val="0"/>
              </a:ext>
            </a:extLst>
          </a:blip>
          <a:srcRect/>
          <a:stretch>
            <a:fillRect/>
          </a:stretch>
        </p:blipFill>
        <p:spPr bwMode="auto">
          <a:xfrm>
            <a:off x="27773208" y="4914954"/>
            <a:ext cx="7062546" cy="524521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54015" y="4914954"/>
            <a:ext cx="7062546" cy="52264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12097171" y="4516598"/>
            <a:ext cx="7062545" cy="467500"/>
          </a:xfrm>
          <a:prstGeom prst="rect">
            <a:avLst/>
          </a:prstGeom>
          <a:noFill/>
        </p:spPr>
        <p:txBody>
          <a:bodyPr wrap="square" rtlCol="0">
            <a:spAutoFit/>
          </a:bodyPr>
          <a:lstStyle/>
          <a:p>
            <a:pPr algn="ctr"/>
            <a:r>
              <a:rPr lang="en-US" sz="2438" b="1" dirty="0"/>
              <a:t>IVC Anatomy</a:t>
            </a:r>
          </a:p>
        </p:txBody>
      </p:sp>
      <p:sp>
        <p:nvSpPr>
          <p:cNvPr id="59" name="TextBox 58"/>
          <p:cNvSpPr txBox="1"/>
          <p:nvPr/>
        </p:nvSpPr>
        <p:spPr>
          <a:xfrm>
            <a:off x="19773518" y="4480420"/>
            <a:ext cx="7062545" cy="467500"/>
          </a:xfrm>
          <a:prstGeom prst="rect">
            <a:avLst/>
          </a:prstGeom>
          <a:noFill/>
        </p:spPr>
        <p:txBody>
          <a:bodyPr wrap="square" rtlCol="0">
            <a:spAutoFit/>
          </a:bodyPr>
          <a:lstStyle/>
          <a:p>
            <a:pPr algn="ctr"/>
            <a:r>
              <a:rPr lang="en-US" sz="2438" b="1" dirty="0"/>
              <a:t>IVC Pre Ligation</a:t>
            </a:r>
          </a:p>
        </p:txBody>
      </p:sp>
      <p:sp>
        <p:nvSpPr>
          <p:cNvPr id="60" name="TextBox 59"/>
          <p:cNvSpPr txBox="1"/>
          <p:nvPr/>
        </p:nvSpPr>
        <p:spPr>
          <a:xfrm>
            <a:off x="27773207" y="4471603"/>
            <a:ext cx="7227980" cy="467500"/>
          </a:xfrm>
          <a:prstGeom prst="rect">
            <a:avLst/>
          </a:prstGeom>
          <a:noFill/>
        </p:spPr>
        <p:txBody>
          <a:bodyPr wrap="square" rtlCol="0">
            <a:spAutoFit/>
          </a:bodyPr>
          <a:lstStyle/>
          <a:p>
            <a:pPr algn="ctr"/>
            <a:r>
              <a:rPr lang="en-US" sz="2438" b="1" dirty="0"/>
              <a:t>IVC Post Ligation</a:t>
            </a:r>
          </a:p>
        </p:txBody>
      </p:sp>
      <p:sp>
        <p:nvSpPr>
          <p:cNvPr id="62" name="Line 206"/>
          <p:cNvSpPr>
            <a:spLocks noChangeShapeType="1"/>
          </p:cNvSpPr>
          <p:nvPr/>
        </p:nvSpPr>
        <p:spPr bwMode="auto">
          <a:xfrm>
            <a:off x="19471440" y="4594586"/>
            <a:ext cx="3539" cy="5546842"/>
          </a:xfrm>
          <a:prstGeom prst="line">
            <a:avLst/>
          </a:prstGeom>
          <a:noFill/>
          <a:ln w="38100">
            <a:solidFill>
              <a:schemeClr val="tx1"/>
            </a:solidFill>
            <a:round/>
            <a:headEnd/>
            <a:tailEnd/>
          </a:ln>
        </p:spPr>
        <p:txBody>
          <a:bodyPr lIns="88153" tIns="44078" rIns="88153" bIns="44078"/>
          <a:lstStyle/>
          <a:p>
            <a:endParaRPr lang="en-US" sz="6938"/>
          </a:p>
        </p:txBody>
      </p:sp>
      <p:sp>
        <p:nvSpPr>
          <p:cNvPr id="64" name="Line 206"/>
          <p:cNvSpPr>
            <a:spLocks noChangeShapeType="1"/>
          </p:cNvSpPr>
          <p:nvPr/>
        </p:nvSpPr>
        <p:spPr bwMode="auto">
          <a:xfrm>
            <a:off x="27295597" y="4599285"/>
            <a:ext cx="3538" cy="5542143"/>
          </a:xfrm>
          <a:prstGeom prst="line">
            <a:avLst/>
          </a:prstGeom>
          <a:noFill/>
          <a:ln w="38100">
            <a:solidFill>
              <a:schemeClr val="tx1"/>
            </a:solidFill>
            <a:round/>
            <a:headEnd/>
            <a:tailEnd/>
          </a:ln>
        </p:spPr>
        <p:txBody>
          <a:bodyPr lIns="88153" tIns="44078" rIns="88153" bIns="44078"/>
          <a:lstStyle/>
          <a:p>
            <a:endParaRPr lang="en-US" sz="6938"/>
          </a:p>
        </p:txBody>
      </p:sp>
      <p:sp>
        <p:nvSpPr>
          <p:cNvPr id="42" name="Text Box 51"/>
          <p:cNvSpPr txBox="1">
            <a:spLocks noChangeArrowheads="1"/>
          </p:cNvSpPr>
          <p:nvPr/>
        </p:nvSpPr>
        <p:spPr bwMode="auto">
          <a:xfrm>
            <a:off x="12097171" y="23877371"/>
            <a:ext cx="23115134" cy="619082"/>
          </a:xfrm>
          <a:prstGeom prst="rect">
            <a:avLst/>
          </a:prstGeom>
          <a:solidFill>
            <a:srgbClr val="000099"/>
          </a:solidFill>
          <a:ln w="28575">
            <a:noFill/>
            <a:miter lim="800000"/>
            <a:headEnd/>
            <a:tailEnd/>
          </a:ln>
        </p:spPr>
        <p:txBody>
          <a:bodyPr wrap="square" lIns="84393" tIns="42197" rIns="84393" bIns="42197">
            <a:spAutoFit/>
          </a:bodyPr>
          <a:lstStyle/>
          <a:p>
            <a:pPr algn="ctr" defTabSz="841742" eaLnBrk="0" hangingPunct="0">
              <a:spcBef>
                <a:spcPct val="50000"/>
              </a:spcBef>
            </a:pPr>
            <a:r>
              <a:rPr lang="en-US" sz="3469" b="1" dirty="0">
                <a:solidFill>
                  <a:schemeClr val="bg1"/>
                </a:solidFill>
                <a:latin typeface="+mn-lt"/>
              </a:rPr>
              <a:t>CONCLUSIONS &amp; FUTURE STUDIES</a:t>
            </a:r>
          </a:p>
        </p:txBody>
      </p:sp>
      <p:pic>
        <p:nvPicPr>
          <p:cNvPr id="7" name="Picture 6"/>
          <p:cNvPicPr>
            <a:picLocks noChangeAspect="1"/>
          </p:cNvPicPr>
          <p:nvPr/>
        </p:nvPicPr>
        <p:blipFill>
          <a:blip r:embed="rId8"/>
          <a:stretch>
            <a:fillRect/>
          </a:stretch>
        </p:blipFill>
        <p:spPr>
          <a:xfrm>
            <a:off x="11890239" y="11776130"/>
            <a:ext cx="5748876" cy="5953028"/>
          </a:xfrm>
          <a:prstGeom prst="rect">
            <a:avLst/>
          </a:prstGeom>
        </p:spPr>
      </p:pic>
      <p:pic>
        <p:nvPicPr>
          <p:cNvPr id="9" name="Picture 8"/>
          <p:cNvPicPr>
            <a:picLocks noChangeAspect="1"/>
          </p:cNvPicPr>
          <p:nvPr/>
        </p:nvPicPr>
        <p:blipFill>
          <a:blip r:embed="rId9"/>
          <a:stretch>
            <a:fillRect/>
          </a:stretch>
        </p:blipFill>
        <p:spPr>
          <a:xfrm>
            <a:off x="17892282" y="11903087"/>
            <a:ext cx="5801163" cy="5828264"/>
          </a:xfrm>
          <a:prstGeom prst="rect">
            <a:avLst/>
          </a:prstGeom>
        </p:spPr>
      </p:pic>
      <p:pic>
        <p:nvPicPr>
          <p:cNvPr id="10" name="Picture 9"/>
          <p:cNvPicPr>
            <a:picLocks noChangeAspect="1"/>
          </p:cNvPicPr>
          <p:nvPr/>
        </p:nvPicPr>
        <p:blipFill>
          <a:blip r:embed="rId10"/>
          <a:stretch>
            <a:fillRect/>
          </a:stretch>
        </p:blipFill>
        <p:spPr>
          <a:xfrm>
            <a:off x="23868012" y="11910109"/>
            <a:ext cx="5596274" cy="5828263"/>
          </a:xfrm>
          <a:prstGeom prst="rect">
            <a:avLst/>
          </a:prstGeom>
        </p:spPr>
      </p:pic>
      <p:pic>
        <p:nvPicPr>
          <p:cNvPr id="11" name="Picture 10"/>
          <p:cNvPicPr>
            <a:picLocks noChangeAspect="1"/>
          </p:cNvPicPr>
          <p:nvPr/>
        </p:nvPicPr>
        <p:blipFill>
          <a:blip r:embed="rId11"/>
          <a:stretch>
            <a:fillRect/>
          </a:stretch>
        </p:blipFill>
        <p:spPr>
          <a:xfrm>
            <a:off x="29528414" y="11933089"/>
            <a:ext cx="5717378" cy="5873382"/>
          </a:xfrm>
          <a:prstGeom prst="rect">
            <a:avLst/>
          </a:prstGeom>
        </p:spPr>
      </p:pic>
      <p:cxnSp>
        <p:nvCxnSpPr>
          <p:cNvPr id="15" name="Straight Connector 14"/>
          <p:cNvCxnSpPr/>
          <p:nvPr/>
        </p:nvCxnSpPr>
        <p:spPr bwMode="auto">
          <a:xfrm>
            <a:off x="11788186" y="17759778"/>
            <a:ext cx="2333940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17704466" y="11752204"/>
            <a:ext cx="34735" cy="60075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a:off x="23728180" y="11768768"/>
            <a:ext cx="34735" cy="60075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 name="Straight Connector 40"/>
          <p:cNvCxnSpPr/>
          <p:nvPr/>
        </p:nvCxnSpPr>
        <p:spPr bwMode="auto">
          <a:xfrm>
            <a:off x="29451036" y="11710884"/>
            <a:ext cx="34735" cy="600757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11808096" y="17990001"/>
            <a:ext cx="5944123" cy="525208"/>
          </a:xfrm>
          <a:prstGeom prst="rect">
            <a:avLst/>
          </a:prstGeom>
          <a:noFill/>
        </p:spPr>
        <p:txBody>
          <a:bodyPr wrap="square" rtlCol="0">
            <a:spAutoFit/>
          </a:bodyPr>
          <a:lstStyle/>
          <a:p>
            <a:pPr algn="ctr"/>
            <a:r>
              <a:rPr lang="en-US" sz="2813" b="1" u="sng" dirty="0"/>
              <a:t>Saline</a:t>
            </a:r>
          </a:p>
        </p:txBody>
      </p:sp>
      <p:sp>
        <p:nvSpPr>
          <p:cNvPr id="36" name="TextBox 35"/>
          <p:cNvSpPr txBox="1"/>
          <p:nvPr/>
        </p:nvSpPr>
        <p:spPr>
          <a:xfrm>
            <a:off x="23813105" y="18023905"/>
            <a:ext cx="5829965" cy="525208"/>
          </a:xfrm>
          <a:prstGeom prst="rect">
            <a:avLst/>
          </a:prstGeom>
          <a:noFill/>
        </p:spPr>
        <p:txBody>
          <a:bodyPr wrap="square" rtlCol="0">
            <a:spAutoFit/>
          </a:bodyPr>
          <a:lstStyle/>
          <a:p>
            <a:pPr algn="ctr"/>
            <a:r>
              <a:rPr lang="en-US" sz="2813" b="1" u="sng" dirty="0"/>
              <a:t>LMWH x6 Days</a:t>
            </a:r>
          </a:p>
        </p:txBody>
      </p:sp>
      <p:sp>
        <p:nvSpPr>
          <p:cNvPr id="37" name="TextBox 36"/>
          <p:cNvSpPr txBox="1"/>
          <p:nvPr/>
        </p:nvSpPr>
        <p:spPr>
          <a:xfrm>
            <a:off x="17872763" y="18035277"/>
            <a:ext cx="5800403" cy="525208"/>
          </a:xfrm>
          <a:prstGeom prst="rect">
            <a:avLst/>
          </a:prstGeom>
          <a:noFill/>
        </p:spPr>
        <p:txBody>
          <a:bodyPr wrap="square" rtlCol="0">
            <a:spAutoFit/>
          </a:bodyPr>
          <a:lstStyle/>
          <a:p>
            <a:pPr algn="ctr"/>
            <a:r>
              <a:rPr lang="en-US" sz="2813" b="1" u="sng" dirty="0"/>
              <a:t>LMWH x2 Days</a:t>
            </a:r>
          </a:p>
        </p:txBody>
      </p:sp>
      <p:sp>
        <p:nvSpPr>
          <p:cNvPr id="38" name="TextBox 37"/>
          <p:cNvSpPr txBox="1"/>
          <p:nvPr/>
        </p:nvSpPr>
        <p:spPr>
          <a:xfrm>
            <a:off x="29715843" y="18035822"/>
            <a:ext cx="6075995" cy="525208"/>
          </a:xfrm>
          <a:prstGeom prst="rect">
            <a:avLst/>
          </a:prstGeom>
          <a:noFill/>
        </p:spPr>
        <p:txBody>
          <a:bodyPr wrap="square" rtlCol="0">
            <a:spAutoFit/>
          </a:bodyPr>
          <a:lstStyle/>
          <a:p>
            <a:pPr algn="ctr"/>
            <a:r>
              <a:rPr lang="en-US" sz="2813" b="1" u="sng" dirty="0"/>
              <a:t>LMWH x14 Days</a:t>
            </a:r>
          </a:p>
        </p:txBody>
      </p:sp>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350315" y="18497665"/>
            <a:ext cx="5057822" cy="4839572"/>
          </a:xfrm>
          <a:prstGeom prst="rect">
            <a:avLst/>
          </a:prstGeom>
          <a:ln>
            <a:solidFill>
              <a:schemeClr val="tx1"/>
            </a:solidFill>
          </a:ln>
        </p:spPr>
      </p:pic>
      <p:pic>
        <p:nvPicPr>
          <p:cNvPr id="14" name="Picture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201163" y="18534955"/>
            <a:ext cx="5106056" cy="4771664"/>
          </a:xfrm>
          <a:prstGeom prst="rect">
            <a:avLst/>
          </a:prstGeom>
          <a:ln>
            <a:solidFill>
              <a:schemeClr val="tx1"/>
            </a:solidFill>
          </a:ln>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992471" y="18554721"/>
            <a:ext cx="5199417" cy="4751898"/>
          </a:xfrm>
          <a:prstGeom prst="rect">
            <a:avLst/>
          </a:prstGeom>
          <a:noFill/>
          <a:ln>
            <a:solidFill>
              <a:schemeClr val="tx1"/>
            </a:solidFill>
          </a:ln>
        </p:spPr>
      </p:pic>
      <p:pic>
        <p:nvPicPr>
          <p:cNvPr id="18" name="Picture 17"/>
          <p:cNvPicPr>
            <a:picLocks noChangeAspect="1"/>
          </p:cNvPicPr>
          <p:nvPr/>
        </p:nvPicPr>
        <p:blipFill rotWithShape="1">
          <a:blip r:embed="rId15">
            <a:extLst>
              <a:ext uri="{28A0092B-C50C-407E-A947-70E740481C1C}">
                <a14:useLocalDpi xmlns:a14="http://schemas.microsoft.com/office/drawing/2010/main" val="0"/>
              </a:ext>
            </a:extLst>
          </a:blip>
          <a:srcRect r="11011" b="13495"/>
          <a:stretch/>
        </p:blipFill>
        <p:spPr>
          <a:xfrm>
            <a:off x="29829259" y="18554651"/>
            <a:ext cx="5167826" cy="4771664"/>
          </a:xfrm>
          <a:prstGeom prst="rect">
            <a:avLst/>
          </a:prstGeom>
          <a:ln>
            <a:solidFill>
              <a:schemeClr val="tx1"/>
            </a:solidFill>
          </a:ln>
        </p:spPr>
      </p:pic>
      <p:pic>
        <p:nvPicPr>
          <p:cNvPr id="21" name="Picture 20"/>
          <p:cNvPicPr>
            <a:picLocks noChangeAspect="1"/>
          </p:cNvPicPr>
          <p:nvPr/>
        </p:nvPicPr>
        <p:blipFill>
          <a:blip r:embed="rId16"/>
          <a:stretch>
            <a:fillRect/>
          </a:stretch>
        </p:blipFill>
        <p:spPr>
          <a:xfrm>
            <a:off x="25888871" y="11915206"/>
            <a:ext cx="1884337" cy="478562"/>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57600" rtl="0" eaLnBrk="1" fontAlgn="base" latinLnBrk="0" hangingPunct="1">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57600" rtl="0" eaLnBrk="1" fontAlgn="base" latinLnBrk="0" hangingPunct="1">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14491</TotalTime>
  <Words>1085</Words>
  <Application>Microsoft Office PowerPoint</Application>
  <PresentationFormat>Custom</PresentationFormat>
  <Paragraphs>46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Default Design</vt:lpstr>
      <vt:lpstr>PowerPoint Presentation</vt:lpstr>
    </vt:vector>
  </TitlesOfParts>
  <Company>Kinesiology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Vin &amp; Sen</dc:creator>
  <cp:lastModifiedBy>Rainey, Joshua</cp:lastModifiedBy>
  <cp:revision>793</cp:revision>
  <cp:lastPrinted>2012-07-25T17:34:33Z</cp:lastPrinted>
  <dcterms:created xsi:type="dcterms:W3CDTF">2006-10-05T15:20:01Z</dcterms:created>
  <dcterms:modified xsi:type="dcterms:W3CDTF">2020-01-22T18:01:42Z</dcterms:modified>
</cp:coreProperties>
</file>