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p:scale>
          <a:sx n="20" d="100"/>
          <a:sy n="20" d="100"/>
        </p:scale>
        <p:origin x="1315" y="182"/>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1/14/2020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Development of a Novel Children’s Book for Siblings of Pediatric Oncology Patients</a:t>
            </a:r>
          </a:p>
        </p:txBody>
      </p:sp>
      <p:sp>
        <p:nvSpPr>
          <p:cNvPr id="5" name="Text Box 123"/>
          <p:cNvSpPr txBox="1">
            <a:spLocks noChangeArrowheads="1"/>
          </p:cNvSpPr>
          <p:nvPr/>
        </p:nvSpPr>
        <p:spPr bwMode="auto">
          <a:xfrm>
            <a:off x="5712981" y="1746596"/>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Adam René Rosenbaum</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Allyssa Benedict</a:t>
            </a:r>
            <a:r>
              <a:rPr lang="en-US" sz="4000" baseline="30000" dirty="0">
                <a:solidFill>
                  <a:schemeClr val="accent3">
                    <a:lumMod val="20000"/>
                    <a:lumOff val="80000"/>
                  </a:schemeClr>
                </a:solidFill>
                <a:latin typeface="+mn-lt"/>
              </a:rPr>
              <a:t>2,3</a:t>
            </a:r>
            <a:r>
              <a:rPr lang="en-US" sz="4000" dirty="0">
                <a:solidFill>
                  <a:schemeClr val="accent3">
                    <a:lumMod val="20000"/>
                    <a:lumOff val="80000"/>
                  </a:schemeClr>
                </a:solidFill>
                <a:latin typeface="+mn-lt"/>
              </a:rPr>
              <a:t>; Nancy Tena</a:t>
            </a:r>
            <a:r>
              <a:rPr lang="en-US" sz="4000" baseline="30000" dirty="0">
                <a:solidFill>
                  <a:schemeClr val="accent3">
                    <a:lumMod val="20000"/>
                    <a:lumOff val="80000"/>
                  </a:schemeClr>
                </a:solidFill>
                <a:latin typeface="+mn-lt"/>
              </a:rPr>
              <a:t>4</a:t>
            </a:r>
            <a:r>
              <a:rPr lang="en-US" sz="4000" dirty="0">
                <a:solidFill>
                  <a:schemeClr val="accent3">
                    <a:lumMod val="20000"/>
                    <a:lumOff val="80000"/>
                  </a:schemeClr>
                </a:solidFill>
                <a:latin typeface="+mn-lt"/>
              </a:rPr>
              <a:t>; Beth Stuchell</a:t>
            </a:r>
            <a:r>
              <a:rPr lang="en-US" sz="4000" baseline="30000" dirty="0">
                <a:solidFill>
                  <a:schemeClr val="accent3">
                    <a:lumMod val="20000"/>
                    <a:lumOff val="80000"/>
                  </a:schemeClr>
                </a:solidFill>
                <a:latin typeface="+mn-lt"/>
              </a:rPr>
              <a:t>4</a:t>
            </a:r>
            <a:r>
              <a:rPr lang="en-US" sz="4000" dirty="0">
                <a:solidFill>
                  <a:schemeClr val="accent3">
                    <a:lumMod val="20000"/>
                    <a:lumOff val="80000"/>
                  </a:schemeClr>
                </a:solidFill>
                <a:latin typeface="+mn-lt"/>
              </a:rPr>
              <a:t>; Thomas Michniacki</a:t>
            </a:r>
            <a:r>
              <a:rPr lang="en-US" sz="4000" baseline="30000" dirty="0">
                <a:solidFill>
                  <a:schemeClr val="accent3">
                    <a:lumMod val="20000"/>
                    <a:lumOff val="80000"/>
                  </a:schemeClr>
                </a:solidFill>
                <a:latin typeface="+mn-lt"/>
              </a:rPr>
              <a:t>1,4</a:t>
            </a:r>
            <a:r>
              <a:rPr lang="en-US" sz="4000" dirty="0">
                <a:solidFill>
                  <a:schemeClr val="accent3">
                    <a:lumMod val="20000"/>
                    <a:lumOff val="80000"/>
                  </a:schemeClr>
                </a:solidFill>
                <a:latin typeface="+mn-lt"/>
              </a:rPr>
              <a:t>; Rama Jasty</a:t>
            </a:r>
            <a:r>
              <a:rPr lang="en-US" sz="4000" baseline="30000" dirty="0">
                <a:solidFill>
                  <a:schemeClr val="accent3">
                    <a:lumMod val="20000"/>
                    <a:lumOff val="80000"/>
                  </a:schemeClr>
                </a:solidFill>
                <a:latin typeface="+mn-lt"/>
              </a:rPr>
              <a:t>1,4</a:t>
            </a:r>
          </a:p>
          <a:p>
            <a:pPr algn="ctr" eaLnBrk="1" hangingPunct="1"/>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University of Michigan Medial School, </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University of Michigan Stamps School of Art and Design, </a:t>
            </a:r>
            <a:r>
              <a:rPr lang="en-US" sz="4000" baseline="30000" dirty="0">
                <a:solidFill>
                  <a:schemeClr val="accent3">
                    <a:lumMod val="20000"/>
                    <a:lumOff val="80000"/>
                  </a:schemeClr>
                </a:solidFill>
                <a:latin typeface="+mn-lt"/>
              </a:rPr>
              <a:t>3</a:t>
            </a:r>
            <a:r>
              <a:rPr lang="en-US" sz="4000" dirty="0">
                <a:solidFill>
                  <a:schemeClr val="accent3">
                    <a:lumMod val="20000"/>
                    <a:lumOff val="80000"/>
                  </a:schemeClr>
                </a:solidFill>
                <a:latin typeface="+mn-lt"/>
              </a:rPr>
              <a:t>University of Illinois Chicago College of Applied Health Science,</a:t>
            </a:r>
            <a:r>
              <a:rPr lang="en-US" sz="4000" baseline="30000" dirty="0">
                <a:solidFill>
                  <a:schemeClr val="accent3">
                    <a:lumMod val="20000"/>
                    <a:lumOff val="80000"/>
                  </a:schemeClr>
                </a:solidFill>
                <a:latin typeface="+mn-lt"/>
              </a:rPr>
              <a:t> 4</a:t>
            </a:r>
            <a:r>
              <a:rPr lang="en-US" sz="4000" dirty="0">
                <a:solidFill>
                  <a:schemeClr val="accent3">
                    <a:lumMod val="20000"/>
                    <a:lumOff val="80000"/>
                  </a:schemeClr>
                </a:solidFill>
                <a:latin typeface="+mn-lt"/>
              </a:rPr>
              <a:t>University of Michigan Division of Pediatric Hematology/Oncology</a:t>
            </a:r>
          </a:p>
        </p:txBody>
      </p:sp>
      <p:sp>
        <p:nvSpPr>
          <p:cNvPr id="24" name="TextBox 23"/>
          <p:cNvSpPr txBox="1"/>
          <p:nvPr/>
        </p:nvSpPr>
        <p:spPr>
          <a:xfrm>
            <a:off x="1778004" y="25031702"/>
            <a:ext cx="4884242" cy="1543255"/>
          </a:xfrm>
          <a:prstGeom prst="rect">
            <a:avLst/>
          </a:prstGeom>
          <a:solidFill>
            <a:schemeClr val="accent1">
              <a:lumMod val="40000"/>
              <a:lumOff val="60000"/>
            </a:schemeClr>
          </a:solidFill>
        </p:spPr>
        <p:txBody>
          <a:bodyPr wrap="none" lIns="65288" tIns="32645" rIns="65288" bIns="32645" rtlCol="0">
            <a:spAutoFit/>
          </a:bodyPr>
          <a:lstStyle/>
          <a:p>
            <a:r>
              <a:rPr lang="en-US" sz="2400" dirty="0"/>
              <a:t>Adam René Rosenbaum</a:t>
            </a:r>
          </a:p>
          <a:p>
            <a:r>
              <a:rPr lang="en-US" sz="2400" dirty="0"/>
              <a:t>University of Michigan Medical School</a:t>
            </a:r>
          </a:p>
          <a:p>
            <a:r>
              <a:rPr lang="en-US" sz="2400" dirty="0"/>
              <a:t>Email: aprosenb@med.umich.edu</a:t>
            </a:r>
          </a:p>
          <a:p>
            <a:r>
              <a:rPr lang="en-US" sz="2400" dirty="0"/>
              <a:t>Phone: 5174023451</a:t>
            </a:r>
          </a:p>
        </p:txBody>
      </p:sp>
      <p:sp>
        <p:nvSpPr>
          <p:cNvPr id="25" name="TextBox 24"/>
          <p:cNvSpPr txBox="1"/>
          <p:nvPr/>
        </p:nvSpPr>
        <p:spPr>
          <a:xfrm>
            <a:off x="1778002" y="24288752"/>
            <a:ext cx="1909454"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60000" y="25031699"/>
            <a:ext cx="20320000" cy="1828800"/>
          </a:xfrm>
          <a:prstGeom prst="rect">
            <a:avLst/>
          </a:prstGeom>
          <a:noFill/>
        </p:spPr>
        <p:txBody>
          <a:bodyPr wrap="square" lIns="65288" tIns="65288" rIns="65288" bIns="65288" numCol="1" spcCol="326442" rtlCol="0">
            <a:noAutofit/>
          </a:bodyPr>
          <a:lstStyle/>
          <a:p>
            <a:r>
              <a:rPr lang="en-US" sz="2400" dirty="0"/>
              <a:t>This project was funded by the University of Michigan Capstone for Impact Grant.  We’d like to thank Dr. Michael </a:t>
            </a:r>
            <a:r>
              <a:rPr lang="en-US" sz="2400" dirty="0" err="1"/>
              <a:t>Englesbe</a:t>
            </a:r>
            <a:r>
              <a:rPr lang="en-US" sz="2400" dirty="0"/>
              <a:t> for his support of this project.  We’d also like to thank the University of Michigan Pediatric Hematology-Oncology Advisory Council and Lauren </a:t>
            </a:r>
            <a:r>
              <a:rPr lang="en-US" sz="2400" dirty="0" err="1"/>
              <a:t>Stachew</a:t>
            </a:r>
            <a:r>
              <a:rPr lang="en-US" sz="2400" dirty="0"/>
              <a:t> at University of Michigan Publishing for her assistance in this project. </a:t>
            </a:r>
          </a:p>
          <a:p>
            <a:pPr marL="326442" indent="-326442">
              <a:buFont typeface="+mj-lt"/>
              <a:buAutoNum type="arabicPeriod"/>
            </a:pPr>
            <a:endParaRPr lang="en-US" sz="1200" dirty="0"/>
          </a:p>
        </p:txBody>
      </p:sp>
      <p:sp>
        <p:nvSpPr>
          <p:cNvPr id="27" name="TextBox 26"/>
          <p:cNvSpPr txBox="1"/>
          <p:nvPr/>
        </p:nvSpPr>
        <p:spPr>
          <a:xfrm>
            <a:off x="22860003" y="24288752"/>
            <a:ext cx="4322037" cy="681481"/>
          </a:xfrm>
          <a:prstGeom prst="rect">
            <a:avLst/>
          </a:prstGeom>
          <a:noFill/>
        </p:spPr>
        <p:txBody>
          <a:bodyPr wrap="none" lIns="65288" tIns="32645" rIns="65288" bIns="32645" rtlCol="0">
            <a:spAutoFit/>
          </a:bodyPr>
          <a:lstStyle/>
          <a:p>
            <a:r>
              <a:rPr lang="en-US" sz="4000" b="1" dirty="0"/>
              <a:t>Acknowledgements</a:t>
            </a:r>
          </a:p>
        </p:txBody>
      </p:sp>
      <p:sp>
        <p:nvSpPr>
          <p:cNvPr id="10" name="Text Box 189"/>
          <p:cNvSpPr txBox="1">
            <a:spLocks noChangeArrowheads="1"/>
          </p:cNvSpPr>
          <p:nvPr/>
        </p:nvSpPr>
        <p:spPr bwMode="auto">
          <a:xfrm>
            <a:off x="1463040" y="4572001"/>
            <a:ext cx="10149840" cy="6832640"/>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The objective of this project is to design, create, and produce a novel children’s book designed specifically for the siblings of pediatric oncology patients.  The goal of the book is both to provide siblings with a written example reflecting their potential experiences and emotions, as well as to provide parents with a resource that can be used to help discuss the diagnosis with other children in the family.  The book is written to help explain the cancer diagnosis, provide education, as well as suggest ways for siblings to support their sick brother or sister.  It can also serve as a reflection of the potential of the potential thoughts or emotions that siblings have.  It is our hope that, following completion of the story, parents and siblings will be able to engage in meaningful dialogue regarding the experiences, emotions, thoughts, and questions that siblings may have surrounding a new cancer diagnosis.</a:t>
            </a: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Project Objectives</a:t>
            </a:r>
          </a:p>
        </p:txBody>
      </p:sp>
      <p:sp>
        <p:nvSpPr>
          <p:cNvPr id="15" name="Text Box 194"/>
          <p:cNvSpPr txBox="1">
            <a:spLocks noChangeArrowheads="1"/>
          </p:cNvSpPr>
          <p:nvPr/>
        </p:nvSpPr>
        <p:spPr bwMode="auto">
          <a:xfrm>
            <a:off x="23222698" y="4576714"/>
            <a:ext cx="10149840" cy="13726835"/>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We have produced an original 18-page story following a boy as he goes to visit his younger brother  who has cancer, in the hospital.  The story has been written and the illustrations have been designed for a 3</a:t>
            </a:r>
            <a:r>
              <a:rPr lang="en-US" sz="2800" baseline="30000" dirty="0">
                <a:latin typeface="Calibri" pitchFamily="34" charset="0"/>
              </a:rPr>
              <a:t>rd</a:t>
            </a:r>
            <a:r>
              <a:rPr lang="en-US" sz="2800" dirty="0">
                <a:latin typeface="Calibri" pitchFamily="34" charset="0"/>
              </a:rPr>
              <a:t> grade reading level.</a:t>
            </a:r>
          </a:p>
          <a:p>
            <a:pPr eaLnBrk="1" hangingPunct="1"/>
            <a:endParaRPr lang="en-US" sz="2800" dirty="0">
              <a:latin typeface="Calibri" pitchFamily="34" charset="0"/>
            </a:endParaRPr>
          </a:p>
          <a:p>
            <a:pPr eaLnBrk="1" hangingPunct="1"/>
            <a:r>
              <a:rPr lang="en-US" sz="2800" dirty="0">
                <a:latin typeface="Calibri" pitchFamily="34" charset="0"/>
              </a:rPr>
              <a:t>In the story, the reader learns how the protagonist’s life has changed following the diagnosis of his brother: he doesn’t see his brother or parents as much, his parents no longer attend his basketball games, and family members cry more frequently.  The reader also learns about various aspects of cancer treatment: chemotherapy, losing hair, feeling nauseous, and getting infections.  The protagonists shares with the reader some ways in which he tries to help his brother feel better, such as visiting him at the hospital weekly to play with him and writing him daily notes.</a:t>
            </a:r>
          </a:p>
          <a:p>
            <a:pPr eaLnBrk="1" hangingPunct="1"/>
            <a:endParaRPr lang="en-US" sz="2800" dirty="0">
              <a:latin typeface="Calibri" pitchFamily="34" charset="0"/>
            </a:endParaRPr>
          </a:p>
          <a:p>
            <a:pPr eaLnBrk="1" hangingPunct="1"/>
            <a:r>
              <a:rPr lang="en-US" sz="2800" dirty="0">
                <a:latin typeface="Calibri" pitchFamily="34" charset="0"/>
              </a:rPr>
              <a:t>The reader also learns about the protagonist’s difficulties in living with the diagnosis.  The protagonist is scared, wants to see his family more, and wants his life to resume normalcy.  He has questions but doesn’t know who he should ask.</a:t>
            </a:r>
          </a:p>
          <a:p>
            <a:pPr eaLnBrk="1" hangingPunct="1"/>
            <a:endParaRPr lang="en-US" sz="2800" dirty="0">
              <a:latin typeface="Calibri" pitchFamily="34" charset="0"/>
            </a:endParaRPr>
          </a:p>
          <a:p>
            <a:pPr eaLnBrk="1" hangingPunct="1"/>
            <a:r>
              <a:rPr lang="en-US" sz="2800" dirty="0">
                <a:latin typeface="Calibri" pitchFamily="34" charset="0"/>
              </a:rPr>
              <a:t>After seeing his brother vomit during a visit to the hospital, the protagonist and his mother have a conversation about his fears.  His mother shares that his strength is inspiriting to the family and that he brings up his brother’s mood all the time.  He and his mother decide to dedicate more time to talking about his feelings and questions.</a:t>
            </a:r>
          </a:p>
          <a:p>
            <a:pPr eaLnBrk="1" hangingPunct="1"/>
            <a:endParaRPr lang="en-US" sz="2800" dirty="0">
              <a:latin typeface="Calibri" pitchFamily="34" charset="0"/>
            </a:endParaRPr>
          </a:p>
          <a:p>
            <a:pPr eaLnBrk="1" hangingPunct="1"/>
            <a:r>
              <a:rPr lang="en-US" sz="2800" dirty="0">
                <a:latin typeface="Calibri" pitchFamily="34" charset="0"/>
              </a:rPr>
              <a:t>As they reunite with the rest of the family, the protagonist's brother is ready to keep playing.  In this moment, the narrator learns that in his bravery, he is standing up to cancer.</a:t>
            </a:r>
          </a:p>
        </p:txBody>
      </p:sp>
      <p:sp>
        <p:nvSpPr>
          <p:cNvPr id="33" name="Rectangle 32"/>
          <p:cNvSpPr/>
          <p:nvPr/>
        </p:nvSpPr>
        <p:spPr>
          <a:xfrm>
            <a:off x="1463040" y="118110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Background</a:t>
            </a:r>
          </a:p>
        </p:txBody>
      </p:sp>
      <p:sp>
        <p:nvSpPr>
          <p:cNvPr id="13" name="Text Box 192"/>
          <p:cNvSpPr txBox="1">
            <a:spLocks noChangeArrowheads="1"/>
          </p:cNvSpPr>
          <p:nvPr/>
        </p:nvSpPr>
        <p:spPr bwMode="auto">
          <a:xfrm>
            <a:off x="12344400" y="4576714"/>
            <a:ext cx="10149840" cy="11572399"/>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b="1" dirty="0">
                <a:latin typeface="Calibri" pitchFamily="34" charset="0"/>
              </a:rPr>
              <a:t>Phase 1: Assess Need and Discuss with Stakeholders</a:t>
            </a:r>
          </a:p>
          <a:p>
            <a:pPr marL="457200" indent="-457200" eaLnBrk="1" hangingPunct="1">
              <a:buFontTx/>
              <a:buChar char="-"/>
            </a:pPr>
            <a:r>
              <a:rPr lang="en-US" sz="2800" dirty="0">
                <a:latin typeface="Calibri" pitchFamily="34" charset="0"/>
              </a:rPr>
              <a:t>Research existence of current materials for siblings of children diagnosed with cancer</a:t>
            </a:r>
          </a:p>
          <a:p>
            <a:pPr marL="457200" indent="-457200" eaLnBrk="1" hangingPunct="1">
              <a:buFontTx/>
              <a:buChar char="-"/>
            </a:pPr>
            <a:r>
              <a:rPr lang="en-US" sz="2800" dirty="0">
                <a:latin typeface="Calibri" pitchFamily="34" charset="0"/>
              </a:rPr>
              <a:t>Meet with pediatric oncology faculty, social work, nursing, child life, and education specialists to learn about the new diagnosis education process and assess potential topics to include in text</a:t>
            </a:r>
          </a:p>
          <a:p>
            <a:pPr marL="457200" indent="-457200" eaLnBrk="1" hangingPunct="1">
              <a:buFontTx/>
              <a:buChar char="-"/>
            </a:pPr>
            <a:r>
              <a:rPr lang="en-US" sz="2800" dirty="0">
                <a:latin typeface="Calibri" pitchFamily="34" charset="0"/>
              </a:rPr>
              <a:t>Discuss proposed topics with U of M Pediatric Hematology Oncology Advisory Council to receive feedback and hear directly about the experience discussing a cancer diagnosis with siblings</a:t>
            </a:r>
          </a:p>
          <a:p>
            <a:pPr eaLnBrk="1" hangingPunct="1"/>
            <a:r>
              <a:rPr lang="en-US" sz="2800" b="1" dirty="0">
                <a:latin typeface="Calibri" pitchFamily="34" charset="0"/>
              </a:rPr>
              <a:t>Phase 2: Write and Illustrate the Book</a:t>
            </a:r>
          </a:p>
          <a:p>
            <a:pPr marL="457200" indent="-457200" eaLnBrk="1" hangingPunct="1">
              <a:buFontTx/>
              <a:buChar char="-"/>
            </a:pPr>
            <a:r>
              <a:rPr lang="en-US" sz="2800" dirty="0">
                <a:latin typeface="Calibri" pitchFamily="34" charset="0"/>
              </a:rPr>
              <a:t>Create a general overview plot that touches upon topics outlined</a:t>
            </a:r>
          </a:p>
          <a:p>
            <a:pPr marL="457200" indent="-457200" eaLnBrk="1" hangingPunct="1">
              <a:buFontTx/>
              <a:buChar char="-"/>
            </a:pPr>
            <a:r>
              <a:rPr lang="en-US" sz="2800" dirty="0">
                <a:latin typeface="Calibri" pitchFamily="34" charset="0"/>
              </a:rPr>
              <a:t>Select targeted age group for the text</a:t>
            </a:r>
          </a:p>
          <a:p>
            <a:pPr marL="457200" indent="-457200" eaLnBrk="1" hangingPunct="1">
              <a:buFontTx/>
              <a:buChar char="-"/>
            </a:pPr>
            <a:r>
              <a:rPr lang="en-US" sz="2800" dirty="0">
                <a:latin typeface="Calibri" pitchFamily="34" charset="0"/>
              </a:rPr>
              <a:t>Write the text and undergo multiple versions of edits following feedback from different stakeholders about content and age-appropriateness</a:t>
            </a:r>
          </a:p>
          <a:p>
            <a:pPr marL="457200" indent="-457200" eaLnBrk="1" hangingPunct="1">
              <a:buFontTx/>
              <a:buChar char="-"/>
            </a:pPr>
            <a:r>
              <a:rPr lang="en-US" sz="2800" dirty="0">
                <a:latin typeface="Calibri" pitchFamily="34" charset="0"/>
              </a:rPr>
              <a:t>Work with illustrator to select illustration designs to create age-appropriate, inclusive, and inviting images for children and parents</a:t>
            </a:r>
          </a:p>
          <a:p>
            <a:pPr eaLnBrk="1" hangingPunct="1"/>
            <a:r>
              <a:rPr lang="en-US" sz="2800" b="1" dirty="0">
                <a:latin typeface="Calibri" pitchFamily="34" charset="0"/>
              </a:rPr>
              <a:t>Phase 3: Publication</a:t>
            </a:r>
            <a:endParaRPr lang="en-US" sz="2800" dirty="0">
              <a:latin typeface="Calibri" pitchFamily="34" charset="0"/>
            </a:endParaRPr>
          </a:p>
          <a:p>
            <a:pPr marL="457200" indent="-457200" eaLnBrk="1" hangingPunct="1">
              <a:buFontTx/>
              <a:buChar char="-"/>
            </a:pPr>
            <a:r>
              <a:rPr lang="en-US" sz="2800" dirty="0">
                <a:latin typeface="Calibri" pitchFamily="34" charset="0"/>
              </a:rPr>
              <a:t>Obtain Capstone for Impact Grant to assist with production costs</a:t>
            </a:r>
          </a:p>
          <a:p>
            <a:pPr marL="457200" indent="-457200" eaLnBrk="1" hangingPunct="1">
              <a:buFontTx/>
              <a:buChar char="-"/>
            </a:pPr>
            <a:r>
              <a:rPr lang="en-US" sz="2800" dirty="0">
                <a:latin typeface="Calibri" pitchFamily="34" charset="0"/>
              </a:rPr>
              <a:t>Collaborate with University of Michigan Publishing to produce the book</a:t>
            </a:r>
          </a:p>
          <a:p>
            <a:pPr marL="457200" indent="-457200" eaLnBrk="1" hangingPunct="1">
              <a:buFontTx/>
              <a:buChar char="-"/>
            </a:pPr>
            <a:r>
              <a:rPr lang="en-US" sz="2800" dirty="0">
                <a:latin typeface="Calibri" pitchFamily="34" charset="0"/>
              </a:rPr>
              <a:t>Format the text to fit the printing requirements set up by the publisher</a:t>
            </a:r>
          </a:p>
          <a:p>
            <a:pPr marL="457200" indent="-457200" eaLnBrk="1" hangingPunct="1">
              <a:buFontTx/>
              <a:buChar char="-"/>
            </a:pPr>
            <a:r>
              <a:rPr lang="en-US" sz="2800" dirty="0">
                <a:latin typeface="Calibri" pitchFamily="34" charset="0"/>
              </a:rPr>
              <a:t>Begin printing copies of the final text within 2020</a:t>
            </a:r>
          </a:p>
        </p:txBody>
      </p:sp>
      <p:sp>
        <p:nvSpPr>
          <p:cNvPr id="34" name="Rectangle 33"/>
          <p:cNvSpPr/>
          <p:nvPr/>
        </p:nvSpPr>
        <p:spPr>
          <a:xfrm>
            <a:off x="1234440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a:t>
            </a:r>
          </a:p>
        </p:txBody>
      </p:sp>
      <p:sp>
        <p:nvSpPr>
          <p:cNvPr id="12" name="Text Box 191"/>
          <p:cNvSpPr txBox="1">
            <a:spLocks noChangeArrowheads="1"/>
          </p:cNvSpPr>
          <p:nvPr/>
        </p:nvSpPr>
        <p:spPr bwMode="auto">
          <a:xfrm>
            <a:off x="34107120" y="4572001"/>
            <a:ext cx="10149840" cy="10710624"/>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At the beginning of the project, the idea was largely to provide medical education to siblings regarding a cancer diagnosis.  In conversation with the Pediatric Hematology-Oncology Advisory Council, we learned that the larger need was to reflect the daily emotional experience that siblings can have.</a:t>
            </a:r>
          </a:p>
          <a:p>
            <a:pPr eaLnBrk="1" hangingPunct="1"/>
            <a:endParaRPr lang="en-US" sz="2800" dirty="0">
              <a:latin typeface="+mn-lt"/>
            </a:endParaRPr>
          </a:p>
          <a:p>
            <a:pPr eaLnBrk="1" hangingPunct="1"/>
            <a:r>
              <a:rPr lang="en-US" sz="2800" dirty="0">
                <a:latin typeface="+mn-lt"/>
              </a:rPr>
              <a:t>We decided to write the story for a 3</a:t>
            </a:r>
            <a:r>
              <a:rPr lang="en-US" sz="2800" baseline="30000" dirty="0">
                <a:latin typeface="+mn-lt"/>
              </a:rPr>
              <a:t>rd</a:t>
            </a:r>
            <a:r>
              <a:rPr lang="en-US" sz="2800" dirty="0">
                <a:latin typeface="+mn-lt"/>
              </a:rPr>
              <a:t> grade reading level, knowing that this would make it easy for parents to read the book to both younger and older kids.  With this goal, we needed to work to make our text language.</a:t>
            </a:r>
          </a:p>
          <a:p>
            <a:pPr eaLnBrk="1" hangingPunct="1"/>
            <a:endParaRPr lang="en-US" sz="2800" dirty="0">
              <a:latin typeface="+mn-lt"/>
            </a:endParaRPr>
          </a:p>
          <a:p>
            <a:pPr eaLnBrk="1" hangingPunct="1"/>
            <a:r>
              <a:rPr lang="en-US" sz="2800" dirty="0">
                <a:latin typeface="+mn-lt"/>
              </a:rPr>
              <a:t>As we received and made edits to the text, we needed to share the new story with the illustrator.  This occasionally led to confusion but would resolve with discussion.</a:t>
            </a:r>
          </a:p>
          <a:p>
            <a:pPr eaLnBrk="1" hangingPunct="1"/>
            <a:endParaRPr lang="en-US" sz="2800" dirty="0">
              <a:latin typeface="+mn-lt"/>
            </a:endParaRPr>
          </a:p>
          <a:p>
            <a:pPr eaLnBrk="1" hangingPunct="1"/>
            <a:r>
              <a:rPr lang="en-US" sz="2800" dirty="0">
                <a:latin typeface="+mn-lt"/>
              </a:rPr>
              <a:t>As conversations with the publisher began, certain aspects of formatting for the pages and colors needed to be improved.  As most changes were made by the illustrator, the author needed to carefully relay information from one party to the other.</a:t>
            </a:r>
          </a:p>
          <a:p>
            <a:pPr eaLnBrk="1" hangingPunct="1"/>
            <a:endParaRPr lang="en-US" sz="2800" dirty="0">
              <a:latin typeface="+mn-lt"/>
            </a:endParaRPr>
          </a:p>
          <a:p>
            <a:pPr eaLnBrk="1" hangingPunct="1"/>
            <a:r>
              <a:rPr lang="en-US" sz="2800" dirty="0">
                <a:latin typeface="+mn-lt"/>
              </a:rPr>
              <a:t>Due to limitations of time and money, distribution will need to start on a local scale, with potential to explore to more widespread distribution at a later time, based on the receptivity of the book locally.</a:t>
            </a:r>
          </a:p>
        </p:txBody>
      </p:sp>
      <p:sp>
        <p:nvSpPr>
          <p:cNvPr id="35" name="Rectangle 3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Obstacles Encountered</a:t>
            </a:r>
          </a:p>
        </p:txBody>
      </p:sp>
      <p:sp>
        <p:nvSpPr>
          <p:cNvPr id="14" name="Text Box 193"/>
          <p:cNvSpPr txBox="1">
            <a:spLocks noChangeArrowheads="1"/>
          </p:cNvSpPr>
          <p:nvPr/>
        </p:nvSpPr>
        <p:spPr bwMode="auto">
          <a:xfrm>
            <a:off x="34100996" y="16229323"/>
            <a:ext cx="10149840" cy="769441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At present, we are working to establish the correct formatting required for printing as specified by the guidelines from U of M Publishing.</a:t>
            </a:r>
          </a:p>
          <a:p>
            <a:pPr eaLnBrk="1" hangingPunct="1"/>
            <a:endParaRPr lang="en-US" sz="2800" dirty="0">
              <a:latin typeface="Calibri" pitchFamily="34" charset="0"/>
            </a:endParaRPr>
          </a:p>
          <a:p>
            <a:pPr eaLnBrk="1" hangingPunct="1"/>
            <a:r>
              <a:rPr lang="en-US" sz="2800" dirty="0">
                <a:latin typeface="Calibri" pitchFamily="34" charset="0"/>
              </a:rPr>
              <a:t>Following printing, there will be a book launch, at which the author will present the final copy to interested parties and explain how the book can be distributed to families following a new pediatric cancer diagnosis.</a:t>
            </a:r>
          </a:p>
          <a:p>
            <a:pPr eaLnBrk="1" hangingPunct="1"/>
            <a:endParaRPr lang="en-US" sz="2800" dirty="0">
              <a:latin typeface="Calibri" pitchFamily="34" charset="0"/>
            </a:endParaRPr>
          </a:p>
          <a:p>
            <a:pPr eaLnBrk="1" hangingPunct="1"/>
            <a:r>
              <a:rPr lang="en-US" sz="2800" dirty="0">
                <a:latin typeface="Calibri" pitchFamily="34" charset="0"/>
              </a:rPr>
              <a:t>We hope to establish a focus group with families that have used the book to assess the utility and helpfulness of this product.  We would like to also learn about conversations that happen between parents and children following completion of the book.</a:t>
            </a:r>
          </a:p>
          <a:p>
            <a:pPr eaLnBrk="1" hangingPunct="1"/>
            <a:endParaRPr lang="en-US" sz="2800" dirty="0">
              <a:latin typeface="Calibri" pitchFamily="34" charset="0"/>
            </a:endParaRPr>
          </a:p>
          <a:p>
            <a:pPr eaLnBrk="1" hangingPunct="1"/>
            <a:r>
              <a:rPr lang="en-US" sz="2800" dirty="0">
                <a:latin typeface="Calibri" pitchFamily="34" charset="0"/>
              </a:rPr>
              <a:t>We are going to explore contacting national pediatric oncology organizations to see if they would like to aid in funding and distribution of potential future copies.</a:t>
            </a:r>
          </a:p>
        </p:txBody>
      </p:sp>
      <p:sp>
        <p:nvSpPr>
          <p:cNvPr id="36" name="Rectangle 35"/>
          <p:cNvSpPr/>
          <p:nvPr/>
        </p:nvSpPr>
        <p:spPr>
          <a:xfrm>
            <a:off x="34107120" y="15715869"/>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Next Steps</a:t>
            </a:r>
          </a:p>
        </p:txBody>
      </p:sp>
      <p:sp>
        <p:nvSpPr>
          <p:cNvPr id="11" name="Text Box 190"/>
          <p:cNvSpPr txBox="1">
            <a:spLocks noChangeArrowheads="1"/>
          </p:cNvSpPr>
          <p:nvPr/>
        </p:nvSpPr>
        <p:spPr bwMode="auto">
          <a:xfrm>
            <a:off x="1463040" y="12361898"/>
            <a:ext cx="10149840" cy="8125301"/>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A cancer diagnosis in a child is one of the most difficult situations that families can encounter.  So much is left to the unknown and the entire lifestyle of the family is uprooted  as they prepare to combat the disease.  Given all the new demands to care for the sick child, often siblings can feel forgotten, as they too try to understand what this new diagnosis means.  </a:t>
            </a:r>
          </a:p>
          <a:p>
            <a:pPr eaLnBrk="1" hangingPunct="1"/>
            <a:endParaRPr lang="en-US" sz="2800" dirty="0">
              <a:latin typeface="+mn-lt"/>
            </a:endParaRPr>
          </a:p>
          <a:p>
            <a:pPr eaLnBrk="1" hangingPunct="1"/>
            <a:r>
              <a:rPr lang="en-US" sz="2800" dirty="0">
                <a:latin typeface="+mn-lt"/>
              </a:rPr>
              <a:t>There are many programs in place to help siblings cope with the new diagnosis, including summer camps and support groups, but frequently these experiences are mediated by health care professionals and often require the families to plan around their already busy commitments with the sick child.  While these programs are not to be devalued , we believe that parent-child dialogue to be helpful as well.  Identifying a need for tools designed specifically to help parents and oncology siblings engage in dialogue, we have created an original story that can be read by parents and siblings together to help learn about and understand a new cancer diagnosis. </a:t>
            </a:r>
          </a:p>
        </p:txBody>
      </p:sp>
      <p:sp>
        <p:nvSpPr>
          <p:cNvPr id="45" name="Rectangle 44"/>
          <p:cNvSpPr/>
          <p:nvPr/>
        </p:nvSpPr>
        <p:spPr>
          <a:xfrm>
            <a:off x="2322576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38" name="Rectangle 265"/>
          <p:cNvSpPr>
            <a:spLocks noChangeAspect="1" noChangeArrowheads="1"/>
          </p:cNvSpPr>
          <p:nvPr/>
        </p:nvSpPr>
        <p:spPr bwMode="auto">
          <a:xfrm>
            <a:off x="42245280" y="731520"/>
            <a:ext cx="2558301" cy="1920240"/>
          </a:xfrm>
          <a:prstGeom prst="rect">
            <a:avLst/>
          </a:prstGeom>
          <a:blipFill dpi="0" rotWithShape="1">
            <a:blip r:embed="rId2">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1800" b="1" dirty="0">
                <a:latin typeface="Calibri" pitchFamily="34" charset="0"/>
              </a:rPr>
              <a:t>REPLACE THIS BOX WITH YOUR ORGANIZATION’S</a:t>
            </a:r>
          </a:p>
          <a:p>
            <a:pPr algn="ctr" defTabSz="4022725"/>
            <a:r>
              <a:rPr lang="en-US" sz="1800" b="1" dirty="0">
                <a:latin typeface="Calibri" pitchFamily="34" charset="0"/>
              </a:rPr>
              <a:t>HIGH RESOLUTION LOGO</a:t>
            </a:r>
          </a:p>
        </p:txBody>
      </p:sp>
      <p:pic>
        <p:nvPicPr>
          <p:cNvPr id="8" name="Picture 7" descr="A black sign with white text&#10;&#10;Description automatically generated">
            <a:extLst>
              <a:ext uri="{FF2B5EF4-FFF2-40B4-BE49-F238E27FC236}">
                <a16:creationId xmlns:a16="http://schemas.microsoft.com/office/drawing/2014/main" id="{0B76B78C-8660-476D-A011-34AF7A244C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91000" y="663838"/>
            <a:ext cx="2558301" cy="1998829"/>
          </a:xfrm>
          <a:prstGeom prst="rect">
            <a:avLst/>
          </a:prstGeom>
        </p:spPr>
      </p:pic>
      <p:pic>
        <p:nvPicPr>
          <p:cNvPr id="2" name="Picture 1">
            <a:extLst>
              <a:ext uri="{FF2B5EF4-FFF2-40B4-BE49-F238E27FC236}">
                <a16:creationId xmlns:a16="http://schemas.microsoft.com/office/drawing/2014/main" id="{3C769BC8-9364-45FD-9636-4065532F668F}"/>
              </a:ext>
            </a:extLst>
          </p:cNvPr>
          <p:cNvPicPr>
            <a:picLocks noChangeAspect="1"/>
          </p:cNvPicPr>
          <p:nvPr/>
        </p:nvPicPr>
        <p:blipFill>
          <a:blip r:embed="rId4"/>
          <a:stretch>
            <a:fillRect/>
          </a:stretch>
        </p:blipFill>
        <p:spPr>
          <a:xfrm>
            <a:off x="14407006" y="16528154"/>
            <a:ext cx="6024627" cy="7231943"/>
          </a:xfrm>
          <a:prstGeom prst="rect">
            <a:avLst/>
          </a:prstGeom>
        </p:spPr>
      </p:pic>
      <p:pic>
        <p:nvPicPr>
          <p:cNvPr id="7" name="Picture 6">
            <a:extLst>
              <a:ext uri="{FF2B5EF4-FFF2-40B4-BE49-F238E27FC236}">
                <a16:creationId xmlns:a16="http://schemas.microsoft.com/office/drawing/2014/main" id="{CE1A9755-7DCA-48A0-9614-2B1C2BE58BE1}"/>
              </a:ext>
            </a:extLst>
          </p:cNvPr>
          <p:cNvPicPr>
            <a:picLocks noChangeAspect="1"/>
          </p:cNvPicPr>
          <p:nvPr/>
        </p:nvPicPr>
        <p:blipFill>
          <a:blip r:embed="rId5"/>
          <a:stretch>
            <a:fillRect/>
          </a:stretch>
        </p:blipFill>
        <p:spPr>
          <a:xfrm>
            <a:off x="26136600" y="18418106"/>
            <a:ext cx="4322037" cy="5219643"/>
          </a:xfrm>
          <a:prstGeom prst="rect">
            <a:avLst/>
          </a:prstGeom>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3279</TotalTime>
  <Words>1346</Words>
  <Application>Microsoft Office PowerPoint</Application>
  <PresentationFormat>Custom</PresentationFormat>
  <Paragraphs>61</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Rosenbaum, Adam Rene</cp:lastModifiedBy>
  <cp:revision>121</cp:revision>
  <cp:lastPrinted>2013-02-12T02:21:55Z</cp:lastPrinted>
  <dcterms:created xsi:type="dcterms:W3CDTF">2013-02-10T21:14:48Z</dcterms:created>
  <dcterms:modified xsi:type="dcterms:W3CDTF">2020-01-15T02:26:36Z</dcterms:modified>
</cp:coreProperties>
</file>