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60" autoAdjust="0"/>
    <p:restoredTop sz="94676" autoAdjust="0"/>
  </p:normalViewPr>
  <p:slideViewPr>
    <p:cSldViewPr>
      <p:cViewPr varScale="1">
        <p:scale>
          <a:sx n="24" d="100"/>
          <a:sy n="24" d="100"/>
        </p:scale>
        <p:origin x="1544" y="216"/>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3/17/20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a:t>Click to edit Master title style</a:t>
            </a:r>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3/17/20</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715000" y="611078"/>
            <a:ext cx="34290000" cy="1674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b="1" dirty="0">
                <a:solidFill>
                  <a:schemeClr val="accent3">
                    <a:lumMod val="20000"/>
                    <a:lumOff val="80000"/>
                  </a:schemeClr>
                </a:solidFill>
                <a:latin typeface="+mn-lt"/>
              </a:rPr>
              <a:t>The Luke Project 52 Clinic Baby Book For Developmental Milestones</a:t>
            </a:r>
          </a:p>
        </p:txBody>
      </p:sp>
      <p:sp>
        <p:nvSpPr>
          <p:cNvPr id="5" name="Text Box 123"/>
          <p:cNvSpPr txBox="1">
            <a:spLocks noChangeArrowheads="1"/>
          </p:cNvSpPr>
          <p:nvPr/>
        </p:nvSpPr>
        <p:spPr bwMode="auto">
          <a:xfrm>
            <a:off x="5715000" y="1676400"/>
            <a:ext cx="34290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a:solidFill>
                  <a:schemeClr val="accent3">
                    <a:lumMod val="20000"/>
                    <a:lumOff val="80000"/>
                  </a:schemeClr>
                </a:solidFill>
                <a:latin typeface="+mn-lt"/>
              </a:rPr>
              <a:t>Meghan E. Rowe</a:t>
            </a:r>
          </a:p>
        </p:txBody>
      </p:sp>
      <p:sp>
        <p:nvSpPr>
          <p:cNvPr id="10" name="Text Box 189"/>
          <p:cNvSpPr txBox="1">
            <a:spLocks noChangeArrowheads="1"/>
          </p:cNvSpPr>
          <p:nvPr/>
        </p:nvSpPr>
        <p:spPr bwMode="auto">
          <a:xfrm>
            <a:off x="3947160" y="4762501"/>
            <a:ext cx="10149840" cy="4308872"/>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200" dirty="0">
                <a:latin typeface="+mn-lt"/>
              </a:rPr>
              <a:t>      While volunteering at the Luke Project 52 Clinic, a free perinatal and neonatal clinic in downtown Detroit, I worked with families who have limited access to medical care. Some children seen at the clinic will go for years without seeing a physician for routine check-ups. When children are seen by health care providers, their visits often took place at various health care systems, making it challenging  to access information from past visits.</a:t>
            </a:r>
          </a:p>
        </p:txBody>
      </p:sp>
      <p:sp>
        <p:nvSpPr>
          <p:cNvPr id="32" name="Rectangle 31"/>
          <p:cNvSpPr/>
          <p:nvPr/>
        </p:nvSpPr>
        <p:spPr>
          <a:xfrm>
            <a:off x="3947160" y="41910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BACKGROUND</a:t>
            </a:r>
          </a:p>
        </p:txBody>
      </p:sp>
      <p:sp>
        <p:nvSpPr>
          <p:cNvPr id="15" name="Text Box 194"/>
          <p:cNvSpPr txBox="1">
            <a:spLocks noChangeArrowheads="1"/>
          </p:cNvSpPr>
          <p:nvPr/>
        </p:nvSpPr>
        <p:spPr bwMode="auto">
          <a:xfrm>
            <a:off x="31623000" y="13134261"/>
            <a:ext cx="10149840" cy="9725739"/>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lvl="0" defTabSz="914400" fontAlgn="base">
              <a:spcBef>
                <a:spcPct val="0"/>
              </a:spcBef>
              <a:spcAft>
                <a:spcPct val="0"/>
              </a:spcAft>
              <a:buFontTx/>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US" altLang="en-US" sz="1800" dirty="0">
                <a:latin typeface="Arial" panose="020B0604020202020204" pitchFamily="34" charset="0"/>
                <a:ea typeface="Times New Roman" panose="02020603050405020304" pitchFamily="18" charset="0"/>
              </a:rPr>
              <a:t>Bureau USC. </a:t>
            </a:r>
            <a:r>
              <a:rPr lang="en-US" altLang="en-US" sz="1800" i="1" dirty="0">
                <a:latin typeface="Arial" panose="020B0604020202020204" pitchFamily="34" charset="0"/>
                <a:ea typeface="Times New Roman" panose="02020603050405020304" pitchFamily="18" charset="0"/>
              </a:rPr>
              <a:t>Poverty in the United States:  The 25 Most Populous Metro Areas</a:t>
            </a:r>
            <a:r>
              <a:rPr lang="en-US" altLang="en-US" sz="1800" dirty="0">
                <a:latin typeface="Arial" panose="020B0604020202020204" pitchFamily="34" charset="0"/>
                <a:ea typeface="Times New Roman" panose="02020603050405020304" pitchFamily="18" charset="0"/>
              </a:rPr>
              <a:t> 2018.</a:t>
            </a:r>
          </a:p>
          <a:p>
            <a:pPr lvl="0" defTabSz="914400" fontAlgn="base">
              <a:spcBef>
                <a:spcPct val="0"/>
              </a:spcBef>
              <a:spcAft>
                <a:spcPct val="0"/>
              </a:spcAft>
              <a:buFontTx/>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US" altLang="en-US" sz="1800" dirty="0">
                <a:latin typeface="Arial" panose="020B0604020202020204" pitchFamily="34" charset="0"/>
                <a:ea typeface="Times New Roman" panose="02020603050405020304" pitchFamily="18" charset="0"/>
              </a:rPr>
              <a:t>Michigan Department of Health and Human Services. Table 5: Number and Rate of Infant Deaths by Race for Residents of Michigan, Detroit City, Wayne County (Excluding Detroit City) and Michigan (Excluding Wayne County), 1990- 2016 Available at: https://http://</a:t>
            </a:r>
            <a:r>
              <a:rPr lang="en-US" altLang="en-US" sz="1800" dirty="0" err="1">
                <a:latin typeface="Arial" panose="020B0604020202020204" pitchFamily="34" charset="0"/>
                <a:ea typeface="Times New Roman" panose="02020603050405020304" pitchFamily="18" charset="0"/>
              </a:rPr>
              <a:t>www.mdch.state.mi.us</a:t>
            </a:r>
            <a:r>
              <a:rPr lang="en-US" altLang="en-US" sz="1800" dirty="0">
                <a:latin typeface="Arial" panose="020B0604020202020204" pitchFamily="34" charset="0"/>
                <a:ea typeface="Times New Roman" panose="02020603050405020304" pitchFamily="18" charset="0"/>
              </a:rPr>
              <a:t>/</a:t>
            </a:r>
            <a:r>
              <a:rPr lang="en-US" altLang="en-US" sz="1800" dirty="0" err="1">
                <a:latin typeface="Arial" panose="020B0604020202020204" pitchFamily="34" charset="0"/>
                <a:ea typeface="Times New Roman" panose="02020603050405020304" pitchFamily="18" charset="0"/>
              </a:rPr>
              <a:t>pha</a:t>
            </a:r>
            <a:r>
              <a:rPr lang="en-US" altLang="en-US" sz="1800" dirty="0">
                <a:latin typeface="Arial" panose="020B0604020202020204" pitchFamily="34" charset="0"/>
                <a:ea typeface="Times New Roman" panose="02020603050405020304" pitchFamily="18" charset="0"/>
              </a:rPr>
              <a:t>/</a:t>
            </a:r>
            <a:r>
              <a:rPr lang="en-US" altLang="en-US" sz="1800" dirty="0" err="1">
                <a:latin typeface="Arial" panose="020B0604020202020204" pitchFamily="34" charset="0"/>
                <a:ea typeface="Times New Roman" panose="02020603050405020304" pitchFamily="18" charset="0"/>
              </a:rPr>
              <a:t>osr</a:t>
            </a:r>
            <a:r>
              <a:rPr lang="en-US" altLang="en-US" sz="1800" dirty="0">
                <a:latin typeface="Arial" panose="020B0604020202020204" pitchFamily="34" charset="0"/>
                <a:ea typeface="Times New Roman" panose="02020603050405020304" pitchFamily="18" charset="0"/>
              </a:rPr>
              <a:t>/</a:t>
            </a:r>
            <a:r>
              <a:rPr lang="en-US" altLang="en-US" sz="1800" dirty="0" err="1">
                <a:latin typeface="Arial" panose="020B0604020202020204" pitchFamily="34" charset="0"/>
                <a:ea typeface="Times New Roman" panose="02020603050405020304" pitchFamily="18" charset="0"/>
              </a:rPr>
              <a:t>InDxMain</a:t>
            </a:r>
            <a:r>
              <a:rPr lang="en-US" altLang="en-US" sz="1800" dirty="0">
                <a:latin typeface="Arial" panose="020B0604020202020204" pitchFamily="34" charset="0"/>
                <a:ea typeface="Times New Roman" panose="02020603050405020304" pitchFamily="18" charset="0"/>
              </a:rPr>
              <a:t>/Tab5.asp</a:t>
            </a:r>
          </a:p>
          <a:p>
            <a:pPr lvl="0" defTabSz="914400" fontAlgn="base">
              <a:spcBef>
                <a:spcPct val="0"/>
              </a:spcBef>
              <a:spcAft>
                <a:spcPct val="0"/>
              </a:spcAft>
              <a:buFontTx/>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US" altLang="en-US" sz="1800" dirty="0">
                <a:latin typeface="Arial" panose="020B0604020202020204" pitchFamily="34" charset="0"/>
                <a:ea typeface="Times New Roman" panose="02020603050405020304" pitchFamily="18" charset="0"/>
              </a:rPr>
              <a:t>Samuels RC, Ward VL, Melvin P</a:t>
            </a:r>
            <a:r>
              <a:rPr lang="en-US" altLang="en-US" sz="1800" i="1" dirty="0">
                <a:latin typeface="Arial" panose="020B0604020202020204" pitchFamily="34" charset="0"/>
                <a:ea typeface="Times New Roman" panose="02020603050405020304" pitchFamily="18" charset="0"/>
              </a:rPr>
              <a:t>, et al.</a:t>
            </a:r>
            <a:r>
              <a:rPr lang="en-US" altLang="en-US" sz="1800" dirty="0">
                <a:latin typeface="Arial" panose="020B0604020202020204" pitchFamily="34" charset="0"/>
                <a:ea typeface="Times New Roman" panose="02020603050405020304" pitchFamily="18" charset="0"/>
              </a:rPr>
              <a:t> Missed Appointments: Factors Contributing to High No-Show Rates in an Urban Pediatrics Primary Care Clinic. </a:t>
            </a:r>
            <a:r>
              <a:rPr lang="en-US" altLang="en-US" sz="1800" i="1" dirty="0" err="1">
                <a:latin typeface="Arial" panose="020B0604020202020204" pitchFamily="34" charset="0"/>
                <a:ea typeface="Times New Roman" panose="02020603050405020304" pitchFamily="18" charset="0"/>
              </a:rPr>
              <a:t>Clin</a:t>
            </a:r>
            <a:r>
              <a:rPr lang="en-US" altLang="en-US" sz="1800" i="1" dirty="0">
                <a:latin typeface="Arial" panose="020B0604020202020204" pitchFamily="34" charset="0"/>
                <a:ea typeface="Times New Roman" panose="02020603050405020304" pitchFamily="18" charset="0"/>
              </a:rPr>
              <a:t> </a:t>
            </a:r>
            <a:r>
              <a:rPr lang="en-US" altLang="en-US" sz="1800" i="1" dirty="0" err="1">
                <a:latin typeface="Arial" panose="020B0604020202020204" pitchFamily="34" charset="0"/>
                <a:ea typeface="Times New Roman" panose="02020603050405020304" pitchFamily="18" charset="0"/>
              </a:rPr>
              <a:t>Pediatr</a:t>
            </a:r>
            <a:r>
              <a:rPr lang="en-US" altLang="en-US" sz="1800" i="1" dirty="0">
                <a:latin typeface="Arial" panose="020B0604020202020204" pitchFamily="34" charset="0"/>
                <a:ea typeface="Times New Roman" panose="02020603050405020304" pitchFamily="18" charset="0"/>
              </a:rPr>
              <a:t> (</a:t>
            </a:r>
            <a:r>
              <a:rPr lang="en-US" altLang="en-US" sz="1800" i="1" dirty="0" err="1">
                <a:latin typeface="Arial" panose="020B0604020202020204" pitchFamily="34" charset="0"/>
                <a:ea typeface="Times New Roman" panose="02020603050405020304" pitchFamily="18" charset="0"/>
              </a:rPr>
              <a:t>Phila</a:t>
            </a:r>
            <a:r>
              <a:rPr lang="en-US" altLang="en-US" sz="1800" i="1" dirty="0">
                <a:latin typeface="Arial" panose="020B0604020202020204" pitchFamily="34" charset="0"/>
                <a:ea typeface="Times New Roman" panose="02020603050405020304" pitchFamily="18" charset="0"/>
              </a:rPr>
              <a:t>). </a:t>
            </a:r>
            <a:r>
              <a:rPr lang="en-US" altLang="en-US" sz="1800" dirty="0">
                <a:latin typeface="Arial" panose="020B0604020202020204" pitchFamily="34" charset="0"/>
                <a:ea typeface="Times New Roman" panose="02020603050405020304" pitchFamily="18" charset="0"/>
              </a:rPr>
              <a:t>Sep 2015;54(10):976-982.</a:t>
            </a:r>
          </a:p>
          <a:p>
            <a:pPr lvl="0" defTabSz="914400" fontAlgn="base">
              <a:spcBef>
                <a:spcPct val="0"/>
              </a:spcBef>
              <a:spcAft>
                <a:spcPct val="0"/>
              </a:spcAft>
              <a:buFontTx/>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US" altLang="en-US" sz="1800" dirty="0">
                <a:latin typeface="Arial" panose="020B0604020202020204" pitchFamily="34" charset="0"/>
                <a:ea typeface="Times New Roman" panose="02020603050405020304" pitchFamily="18" charset="0"/>
              </a:rPr>
              <a:t>Rhodes SD, Mann L, </a:t>
            </a:r>
            <a:r>
              <a:rPr lang="en-US" altLang="en-US" sz="1800" dirty="0" err="1">
                <a:latin typeface="Arial" panose="020B0604020202020204" pitchFamily="34" charset="0"/>
                <a:ea typeface="Times New Roman" panose="02020603050405020304" pitchFamily="18" charset="0"/>
              </a:rPr>
              <a:t>Siman</a:t>
            </a:r>
            <a:r>
              <a:rPr lang="en-US" altLang="en-US" sz="1800" dirty="0">
                <a:latin typeface="Arial" panose="020B0604020202020204" pitchFamily="34" charset="0"/>
                <a:ea typeface="Times New Roman" panose="02020603050405020304" pitchFamily="18" charset="0"/>
              </a:rPr>
              <a:t> FM</a:t>
            </a:r>
            <a:r>
              <a:rPr lang="en-US" altLang="en-US" sz="1800" i="1" dirty="0">
                <a:latin typeface="Arial" panose="020B0604020202020204" pitchFamily="34" charset="0"/>
                <a:ea typeface="Times New Roman" panose="02020603050405020304" pitchFamily="18" charset="0"/>
              </a:rPr>
              <a:t>, et al.</a:t>
            </a:r>
            <a:r>
              <a:rPr lang="en-US" altLang="en-US" sz="1800" dirty="0">
                <a:latin typeface="Arial" panose="020B0604020202020204" pitchFamily="34" charset="0"/>
                <a:ea typeface="Times New Roman" panose="02020603050405020304" pitchFamily="18" charset="0"/>
              </a:rPr>
              <a:t> The impact of local immigration enforcement policies on the health of immigrant </a:t>
            </a:r>
            <a:r>
              <a:rPr lang="en-US" altLang="en-US" sz="1800" dirty="0" err="1">
                <a:latin typeface="Arial" panose="020B0604020202020204" pitchFamily="34" charset="0"/>
                <a:ea typeface="Times New Roman" panose="02020603050405020304" pitchFamily="18" charset="0"/>
              </a:rPr>
              <a:t>hispanics</a:t>
            </a:r>
            <a:r>
              <a:rPr lang="en-US" altLang="en-US" sz="1800" dirty="0">
                <a:latin typeface="Arial" panose="020B0604020202020204" pitchFamily="34" charset="0"/>
                <a:ea typeface="Times New Roman" panose="02020603050405020304" pitchFamily="18" charset="0"/>
              </a:rPr>
              <a:t>/</a:t>
            </a:r>
            <a:r>
              <a:rPr lang="en-US" altLang="en-US" sz="1800" dirty="0" err="1">
                <a:latin typeface="Arial" panose="020B0604020202020204" pitchFamily="34" charset="0"/>
                <a:ea typeface="Times New Roman" panose="02020603050405020304" pitchFamily="18" charset="0"/>
              </a:rPr>
              <a:t>latinos</a:t>
            </a:r>
            <a:r>
              <a:rPr lang="en-US" altLang="en-US" sz="1800" dirty="0">
                <a:latin typeface="Arial" panose="020B0604020202020204" pitchFamily="34" charset="0"/>
                <a:ea typeface="Times New Roman" panose="02020603050405020304" pitchFamily="18" charset="0"/>
              </a:rPr>
              <a:t> in the United States. </a:t>
            </a:r>
            <a:r>
              <a:rPr lang="en-US" altLang="en-US" sz="1800" i="1" dirty="0">
                <a:latin typeface="Arial" panose="020B0604020202020204" pitchFamily="34" charset="0"/>
                <a:ea typeface="Times New Roman" panose="02020603050405020304" pitchFamily="18" charset="0"/>
              </a:rPr>
              <a:t>Am J Public Health. </a:t>
            </a:r>
            <a:r>
              <a:rPr lang="en-US" altLang="en-US" sz="1800" dirty="0">
                <a:latin typeface="Arial" panose="020B0604020202020204" pitchFamily="34" charset="0"/>
                <a:ea typeface="Times New Roman" panose="02020603050405020304" pitchFamily="18" charset="0"/>
              </a:rPr>
              <a:t>Feb 2015;105(2):329-337.</a:t>
            </a:r>
          </a:p>
          <a:p>
            <a:pPr lvl="0" defTabSz="914400" fontAlgn="base">
              <a:spcBef>
                <a:spcPct val="0"/>
              </a:spcBef>
              <a:spcAft>
                <a:spcPct val="0"/>
              </a:spcAft>
              <a:buFontTx/>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US" altLang="en-US" sz="1800" dirty="0">
                <a:latin typeface="Arial" panose="020B0604020202020204" pitchFamily="34" charset="0"/>
                <a:ea typeface="Times New Roman" panose="02020603050405020304" pitchFamily="18" charset="0"/>
              </a:rPr>
              <a:t>Michigan Department of Health and Human Services. Michigan Health Equity Status Report: Focus on Maternal and child Health: a joint report of the Practices to Reduce Infant Mortality through Equity Project and the Health Disparities Reduction and Minority Health Section. Available at: </a:t>
            </a:r>
            <a:r>
              <a:rPr lang="en-US" altLang="en-US" sz="1800" dirty="0">
                <a:solidFill>
                  <a:srgbClr val="000000"/>
                </a:solidFill>
                <a:latin typeface="Arial" panose="020B0604020202020204" pitchFamily="34" charset="0"/>
                <a:ea typeface="Times New Roman" panose="02020603050405020304" pitchFamily="18" charset="0"/>
              </a:rPr>
              <a:t>http://</a:t>
            </a:r>
            <a:r>
              <a:rPr lang="en-US" altLang="en-US" sz="1800" dirty="0" err="1">
                <a:solidFill>
                  <a:srgbClr val="000000"/>
                </a:solidFill>
                <a:latin typeface="Arial" panose="020B0604020202020204" pitchFamily="34" charset="0"/>
                <a:ea typeface="Times New Roman" panose="02020603050405020304" pitchFamily="18" charset="0"/>
              </a:rPr>
              <a:t>www.michigan.gov</a:t>
            </a:r>
            <a:r>
              <a:rPr lang="en-US" altLang="en-US" sz="1800" dirty="0">
                <a:solidFill>
                  <a:srgbClr val="000000"/>
                </a:solidFill>
                <a:latin typeface="Arial" panose="020B0604020202020204" pitchFamily="34" charset="0"/>
                <a:ea typeface="Times New Roman" panose="02020603050405020304" pitchFamily="18" charset="0"/>
              </a:rPr>
              <a:t>/documents/</a:t>
            </a:r>
            <a:r>
              <a:rPr lang="en-US" altLang="en-US" sz="1800" dirty="0" err="1">
                <a:solidFill>
                  <a:srgbClr val="000000"/>
                </a:solidFill>
                <a:latin typeface="Arial" panose="020B0604020202020204" pitchFamily="34" charset="0"/>
                <a:ea typeface="Times New Roman" panose="02020603050405020304" pitchFamily="18" charset="0"/>
              </a:rPr>
              <a:t>mdhhs</a:t>
            </a:r>
            <a:r>
              <a:rPr lang="en-US" altLang="en-US" sz="1800" dirty="0">
                <a:solidFill>
                  <a:srgbClr val="000000"/>
                </a:solidFill>
                <a:latin typeface="Arial" panose="020B0604020202020204" pitchFamily="34" charset="0"/>
                <a:ea typeface="Times New Roman" panose="02020603050405020304" pitchFamily="18" charset="0"/>
              </a:rPr>
              <a:t>/HE_Status_Report_506754_7.pdf.</a:t>
            </a:r>
            <a:endParaRPr lang="en-US" altLang="en-US" sz="1800" dirty="0">
              <a:latin typeface="Arial" panose="020B0604020202020204" pitchFamily="34" charset="0"/>
              <a:ea typeface="Times New Roman" panose="02020603050405020304" pitchFamily="18" charset="0"/>
            </a:endParaRPr>
          </a:p>
          <a:p>
            <a:pPr lvl="0" defTabSz="914400" fontAlgn="base">
              <a:spcBef>
                <a:spcPct val="0"/>
              </a:spcBef>
              <a:spcAft>
                <a:spcPct val="0"/>
              </a:spcAft>
              <a:buFontTx/>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US" altLang="en-US" sz="1800" dirty="0">
                <a:latin typeface="Arial" panose="020B0604020202020204" pitchFamily="34" charset="0"/>
                <a:ea typeface="Times New Roman" panose="02020603050405020304" pitchFamily="18" charset="0"/>
              </a:rPr>
              <a:t>Kaiser Family Foundation. </a:t>
            </a:r>
            <a:r>
              <a:rPr lang="en-US" altLang="en-US" sz="1800" i="1" dirty="0">
                <a:latin typeface="Arial" panose="020B0604020202020204" pitchFamily="34" charset="0"/>
                <a:ea typeface="Times New Roman" panose="02020603050405020304" pitchFamily="18" charset="0"/>
              </a:rPr>
              <a:t>Key Facts about the Uninsured Population.</a:t>
            </a:r>
            <a:r>
              <a:rPr lang="en-US" altLang="en-US" sz="1800" dirty="0">
                <a:latin typeface="Arial" panose="020B0604020202020204" pitchFamily="34" charset="0"/>
                <a:ea typeface="Times New Roman" panose="02020603050405020304" pitchFamily="18" charset="0"/>
              </a:rPr>
              <a:t> San Francisco, CA 2017.</a:t>
            </a:r>
          </a:p>
          <a:p>
            <a:pPr lvl="0" defTabSz="914400" fontAlgn="base">
              <a:spcBef>
                <a:spcPct val="0"/>
              </a:spcBef>
              <a:spcAft>
                <a:spcPct val="0"/>
              </a:spcAft>
              <a:buFontTx/>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US" altLang="en-US" sz="1800" dirty="0">
                <a:solidFill>
                  <a:srgbClr val="000000"/>
                </a:solidFill>
                <a:latin typeface="Arial" panose="020B0604020202020204" pitchFamily="34" charset="0"/>
                <a:ea typeface="Times New Roman" panose="02020603050405020304" pitchFamily="18" charset="0"/>
              </a:rPr>
              <a:t>Bornstein MH, </a:t>
            </a:r>
            <a:r>
              <a:rPr lang="en-US" altLang="en-US" sz="1800" dirty="0" err="1">
                <a:solidFill>
                  <a:srgbClr val="000000"/>
                </a:solidFill>
                <a:latin typeface="Arial" panose="020B0604020202020204" pitchFamily="34" charset="0"/>
                <a:ea typeface="Times New Roman" panose="02020603050405020304" pitchFamily="18" charset="0"/>
              </a:rPr>
              <a:t>Putnick</a:t>
            </a:r>
            <a:r>
              <a:rPr lang="en-US" altLang="en-US" sz="1800" dirty="0">
                <a:solidFill>
                  <a:srgbClr val="000000"/>
                </a:solidFill>
                <a:latin typeface="Arial" panose="020B0604020202020204" pitchFamily="34" charset="0"/>
                <a:ea typeface="Times New Roman" panose="02020603050405020304" pitchFamily="18" charset="0"/>
              </a:rPr>
              <a:t> DL, Bradley RH, Lansford JE, </a:t>
            </a:r>
            <a:r>
              <a:rPr lang="en-US" altLang="en-US" sz="1800" dirty="0" err="1">
                <a:solidFill>
                  <a:srgbClr val="000000"/>
                </a:solidFill>
                <a:latin typeface="Arial" panose="020B0604020202020204" pitchFamily="34" charset="0"/>
                <a:ea typeface="Times New Roman" panose="02020603050405020304" pitchFamily="18" charset="0"/>
              </a:rPr>
              <a:t>Deater</a:t>
            </a:r>
            <a:r>
              <a:rPr lang="en-US" altLang="en-US" sz="1800" dirty="0">
                <a:solidFill>
                  <a:srgbClr val="000000"/>
                </a:solidFill>
                <a:latin typeface="Arial" panose="020B0604020202020204" pitchFamily="34" charset="0"/>
                <a:ea typeface="Times New Roman" panose="02020603050405020304" pitchFamily="18" charset="0"/>
              </a:rPr>
              <a:t>-Deckard K. Pathways among Caregiver Education, Household Resources, and Infant Growth in 39 Low- and Middle-Income Countries. Infancy. 2015 Jul-Aug;20(4):353-376. PubMed PMID:26273231; PubMed Central PMCID: PMC4530992.</a:t>
            </a:r>
            <a:endParaRPr lang="en-US" altLang="en-US" sz="1800" dirty="0">
              <a:latin typeface="Arial" panose="020B0604020202020204" pitchFamily="34" charset="0"/>
              <a:ea typeface="Times New Roman" panose="02020603050405020304" pitchFamily="18" charset="0"/>
            </a:endParaRPr>
          </a:p>
          <a:p>
            <a:pPr lvl="0" defTabSz="914400" fontAlgn="base">
              <a:spcBef>
                <a:spcPct val="0"/>
              </a:spcBef>
              <a:spcAft>
                <a:spcPct val="0"/>
              </a:spcAft>
              <a:buFontTx/>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US" altLang="en-US" sz="1800" dirty="0" err="1">
                <a:solidFill>
                  <a:srgbClr val="000000"/>
                </a:solidFill>
                <a:latin typeface="Times New Roman" panose="02020603050405020304" pitchFamily="18" charset="0"/>
                <a:ea typeface="Times New Roman" panose="02020603050405020304" pitchFamily="18" charset="0"/>
              </a:rPr>
              <a:t>Busey</a:t>
            </a:r>
            <a:r>
              <a:rPr lang="en-US" altLang="en-US" sz="1800" dirty="0">
                <a:solidFill>
                  <a:srgbClr val="000000"/>
                </a:solidFill>
                <a:latin typeface="Times New Roman" panose="02020603050405020304" pitchFamily="18" charset="0"/>
                <a:ea typeface="Times New Roman" panose="02020603050405020304" pitchFamily="18" charset="0"/>
              </a:rPr>
              <a:t> S, Schum TR, </a:t>
            </a:r>
            <a:r>
              <a:rPr lang="en-US" altLang="en-US" sz="1800" dirty="0" err="1">
                <a:solidFill>
                  <a:srgbClr val="000000"/>
                </a:solidFill>
                <a:latin typeface="Times New Roman" panose="02020603050405020304" pitchFamily="18" charset="0"/>
                <a:ea typeface="Times New Roman" panose="02020603050405020304" pitchFamily="18" charset="0"/>
              </a:rPr>
              <a:t>Meurer</a:t>
            </a:r>
            <a:r>
              <a:rPr lang="en-US" altLang="en-US" sz="1800" dirty="0">
                <a:solidFill>
                  <a:srgbClr val="000000"/>
                </a:solidFill>
                <a:latin typeface="Times New Roman" panose="02020603050405020304" pitchFamily="18" charset="0"/>
                <a:ea typeface="Times New Roman" panose="02020603050405020304" pitchFamily="18" charset="0"/>
              </a:rPr>
              <a:t> JR. Parental perceptions of well-child care visits in an inner-city clinic. Arch </a:t>
            </a:r>
            <a:r>
              <a:rPr lang="en-US" altLang="en-US" sz="1800" dirty="0" err="1">
                <a:solidFill>
                  <a:srgbClr val="000000"/>
                </a:solidFill>
                <a:latin typeface="Times New Roman" panose="02020603050405020304" pitchFamily="18" charset="0"/>
                <a:ea typeface="Times New Roman" panose="02020603050405020304" pitchFamily="18" charset="0"/>
              </a:rPr>
              <a:t>Pediatr</a:t>
            </a:r>
            <a:r>
              <a:rPr lang="en-US" altLang="en-US" sz="1800" dirty="0">
                <a:solidFill>
                  <a:srgbClr val="000000"/>
                </a:solidFill>
                <a:latin typeface="Times New Roman" panose="02020603050405020304" pitchFamily="18" charset="0"/>
                <a:ea typeface="Times New Roman" panose="02020603050405020304" pitchFamily="18" charset="0"/>
              </a:rPr>
              <a:t> </a:t>
            </a:r>
            <a:r>
              <a:rPr lang="en-US" altLang="en-US" sz="1800" dirty="0" err="1">
                <a:solidFill>
                  <a:srgbClr val="000000"/>
                </a:solidFill>
                <a:latin typeface="Times New Roman" panose="02020603050405020304" pitchFamily="18" charset="0"/>
                <a:ea typeface="Times New Roman" panose="02020603050405020304" pitchFamily="18" charset="0"/>
              </a:rPr>
              <a:t>Adolesc</a:t>
            </a:r>
            <a:r>
              <a:rPr lang="en-US" altLang="en-US" sz="1800" dirty="0">
                <a:solidFill>
                  <a:srgbClr val="000000"/>
                </a:solidFill>
                <a:latin typeface="Times New Roman" panose="02020603050405020304" pitchFamily="18" charset="0"/>
                <a:ea typeface="Times New Roman" panose="02020603050405020304" pitchFamily="18" charset="0"/>
              </a:rPr>
              <a:t> Med. 2002 Jan;156(1):62-6. PubMed PMID: 11772192.</a:t>
            </a:r>
            <a:r>
              <a:rPr lang="en-US" altLang="en-US" sz="1800" dirty="0"/>
              <a:t> </a:t>
            </a:r>
            <a:endParaRPr lang="en-US" altLang="en-US" sz="1800" dirty="0">
              <a:latin typeface="Arial" panose="020B0604020202020204" pitchFamily="34" charset="0"/>
              <a:ea typeface="Times New Roman" panose="02020603050405020304" pitchFamily="18" charset="0"/>
            </a:endParaRPr>
          </a:p>
          <a:p>
            <a:pPr lvl="0" defTabSz="914400" fontAlgn="base">
              <a:spcBef>
                <a:spcPct val="0"/>
              </a:spcBef>
              <a:spcAft>
                <a:spcPct val="0"/>
              </a:spcAft>
              <a:buFontTx/>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US" altLang="en-US" sz="1800" dirty="0">
                <a:latin typeface="Arial" panose="020B0604020202020204" pitchFamily="34" charset="0"/>
                <a:ea typeface="Times New Roman" panose="02020603050405020304" pitchFamily="18" charset="0"/>
              </a:rPr>
              <a:t>Anderson, Monica, and </a:t>
            </a:r>
            <a:r>
              <a:rPr lang="en-US" altLang="en-US" sz="1800" dirty="0" err="1">
                <a:latin typeface="Arial" panose="020B0604020202020204" pitchFamily="34" charset="0"/>
                <a:ea typeface="Times New Roman" panose="02020603050405020304" pitchFamily="18" charset="0"/>
              </a:rPr>
              <a:t>Madhumitha</a:t>
            </a:r>
            <a:r>
              <a:rPr lang="en-US" altLang="en-US" sz="1800" dirty="0">
                <a:latin typeface="Arial" panose="020B0604020202020204" pitchFamily="34" charset="0"/>
                <a:ea typeface="Times New Roman" panose="02020603050405020304" pitchFamily="18" charset="0"/>
              </a:rPr>
              <a:t> Kumar. “Digital Divide Persists Even as Lower-Income Americans Make Gains in Tech Adoption.” </a:t>
            </a:r>
            <a:r>
              <a:rPr lang="en-US" altLang="en-US" sz="1800" i="1" dirty="0">
                <a:latin typeface="Arial" panose="020B0604020202020204" pitchFamily="34" charset="0"/>
                <a:ea typeface="Times New Roman" panose="02020603050405020304" pitchFamily="18" charset="0"/>
              </a:rPr>
              <a:t>Pew Research Center</a:t>
            </a:r>
            <a:r>
              <a:rPr lang="en-US" altLang="en-US" sz="1800" dirty="0">
                <a:latin typeface="Arial" panose="020B0604020202020204" pitchFamily="34" charset="0"/>
                <a:ea typeface="Times New Roman" panose="02020603050405020304" pitchFamily="18" charset="0"/>
              </a:rPr>
              <a:t>, Pew Research Center, 7 May 2019, </a:t>
            </a:r>
            <a:r>
              <a:rPr lang="en-US" altLang="en-US" sz="1800" dirty="0" err="1">
                <a:latin typeface="Arial" panose="020B0604020202020204" pitchFamily="34" charset="0"/>
                <a:ea typeface="Times New Roman" panose="02020603050405020304" pitchFamily="18" charset="0"/>
              </a:rPr>
              <a:t>www.pewresearch.org</a:t>
            </a:r>
            <a:r>
              <a:rPr lang="en-US" altLang="en-US" sz="1800" dirty="0">
                <a:latin typeface="Arial" panose="020B0604020202020204" pitchFamily="34" charset="0"/>
                <a:ea typeface="Times New Roman" panose="02020603050405020304" pitchFamily="18" charset="0"/>
              </a:rPr>
              <a:t>/fact-tank/2019/05/07/digital-divide-persists-even-as-lower-income-americans-make-gains-in-tech-adoption/</a:t>
            </a:r>
            <a:endParaRPr lang="en-US" altLang="en-US" sz="1800" dirty="0">
              <a:latin typeface="Arial" panose="020B0604020202020204" pitchFamily="34" charset="0"/>
            </a:endParaRPr>
          </a:p>
          <a:p>
            <a:pPr lvl="0" defTabSz="914400" fontAlgn="base">
              <a:spcBef>
                <a:spcPct val="0"/>
              </a:spcBef>
              <a:spcAft>
                <a:spcPct val="0"/>
              </a:spcAft>
              <a:buFontTx/>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US" altLang="en-US" sz="1800" dirty="0">
                <a:solidFill>
                  <a:srgbClr val="000000"/>
                </a:solidFill>
                <a:latin typeface="Times New Roman" panose="02020603050405020304" pitchFamily="18" charset="0"/>
                <a:ea typeface="Times New Roman" panose="02020603050405020304" pitchFamily="18" charset="0"/>
              </a:rPr>
              <a:t>Selden TM. Compliance with well-child visit recommendations: evidence from the Medical Expenditure Panel Survey, 2000-2002. Pediatrics. 2006 Dec;118(6):e1766-78. PubMed PMID: 17142499.</a:t>
            </a:r>
            <a:r>
              <a:rPr lang="en-US" altLang="en-US" sz="1800" dirty="0"/>
              <a:t> </a:t>
            </a:r>
            <a:endParaRPr lang="en-US" altLang="en-US" sz="1800" b="1" dirty="0">
              <a:latin typeface="Arial" panose="020B0604020202020204" pitchFamily="34" charset="0"/>
              <a:ea typeface="Times New Roman" panose="02020603050405020304" pitchFamily="18" charset="0"/>
            </a:endParaRPr>
          </a:p>
          <a:p>
            <a:pPr lvl="0" defTabSz="914400" fontAlgn="base">
              <a:spcBef>
                <a:spcPct val="0"/>
              </a:spcBef>
              <a:spcAft>
                <a:spcPct val="0"/>
              </a:spcAft>
              <a:buFontTx/>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US" altLang="en-US" sz="1800" dirty="0" err="1">
                <a:solidFill>
                  <a:srgbClr val="000000"/>
                </a:solidFill>
                <a:latin typeface="Times New Roman" panose="02020603050405020304" pitchFamily="18" charset="0"/>
                <a:ea typeface="Times New Roman" panose="02020603050405020304" pitchFamily="18" charset="0"/>
              </a:rPr>
              <a:t>Raspa</a:t>
            </a:r>
            <a:r>
              <a:rPr lang="en-US" altLang="en-US" sz="1800" dirty="0">
                <a:solidFill>
                  <a:srgbClr val="000000"/>
                </a:solidFill>
                <a:latin typeface="Times New Roman" panose="02020603050405020304" pitchFamily="18" charset="0"/>
                <a:ea typeface="Times New Roman" panose="02020603050405020304" pitchFamily="18" charset="0"/>
              </a:rPr>
              <a:t> M, </a:t>
            </a:r>
            <a:r>
              <a:rPr lang="en-US" altLang="en-US" sz="1800" dirty="0" err="1">
                <a:solidFill>
                  <a:srgbClr val="000000"/>
                </a:solidFill>
                <a:latin typeface="Times New Roman" panose="02020603050405020304" pitchFamily="18" charset="0"/>
                <a:ea typeface="Times New Roman" panose="02020603050405020304" pitchFamily="18" charset="0"/>
              </a:rPr>
              <a:t>Levis</a:t>
            </a:r>
            <a:r>
              <a:rPr lang="en-US" altLang="en-US" sz="1800" dirty="0">
                <a:solidFill>
                  <a:srgbClr val="000000"/>
                </a:solidFill>
                <a:latin typeface="Times New Roman" panose="02020603050405020304" pitchFamily="18" charset="0"/>
                <a:ea typeface="Times New Roman" panose="02020603050405020304" pitchFamily="18" charset="0"/>
              </a:rPr>
              <a:t> DM, Kish-</a:t>
            </a:r>
            <a:r>
              <a:rPr lang="en-US" altLang="en-US" sz="1800" dirty="0" err="1">
                <a:solidFill>
                  <a:srgbClr val="000000"/>
                </a:solidFill>
                <a:latin typeface="Times New Roman" panose="02020603050405020304" pitchFamily="18" charset="0"/>
                <a:ea typeface="Times New Roman" panose="02020603050405020304" pitchFamily="18" charset="0"/>
              </a:rPr>
              <a:t>Doto</a:t>
            </a:r>
            <a:r>
              <a:rPr lang="en-US" altLang="en-US" sz="1800" dirty="0">
                <a:solidFill>
                  <a:srgbClr val="000000"/>
                </a:solidFill>
                <a:latin typeface="Times New Roman" panose="02020603050405020304" pitchFamily="18" charset="0"/>
                <a:ea typeface="Times New Roman" panose="02020603050405020304" pitchFamily="18" charset="0"/>
              </a:rPr>
              <a:t> J, Wallace I, Rice C, Barger B, Green KK, Wolf RB. Examining Parents' Experiences and Information Needs Regarding Early Identification of Developmental Delays: Qualitative Research to Inform a Public Health Campaign. J Dev </a:t>
            </a:r>
            <a:r>
              <a:rPr lang="en-US" altLang="en-US" sz="1800" dirty="0" err="1">
                <a:solidFill>
                  <a:srgbClr val="000000"/>
                </a:solidFill>
                <a:latin typeface="Times New Roman" panose="02020603050405020304" pitchFamily="18" charset="0"/>
                <a:ea typeface="Times New Roman" panose="02020603050405020304" pitchFamily="18" charset="0"/>
              </a:rPr>
              <a:t>Behav</a:t>
            </a:r>
            <a:r>
              <a:rPr lang="en-US" altLang="en-US" sz="1800" dirty="0">
                <a:solidFill>
                  <a:srgbClr val="000000"/>
                </a:solidFill>
                <a:latin typeface="Times New Roman" panose="02020603050405020304" pitchFamily="18" charset="0"/>
                <a:ea typeface="Times New Roman" panose="02020603050405020304" pitchFamily="18" charset="0"/>
              </a:rPr>
              <a:t> </a:t>
            </a:r>
            <a:r>
              <a:rPr lang="en-US" altLang="en-US" sz="1800" dirty="0" err="1">
                <a:solidFill>
                  <a:srgbClr val="000000"/>
                </a:solidFill>
                <a:latin typeface="Times New Roman" panose="02020603050405020304" pitchFamily="18" charset="0"/>
                <a:ea typeface="Times New Roman" panose="02020603050405020304" pitchFamily="18" charset="0"/>
              </a:rPr>
              <a:t>Pediatr</a:t>
            </a:r>
            <a:r>
              <a:rPr lang="en-US" altLang="en-US" sz="1800" dirty="0">
                <a:solidFill>
                  <a:srgbClr val="000000"/>
                </a:solidFill>
                <a:latin typeface="Times New Roman" panose="02020603050405020304" pitchFamily="18" charset="0"/>
                <a:ea typeface="Times New Roman" panose="02020603050405020304" pitchFamily="18" charset="0"/>
              </a:rPr>
              <a:t>. 2015 Oct;36(8):575-85. doi:10.1097/DBP.0000000000000205. PubMed PMID: 26414090; PubMed Central PMCID:PMC4633015.</a:t>
            </a:r>
            <a:r>
              <a:rPr lang="en-US" altLang="en-US" sz="1800" dirty="0"/>
              <a:t> </a:t>
            </a:r>
            <a:endParaRPr lang="en-US" altLang="en-US" sz="1800" dirty="0">
              <a:latin typeface="Arial" panose="020B0604020202020204" pitchFamily="34" charset="0"/>
            </a:endParaRPr>
          </a:p>
          <a:p>
            <a:pPr eaLnBrk="1" hangingPunct="1"/>
            <a:endParaRPr lang="en-US" sz="1400" dirty="0">
              <a:latin typeface="Calibri" pitchFamily="34" charset="0"/>
            </a:endParaRPr>
          </a:p>
        </p:txBody>
      </p:sp>
      <p:sp>
        <p:nvSpPr>
          <p:cNvPr id="13" name="Text Box 192"/>
          <p:cNvSpPr txBox="1">
            <a:spLocks noChangeArrowheads="1"/>
          </p:cNvSpPr>
          <p:nvPr/>
        </p:nvSpPr>
        <p:spPr bwMode="auto">
          <a:xfrm>
            <a:off x="17785080" y="4699873"/>
            <a:ext cx="10149840" cy="7755969"/>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200" dirty="0">
                <a:latin typeface="+mn-lt"/>
              </a:rPr>
              <a:t>       Over several sessions of volunteer work at the Luke Clinic, I interviewed parents regarding the most helpful medium for providing both health care education. While there is a national move toward digital health applications, several of the mothers did not own a smart phone or had limited access to the internet. I decided to create a physical ‘Baby Book’ where basic health information and developmental milestones can be documented. The book also has drawings showing basic milestones. I included spaces for parents to record their child’s handprints, footprints, and photographs. These are meant to initiate fun activities that can be completed during the child’s health appointments at the Luke Clinic, which will hopefully encourage parents to bring the book to each pediatric appointment. </a:t>
            </a:r>
          </a:p>
        </p:txBody>
      </p:sp>
      <p:sp>
        <p:nvSpPr>
          <p:cNvPr id="34" name="Rectangle 33"/>
          <p:cNvSpPr/>
          <p:nvPr/>
        </p:nvSpPr>
        <p:spPr>
          <a:xfrm>
            <a:off x="17785080" y="4128372"/>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APPROACH</a:t>
            </a:r>
          </a:p>
        </p:txBody>
      </p:sp>
      <p:sp>
        <p:nvSpPr>
          <p:cNvPr id="12" name="Text Box 191"/>
          <p:cNvSpPr txBox="1">
            <a:spLocks noChangeArrowheads="1"/>
          </p:cNvSpPr>
          <p:nvPr/>
        </p:nvSpPr>
        <p:spPr bwMode="auto">
          <a:xfrm>
            <a:off x="31623000" y="4762501"/>
            <a:ext cx="10149840" cy="6771084"/>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3200" dirty="0">
                <a:latin typeface="+mn-lt"/>
              </a:rPr>
              <a:t>        Creation of the baby book was inspired by my volunteer work at the Luke Project 52 Clinic in downtown Detroit. The population that utilizes the Luke Clinic face health and economic disparities that limit regular well-child appointments at the surrounding hospitals. This book is intended to help providers and parents track basic developmental milestones, to serve as a reminder for parents to bring their children to well-child visits, and to provide some basic health education. T</a:t>
            </a:r>
          </a:p>
          <a:p>
            <a:r>
              <a:rPr lang="en-US" sz="3200" dirty="0">
                <a:latin typeface="+mn-lt"/>
              </a:rPr>
              <a:t>          The utilization of the book will be studied by rising M4s throughout the following year, and edits/additions will be made based on these studies and patient feedback. Additionally, I will be translating the book into Spanish. </a:t>
            </a:r>
          </a:p>
        </p:txBody>
      </p:sp>
      <p:sp>
        <p:nvSpPr>
          <p:cNvPr id="35" name="Rectangle 34"/>
          <p:cNvSpPr/>
          <p:nvPr/>
        </p:nvSpPr>
        <p:spPr>
          <a:xfrm>
            <a:off x="31623000" y="41910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OVERVIEW &amp; NEXT STEPS</a:t>
            </a:r>
          </a:p>
        </p:txBody>
      </p:sp>
      <p:sp>
        <p:nvSpPr>
          <p:cNvPr id="45" name="Rectangle 44"/>
          <p:cNvSpPr/>
          <p:nvPr/>
        </p:nvSpPr>
        <p:spPr>
          <a:xfrm>
            <a:off x="31623000" y="1256276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REFERENCES</a:t>
            </a:r>
          </a:p>
        </p:txBody>
      </p:sp>
      <p:pic>
        <p:nvPicPr>
          <p:cNvPr id="22" name="Picture 21">
            <a:extLst>
              <a:ext uri="{FF2B5EF4-FFF2-40B4-BE49-F238E27FC236}">
                <a16:creationId xmlns:a16="http://schemas.microsoft.com/office/drawing/2014/main" id="{0EA24B34-49C9-444C-A2C9-4072DB85F7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884658"/>
            <a:ext cx="7106358" cy="1583482"/>
          </a:xfrm>
          <a:prstGeom prst="rect">
            <a:avLst/>
          </a:prstGeom>
        </p:spPr>
      </p:pic>
      <p:pic>
        <p:nvPicPr>
          <p:cNvPr id="28" name="Picture 27">
            <a:extLst>
              <a:ext uri="{FF2B5EF4-FFF2-40B4-BE49-F238E27FC236}">
                <a16:creationId xmlns:a16="http://schemas.microsoft.com/office/drawing/2014/main" id="{DA8BDA74-CBE5-534E-B469-397C02A2EB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05000" y="870558"/>
            <a:ext cx="4328162" cy="1786856"/>
          </a:xfrm>
          <a:prstGeom prst="rect">
            <a:avLst/>
          </a:prstGeom>
        </p:spPr>
      </p:pic>
      <p:pic>
        <p:nvPicPr>
          <p:cNvPr id="41" name="Picture 40">
            <a:extLst>
              <a:ext uri="{FF2B5EF4-FFF2-40B4-BE49-F238E27FC236}">
                <a16:creationId xmlns:a16="http://schemas.microsoft.com/office/drawing/2014/main" id="{2DD40ED7-7A19-2D4A-92C5-B740FDF639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2452" y="9679096"/>
            <a:ext cx="6535095" cy="3922719"/>
          </a:xfrm>
          <a:prstGeom prst="rect">
            <a:avLst/>
          </a:prstGeom>
        </p:spPr>
      </p:pic>
      <p:pic>
        <p:nvPicPr>
          <p:cNvPr id="43" name="Picture 42">
            <a:extLst>
              <a:ext uri="{FF2B5EF4-FFF2-40B4-BE49-F238E27FC236}">
                <a16:creationId xmlns:a16="http://schemas.microsoft.com/office/drawing/2014/main" id="{3FC76C68-3AEE-7647-B990-62898DC805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12318" y="14478000"/>
            <a:ext cx="6468144" cy="4336639"/>
          </a:xfrm>
          <a:prstGeom prst="rect">
            <a:avLst/>
          </a:prstGeom>
        </p:spPr>
      </p:pic>
      <p:sp>
        <p:nvSpPr>
          <p:cNvPr id="55" name="Rectangle 54">
            <a:extLst>
              <a:ext uri="{FF2B5EF4-FFF2-40B4-BE49-F238E27FC236}">
                <a16:creationId xmlns:a16="http://schemas.microsoft.com/office/drawing/2014/main" id="{771D63F5-77E9-6341-A4F7-4F8357C799C7}"/>
              </a:ext>
            </a:extLst>
          </p:cNvPr>
          <p:cNvSpPr/>
          <p:nvPr/>
        </p:nvSpPr>
        <p:spPr>
          <a:xfrm>
            <a:off x="17809143" y="131064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RESULTS</a:t>
            </a:r>
          </a:p>
        </p:txBody>
      </p:sp>
      <p:sp>
        <p:nvSpPr>
          <p:cNvPr id="48" name="TextBox 47">
            <a:extLst>
              <a:ext uri="{FF2B5EF4-FFF2-40B4-BE49-F238E27FC236}">
                <a16:creationId xmlns:a16="http://schemas.microsoft.com/office/drawing/2014/main" id="{507E7620-A9FE-1C41-B79C-6875F1A6C568}"/>
              </a:ext>
            </a:extLst>
          </p:cNvPr>
          <p:cNvSpPr txBox="1"/>
          <p:nvPr/>
        </p:nvSpPr>
        <p:spPr>
          <a:xfrm>
            <a:off x="5960473" y="13651468"/>
            <a:ext cx="4379276" cy="369332"/>
          </a:xfrm>
          <a:prstGeom prst="rect">
            <a:avLst/>
          </a:prstGeom>
          <a:noFill/>
        </p:spPr>
        <p:txBody>
          <a:bodyPr wrap="square" rtlCol="0">
            <a:spAutoFit/>
          </a:bodyPr>
          <a:lstStyle/>
          <a:p>
            <a:r>
              <a:rPr lang="en-US" sz="1800" dirty="0"/>
              <a:t>Figure 1. Luke Clinic Mobile Unit</a:t>
            </a:r>
          </a:p>
        </p:txBody>
      </p:sp>
      <p:sp>
        <p:nvSpPr>
          <p:cNvPr id="56" name="TextBox 55">
            <a:extLst>
              <a:ext uri="{FF2B5EF4-FFF2-40B4-BE49-F238E27FC236}">
                <a16:creationId xmlns:a16="http://schemas.microsoft.com/office/drawing/2014/main" id="{EF378125-67C4-A44A-A47E-E1AF0E6CA8E1}"/>
              </a:ext>
            </a:extLst>
          </p:cNvPr>
          <p:cNvSpPr txBox="1"/>
          <p:nvPr/>
        </p:nvSpPr>
        <p:spPr>
          <a:xfrm>
            <a:off x="5988518" y="18895623"/>
            <a:ext cx="4379276" cy="369332"/>
          </a:xfrm>
          <a:prstGeom prst="rect">
            <a:avLst/>
          </a:prstGeom>
          <a:noFill/>
        </p:spPr>
        <p:txBody>
          <a:bodyPr wrap="none" rtlCol="0">
            <a:spAutoFit/>
          </a:bodyPr>
          <a:lstStyle/>
          <a:p>
            <a:r>
              <a:rPr lang="en-US" sz="1800" dirty="0"/>
              <a:t>Figure  2: Luke Clinic During Operation Hours</a:t>
            </a:r>
          </a:p>
        </p:txBody>
      </p:sp>
      <p:sp>
        <p:nvSpPr>
          <p:cNvPr id="58" name="Rectangle 11">
            <a:extLst>
              <a:ext uri="{FF2B5EF4-FFF2-40B4-BE49-F238E27FC236}">
                <a16:creationId xmlns:a16="http://schemas.microsoft.com/office/drawing/2014/main" id="{26541297-5D17-784A-A261-4CFD4E19A529}"/>
              </a:ext>
            </a:extLst>
          </p:cNvPr>
          <p:cNvSpPr>
            <a:spLocks noChangeArrowheads="1"/>
          </p:cNvSpPr>
          <p:nvPr/>
        </p:nvSpPr>
        <p:spPr bwMode="auto">
          <a:xfrm>
            <a:off x="0" y="90100"/>
            <a:ext cx="541670"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056" tIns="0" rIns="0" bIns="0" numCol="1" anchor="ctr" anchorCtr="0" compatLnSpc="1">
            <a:prstTxWarp prst="textNoShape">
              <a:avLst/>
            </a:prstTxWarp>
            <a:spAutoFit/>
          </a:bodyPr>
          <a:lstStyle>
            <a:lvl1pPr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1pPr>
            <a:lvl2pPr marL="45720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2pPr>
            <a:lvl3pPr marL="91440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3pPr>
            <a:lvl4pPr marL="137160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4pPr>
            <a:lvl5pPr marL="182880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5pPr>
            <a:lvl6pPr marL="228600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6pPr>
            <a:lvl7pPr marL="274320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7pPr>
            <a:lvl8pPr marL="320040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8pPr>
            <a:lvl9pPr marL="365760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2" name="Text Box 189">
            <a:extLst>
              <a:ext uri="{FF2B5EF4-FFF2-40B4-BE49-F238E27FC236}">
                <a16:creationId xmlns:a16="http://schemas.microsoft.com/office/drawing/2014/main" id="{8AF869CB-9DA2-A44A-92F2-4D6F4A2034CA}"/>
              </a:ext>
            </a:extLst>
          </p:cNvPr>
          <p:cNvSpPr txBox="1">
            <a:spLocks noChangeArrowheads="1"/>
          </p:cNvSpPr>
          <p:nvPr/>
        </p:nvSpPr>
        <p:spPr bwMode="auto">
          <a:xfrm>
            <a:off x="3851956" y="20267113"/>
            <a:ext cx="10149840" cy="2831544"/>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200" dirty="0"/>
              <a:t>      I saw the need for a manner of both keeping track of basic health information, such as height and weight, and an opportunity to provide important education for parents surrounding child development. </a:t>
            </a:r>
          </a:p>
          <a:p>
            <a:pPr eaLnBrk="1" hangingPunct="1"/>
            <a:endParaRPr lang="en-US" sz="3200" dirty="0">
              <a:latin typeface="+mn-lt"/>
            </a:endParaRPr>
          </a:p>
        </p:txBody>
      </p:sp>
      <p:sp>
        <p:nvSpPr>
          <p:cNvPr id="63" name="Rectangle 62">
            <a:extLst>
              <a:ext uri="{FF2B5EF4-FFF2-40B4-BE49-F238E27FC236}">
                <a16:creationId xmlns:a16="http://schemas.microsoft.com/office/drawing/2014/main" id="{384B6655-29D7-A14A-8B02-6AD7795FCD37}"/>
              </a:ext>
            </a:extLst>
          </p:cNvPr>
          <p:cNvSpPr/>
          <p:nvPr/>
        </p:nvSpPr>
        <p:spPr>
          <a:xfrm>
            <a:off x="3851956" y="19695612"/>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OBJECTIVES OF PROJECT</a:t>
            </a:r>
          </a:p>
        </p:txBody>
      </p:sp>
      <p:pic>
        <p:nvPicPr>
          <p:cNvPr id="69" name="Picture 68">
            <a:extLst>
              <a:ext uri="{FF2B5EF4-FFF2-40B4-BE49-F238E27FC236}">
                <a16:creationId xmlns:a16="http://schemas.microsoft.com/office/drawing/2014/main" id="{C535EDA3-0740-0B4D-9F3C-ADFCC941B1C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383000" y="13897837"/>
            <a:ext cx="6439536" cy="4676059"/>
          </a:xfrm>
          <a:prstGeom prst="rect">
            <a:avLst/>
          </a:prstGeom>
        </p:spPr>
      </p:pic>
      <p:cxnSp>
        <p:nvCxnSpPr>
          <p:cNvPr id="80" name="Straight Connector 79">
            <a:extLst>
              <a:ext uri="{FF2B5EF4-FFF2-40B4-BE49-F238E27FC236}">
                <a16:creationId xmlns:a16="http://schemas.microsoft.com/office/drawing/2014/main" id="{2676D9F7-01D6-BE42-A93B-6E28BE4590BD}"/>
              </a:ext>
            </a:extLst>
          </p:cNvPr>
          <p:cNvCxnSpPr>
            <a:cxnSpLocks/>
          </p:cNvCxnSpPr>
          <p:nvPr/>
        </p:nvCxnSpPr>
        <p:spPr>
          <a:xfrm>
            <a:off x="22811680" y="14672430"/>
            <a:ext cx="0" cy="7882770"/>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53423B38-203F-DC45-B80D-E13B24416F8B}"/>
              </a:ext>
            </a:extLst>
          </p:cNvPr>
          <p:cNvCxnSpPr/>
          <p:nvPr/>
        </p:nvCxnSpPr>
        <p:spPr>
          <a:xfrm>
            <a:off x="17747616" y="18639737"/>
            <a:ext cx="10149840" cy="0"/>
          </a:xfrm>
          <a:prstGeom prst="line">
            <a:avLst/>
          </a:prstGeom>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74AD6708-0B1C-5A43-8F07-1279FA0A9745}"/>
              </a:ext>
            </a:extLst>
          </p:cNvPr>
          <p:cNvSpPr txBox="1"/>
          <p:nvPr/>
        </p:nvSpPr>
        <p:spPr>
          <a:xfrm>
            <a:off x="1303422" y="25094625"/>
            <a:ext cx="41749578" cy="584775"/>
          </a:xfrm>
          <a:prstGeom prst="rect">
            <a:avLst/>
          </a:prstGeom>
          <a:noFill/>
        </p:spPr>
        <p:txBody>
          <a:bodyPr wrap="square" rtlCol="0">
            <a:spAutoFit/>
          </a:bodyPr>
          <a:lstStyle/>
          <a:p>
            <a:r>
              <a:rPr lang="en-US" sz="3200" b="1" dirty="0"/>
              <a:t>Acknowledgments: </a:t>
            </a:r>
            <a:r>
              <a:rPr lang="en-US" sz="3200" dirty="0"/>
              <a:t>Thank you to all of the hard working staff and volunteers at Luke Clinic, Dr. Katherine Gold for supporting my longitudinal volunteer experience, and all of the families who come to Luke Clinic for medical care and community</a:t>
            </a:r>
            <a:endParaRPr lang="en-US" sz="3200" b="1" dirty="0"/>
          </a:p>
        </p:txBody>
      </p:sp>
      <p:pic>
        <p:nvPicPr>
          <p:cNvPr id="3" name="Picture 2">
            <a:extLst>
              <a:ext uri="{FF2B5EF4-FFF2-40B4-BE49-F238E27FC236}">
                <a16:creationId xmlns:a16="http://schemas.microsoft.com/office/drawing/2014/main" id="{50C0749D-8EF1-FA40-B537-17C985820D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107578" y="14034624"/>
            <a:ext cx="5758209" cy="4540759"/>
          </a:xfrm>
          <a:prstGeom prst="rect">
            <a:avLst/>
          </a:prstGeom>
        </p:spPr>
      </p:pic>
      <p:pic>
        <p:nvPicPr>
          <p:cNvPr id="7" name="Picture 6">
            <a:extLst>
              <a:ext uri="{FF2B5EF4-FFF2-40B4-BE49-F238E27FC236}">
                <a16:creationId xmlns:a16="http://schemas.microsoft.com/office/drawing/2014/main" id="{5CC619F0-3F7D-1B4C-9C5B-E0D66E9A698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437379" y="18973800"/>
            <a:ext cx="6301432" cy="4696510"/>
          </a:xfrm>
          <a:prstGeom prst="rect">
            <a:avLst/>
          </a:prstGeom>
        </p:spPr>
      </p:pic>
      <p:pic>
        <p:nvPicPr>
          <p:cNvPr id="9" name="Picture 8">
            <a:extLst>
              <a:ext uri="{FF2B5EF4-FFF2-40B4-BE49-F238E27FC236}">
                <a16:creationId xmlns:a16="http://schemas.microsoft.com/office/drawing/2014/main" id="{FF4E68DF-22AC-A04A-B633-CD3938BE117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042016" y="18973800"/>
            <a:ext cx="5889332" cy="4540760"/>
          </a:xfrm>
          <a:prstGeom prst="rect">
            <a:avLst/>
          </a:prstGeom>
        </p:spPr>
      </p:pic>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7356</TotalTime>
  <Words>961</Words>
  <Application>Microsoft Macintosh PowerPoint</Application>
  <PresentationFormat>Custom</PresentationFormat>
  <Paragraphs>27</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Rowe, Meghan</cp:lastModifiedBy>
  <cp:revision>110</cp:revision>
  <cp:lastPrinted>2013-02-12T02:21:55Z</cp:lastPrinted>
  <dcterms:created xsi:type="dcterms:W3CDTF">2013-02-10T21:14:48Z</dcterms:created>
  <dcterms:modified xsi:type="dcterms:W3CDTF">2020-03-17T19:04:39Z</dcterms:modified>
</cp:coreProperties>
</file>