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55" d="100"/>
          <a:sy n="55" d="100"/>
        </p:scale>
        <p:origin x="65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7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8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2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2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87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7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8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8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1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E4BD5-493E-4AE6-A6FF-834A2816AB55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7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 rot="16200000">
            <a:off x="-628510" y="695022"/>
            <a:ext cx="1555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L"/>
              </a:rPr>
              <a:t>Supplemental</a:t>
            </a:r>
            <a:r>
              <a:rPr lang="en-US" sz="1200" b="1" dirty="0">
                <a:latin typeface="AriL"/>
              </a:rPr>
              <a:t> Fig:1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303122" y="4795917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L"/>
              </a:rPr>
              <a:t>(A)</a:t>
            </a:r>
          </a:p>
        </p:txBody>
      </p:sp>
      <p:grpSp>
        <p:nvGrpSpPr>
          <p:cNvPr id="2" name="Group 1"/>
          <p:cNvGrpSpPr/>
          <p:nvPr/>
        </p:nvGrpSpPr>
        <p:grpSpPr>
          <a:xfrm rot="16200000">
            <a:off x="-657000" y="2325486"/>
            <a:ext cx="3331020" cy="392686"/>
            <a:chOff x="738425" y="224237"/>
            <a:chExt cx="3331020" cy="392686"/>
          </a:xfrm>
        </p:grpSpPr>
        <p:sp>
          <p:nvSpPr>
            <p:cNvPr id="71" name="Left Brace 70"/>
            <p:cNvSpPr/>
            <p:nvPr/>
          </p:nvSpPr>
          <p:spPr>
            <a:xfrm rot="5400000">
              <a:off x="2354918" y="-1097604"/>
              <a:ext cx="98034" cy="3331020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L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055727" y="224237"/>
              <a:ext cx="6815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L"/>
                </a:rPr>
                <a:t>GD-OF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 rot="16200000">
            <a:off x="2073291" y="2318077"/>
            <a:ext cx="3331020" cy="392686"/>
            <a:chOff x="738425" y="224237"/>
            <a:chExt cx="3331020" cy="392686"/>
          </a:xfrm>
        </p:grpSpPr>
        <p:sp>
          <p:nvSpPr>
            <p:cNvPr id="74" name="Left Brace 73"/>
            <p:cNvSpPr/>
            <p:nvPr/>
          </p:nvSpPr>
          <p:spPr>
            <a:xfrm rot="5400000">
              <a:off x="2354918" y="-1097604"/>
              <a:ext cx="98034" cy="3331020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L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055727" y="224237"/>
              <a:ext cx="6815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L"/>
                </a:rPr>
                <a:t>GD-OF</a:t>
              </a:r>
            </a:p>
          </p:txBody>
        </p:sp>
      </p:grpSp>
      <p:sp>
        <p:nvSpPr>
          <p:cNvPr id="83" name="TextBox 82"/>
          <p:cNvSpPr txBox="1"/>
          <p:nvPr/>
        </p:nvSpPr>
        <p:spPr>
          <a:xfrm rot="16200000">
            <a:off x="3010608" y="4795916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L"/>
              </a:rPr>
              <a:t>(B)</a:t>
            </a:r>
          </a:p>
        </p:txBody>
      </p:sp>
      <p:sp>
        <p:nvSpPr>
          <p:cNvPr id="84" name="TextBox 83"/>
          <p:cNvSpPr txBox="1"/>
          <p:nvPr/>
        </p:nvSpPr>
        <p:spPr>
          <a:xfrm rot="16200000">
            <a:off x="6449968" y="485214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L"/>
              </a:rPr>
              <a:t>(C)</a:t>
            </a:r>
          </a:p>
        </p:txBody>
      </p:sp>
      <p:grpSp>
        <p:nvGrpSpPr>
          <p:cNvPr id="90" name="Group 89"/>
          <p:cNvGrpSpPr/>
          <p:nvPr/>
        </p:nvGrpSpPr>
        <p:grpSpPr>
          <a:xfrm rot="16200000">
            <a:off x="5452555" y="2334531"/>
            <a:ext cx="3331020" cy="392686"/>
            <a:chOff x="738425" y="224237"/>
            <a:chExt cx="3331020" cy="392686"/>
          </a:xfrm>
        </p:grpSpPr>
        <p:sp>
          <p:nvSpPr>
            <p:cNvPr id="91" name="Left Brace 90"/>
            <p:cNvSpPr/>
            <p:nvPr/>
          </p:nvSpPr>
          <p:spPr>
            <a:xfrm rot="5400000">
              <a:off x="2354918" y="-1097604"/>
              <a:ext cx="98034" cy="3331020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L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055727" y="224237"/>
              <a:ext cx="6815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L"/>
                </a:rPr>
                <a:t>GD-OF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05472" y="1558348"/>
            <a:ext cx="4255377" cy="2557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235466" y="1378357"/>
            <a:ext cx="4249280" cy="28628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771666" y="1338396"/>
            <a:ext cx="4267570" cy="3066554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3472E78-A3E0-47FE-9FAD-D71FE139E614}"/>
              </a:ext>
            </a:extLst>
          </p:cNvPr>
          <p:cNvSpPr txBox="1">
            <a:spLocks/>
          </p:cNvSpPr>
          <p:nvPr/>
        </p:nvSpPr>
        <p:spPr>
          <a:xfrm>
            <a:off x="969007" y="5403144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Fig. 1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Dose-response curves of teprotumumab effects on (A) IL-6 expression/induction by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(B) HAS2 expression/induction by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(C) IL-12p35 expression/induction by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Following indicated treatments, cellular RNA was harvest from rinsed GD-OF cell layers, 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reversed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transcribed and subjected to real-time PCR. Values were normalized to their respective GAPDH levels. </a:t>
            </a:r>
            <a:b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64163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5520</TotalTime>
  <Words>88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roshini feranado</dc:creator>
  <cp:lastModifiedBy>Barnhart, Dana</cp:lastModifiedBy>
  <cp:revision>200</cp:revision>
  <dcterms:created xsi:type="dcterms:W3CDTF">2020-08-06T15:36:18Z</dcterms:created>
  <dcterms:modified xsi:type="dcterms:W3CDTF">2022-05-12T16:00:31Z</dcterms:modified>
</cp:coreProperties>
</file>