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7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8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2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2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87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7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8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8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1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E4BD5-493E-4AE6-A6FF-834A2816AB55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D7973-9B1F-4C59-8D3B-348C5ED3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7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 rot="16200000">
            <a:off x="-654254" y="710411"/>
            <a:ext cx="1606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L"/>
              </a:rPr>
              <a:t>Supplemental Fig:1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123659" y="534961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L"/>
              </a:rPr>
              <a:t>(A)</a:t>
            </a:r>
          </a:p>
        </p:txBody>
      </p:sp>
      <p:grpSp>
        <p:nvGrpSpPr>
          <p:cNvPr id="2" name="Group 1"/>
          <p:cNvGrpSpPr/>
          <p:nvPr/>
        </p:nvGrpSpPr>
        <p:grpSpPr>
          <a:xfrm rot="16200000">
            <a:off x="-1267602" y="3134518"/>
            <a:ext cx="3331020" cy="392686"/>
            <a:chOff x="738425" y="224237"/>
            <a:chExt cx="3331020" cy="392686"/>
          </a:xfrm>
        </p:grpSpPr>
        <p:sp>
          <p:nvSpPr>
            <p:cNvPr id="71" name="Left Brace 70"/>
            <p:cNvSpPr/>
            <p:nvPr/>
          </p:nvSpPr>
          <p:spPr>
            <a:xfrm rot="5400000">
              <a:off x="2354918" y="-1097604"/>
              <a:ext cx="98034" cy="33310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L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055727" y="224237"/>
              <a:ext cx="6815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L"/>
                </a:rPr>
                <a:t>GD-OF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 rot="16200000">
            <a:off x="1602512" y="3206077"/>
            <a:ext cx="3331020" cy="392686"/>
            <a:chOff x="738425" y="224237"/>
            <a:chExt cx="3331020" cy="392686"/>
          </a:xfrm>
        </p:grpSpPr>
        <p:sp>
          <p:nvSpPr>
            <p:cNvPr id="74" name="Left Brace 73"/>
            <p:cNvSpPr/>
            <p:nvPr/>
          </p:nvSpPr>
          <p:spPr>
            <a:xfrm rot="5400000">
              <a:off x="2354918" y="-1097604"/>
              <a:ext cx="98034" cy="33310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L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055727" y="224237"/>
              <a:ext cx="6815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L"/>
                </a:rPr>
                <a:t>GD-OF</a:t>
              </a:r>
            </a:p>
          </p:txBody>
        </p:sp>
      </p:grpSp>
      <p:sp>
        <p:nvSpPr>
          <p:cNvPr id="83" name="TextBox 82"/>
          <p:cNvSpPr txBox="1"/>
          <p:nvPr/>
        </p:nvSpPr>
        <p:spPr>
          <a:xfrm rot="16200000">
            <a:off x="3007225" y="5431753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L"/>
              </a:rPr>
              <a:t>(B)</a:t>
            </a:r>
          </a:p>
        </p:txBody>
      </p:sp>
      <p:sp>
        <p:nvSpPr>
          <p:cNvPr id="84" name="TextBox 83"/>
          <p:cNvSpPr txBox="1"/>
          <p:nvPr/>
        </p:nvSpPr>
        <p:spPr>
          <a:xfrm rot="16200000">
            <a:off x="6425731" y="544355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L"/>
              </a:rPr>
              <a:t>(C)</a:t>
            </a:r>
          </a:p>
        </p:txBody>
      </p:sp>
      <p:grpSp>
        <p:nvGrpSpPr>
          <p:cNvPr id="90" name="Group 89"/>
          <p:cNvGrpSpPr/>
          <p:nvPr/>
        </p:nvGrpSpPr>
        <p:grpSpPr>
          <a:xfrm rot="16200000">
            <a:off x="5001920" y="3243334"/>
            <a:ext cx="3331020" cy="392686"/>
            <a:chOff x="738425" y="224237"/>
            <a:chExt cx="3331020" cy="392686"/>
          </a:xfrm>
        </p:grpSpPr>
        <p:sp>
          <p:nvSpPr>
            <p:cNvPr id="91" name="Left Brace 90"/>
            <p:cNvSpPr/>
            <p:nvPr/>
          </p:nvSpPr>
          <p:spPr>
            <a:xfrm rot="5400000">
              <a:off x="2354918" y="-1097604"/>
              <a:ext cx="98034" cy="33310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L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055727" y="224237"/>
              <a:ext cx="6815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L"/>
                </a:rPr>
                <a:t>GD-OF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72237" y="2038866"/>
            <a:ext cx="4255377" cy="3249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942361" y="2086883"/>
            <a:ext cx="4249280" cy="31153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361610" y="2019983"/>
            <a:ext cx="4267570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63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BCC7-B252-4AC5-9DB6-68C79A6B0E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Fig. 1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Dose-response curves of teprotumumab effects on (A) IL-6 expression/induction by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(B) HAS2 expression/induction by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(C) IL-12p35 expression/induction by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Following indicated treatments, cellular RNA was harvest from rinsed GD-OF cell layers, reversed transcribed and subjected to real-time PCR. </a:t>
            </a: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Values were normalized to their respective GAPDH levels. </a:t>
            </a:r>
            <a:b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8DB070-12D8-482D-9AC5-72DE28668B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84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5512</TotalTime>
  <Words>88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AriL</vt:lpstr>
      <vt:lpstr>Calibri</vt:lpstr>
      <vt:lpstr>Calibri Light</vt:lpstr>
      <vt:lpstr>Office Theme</vt:lpstr>
      <vt:lpstr>PowerPoint Presentation</vt:lpstr>
      <vt:lpstr>Supplemental Fig. 1 Dose-response curves of teprotumumab effects on (A) IL-6 expression/induction by bTSH; (B) HAS2 expression/induction by bTSH; (C) IL-12p35 expression/induction by bTSH. Following indicated treatments, cellular RNA was harvest from rinsed GD-OF cell layers, reversed transcribed and subjected to real-time PCR. Values were normalized to their respective GAPDH levels.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roshini feranado</dc:creator>
  <cp:lastModifiedBy>Smith, Terry</cp:lastModifiedBy>
  <cp:revision>199</cp:revision>
  <dcterms:created xsi:type="dcterms:W3CDTF">2020-08-06T15:36:18Z</dcterms:created>
  <dcterms:modified xsi:type="dcterms:W3CDTF">2022-05-09T17:58:59Z</dcterms:modified>
</cp:coreProperties>
</file>