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sldIdLst>
    <p:sldId id="256" r:id="rId5"/>
    <p:sldId id="258" r:id="rId6"/>
    <p:sldId id="257" r:id="rId7"/>
    <p:sldId id="277" r:id="rId8"/>
    <p:sldId id="262" r:id="rId9"/>
    <p:sldId id="266" r:id="rId10"/>
    <p:sldId id="260" r:id="rId11"/>
    <p:sldId id="283" r:id="rId12"/>
    <p:sldId id="284" r:id="rId13"/>
    <p:sldId id="278" r:id="rId14"/>
    <p:sldId id="289" r:id="rId15"/>
    <p:sldId id="288" r:id="rId16"/>
    <p:sldId id="276" r:id="rId17"/>
    <p:sldId id="270" r:id="rId18"/>
    <p:sldId id="271" r:id="rId19"/>
    <p:sldId id="275" r:id="rId20"/>
    <p:sldId id="291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5E13"/>
    <a:srgbClr val="003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6" autoAdjust="0"/>
    <p:restoredTop sz="71795" autoAdjust="0"/>
  </p:normalViewPr>
  <p:slideViewPr>
    <p:cSldViewPr>
      <p:cViewPr varScale="1">
        <p:scale>
          <a:sx n="63" d="100"/>
          <a:sy n="63" d="100"/>
        </p:scale>
        <p:origin x="1412" y="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21.png"/><Relationship Id="rId7" Type="http://schemas.openxmlformats.org/officeDocument/2006/relationships/image" Target="../media/image39.png"/><Relationship Id="rId12" Type="http://schemas.openxmlformats.org/officeDocument/2006/relationships/image" Target="../media/image42.svg"/><Relationship Id="rId2" Type="http://schemas.openxmlformats.org/officeDocument/2006/relationships/image" Target="../media/image36.svg"/><Relationship Id="rId1" Type="http://schemas.openxmlformats.org/officeDocument/2006/relationships/image" Target="../media/image35.png"/><Relationship Id="rId6" Type="http://schemas.openxmlformats.org/officeDocument/2006/relationships/image" Target="../media/image38.svg"/><Relationship Id="rId11" Type="http://schemas.openxmlformats.org/officeDocument/2006/relationships/image" Target="../media/image41.png"/><Relationship Id="rId5" Type="http://schemas.openxmlformats.org/officeDocument/2006/relationships/image" Target="../media/image37.png"/><Relationship Id="rId10" Type="http://schemas.openxmlformats.org/officeDocument/2006/relationships/image" Target="../media/image20.svg"/><Relationship Id="rId4" Type="http://schemas.openxmlformats.org/officeDocument/2006/relationships/image" Target="../media/image22.svg"/><Relationship Id="rId9" Type="http://schemas.openxmlformats.org/officeDocument/2006/relationships/image" Target="../media/image19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21.png"/><Relationship Id="rId7" Type="http://schemas.openxmlformats.org/officeDocument/2006/relationships/image" Target="../media/image39.png"/><Relationship Id="rId12" Type="http://schemas.openxmlformats.org/officeDocument/2006/relationships/image" Target="../media/image42.svg"/><Relationship Id="rId2" Type="http://schemas.openxmlformats.org/officeDocument/2006/relationships/image" Target="../media/image36.svg"/><Relationship Id="rId1" Type="http://schemas.openxmlformats.org/officeDocument/2006/relationships/image" Target="../media/image35.png"/><Relationship Id="rId6" Type="http://schemas.openxmlformats.org/officeDocument/2006/relationships/image" Target="../media/image38.svg"/><Relationship Id="rId11" Type="http://schemas.openxmlformats.org/officeDocument/2006/relationships/image" Target="../media/image41.png"/><Relationship Id="rId5" Type="http://schemas.openxmlformats.org/officeDocument/2006/relationships/image" Target="../media/image37.png"/><Relationship Id="rId10" Type="http://schemas.openxmlformats.org/officeDocument/2006/relationships/image" Target="../media/image20.svg"/><Relationship Id="rId4" Type="http://schemas.openxmlformats.org/officeDocument/2006/relationships/image" Target="../media/image22.svg"/><Relationship Id="rId9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6C49E2-ED85-40A5-B9DC-CB12DC048520}" type="doc">
      <dgm:prSet loTypeId="urn:microsoft.com/office/officeart/2005/8/layout/h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DA0C19F4-891F-4F42-AEF6-253664A61600}">
      <dgm:prSet phldrT="[Text]"/>
      <dgm:spPr>
        <a:ln>
          <a:solidFill>
            <a:srgbClr val="D35E13"/>
          </a:solidFill>
        </a:ln>
      </dgm:spPr>
      <dgm:t>
        <a:bodyPr/>
        <a:lstStyle/>
        <a:p>
          <a:r>
            <a:rPr lang="en-US" dirty="0"/>
            <a:t>Race/ethnicity</a:t>
          </a:r>
        </a:p>
      </dgm:t>
    </dgm:pt>
    <dgm:pt modelId="{154E30F0-FA2F-40A5-9C26-EC9A5850A8AF}" type="parTrans" cxnId="{419A122E-0139-4EED-AE05-3BC8CA3AF476}">
      <dgm:prSet/>
      <dgm:spPr/>
      <dgm:t>
        <a:bodyPr/>
        <a:lstStyle/>
        <a:p>
          <a:endParaRPr lang="en-US"/>
        </a:p>
      </dgm:t>
    </dgm:pt>
    <dgm:pt modelId="{BAEBF31E-1900-42D6-AD49-D7096729B760}" type="sibTrans" cxnId="{419A122E-0139-4EED-AE05-3BC8CA3AF476}">
      <dgm:prSet/>
      <dgm:spPr/>
      <dgm:t>
        <a:bodyPr/>
        <a:lstStyle/>
        <a:p>
          <a:endParaRPr lang="en-US"/>
        </a:p>
      </dgm:t>
    </dgm:pt>
    <dgm:pt modelId="{E768F4DC-F531-440D-B0CD-6B29FFE328ED}">
      <dgm:prSet phldrT="[Text]"/>
      <dgm:spPr>
        <a:ln>
          <a:solidFill>
            <a:srgbClr val="D35E13">
              <a:alpha val="90000"/>
            </a:srgbClr>
          </a:solidFill>
        </a:ln>
      </dgm:spPr>
      <dgm:t>
        <a:bodyPr/>
        <a:lstStyle/>
        <a:p>
          <a:r>
            <a:rPr lang="en-US" dirty="0"/>
            <a:t>Racial and ethnic minorities</a:t>
          </a:r>
        </a:p>
      </dgm:t>
    </dgm:pt>
    <dgm:pt modelId="{82DEF328-5C7D-4D69-A7EF-3B4783D129C8}" type="parTrans" cxnId="{00DC0219-5CDB-4DCF-9839-DA173563CA0D}">
      <dgm:prSet/>
      <dgm:spPr/>
      <dgm:t>
        <a:bodyPr/>
        <a:lstStyle/>
        <a:p>
          <a:endParaRPr lang="en-US"/>
        </a:p>
      </dgm:t>
    </dgm:pt>
    <dgm:pt modelId="{11F4EBEF-69C1-443C-92A4-8F59E45F9903}" type="sibTrans" cxnId="{00DC0219-5CDB-4DCF-9839-DA173563CA0D}">
      <dgm:prSet/>
      <dgm:spPr/>
      <dgm:t>
        <a:bodyPr/>
        <a:lstStyle/>
        <a:p>
          <a:endParaRPr lang="en-US"/>
        </a:p>
      </dgm:t>
    </dgm:pt>
    <dgm:pt modelId="{8D666D0E-FD12-4C7E-9EEF-588619C95A59}">
      <dgm:prSet phldrT="[Text]"/>
      <dgm:spPr>
        <a:ln>
          <a:solidFill>
            <a:srgbClr val="D35E13">
              <a:alpha val="90000"/>
            </a:srgbClr>
          </a:solidFill>
        </a:ln>
      </dgm:spPr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dirty="0"/>
            <a:t>Higher in non-Hispanic black women</a:t>
          </a:r>
        </a:p>
      </dgm:t>
    </dgm:pt>
    <dgm:pt modelId="{612D1631-8A5C-45BD-9B1D-E12A56CA19DF}" type="parTrans" cxnId="{444B61FA-5791-42E1-9E5D-7BF2CF604200}">
      <dgm:prSet/>
      <dgm:spPr/>
      <dgm:t>
        <a:bodyPr/>
        <a:lstStyle/>
        <a:p>
          <a:endParaRPr lang="en-US"/>
        </a:p>
      </dgm:t>
    </dgm:pt>
    <dgm:pt modelId="{B3DBAAD9-4548-4DDB-9D2E-076C228BE2A1}" type="sibTrans" cxnId="{444B61FA-5791-42E1-9E5D-7BF2CF604200}">
      <dgm:prSet/>
      <dgm:spPr/>
      <dgm:t>
        <a:bodyPr/>
        <a:lstStyle/>
        <a:p>
          <a:endParaRPr lang="en-US"/>
        </a:p>
      </dgm:t>
    </dgm:pt>
    <dgm:pt modelId="{0B441B58-2B06-4C5F-99F7-8CE97F2EAD8B}">
      <dgm:prSet phldrT="[Text]"/>
      <dgm:spPr>
        <a:ln>
          <a:solidFill>
            <a:srgbClr val="D35E13"/>
          </a:solidFill>
        </a:ln>
      </dgm:spPr>
      <dgm:t>
        <a:bodyPr/>
        <a:lstStyle/>
        <a:p>
          <a:r>
            <a:rPr lang="en-US" dirty="0"/>
            <a:t>Gender</a:t>
          </a:r>
        </a:p>
      </dgm:t>
    </dgm:pt>
    <dgm:pt modelId="{AC0BE024-EFFC-4C94-B47B-A595006E29B3}" type="parTrans" cxnId="{86C6D77F-F201-4FA7-9BFD-BF3756A74BE3}">
      <dgm:prSet/>
      <dgm:spPr/>
      <dgm:t>
        <a:bodyPr/>
        <a:lstStyle/>
        <a:p>
          <a:endParaRPr lang="en-US"/>
        </a:p>
      </dgm:t>
    </dgm:pt>
    <dgm:pt modelId="{D9363D63-EAA8-4C46-989C-23CD8667BDA0}" type="sibTrans" cxnId="{86C6D77F-F201-4FA7-9BFD-BF3756A74BE3}">
      <dgm:prSet/>
      <dgm:spPr/>
      <dgm:t>
        <a:bodyPr/>
        <a:lstStyle/>
        <a:p>
          <a:endParaRPr lang="en-US"/>
        </a:p>
      </dgm:t>
    </dgm:pt>
    <dgm:pt modelId="{8E57157B-C07C-4408-8B7E-3E13C28BDA3F}">
      <dgm:prSet phldrT="[Text]"/>
      <dgm:spPr>
        <a:ln>
          <a:solidFill>
            <a:srgbClr val="D35E13">
              <a:alpha val="90000"/>
            </a:srgbClr>
          </a:solidFill>
        </a:ln>
      </dgm:spPr>
      <dgm:t>
        <a:bodyPr/>
        <a:lstStyle/>
        <a:p>
          <a:r>
            <a:rPr lang="en-US" dirty="0"/>
            <a:t>Higher in women than men </a:t>
          </a:r>
        </a:p>
      </dgm:t>
    </dgm:pt>
    <dgm:pt modelId="{271DFE52-DF83-46AD-BCA8-C107400058C8}" type="parTrans" cxnId="{2ADDC5EA-D0AF-498F-BD85-6335C555DF41}">
      <dgm:prSet/>
      <dgm:spPr/>
      <dgm:t>
        <a:bodyPr/>
        <a:lstStyle/>
        <a:p>
          <a:endParaRPr lang="en-US"/>
        </a:p>
      </dgm:t>
    </dgm:pt>
    <dgm:pt modelId="{AEA8B32F-227F-41E4-919E-5790A5AF063C}" type="sibTrans" cxnId="{2ADDC5EA-D0AF-498F-BD85-6335C555DF41}">
      <dgm:prSet/>
      <dgm:spPr/>
      <dgm:t>
        <a:bodyPr/>
        <a:lstStyle/>
        <a:p>
          <a:endParaRPr lang="en-US"/>
        </a:p>
      </dgm:t>
    </dgm:pt>
    <dgm:pt modelId="{1F020CC6-2FB8-4133-8292-4976B8965B30}">
      <dgm:prSet phldrT="[Text]"/>
      <dgm:spPr>
        <a:ln>
          <a:solidFill>
            <a:srgbClr val="D35E13"/>
          </a:solidFill>
        </a:ln>
      </dgm:spPr>
      <dgm:t>
        <a:bodyPr/>
        <a:lstStyle/>
        <a:p>
          <a:r>
            <a:rPr lang="en-US" dirty="0"/>
            <a:t>Rural/Urban</a:t>
          </a:r>
        </a:p>
      </dgm:t>
    </dgm:pt>
    <dgm:pt modelId="{10D7B75F-7130-4486-90A0-7B8130F0B3FF}" type="parTrans" cxnId="{B9E2997F-73C5-4839-8079-A4F039443EC4}">
      <dgm:prSet/>
      <dgm:spPr/>
      <dgm:t>
        <a:bodyPr/>
        <a:lstStyle/>
        <a:p>
          <a:endParaRPr lang="en-US"/>
        </a:p>
      </dgm:t>
    </dgm:pt>
    <dgm:pt modelId="{063D4FF1-D0F4-4D55-92D8-069DC6BC1558}" type="sibTrans" cxnId="{B9E2997F-73C5-4839-8079-A4F039443EC4}">
      <dgm:prSet/>
      <dgm:spPr/>
      <dgm:t>
        <a:bodyPr/>
        <a:lstStyle/>
        <a:p>
          <a:endParaRPr lang="en-US"/>
        </a:p>
      </dgm:t>
    </dgm:pt>
    <dgm:pt modelId="{F46ECAC4-7FED-43ED-BE96-A6BC06023ADD}">
      <dgm:prSet phldrT="[Text]"/>
      <dgm:spPr>
        <a:ln>
          <a:solidFill>
            <a:srgbClr val="D35E13">
              <a:alpha val="90000"/>
            </a:srgbClr>
          </a:solidFill>
        </a:ln>
      </dgm:spPr>
      <dgm:t>
        <a:bodyPr/>
        <a:lstStyle/>
        <a:p>
          <a:r>
            <a:rPr lang="en-US" dirty="0"/>
            <a:t>Higher in rural</a:t>
          </a:r>
        </a:p>
      </dgm:t>
    </dgm:pt>
    <dgm:pt modelId="{E5578F24-2399-434E-9B1D-3B7A59EFA040}" type="parTrans" cxnId="{D393FEB1-1038-4CDD-9D72-8503955B4DEE}">
      <dgm:prSet/>
      <dgm:spPr/>
      <dgm:t>
        <a:bodyPr/>
        <a:lstStyle/>
        <a:p>
          <a:endParaRPr lang="en-US"/>
        </a:p>
      </dgm:t>
    </dgm:pt>
    <dgm:pt modelId="{FF84FBAE-DD25-499A-BB32-FCFEA5EBE15E}" type="sibTrans" cxnId="{D393FEB1-1038-4CDD-9D72-8503955B4DEE}">
      <dgm:prSet/>
      <dgm:spPr/>
      <dgm:t>
        <a:bodyPr/>
        <a:lstStyle/>
        <a:p>
          <a:endParaRPr lang="en-US"/>
        </a:p>
      </dgm:t>
    </dgm:pt>
    <dgm:pt modelId="{7AEF6BA7-CBAF-4041-9919-C8E598E36A8C}">
      <dgm:prSet phldrT="[Text]"/>
      <dgm:spPr>
        <a:ln>
          <a:solidFill>
            <a:srgbClr val="D35E13"/>
          </a:solidFill>
        </a:ln>
      </dgm:spPr>
      <dgm:t>
        <a:bodyPr/>
        <a:lstStyle/>
        <a:p>
          <a:r>
            <a:rPr lang="en-US" dirty="0"/>
            <a:t>Socio-economic status</a:t>
          </a:r>
        </a:p>
      </dgm:t>
    </dgm:pt>
    <dgm:pt modelId="{23046F2B-13E3-4CB1-92D9-4E120604A415}" type="parTrans" cxnId="{8ECF99DC-CEF2-4208-97FC-3B547ABE726A}">
      <dgm:prSet/>
      <dgm:spPr/>
      <dgm:t>
        <a:bodyPr/>
        <a:lstStyle/>
        <a:p>
          <a:endParaRPr lang="en-US"/>
        </a:p>
      </dgm:t>
    </dgm:pt>
    <dgm:pt modelId="{895EF52D-04AE-405B-9F7E-CA5BE7262EA9}" type="sibTrans" cxnId="{8ECF99DC-CEF2-4208-97FC-3B547ABE726A}">
      <dgm:prSet/>
      <dgm:spPr/>
      <dgm:t>
        <a:bodyPr/>
        <a:lstStyle/>
        <a:p>
          <a:endParaRPr lang="en-US"/>
        </a:p>
      </dgm:t>
    </dgm:pt>
    <dgm:pt modelId="{F8482996-EEC2-4926-A90A-A93F1150B983}">
      <dgm:prSet phldrT="[Text]"/>
      <dgm:spPr>
        <a:ln>
          <a:solidFill>
            <a:srgbClr val="D35E13">
              <a:alpha val="90000"/>
            </a:srgbClr>
          </a:solidFill>
        </a:ln>
      </dgm:spPr>
      <dgm:t>
        <a:bodyPr/>
        <a:lstStyle/>
        <a:p>
          <a:r>
            <a:rPr lang="en-US" dirty="0">
              <a:latin typeface="+mn-lt"/>
            </a:rPr>
            <a:t>Low Income (Low SES)</a:t>
          </a:r>
        </a:p>
      </dgm:t>
    </dgm:pt>
    <dgm:pt modelId="{11EFAE08-F002-45CF-8751-B167A7CF633F}" type="parTrans" cxnId="{99568758-3E71-48CA-BEC9-13BCAF4446FD}">
      <dgm:prSet/>
      <dgm:spPr/>
      <dgm:t>
        <a:bodyPr/>
        <a:lstStyle/>
        <a:p>
          <a:endParaRPr lang="en-US"/>
        </a:p>
      </dgm:t>
    </dgm:pt>
    <dgm:pt modelId="{63C075BC-115C-4C76-A5CE-B8CAC872C987}" type="sibTrans" cxnId="{99568758-3E71-48CA-BEC9-13BCAF4446FD}">
      <dgm:prSet/>
      <dgm:spPr/>
      <dgm:t>
        <a:bodyPr/>
        <a:lstStyle/>
        <a:p>
          <a:endParaRPr lang="en-US"/>
        </a:p>
      </dgm:t>
    </dgm:pt>
    <dgm:pt modelId="{12CB4449-B450-4070-88CE-4D1ADDF304D9}">
      <dgm:prSet phldrT="[Text]"/>
      <dgm:spPr>
        <a:ln>
          <a:solidFill>
            <a:srgbClr val="D35E13">
              <a:alpha val="90000"/>
            </a:srgbClr>
          </a:solidFill>
        </a:ln>
      </dgm:spPr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dirty="0"/>
            <a:t>Higher in Hispanic men&gt;75</a:t>
          </a:r>
        </a:p>
      </dgm:t>
    </dgm:pt>
    <dgm:pt modelId="{D912BE20-C8E0-422B-BACD-C73008AFDAFE}" type="parTrans" cxnId="{56F6BF5D-6046-41BE-9A36-522EB55B385A}">
      <dgm:prSet/>
      <dgm:spPr/>
      <dgm:t>
        <a:bodyPr/>
        <a:lstStyle/>
        <a:p>
          <a:endParaRPr lang="en-US"/>
        </a:p>
      </dgm:t>
    </dgm:pt>
    <dgm:pt modelId="{B740BF2B-9928-486C-91FD-0FC521D91318}" type="sibTrans" cxnId="{56F6BF5D-6046-41BE-9A36-522EB55B385A}">
      <dgm:prSet/>
      <dgm:spPr/>
      <dgm:t>
        <a:bodyPr/>
        <a:lstStyle/>
        <a:p>
          <a:endParaRPr lang="en-US"/>
        </a:p>
      </dgm:t>
    </dgm:pt>
    <dgm:pt modelId="{3836CFA0-D308-47EB-90E8-1A8CDFC6E5B6}">
      <dgm:prSet phldrT="[Text]"/>
      <dgm:spPr>
        <a:ln>
          <a:solidFill>
            <a:srgbClr val="D35E13">
              <a:alpha val="90000"/>
            </a:srgbClr>
          </a:solidFill>
        </a:ln>
      </dgm:spPr>
      <dgm:t>
        <a:bodyPr/>
        <a:lstStyle/>
        <a:p>
          <a:r>
            <a:rPr lang="en-US" dirty="0">
              <a:latin typeface="+mn-lt"/>
            </a:rPr>
            <a:t>Over 10-yr period: Increase in food insecurity from </a:t>
          </a:r>
          <a:r>
            <a:rPr lang="en-US" b="0" i="0" dirty="0">
              <a:effectLst/>
              <a:latin typeface="+mn-lt"/>
            </a:rPr>
            <a:t>5.5% to 12.4% (2007 to 2016) </a:t>
          </a:r>
          <a:r>
            <a:rPr lang="en-US" dirty="0">
              <a:solidFill>
                <a:srgbClr val="D35E13"/>
              </a:solidFill>
              <a:latin typeface="+mn-lt"/>
            </a:rPr>
            <a:t>(Cindy, W JAGS, 2021)</a:t>
          </a:r>
        </a:p>
      </dgm:t>
    </dgm:pt>
    <dgm:pt modelId="{3CB74D94-F111-40AC-950A-A4478EA13159}" type="parTrans" cxnId="{1BDD5123-64E2-4F59-A422-75512F93F36E}">
      <dgm:prSet/>
      <dgm:spPr/>
      <dgm:t>
        <a:bodyPr/>
        <a:lstStyle/>
        <a:p>
          <a:endParaRPr lang="en-US"/>
        </a:p>
      </dgm:t>
    </dgm:pt>
    <dgm:pt modelId="{F30FF4FA-FCF4-433E-94A9-27928495E7E5}" type="sibTrans" cxnId="{1BDD5123-64E2-4F59-A422-75512F93F36E}">
      <dgm:prSet/>
      <dgm:spPr/>
      <dgm:t>
        <a:bodyPr/>
        <a:lstStyle/>
        <a:p>
          <a:endParaRPr lang="en-US"/>
        </a:p>
      </dgm:t>
    </dgm:pt>
    <dgm:pt modelId="{E0288F92-CCF4-47C2-BAE0-E4A154B8E9D8}" type="pres">
      <dgm:prSet presAssocID="{3B6C49E2-ED85-40A5-B9DC-CB12DC048520}" presName="Name0" presStyleCnt="0">
        <dgm:presLayoutVars>
          <dgm:dir/>
          <dgm:animLvl val="lvl"/>
          <dgm:resizeHandles val="exact"/>
        </dgm:presLayoutVars>
      </dgm:prSet>
      <dgm:spPr/>
    </dgm:pt>
    <dgm:pt modelId="{523CBB27-5712-43BA-8671-9F9B0E3B7772}" type="pres">
      <dgm:prSet presAssocID="{DA0C19F4-891F-4F42-AEF6-253664A61600}" presName="composite" presStyleCnt="0"/>
      <dgm:spPr/>
    </dgm:pt>
    <dgm:pt modelId="{5818409C-ED9D-4E1A-A554-C02420B72C23}" type="pres">
      <dgm:prSet presAssocID="{DA0C19F4-891F-4F42-AEF6-253664A61600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6F73A131-D734-4028-B0A8-E2899B0B3526}" type="pres">
      <dgm:prSet presAssocID="{DA0C19F4-891F-4F42-AEF6-253664A61600}" presName="desTx" presStyleLbl="alignAccFollowNode1" presStyleIdx="0" presStyleCnt="4">
        <dgm:presLayoutVars>
          <dgm:bulletEnabled val="1"/>
        </dgm:presLayoutVars>
      </dgm:prSet>
      <dgm:spPr/>
    </dgm:pt>
    <dgm:pt modelId="{0F829DC0-E4D7-400F-8E88-5A13DDFAF9FC}" type="pres">
      <dgm:prSet presAssocID="{BAEBF31E-1900-42D6-AD49-D7096729B760}" presName="space" presStyleCnt="0"/>
      <dgm:spPr/>
    </dgm:pt>
    <dgm:pt modelId="{492EA08E-92E0-40A3-BF46-8D5D51421FAE}" type="pres">
      <dgm:prSet presAssocID="{0B441B58-2B06-4C5F-99F7-8CE97F2EAD8B}" presName="composite" presStyleCnt="0"/>
      <dgm:spPr/>
    </dgm:pt>
    <dgm:pt modelId="{7D9300CF-B9AA-451B-AD8E-BA9A0FBE88AC}" type="pres">
      <dgm:prSet presAssocID="{0B441B58-2B06-4C5F-99F7-8CE97F2EAD8B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38E0B4E6-9683-4366-875C-6095FE7E653C}" type="pres">
      <dgm:prSet presAssocID="{0B441B58-2B06-4C5F-99F7-8CE97F2EAD8B}" presName="desTx" presStyleLbl="alignAccFollowNode1" presStyleIdx="1" presStyleCnt="4">
        <dgm:presLayoutVars>
          <dgm:bulletEnabled val="1"/>
        </dgm:presLayoutVars>
      </dgm:prSet>
      <dgm:spPr/>
    </dgm:pt>
    <dgm:pt modelId="{41461409-6CA0-44E7-B8F0-09719A84F6D4}" type="pres">
      <dgm:prSet presAssocID="{D9363D63-EAA8-4C46-989C-23CD8667BDA0}" presName="space" presStyleCnt="0"/>
      <dgm:spPr/>
    </dgm:pt>
    <dgm:pt modelId="{3C4763EA-90C3-4211-84CD-8F3EC374817E}" type="pres">
      <dgm:prSet presAssocID="{1F020CC6-2FB8-4133-8292-4976B8965B30}" presName="composite" presStyleCnt="0"/>
      <dgm:spPr/>
    </dgm:pt>
    <dgm:pt modelId="{515EC3DD-2638-4824-8178-A797280E195F}" type="pres">
      <dgm:prSet presAssocID="{1F020CC6-2FB8-4133-8292-4976B8965B30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C9BF3F8E-551F-45C2-93AF-66C2A82AEBAF}" type="pres">
      <dgm:prSet presAssocID="{1F020CC6-2FB8-4133-8292-4976B8965B30}" presName="desTx" presStyleLbl="alignAccFollowNode1" presStyleIdx="2" presStyleCnt="4">
        <dgm:presLayoutVars>
          <dgm:bulletEnabled val="1"/>
        </dgm:presLayoutVars>
      </dgm:prSet>
      <dgm:spPr/>
    </dgm:pt>
    <dgm:pt modelId="{8A76F88A-275F-40E6-ADE0-16A74BE388E2}" type="pres">
      <dgm:prSet presAssocID="{063D4FF1-D0F4-4D55-92D8-069DC6BC1558}" presName="space" presStyleCnt="0"/>
      <dgm:spPr/>
    </dgm:pt>
    <dgm:pt modelId="{4E32EC38-1699-4635-A070-6BDC37C35F3A}" type="pres">
      <dgm:prSet presAssocID="{7AEF6BA7-CBAF-4041-9919-C8E598E36A8C}" presName="composite" presStyleCnt="0"/>
      <dgm:spPr/>
    </dgm:pt>
    <dgm:pt modelId="{0CDBD226-E4DE-4A3A-988D-48E20AF4F3B1}" type="pres">
      <dgm:prSet presAssocID="{7AEF6BA7-CBAF-4041-9919-C8E598E36A8C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97158CF4-0055-43AB-B526-4BE21F8EA87C}" type="pres">
      <dgm:prSet presAssocID="{7AEF6BA7-CBAF-4041-9919-C8E598E36A8C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A2B32F0F-480A-4382-B237-7D00D2DB3F9A}" type="presOf" srcId="{8D666D0E-FD12-4C7E-9EEF-588619C95A59}" destId="{6F73A131-D734-4028-B0A8-E2899B0B3526}" srcOrd="0" destOrd="2" presId="urn:microsoft.com/office/officeart/2005/8/layout/hList1"/>
    <dgm:cxn modelId="{4CF53D11-C932-499D-A140-5917C51B9D7F}" type="presOf" srcId="{3B6C49E2-ED85-40A5-B9DC-CB12DC048520}" destId="{E0288F92-CCF4-47C2-BAE0-E4A154B8E9D8}" srcOrd="0" destOrd="0" presId="urn:microsoft.com/office/officeart/2005/8/layout/hList1"/>
    <dgm:cxn modelId="{00DC0219-5CDB-4DCF-9839-DA173563CA0D}" srcId="{DA0C19F4-891F-4F42-AEF6-253664A61600}" destId="{E768F4DC-F531-440D-B0CD-6B29FFE328ED}" srcOrd="0" destOrd="0" parTransId="{82DEF328-5C7D-4D69-A7EF-3B4783D129C8}" sibTransId="{11F4EBEF-69C1-443C-92A4-8F59E45F9903}"/>
    <dgm:cxn modelId="{1BDD5123-64E2-4F59-A422-75512F93F36E}" srcId="{7AEF6BA7-CBAF-4041-9919-C8E598E36A8C}" destId="{3836CFA0-D308-47EB-90E8-1A8CDFC6E5B6}" srcOrd="1" destOrd="0" parTransId="{3CB74D94-F111-40AC-950A-A4478EA13159}" sibTransId="{F30FF4FA-FCF4-433E-94A9-27928495E7E5}"/>
    <dgm:cxn modelId="{0EDF032B-0B88-4EE0-880F-590DCC94DFC4}" type="presOf" srcId="{F8482996-EEC2-4926-A90A-A93F1150B983}" destId="{97158CF4-0055-43AB-B526-4BE21F8EA87C}" srcOrd="0" destOrd="0" presId="urn:microsoft.com/office/officeart/2005/8/layout/hList1"/>
    <dgm:cxn modelId="{8CFB4A2D-C9BB-47DC-930D-0822E3675839}" type="presOf" srcId="{DA0C19F4-891F-4F42-AEF6-253664A61600}" destId="{5818409C-ED9D-4E1A-A554-C02420B72C23}" srcOrd="0" destOrd="0" presId="urn:microsoft.com/office/officeart/2005/8/layout/hList1"/>
    <dgm:cxn modelId="{419A122E-0139-4EED-AE05-3BC8CA3AF476}" srcId="{3B6C49E2-ED85-40A5-B9DC-CB12DC048520}" destId="{DA0C19F4-891F-4F42-AEF6-253664A61600}" srcOrd="0" destOrd="0" parTransId="{154E30F0-FA2F-40A5-9C26-EC9A5850A8AF}" sibTransId="{BAEBF31E-1900-42D6-AD49-D7096729B760}"/>
    <dgm:cxn modelId="{56F6BF5D-6046-41BE-9A36-522EB55B385A}" srcId="{E768F4DC-F531-440D-B0CD-6B29FFE328ED}" destId="{12CB4449-B450-4070-88CE-4D1ADDF304D9}" srcOrd="0" destOrd="0" parTransId="{D912BE20-C8E0-422B-BACD-C73008AFDAFE}" sibTransId="{B740BF2B-9928-486C-91FD-0FC521D91318}"/>
    <dgm:cxn modelId="{F7666F51-03FC-423A-A142-B5C942D0686D}" type="presOf" srcId="{12CB4449-B450-4070-88CE-4D1ADDF304D9}" destId="{6F73A131-D734-4028-B0A8-E2899B0B3526}" srcOrd="0" destOrd="1" presId="urn:microsoft.com/office/officeart/2005/8/layout/hList1"/>
    <dgm:cxn modelId="{99568758-3E71-48CA-BEC9-13BCAF4446FD}" srcId="{7AEF6BA7-CBAF-4041-9919-C8E598E36A8C}" destId="{F8482996-EEC2-4926-A90A-A93F1150B983}" srcOrd="0" destOrd="0" parTransId="{11EFAE08-F002-45CF-8751-B167A7CF633F}" sibTransId="{63C075BC-115C-4C76-A5CE-B8CAC872C987}"/>
    <dgm:cxn modelId="{D850C17D-50B9-4D27-A157-B35EBD134124}" type="presOf" srcId="{7AEF6BA7-CBAF-4041-9919-C8E598E36A8C}" destId="{0CDBD226-E4DE-4A3A-988D-48E20AF4F3B1}" srcOrd="0" destOrd="0" presId="urn:microsoft.com/office/officeart/2005/8/layout/hList1"/>
    <dgm:cxn modelId="{B9E2997F-73C5-4839-8079-A4F039443EC4}" srcId="{3B6C49E2-ED85-40A5-B9DC-CB12DC048520}" destId="{1F020CC6-2FB8-4133-8292-4976B8965B30}" srcOrd="2" destOrd="0" parTransId="{10D7B75F-7130-4486-90A0-7B8130F0B3FF}" sibTransId="{063D4FF1-D0F4-4D55-92D8-069DC6BC1558}"/>
    <dgm:cxn modelId="{86C6D77F-F201-4FA7-9BFD-BF3756A74BE3}" srcId="{3B6C49E2-ED85-40A5-B9DC-CB12DC048520}" destId="{0B441B58-2B06-4C5F-99F7-8CE97F2EAD8B}" srcOrd="1" destOrd="0" parTransId="{AC0BE024-EFFC-4C94-B47B-A595006E29B3}" sibTransId="{D9363D63-EAA8-4C46-989C-23CD8667BDA0}"/>
    <dgm:cxn modelId="{70F2BC8A-856D-4465-8D11-E331403D73AA}" type="presOf" srcId="{E768F4DC-F531-440D-B0CD-6B29FFE328ED}" destId="{6F73A131-D734-4028-B0A8-E2899B0B3526}" srcOrd="0" destOrd="0" presId="urn:microsoft.com/office/officeart/2005/8/layout/hList1"/>
    <dgm:cxn modelId="{77228F95-D90D-4A3D-A40F-05E2D5441EDE}" type="presOf" srcId="{3836CFA0-D308-47EB-90E8-1A8CDFC6E5B6}" destId="{97158CF4-0055-43AB-B526-4BE21F8EA87C}" srcOrd="0" destOrd="1" presId="urn:microsoft.com/office/officeart/2005/8/layout/hList1"/>
    <dgm:cxn modelId="{E5E380A9-A2D7-42E6-A0E4-F971A9A91CBE}" type="presOf" srcId="{8E57157B-C07C-4408-8B7E-3E13C28BDA3F}" destId="{38E0B4E6-9683-4366-875C-6095FE7E653C}" srcOrd="0" destOrd="0" presId="urn:microsoft.com/office/officeart/2005/8/layout/hList1"/>
    <dgm:cxn modelId="{D393FEB1-1038-4CDD-9D72-8503955B4DEE}" srcId="{1F020CC6-2FB8-4133-8292-4976B8965B30}" destId="{F46ECAC4-7FED-43ED-BE96-A6BC06023ADD}" srcOrd="0" destOrd="0" parTransId="{E5578F24-2399-434E-9B1D-3B7A59EFA040}" sibTransId="{FF84FBAE-DD25-499A-BB32-FCFEA5EBE15E}"/>
    <dgm:cxn modelId="{C8002EB2-B725-4A6D-B8B9-39825ECB47F9}" type="presOf" srcId="{0B441B58-2B06-4C5F-99F7-8CE97F2EAD8B}" destId="{7D9300CF-B9AA-451B-AD8E-BA9A0FBE88AC}" srcOrd="0" destOrd="0" presId="urn:microsoft.com/office/officeart/2005/8/layout/hList1"/>
    <dgm:cxn modelId="{B8288DC3-34AD-42B5-9B6E-A41C87ED7B75}" type="presOf" srcId="{1F020CC6-2FB8-4133-8292-4976B8965B30}" destId="{515EC3DD-2638-4824-8178-A797280E195F}" srcOrd="0" destOrd="0" presId="urn:microsoft.com/office/officeart/2005/8/layout/hList1"/>
    <dgm:cxn modelId="{953E52CF-72EA-4193-8A31-1400B3ABE6F1}" type="presOf" srcId="{F46ECAC4-7FED-43ED-BE96-A6BC06023ADD}" destId="{C9BF3F8E-551F-45C2-93AF-66C2A82AEBAF}" srcOrd="0" destOrd="0" presId="urn:microsoft.com/office/officeart/2005/8/layout/hList1"/>
    <dgm:cxn modelId="{8ECF99DC-CEF2-4208-97FC-3B547ABE726A}" srcId="{3B6C49E2-ED85-40A5-B9DC-CB12DC048520}" destId="{7AEF6BA7-CBAF-4041-9919-C8E598E36A8C}" srcOrd="3" destOrd="0" parTransId="{23046F2B-13E3-4CB1-92D9-4E120604A415}" sibTransId="{895EF52D-04AE-405B-9F7E-CA5BE7262EA9}"/>
    <dgm:cxn modelId="{2ADDC5EA-D0AF-498F-BD85-6335C555DF41}" srcId="{0B441B58-2B06-4C5F-99F7-8CE97F2EAD8B}" destId="{8E57157B-C07C-4408-8B7E-3E13C28BDA3F}" srcOrd="0" destOrd="0" parTransId="{271DFE52-DF83-46AD-BCA8-C107400058C8}" sibTransId="{AEA8B32F-227F-41E4-919E-5790A5AF063C}"/>
    <dgm:cxn modelId="{444B61FA-5791-42E1-9E5D-7BF2CF604200}" srcId="{E768F4DC-F531-440D-B0CD-6B29FFE328ED}" destId="{8D666D0E-FD12-4C7E-9EEF-588619C95A59}" srcOrd="1" destOrd="0" parTransId="{612D1631-8A5C-45BD-9B1D-E12A56CA19DF}" sibTransId="{B3DBAAD9-4548-4DDB-9D2E-076C228BE2A1}"/>
    <dgm:cxn modelId="{2EF3F72C-D7D9-4F60-9944-981D8D206BF3}" type="presParOf" srcId="{E0288F92-CCF4-47C2-BAE0-E4A154B8E9D8}" destId="{523CBB27-5712-43BA-8671-9F9B0E3B7772}" srcOrd="0" destOrd="0" presId="urn:microsoft.com/office/officeart/2005/8/layout/hList1"/>
    <dgm:cxn modelId="{F0B17738-2A59-4A31-BF6C-4A17B9813790}" type="presParOf" srcId="{523CBB27-5712-43BA-8671-9F9B0E3B7772}" destId="{5818409C-ED9D-4E1A-A554-C02420B72C23}" srcOrd="0" destOrd="0" presId="urn:microsoft.com/office/officeart/2005/8/layout/hList1"/>
    <dgm:cxn modelId="{005D9FEE-393C-4F98-9410-AB5E40F2E610}" type="presParOf" srcId="{523CBB27-5712-43BA-8671-9F9B0E3B7772}" destId="{6F73A131-D734-4028-B0A8-E2899B0B3526}" srcOrd="1" destOrd="0" presId="urn:microsoft.com/office/officeart/2005/8/layout/hList1"/>
    <dgm:cxn modelId="{4466FA89-84B5-48F1-9109-4DF6A23C8359}" type="presParOf" srcId="{E0288F92-CCF4-47C2-BAE0-E4A154B8E9D8}" destId="{0F829DC0-E4D7-400F-8E88-5A13DDFAF9FC}" srcOrd="1" destOrd="0" presId="urn:microsoft.com/office/officeart/2005/8/layout/hList1"/>
    <dgm:cxn modelId="{D45F205E-C303-4C65-9EAD-3E3E80858034}" type="presParOf" srcId="{E0288F92-CCF4-47C2-BAE0-E4A154B8E9D8}" destId="{492EA08E-92E0-40A3-BF46-8D5D51421FAE}" srcOrd="2" destOrd="0" presId="urn:microsoft.com/office/officeart/2005/8/layout/hList1"/>
    <dgm:cxn modelId="{7E559A50-13DE-46DA-95F6-278DBBA1B938}" type="presParOf" srcId="{492EA08E-92E0-40A3-BF46-8D5D51421FAE}" destId="{7D9300CF-B9AA-451B-AD8E-BA9A0FBE88AC}" srcOrd="0" destOrd="0" presId="urn:microsoft.com/office/officeart/2005/8/layout/hList1"/>
    <dgm:cxn modelId="{67326F1A-F693-46FE-B519-C70504312D7F}" type="presParOf" srcId="{492EA08E-92E0-40A3-BF46-8D5D51421FAE}" destId="{38E0B4E6-9683-4366-875C-6095FE7E653C}" srcOrd="1" destOrd="0" presId="urn:microsoft.com/office/officeart/2005/8/layout/hList1"/>
    <dgm:cxn modelId="{CE3AB461-0428-42F3-9215-32B63969B6F9}" type="presParOf" srcId="{E0288F92-CCF4-47C2-BAE0-E4A154B8E9D8}" destId="{41461409-6CA0-44E7-B8F0-09719A84F6D4}" srcOrd="3" destOrd="0" presId="urn:microsoft.com/office/officeart/2005/8/layout/hList1"/>
    <dgm:cxn modelId="{A22BE2F8-D3D5-42D8-82F2-6D896F04FD14}" type="presParOf" srcId="{E0288F92-CCF4-47C2-BAE0-E4A154B8E9D8}" destId="{3C4763EA-90C3-4211-84CD-8F3EC374817E}" srcOrd="4" destOrd="0" presId="urn:microsoft.com/office/officeart/2005/8/layout/hList1"/>
    <dgm:cxn modelId="{0B383D4E-B8D8-4830-B9C8-9E92E5D909BF}" type="presParOf" srcId="{3C4763EA-90C3-4211-84CD-8F3EC374817E}" destId="{515EC3DD-2638-4824-8178-A797280E195F}" srcOrd="0" destOrd="0" presId="urn:microsoft.com/office/officeart/2005/8/layout/hList1"/>
    <dgm:cxn modelId="{AC86F728-D912-4DEA-AE30-6BD6E7513801}" type="presParOf" srcId="{3C4763EA-90C3-4211-84CD-8F3EC374817E}" destId="{C9BF3F8E-551F-45C2-93AF-66C2A82AEBAF}" srcOrd="1" destOrd="0" presId="urn:microsoft.com/office/officeart/2005/8/layout/hList1"/>
    <dgm:cxn modelId="{4C833F42-85D1-49A2-ADC6-07F3E1AF6518}" type="presParOf" srcId="{E0288F92-CCF4-47C2-BAE0-E4A154B8E9D8}" destId="{8A76F88A-275F-40E6-ADE0-16A74BE388E2}" srcOrd="5" destOrd="0" presId="urn:microsoft.com/office/officeart/2005/8/layout/hList1"/>
    <dgm:cxn modelId="{6C480BE0-0857-4496-A523-79A77F2C017D}" type="presParOf" srcId="{E0288F92-CCF4-47C2-BAE0-E4A154B8E9D8}" destId="{4E32EC38-1699-4635-A070-6BDC37C35F3A}" srcOrd="6" destOrd="0" presId="urn:microsoft.com/office/officeart/2005/8/layout/hList1"/>
    <dgm:cxn modelId="{4AE4530D-6A1B-46ED-A4DF-53B367C310D3}" type="presParOf" srcId="{4E32EC38-1699-4635-A070-6BDC37C35F3A}" destId="{0CDBD226-E4DE-4A3A-988D-48E20AF4F3B1}" srcOrd="0" destOrd="0" presId="urn:microsoft.com/office/officeart/2005/8/layout/hList1"/>
    <dgm:cxn modelId="{4A1A5C6E-B5A7-4BF2-B420-CF77C0701436}" type="presParOf" srcId="{4E32EC38-1699-4635-A070-6BDC37C35F3A}" destId="{97158CF4-0055-43AB-B526-4BE21F8EA87C}" srcOrd="1" destOrd="0" presId="urn:microsoft.com/office/officeart/2005/8/layout/hList1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B23128-88F2-4E27-B425-43ECBA0E5F7D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440300-A82A-4B43-93CA-8DCDF8FBE9A0}">
      <dgm:prSet/>
      <dgm:spPr/>
      <dgm:t>
        <a:bodyPr/>
        <a:lstStyle/>
        <a:p>
          <a:r>
            <a:rPr lang="en-US" dirty="0"/>
            <a:t>Multimorbidity </a:t>
          </a:r>
        </a:p>
      </dgm:t>
    </dgm:pt>
    <dgm:pt modelId="{6077C537-30B3-4AFF-BECC-FF8E72D0156E}" type="parTrans" cxnId="{BC29864B-E660-4750-A335-7C06E58AAB06}">
      <dgm:prSet/>
      <dgm:spPr/>
      <dgm:t>
        <a:bodyPr/>
        <a:lstStyle/>
        <a:p>
          <a:endParaRPr lang="en-US"/>
        </a:p>
      </dgm:t>
    </dgm:pt>
    <dgm:pt modelId="{6CB3727A-31CB-40DB-8677-E4D76B9A64C6}" type="sibTrans" cxnId="{BC29864B-E660-4750-A335-7C06E58AAB06}">
      <dgm:prSet/>
      <dgm:spPr/>
      <dgm:t>
        <a:bodyPr/>
        <a:lstStyle/>
        <a:p>
          <a:endParaRPr lang="en-US"/>
        </a:p>
      </dgm:t>
    </dgm:pt>
    <dgm:pt modelId="{BAB730AF-6D56-48AF-9010-A635DA2BF30D}">
      <dgm:prSet/>
      <dgm:spPr/>
      <dgm:t>
        <a:bodyPr/>
        <a:lstStyle/>
        <a:p>
          <a:r>
            <a:rPr lang="en-US" dirty="0"/>
            <a:t>Impaired physical function</a:t>
          </a:r>
        </a:p>
      </dgm:t>
    </dgm:pt>
    <dgm:pt modelId="{0052855C-9F9D-4237-8A1D-D8C69E96EB60}" type="parTrans" cxnId="{D1B23DA9-9E42-46D7-91EB-491433918D4F}">
      <dgm:prSet/>
      <dgm:spPr/>
      <dgm:t>
        <a:bodyPr/>
        <a:lstStyle/>
        <a:p>
          <a:endParaRPr lang="en-US"/>
        </a:p>
      </dgm:t>
    </dgm:pt>
    <dgm:pt modelId="{1F9FDB4C-7D93-4F16-8492-469C6B09CFE9}" type="sibTrans" cxnId="{D1B23DA9-9E42-46D7-91EB-491433918D4F}">
      <dgm:prSet/>
      <dgm:spPr/>
      <dgm:t>
        <a:bodyPr/>
        <a:lstStyle/>
        <a:p>
          <a:endParaRPr lang="en-US"/>
        </a:p>
      </dgm:t>
    </dgm:pt>
    <dgm:pt modelId="{57453535-516E-4F0B-A42B-BFCCC8BDD32C}">
      <dgm:prSet/>
      <dgm:spPr/>
      <dgm:t>
        <a:bodyPr/>
        <a:lstStyle/>
        <a:p>
          <a:r>
            <a:rPr lang="en-US" dirty="0"/>
            <a:t>Decreased Health-Related Quality of Life (</a:t>
          </a:r>
          <a:r>
            <a:rPr lang="en-US" dirty="0" err="1"/>
            <a:t>HRQoL</a:t>
          </a:r>
          <a:r>
            <a:rPr lang="en-US" dirty="0"/>
            <a:t>)</a:t>
          </a:r>
        </a:p>
      </dgm:t>
    </dgm:pt>
    <dgm:pt modelId="{B07F6D19-EA26-45C1-9191-D8B53870B3EC}" type="parTrans" cxnId="{9CB104F5-E183-4003-8181-65B75B2A8E4E}">
      <dgm:prSet/>
      <dgm:spPr/>
      <dgm:t>
        <a:bodyPr/>
        <a:lstStyle/>
        <a:p>
          <a:endParaRPr lang="en-US"/>
        </a:p>
      </dgm:t>
    </dgm:pt>
    <dgm:pt modelId="{9D505CCD-F9E0-4861-B2CD-23FFC07C8498}" type="sibTrans" cxnId="{9CB104F5-E183-4003-8181-65B75B2A8E4E}">
      <dgm:prSet/>
      <dgm:spPr/>
      <dgm:t>
        <a:bodyPr/>
        <a:lstStyle/>
        <a:p>
          <a:endParaRPr lang="en-US"/>
        </a:p>
      </dgm:t>
    </dgm:pt>
    <dgm:pt modelId="{534A9E5E-22BF-4947-AC57-1E5DAFA775E7}">
      <dgm:prSet/>
      <dgm:spPr/>
      <dgm:t>
        <a:bodyPr/>
        <a:lstStyle/>
        <a:p>
          <a:r>
            <a:rPr lang="en-US" dirty="0"/>
            <a:t>Increased mortality</a:t>
          </a:r>
        </a:p>
      </dgm:t>
    </dgm:pt>
    <dgm:pt modelId="{C0B93A7B-02E9-4A79-A321-8D5F3C3FC944}" type="parTrans" cxnId="{3A8890F3-2CE0-422F-A729-CC07579BEBA4}">
      <dgm:prSet/>
      <dgm:spPr/>
      <dgm:t>
        <a:bodyPr/>
        <a:lstStyle/>
        <a:p>
          <a:endParaRPr lang="en-US"/>
        </a:p>
      </dgm:t>
    </dgm:pt>
    <dgm:pt modelId="{253E1C4E-13F8-4E35-AFCE-D8934226ACEF}" type="sibTrans" cxnId="{3A8890F3-2CE0-422F-A729-CC07579BEBA4}">
      <dgm:prSet/>
      <dgm:spPr/>
      <dgm:t>
        <a:bodyPr/>
        <a:lstStyle/>
        <a:p>
          <a:endParaRPr lang="en-US"/>
        </a:p>
      </dgm:t>
    </dgm:pt>
    <dgm:pt modelId="{67F2A362-957F-4501-9E80-40CB6110ACD7}">
      <dgm:prSet/>
      <dgm:spPr/>
      <dgm:t>
        <a:bodyPr/>
        <a:lstStyle/>
        <a:p>
          <a:r>
            <a:rPr lang="en-US" dirty="0"/>
            <a:t>Early institutionalization </a:t>
          </a:r>
        </a:p>
      </dgm:t>
    </dgm:pt>
    <dgm:pt modelId="{2BCF5D01-8DC9-4206-96A1-A2203E0A5F93}" type="sibTrans" cxnId="{B8CB2437-4531-4981-855B-CB992DEC01D6}">
      <dgm:prSet/>
      <dgm:spPr/>
      <dgm:t>
        <a:bodyPr/>
        <a:lstStyle/>
        <a:p>
          <a:endParaRPr lang="en-US"/>
        </a:p>
      </dgm:t>
    </dgm:pt>
    <dgm:pt modelId="{5CD88B81-8A8F-413F-9ACB-89C82062B750}" type="parTrans" cxnId="{B8CB2437-4531-4981-855B-CB992DEC01D6}">
      <dgm:prSet/>
      <dgm:spPr/>
      <dgm:t>
        <a:bodyPr/>
        <a:lstStyle/>
        <a:p>
          <a:endParaRPr lang="en-US"/>
        </a:p>
      </dgm:t>
    </dgm:pt>
    <dgm:pt modelId="{198063DA-269B-4D24-8233-9935127AFF2F}" type="pres">
      <dgm:prSet presAssocID="{45B23128-88F2-4E27-B425-43ECBA0E5F7D}" presName="vert0" presStyleCnt="0">
        <dgm:presLayoutVars>
          <dgm:dir/>
          <dgm:animOne val="branch"/>
          <dgm:animLvl val="lvl"/>
        </dgm:presLayoutVars>
      </dgm:prSet>
      <dgm:spPr/>
    </dgm:pt>
    <dgm:pt modelId="{8BC39CD9-C91F-43F2-898E-C950CFA1A2D6}" type="pres">
      <dgm:prSet presAssocID="{94440300-A82A-4B43-93CA-8DCDF8FBE9A0}" presName="thickLine" presStyleLbl="alignNode1" presStyleIdx="0" presStyleCnt="5"/>
      <dgm:spPr/>
    </dgm:pt>
    <dgm:pt modelId="{12472C75-162D-452D-92DB-82F3971906E0}" type="pres">
      <dgm:prSet presAssocID="{94440300-A82A-4B43-93CA-8DCDF8FBE9A0}" presName="horz1" presStyleCnt="0"/>
      <dgm:spPr/>
    </dgm:pt>
    <dgm:pt modelId="{55A87781-9E73-49D2-A6B4-27853C505BA8}" type="pres">
      <dgm:prSet presAssocID="{94440300-A82A-4B43-93CA-8DCDF8FBE9A0}" presName="tx1" presStyleLbl="revTx" presStyleIdx="0" presStyleCnt="5"/>
      <dgm:spPr/>
    </dgm:pt>
    <dgm:pt modelId="{92E6B31C-4170-4D8C-8270-95691060AD6E}" type="pres">
      <dgm:prSet presAssocID="{94440300-A82A-4B43-93CA-8DCDF8FBE9A0}" presName="vert1" presStyleCnt="0"/>
      <dgm:spPr/>
    </dgm:pt>
    <dgm:pt modelId="{D938CCFA-60B7-4445-9E68-9C0A1247345A}" type="pres">
      <dgm:prSet presAssocID="{BAB730AF-6D56-48AF-9010-A635DA2BF30D}" presName="thickLine" presStyleLbl="alignNode1" presStyleIdx="1" presStyleCnt="5"/>
      <dgm:spPr/>
    </dgm:pt>
    <dgm:pt modelId="{B171C525-1D8F-4A46-A4FC-B62562B9684D}" type="pres">
      <dgm:prSet presAssocID="{BAB730AF-6D56-48AF-9010-A635DA2BF30D}" presName="horz1" presStyleCnt="0"/>
      <dgm:spPr/>
    </dgm:pt>
    <dgm:pt modelId="{3B53C797-8F38-4333-BF71-5F528F24B65F}" type="pres">
      <dgm:prSet presAssocID="{BAB730AF-6D56-48AF-9010-A635DA2BF30D}" presName="tx1" presStyleLbl="revTx" presStyleIdx="1" presStyleCnt="5"/>
      <dgm:spPr/>
    </dgm:pt>
    <dgm:pt modelId="{357FBBF6-C054-4826-9A8B-83D63F26ED58}" type="pres">
      <dgm:prSet presAssocID="{BAB730AF-6D56-48AF-9010-A635DA2BF30D}" presName="vert1" presStyleCnt="0"/>
      <dgm:spPr/>
    </dgm:pt>
    <dgm:pt modelId="{23F8AC98-905A-430F-9966-1AF91332DA21}" type="pres">
      <dgm:prSet presAssocID="{57453535-516E-4F0B-A42B-BFCCC8BDD32C}" presName="thickLine" presStyleLbl="alignNode1" presStyleIdx="2" presStyleCnt="5"/>
      <dgm:spPr/>
    </dgm:pt>
    <dgm:pt modelId="{E3E4043C-292F-4F40-87AA-3E71452CBFCC}" type="pres">
      <dgm:prSet presAssocID="{57453535-516E-4F0B-A42B-BFCCC8BDD32C}" presName="horz1" presStyleCnt="0"/>
      <dgm:spPr/>
    </dgm:pt>
    <dgm:pt modelId="{EF85B161-A099-43C9-BF67-04C2222ECD2D}" type="pres">
      <dgm:prSet presAssocID="{57453535-516E-4F0B-A42B-BFCCC8BDD32C}" presName="tx1" presStyleLbl="revTx" presStyleIdx="2" presStyleCnt="5"/>
      <dgm:spPr/>
    </dgm:pt>
    <dgm:pt modelId="{CBC7628C-425A-4756-A91C-54DCDCAFEFF5}" type="pres">
      <dgm:prSet presAssocID="{57453535-516E-4F0B-A42B-BFCCC8BDD32C}" presName="vert1" presStyleCnt="0"/>
      <dgm:spPr/>
    </dgm:pt>
    <dgm:pt modelId="{E80F3C04-C399-4B67-9CCF-B086A85A4E54}" type="pres">
      <dgm:prSet presAssocID="{67F2A362-957F-4501-9E80-40CB6110ACD7}" presName="thickLine" presStyleLbl="alignNode1" presStyleIdx="3" presStyleCnt="5"/>
      <dgm:spPr/>
    </dgm:pt>
    <dgm:pt modelId="{33C7E7C4-5C70-49B8-B37D-5317893709D1}" type="pres">
      <dgm:prSet presAssocID="{67F2A362-957F-4501-9E80-40CB6110ACD7}" presName="horz1" presStyleCnt="0"/>
      <dgm:spPr/>
    </dgm:pt>
    <dgm:pt modelId="{702DDE0A-E9C7-436A-AC03-884F95FCD8BC}" type="pres">
      <dgm:prSet presAssocID="{67F2A362-957F-4501-9E80-40CB6110ACD7}" presName="tx1" presStyleLbl="revTx" presStyleIdx="3" presStyleCnt="5"/>
      <dgm:spPr/>
    </dgm:pt>
    <dgm:pt modelId="{49FCF2EC-1477-4EAE-8AEF-AEAF147E2F7D}" type="pres">
      <dgm:prSet presAssocID="{67F2A362-957F-4501-9E80-40CB6110ACD7}" presName="vert1" presStyleCnt="0"/>
      <dgm:spPr/>
    </dgm:pt>
    <dgm:pt modelId="{5BC5DCC1-5919-4E7B-9F3C-CCDC9727CD03}" type="pres">
      <dgm:prSet presAssocID="{534A9E5E-22BF-4947-AC57-1E5DAFA775E7}" presName="thickLine" presStyleLbl="alignNode1" presStyleIdx="4" presStyleCnt="5"/>
      <dgm:spPr/>
    </dgm:pt>
    <dgm:pt modelId="{E62E4F06-B31B-487C-AC6D-8F5D3F19487D}" type="pres">
      <dgm:prSet presAssocID="{534A9E5E-22BF-4947-AC57-1E5DAFA775E7}" presName="horz1" presStyleCnt="0"/>
      <dgm:spPr/>
    </dgm:pt>
    <dgm:pt modelId="{7747D294-646D-4B21-9BC5-7AA12D648653}" type="pres">
      <dgm:prSet presAssocID="{534A9E5E-22BF-4947-AC57-1E5DAFA775E7}" presName="tx1" presStyleLbl="revTx" presStyleIdx="4" presStyleCnt="5"/>
      <dgm:spPr/>
    </dgm:pt>
    <dgm:pt modelId="{DF8C8C06-E21D-47F1-B2A3-BAB8EE6343FB}" type="pres">
      <dgm:prSet presAssocID="{534A9E5E-22BF-4947-AC57-1E5DAFA775E7}" presName="vert1" presStyleCnt="0"/>
      <dgm:spPr/>
    </dgm:pt>
  </dgm:ptLst>
  <dgm:cxnLst>
    <dgm:cxn modelId="{0BEADF14-FBC4-4BE9-9CD8-E22F1E4824D5}" type="presOf" srcId="{BAB730AF-6D56-48AF-9010-A635DA2BF30D}" destId="{3B53C797-8F38-4333-BF71-5F528F24B65F}" srcOrd="0" destOrd="0" presId="urn:microsoft.com/office/officeart/2008/layout/LinedList"/>
    <dgm:cxn modelId="{6115EE22-2ACD-4B1D-B40C-5604C7B96D4B}" type="presOf" srcId="{534A9E5E-22BF-4947-AC57-1E5DAFA775E7}" destId="{7747D294-646D-4B21-9BC5-7AA12D648653}" srcOrd="0" destOrd="0" presId="urn:microsoft.com/office/officeart/2008/layout/LinedList"/>
    <dgm:cxn modelId="{B8CB2437-4531-4981-855B-CB992DEC01D6}" srcId="{45B23128-88F2-4E27-B425-43ECBA0E5F7D}" destId="{67F2A362-957F-4501-9E80-40CB6110ACD7}" srcOrd="3" destOrd="0" parTransId="{5CD88B81-8A8F-413F-9ACB-89C82062B750}" sibTransId="{2BCF5D01-8DC9-4206-96A1-A2203E0A5F93}"/>
    <dgm:cxn modelId="{45B65166-4032-45EA-93B2-C16F17694CA9}" type="presOf" srcId="{45B23128-88F2-4E27-B425-43ECBA0E5F7D}" destId="{198063DA-269B-4D24-8233-9935127AFF2F}" srcOrd="0" destOrd="0" presId="urn:microsoft.com/office/officeart/2008/layout/LinedList"/>
    <dgm:cxn modelId="{F8FB2349-2992-4909-9454-DE6E7BA46237}" type="presOf" srcId="{67F2A362-957F-4501-9E80-40CB6110ACD7}" destId="{702DDE0A-E9C7-436A-AC03-884F95FCD8BC}" srcOrd="0" destOrd="0" presId="urn:microsoft.com/office/officeart/2008/layout/LinedList"/>
    <dgm:cxn modelId="{BC29864B-E660-4750-A335-7C06E58AAB06}" srcId="{45B23128-88F2-4E27-B425-43ECBA0E5F7D}" destId="{94440300-A82A-4B43-93CA-8DCDF8FBE9A0}" srcOrd="0" destOrd="0" parTransId="{6077C537-30B3-4AFF-BECC-FF8E72D0156E}" sibTransId="{6CB3727A-31CB-40DB-8677-E4D76B9A64C6}"/>
    <dgm:cxn modelId="{FB09CB53-2BDC-4E6B-9523-31D7B3A7BDEC}" type="presOf" srcId="{94440300-A82A-4B43-93CA-8DCDF8FBE9A0}" destId="{55A87781-9E73-49D2-A6B4-27853C505BA8}" srcOrd="0" destOrd="0" presId="urn:microsoft.com/office/officeart/2008/layout/LinedList"/>
    <dgm:cxn modelId="{D1B23DA9-9E42-46D7-91EB-491433918D4F}" srcId="{45B23128-88F2-4E27-B425-43ECBA0E5F7D}" destId="{BAB730AF-6D56-48AF-9010-A635DA2BF30D}" srcOrd="1" destOrd="0" parTransId="{0052855C-9F9D-4237-8A1D-D8C69E96EB60}" sibTransId="{1F9FDB4C-7D93-4F16-8492-469C6B09CFE9}"/>
    <dgm:cxn modelId="{1A4FBDDF-7E33-4784-80F9-B22276DF3A74}" type="presOf" srcId="{57453535-516E-4F0B-A42B-BFCCC8BDD32C}" destId="{EF85B161-A099-43C9-BF67-04C2222ECD2D}" srcOrd="0" destOrd="0" presId="urn:microsoft.com/office/officeart/2008/layout/LinedList"/>
    <dgm:cxn modelId="{3A8890F3-2CE0-422F-A729-CC07579BEBA4}" srcId="{45B23128-88F2-4E27-B425-43ECBA0E5F7D}" destId="{534A9E5E-22BF-4947-AC57-1E5DAFA775E7}" srcOrd="4" destOrd="0" parTransId="{C0B93A7B-02E9-4A79-A321-8D5F3C3FC944}" sibTransId="{253E1C4E-13F8-4E35-AFCE-D8934226ACEF}"/>
    <dgm:cxn modelId="{9CB104F5-E183-4003-8181-65B75B2A8E4E}" srcId="{45B23128-88F2-4E27-B425-43ECBA0E5F7D}" destId="{57453535-516E-4F0B-A42B-BFCCC8BDD32C}" srcOrd="2" destOrd="0" parTransId="{B07F6D19-EA26-45C1-9191-D8B53870B3EC}" sibTransId="{9D505CCD-F9E0-4861-B2CD-23FFC07C8498}"/>
    <dgm:cxn modelId="{18118D98-95A1-425B-B09C-E8BBCCFD972D}" type="presParOf" srcId="{198063DA-269B-4D24-8233-9935127AFF2F}" destId="{8BC39CD9-C91F-43F2-898E-C950CFA1A2D6}" srcOrd="0" destOrd="0" presId="urn:microsoft.com/office/officeart/2008/layout/LinedList"/>
    <dgm:cxn modelId="{217193D8-CB3E-4254-9253-69EEBADAD35A}" type="presParOf" srcId="{198063DA-269B-4D24-8233-9935127AFF2F}" destId="{12472C75-162D-452D-92DB-82F3971906E0}" srcOrd="1" destOrd="0" presId="urn:microsoft.com/office/officeart/2008/layout/LinedList"/>
    <dgm:cxn modelId="{081AEF36-FCC5-4C8C-AABE-749E8D704279}" type="presParOf" srcId="{12472C75-162D-452D-92DB-82F3971906E0}" destId="{55A87781-9E73-49D2-A6B4-27853C505BA8}" srcOrd="0" destOrd="0" presId="urn:microsoft.com/office/officeart/2008/layout/LinedList"/>
    <dgm:cxn modelId="{279613E5-1F6C-4E59-887C-9FD6EE934E52}" type="presParOf" srcId="{12472C75-162D-452D-92DB-82F3971906E0}" destId="{92E6B31C-4170-4D8C-8270-95691060AD6E}" srcOrd="1" destOrd="0" presId="urn:microsoft.com/office/officeart/2008/layout/LinedList"/>
    <dgm:cxn modelId="{1DA18245-789B-468D-A88E-78FEBF2B1B2D}" type="presParOf" srcId="{198063DA-269B-4D24-8233-9935127AFF2F}" destId="{D938CCFA-60B7-4445-9E68-9C0A1247345A}" srcOrd="2" destOrd="0" presId="urn:microsoft.com/office/officeart/2008/layout/LinedList"/>
    <dgm:cxn modelId="{5EDE0900-E3F1-4A08-AF77-822B0FE36815}" type="presParOf" srcId="{198063DA-269B-4D24-8233-9935127AFF2F}" destId="{B171C525-1D8F-4A46-A4FC-B62562B9684D}" srcOrd="3" destOrd="0" presId="urn:microsoft.com/office/officeart/2008/layout/LinedList"/>
    <dgm:cxn modelId="{748BFF34-74BD-4DE4-A83E-A14F0FAA72AC}" type="presParOf" srcId="{B171C525-1D8F-4A46-A4FC-B62562B9684D}" destId="{3B53C797-8F38-4333-BF71-5F528F24B65F}" srcOrd="0" destOrd="0" presId="urn:microsoft.com/office/officeart/2008/layout/LinedList"/>
    <dgm:cxn modelId="{EFF6D2D6-5C0A-4BD3-AF46-923E1524AE84}" type="presParOf" srcId="{B171C525-1D8F-4A46-A4FC-B62562B9684D}" destId="{357FBBF6-C054-4826-9A8B-83D63F26ED58}" srcOrd="1" destOrd="0" presId="urn:microsoft.com/office/officeart/2008/layout/LinedList"/>
    <dgm:cxn modelId="{76E27827-1200-476D-ACFF-37A21068AEF7}" type="presParOf" srcId="{198063DA-269B-4D24-8233-9935127AFF2F}" destId="{23F8AC98-905A-430F-9966-1AF91332DA21}" srcOrd="4" destOrd="0" presId="urn:microsoft.com/office/officeart/2008/layout/LinedList"/>
    <dgm:cxn modelId="{2419A550-9E6C-4200-A598-C49D7B9E8C0E}" type="presParOf" srcId="{198063DA-269B-4D24-8233-9935127AFF2F}" destId="{E3E4043C-292F-4F40-87AA-3E71452CBFCC}" srcOrd="5" destOrd="0" presId="urn:microsoft.com/office/officeart/2008/layout/LinedList"/>
    <dgm:cxn modelId="{15ED6953-1B0C-4DAB-851C-C20D79083C82}" type="presParOf" srcId="{E3E4043C-292F-4F40-87AA-3E71452CBFCC}" destId="{EF85B161-A099-43C9-BF67-04C2222ECD2D}" srcOrd="0" destOrd="0" presId="urn:microsoft.com/office/officeart/2008/layout/LinedList"/>
    <dgm:cxn modelId="{BCE9CDBA-4ECD-4C4C-9FB6-DF757B11CE97}" type="presParOf" srcId="{E3E4043C-292F-4F40-87AA-3E71452CBFCC}" destId="{CBC7628C-425A-4756-A91C-54DCDCAFEFF5}" srcOrd="1" destOrd="0" presId="urn:microsoft.com/office/officeart/2008/layout/LinedList"/>
    <dgm:cxn modelId="{69ED9BA7-1E3F-4DCF-93B6-F4AB6DE25BD2}" type="presParOf" srcId="{198063DA-269B-4D24-8233-9935127AFF2F}" destId="{E80F3C04-C399-4B67-9CCF-B086A85A4E54}" srcOrd="6" destOrd="0" presId="urn:microsoft.com/office/officeart/2008/layout/LinedList"/>
    <dgm:cxn modelId="{99628D2B-D570-4767-9FFB-AA998A035C95}" type="presParOf" srcId="{198063DA-269B-4D24-8233-9935127AFF2F}" destId="{33C7E7C4-5C70-49B8-B37D-5317893709D1}" srcOrd="7" destOrd="0" presId="urn:microsoft.com/office/officeart/2008/layout/LinedList"/>
    <dgm:cxn modelId="{C0E488B2-C368-41A0-B07B-0C7CC585BFD4}" type="presParOf" srcId="{33C7E7C4-5C70-49B8-B37D-5317893709D1}" destId="{702DDE0A-E9C7-436A-AC03-884F95FCD8BC}" srcOrd="0" destOrd="0" presId="urn:microsoft.com/office/officeart/2008/layout/LinedList"/>
    <dgm:cxn modelId="{9800B5EC-06C2-4F07-8471-CEA20883C068}" type="presParOf" srcId="{33C7E7C4-5C70-49B8-B37D-5317893709D1}" destId="{49FCF2EC-1477-4EAE-8AEF-AEAF147E2F7D}" srcOrd="1" destOrd="0" presId="urn:microsoft.com/office/officeart/2008/layout/LinedList"/>
    <dgm:cxn modelId="{39F3FAD3-B83C-4F1A-BF12-C21440D2678B}" type="presParOf" srcId="{198063DA-269B-4D24-8233-9935127AFF2F}" destId="{5BC5DCC1-5919-4E7B-9F3C-CCDC9727CD03}" srcOrd="8" destOrd="0" presId="urn:microsoft.com/office/officeart/2008/layout/LinedList"/>
    <dgm:cxn modelId="{EF4E12DB-1C2E-4075-BD00-24D3867B2067}" type="presParOf" srcId="{198063DA-269B-4D24-8233-9935127AFF2F}" destId="{E62E4F06-B31B-487C-AC6D-8F5D3F19487D}" srcOrd="9" destOrd="0" presId="urn:microsoft.com/office/officeart/2008/layout/LinedList"/>
    <dgm:cxn modelId="{45AAE2B4-14F7-48EE-A680-B4FC616FE2B9}" type="presParOf" srcId="{E62E4F06-B31B-487C-AC6D-8F5D3F19487D}" destId="{7747D294-646D-4B21-9BC5-7AA12D648653}" srcOrd="0" destOrd="0" presId="urn:microsoft.com/office/officeart/2008/layout/LinedList"/>
    <dgm:cxn modelId="{0544B587-AE50-49EC-A581-DE1563A8FEAD}" type="presParOf" srcId="{E62E4F06-B31B-487C-AC6D-8F5D3F19487D}" destId="{DF8C8C06-E21D-47F1-B2A3-BAB8EE6343F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CC63F0-8066-4CCB-925F-E32851EF22DB}" type="doc">
      <dgm:prSet loTypeId="urn:microsoft.com/office/officeart/2005/8/layout/radial5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ACA3A3C-3A8A-4846-9E62-83B5B02972EB}">
      <dgm:prSet phldrT="[Text]" custT="1"/>
      <dgm:spPr/>
      <dgm:t>
        <a:bodyPr/>
        <a:lstStyle/>
        <a:p>
          <a:r>
            <a:rPr lang="en-US" sz="1400" dirty="0"/>
            <a:t>Interventions</a:t>
          </a:r>
        </a:p>
      </dgm:t>
    </dgm:pt>
    <dgm:pt modelId="{C50A7852-4BDF-43EF-8C39-08F56F40D9FB}" type="parTrans" cxnId="{3966D6F6-97F6-4086-BF47-6120D2A1A03D}">
      <dgm:prSet/>
      <dgm:spPr/>
      <dgm:t>
        <a:bodyPr/>
        <a:lstStyle/>
        <a:p>
          <a:endParaRPr lang="en-US"/>
        </a:p>
      </dgm:t>
    </dgm:pt>
    <dgm:pt modelId="{1DBECF62-4F58-488E-80C2-B1CBC16A6732}" type="sibTrans" cxnId="{3966D6F6-97F6-4086-BF47-6120D2A1A03D}">
      <dgm:prSet/>
      <dgm:spPr/>
      <dgm:t>
        <a:bodyPr/>
        <a:lstStyle/>
        <a:p>
          <a:endParaRPr lang="en-US"/>
        </a:p>
      </dgm:t>
    </dgm:pt>
    <dgm:pt modelId="{BD66B734-2159-4364-B48B-2A5DE49A5450}">
      <dgm:prSet phldrT="[Text]" custT="1"/>
      <dgm:spPr>
        <a:noFill/>
        <a:ln>
          <a:prstDash val="sysDot"/>
        </a:ln>
      </dgm:spPr>
      <dgm:t>
        <a:bodyPr/>
        <a:lstStyle/>
        <a:p>
          <a:r>
            <a:rPr lang="en-US" sz="1400" dirty="0">
              <a:solidFill>
                <a:srgbClr val="D35E13"/>
              </a:solidFill>
            </a:rPr>
            <a:t>Behavioral</a:t>
          </a:r>
        </a:p>
      </dgm:t>
    </dgm:pt>
    <dgm:pt modelId="{73DF0ACA-B551-49FE-8D99-70D12A991EC2}" type="parTrans" cxnId="{5E0635B8-74CA-4B8A-AB2D-3C0DD9A5E7BF}">
      <dgm:prSet/>
      <dgm:spPr/>
      <dgm:t>
        <a:bodyPr/>
        <a:lstStyle/>
        <a:p>
          <a:endParaRPr lang="en-US"/>
        </a:p>
      </dgm:t>
    </dgm:pt>
    <dgm:pt modelId="{05F58A72-34B2-448A-AC9C-C4CA287FD48F}" type="sibTrans" cxnId="{5E0635B8-74CA-4B8A-AB2D-3C0DD9A5E7BF}">
      <dgm:prSet/>
      <dgm:spPr/>
      <dgm:t>
        <a:bodyPr/>
        <a:lstStyle/>
        <a:p>
          <a:endParaRPr lang="en-US"/>
        </a:p>
      </dgm:t>
    </dgm:pt>
    <dgm:pt modelId="{58AD863C-0F71-4035-86CD-CC4F29098997}">
      <dgm:prSet phldrT="[Text]" custT="1"/>
      <dgm:spPr/>
      <dgm:t>
        <a:bodyPr/>
        <a:lstStyle/>
        <a:p>
          <a:r>
            <a:rPr lang="en-US" sz="1400" dirty="0"/>
            <a:t> Lifestyle </a:t>
          </a:r>
        </a:p>
      </dgm:t>
    </dgm:pt>
    <dgm:pt modelId="{502C269F-7E5A-401C-80E4-1225CB501BD4}" type="parTrans" cxnId="{D566A768-89AD-403F-A03D-24692999558C}">
      <dgm:prSet/>
      <dgm:spPr/>
      <dgm:t>
        <a:bodyPr/>
        <a:lstStyle/>
        <a:p>
          <a:endParaRPr lang="en-US"/>
        </a:p>
      </dgm:t>
    </dgm:pt>
    <dgm:pt modelId="{FC73AB03-D3D5-4B49-8BD1-32227B2E3D86}" type="sibTrans" cxnId="{D566A768-89AD-403F-A03D-24692999558C}">
      <dgm:prSet/>
      <dgm:spPr/>
      <dgm:t>
        <a:bodyPr/>
        <a:lstStyle/>
        <a:p>
          <a:endParaRPr lang="en-US"/>
        </a:p>
      </dgm:t>
    </dgm:pt>
    <dgm:pt modelId="{C3B59F28-FE6D-4962-9C56-E840EA888C8A}">
      <dgm:prSet phldrT="[Text]" custT="1"/>
      <dgm:spPr/>
      <dgm:t>
        <a:bodyPr/>
        <a:lstStyle/>
        <a:p>
          <a:r>
            <a:rPr lang="en-US" sz="1400" dirty="0"/>
            <a:t>Dietary</a:t>
          </a:r>
        </a:p>
      </dgm:t>
    </dgm:pt>
    <dgm:pt modelId="{BEC206D2-2904-4C96-B94E-B31CB34C9FFD}" type="parTrans" cxnId="{97F71E32-015A-45D6-B36A-06C3E3E6852E}">
      <dgm:prSet/>
      <dgm:spPr/>
      <dgm:t>
        <a:bodyPr/>
        <a:lstStyle/>
        <a:p>
          <a:endParaRPr lang="en-US"/>
        </a:p>
      </dgm:t>
    </dgm:pt>
    <dgm:pt modelId="{40E47077-D157-4C0F-B16C-B1A161E72EB9}" type="sibTrans" cxnId="{97F71E32-015A-45D6-B36A-06C3E3E6852E}">
      <dgm:prSet/>
      <dgm:spPr/>
      <dgm:t>
        <a:bodyPr/>
        <a:lstStyle/>
        <a:p>
          <a:endParaRPr lang="en-US"/>
        </a:p>
      </dgm:t>
    </dgm:pt>
    <dgm:pt modelId="{F258352F-6070-40A7-8481-B6822B913771}">
      <dgm:prSet phldrT="[Text]" custT="1"/>
      <dgm:spPr/>
      <dgm:t>
        <a:bodyPr/>
        <a:lstStyle/>
        <a:p>
          <a:r>
            <a:rPr lang="en-US" sz="1400" dirty="0"/>
            <a:t>Physical activity</a:t>
          </a:r>
        </a:p>
      </dgm:t>
    </dgm:pt>
    <dgm:pt modelId="{06170CFB-06C2-4591-86DF-424AF55BBF3F}" type="parTrans" cxnId="{31570E3D-B9CE-48B1-9EEC-816A12DD19C6}">
      <dgm:prSet/>
      <dgm:spPr/>
      <dgm:t>
        <a:bodyPr/>
        <a:lstStyle/>
        <a:p>
          <a:endParaRPr lang="en-US"/>
        </a:p>
      </dgm:t>
    </dgm:pt>
    <dgm:pt modelId="{AE224590-7338-4E4C-B87E-131934628067}" type="sibTrans" cxnId="{31570E3D-B9CE-48B1-9EEC-816A12DD19C6}">
      <dgm:prSet/>
      <dgm:spPr/>
      <dgm:t>
        <a:bodyPr/>
        <a:lstStyle/>
        <a:p>
          <a:endParaRPr lang="en-US"/>
        </a:p>
      </dgm:t>
    </dgm:pt>
    <dgm:pt modelId="{06F64524-D49F-4905-9983-FD3F1696732B}">
      <dgm:prSet phldrT="[Text]" custT="1"/>
      <dgm:spPr/>
      <dgm:t>
        <a:bodyPr/>
        <a:lstStyle/>
        <a:p>
          <a:r>
            <a:rPr lang="en-US" sz="1400" dirty="0"/>
            <a:t>Pharmacotherapy</a:t>
          </a:r>
        </a:p>
      </dgm:t>
    </dgm:pt>
    <dgm:pt modelId="{3EBA9B64-0F15-4E72-86A7-0FC642A98783}" type="parTrans" cxnId="{B815143A-003B-4EC6-BC8E-E4627C401D90}">
      <dgm:prSet/>
      <dgm:spPr/>
      <dgm:t>
        <a:bodyPr/>
        <a:lstStyle/>
        <a:p>
          <a:endParaRPr lang="en-US"/>
        </a:p>
      </dgm:t>
    </dgm:pt>
    <dgm:pt modelId="{A1B1F39F-6EFE-419E-BE43-DBD7EF5E499F}" type="sibTrans" cxnId="{B815143A-003B-4EC6-BC8E-E4627C401D90}">
      <dgm:prSet/>
      <dgm:spPr/>
      <dgm:t>
        <a:bodyPr/>
        <a:lstStyle/>
        <a:p>
          <a:endParaRPr lang="en-US"/>
        </a:p>
      </dgm:t>
    </dgm:pt>
    <dgm:pt modelId="{0BA60B5C-EFD2-4944-8819-F98CE4243796}">
      <dgm:prSet phldrT="[Text]" custT="1"/>
      <dgm:spPr/>
      <dgm:t>
        <a:bodyPr/>
        <a:lstStyle/>
        <a:p>
          <a:r>
            <a:rPr lang="en-US" sz="1400" dirty="0"/>
            <a:t>Bariatric procedures</a:t>
          </a:r>
        </a:p>
      </dgm:t>
    </dgm:pt>
    <dgm:pt modelId="{A010983D-79AB-4ECA-8987-C70FA386C2C4}" type="parTrans" cxnId="{EA096FD4-3B1A-405E-8936-1EE1142A2486}">
      <dgm:prSet/>
      <dgm:spPr/>
      <dgm:t>
        <a:bodyPr/>
        <a:lstStyle/>
        <a:p>
          <a:endParaRPr lang="en-US"/>
        </a:p>
      </dgm:t>
    </dgm:pt>
    <dgm:pt modelId="{57BB48E3-756F-4618-BDF0-8F07DA8CF3D7}" type="sibTrans" cxnId="{EA096FD4-3B1A-405E-8936-1EE1142A2486}">
      <dgm:prSet/>
      <dgm:spPr/>
      <dgm:t>
        <a:bodyPr/>
        <a:lstStyle/>
        <a:p>
          <a:endParaRPr lang="en-US"/>
        </a:p>
      </dgm:t>
    </dgm:pt>
    <dgm:pt modelId="{320BEBBB-ED86-43BC-9481-DC1050B6E338}">
      <dgm:prSet phldrT="[Text]" custT="1"/>
      <dgm:spPr/>
      <dgm:t>
        <a:bodyPr/>
        <a:lstStyle/>
        <a:p>
          <a:r>
            <a:rPr lang="en-US" sz="1400" dirty="0"/>
            <a:t>Access community resources</a:t>
          </a:r>
        </a:p>
      </dgm:t>
    </dgm:pt>
    <dgm:pt modelId="{809C4988-398D-41C3-932C-8D18AF83385C}" type="parTrans" cxnId="{F39B7045-0D65-4D73-94F6-0111727D39DD}">
      <dgm:prSet/>
      <dgm:spPr/>
      <dgm:t>
        <a:bodyPr/>
        <a:lstStyle/>
        <a:p>
          <a:endParaRPr lang="en-US"/>
        </a:p>
      </dgm:t>
    </dgm:pt>
    <dgm:pt modelId="{8441DEF1-6958-4604-A0A1-77DA24F4669F}" type="sibTrans" cxnId="{F39B7045-0D65-4D73-94F6-0111727D39DD}">
      <dgm:prSet/>
      <dgm:spPr/>
      <dgm:t>
        <a:bodyPr/>
        <a:lstStyle/>
        <a:p>
          <a:endParaRPr lang="en-US"/>
        </a:p>
      </dgm:t>
    </dgm:pt>
    <dgm:pt modelId="{26DB8EE4-7FCC-4740-A0AA-A35C8F32BA01}">
      <dgm:prSet phldrT="[Text]" custT="1"/>
      <dgm:spPr/>
      <dgm:t>
        <a:bodyPr/>
        <a:lstStyle/>
        <a:p>
          <a:r>
            <a:rPr lang="en-US" sz="1400" dirty="0"/>
            <a:t>Control Pain</a:t>
          </a:r>
        </a:p>
        <a:p>
          <a:r>
            <a:rPr lang="en-US" sz="1400" dirty="0"/>
            <a:t>Enable mobility/ function</a:t>
          </a:r>
        </a:p>
      </dgm:t>
    </dgm:pt>
    <dgm:pt modelId="{532E0F04-58B2-48BA-991B-06D07A60DF9B}" type="parTrans" cxnId="{4090E240-F292-4EB2-9445-6AF98E9336BE}">
      <dgm:prSet/>
      <dgm:spPr/>
      <dgm:t>
        <a:bodyPr/>
        <a:lstStyle/>
        <a:p>
          <a:endParaRPr lang="en-US"/>
        </a:p>
      </dgm:t>
    </dgm:pt>
    <dgm:pt modelId="{DEBA046E-9E6F-4B5F-BED3-4AF2E5D2CBCD}" type="sibTrans" cxnId="{4090E240-F292-4EB2-9445-6AF98E9336BE}">
      <dgm:prSet/>
      <dgm:spPr/>
      <dgm:t>
        <a:bodyPr/>
        <a:lstStyle/>
        <a:p>
          <a:endParaRPr lang="en-US"/>
        </a:p>
      </dgm:t>
    </dgm:pt>
    <dgm:pt modelId="{D99079F1-932C-4ACF-AD38-4D680B19E286}">
      <dgm:prSet phldrT="[Text]" custT="1"/>
      <dgm:spPr/>
      <dgm:t>
        <a:bodyPr/>
        <a:lstStyle/>
        <a:p>
          <a:r>
            <a:rPr lang="en-US" sz="1400"/>
            <a:t>Manage Chronic conditions</a:t>
          </a:r>
          <a:endParaRPr lang="en-US" sz="1400" dirty="0"/>
        </a:p>
      </dgm:t>
    </dgm:pt>
    <dgm:pt modelId="{291E907A-A077-4465-95A6-8008FAE817C0}" type="parTrans" cxnId="{7081058B-DA4B-425A-AC12-A7D623DB252D}">
      <dgm:prSet/>
      <dgm:spPr/>
      <dgm:t>
        <a:bodyPr/>
        <a:lstStyle/>
        <a:p>
          <a:endParaRPr lang="en-US"/>
        </a:p>
      </dgm:t>
    </dgm:pt>
    <dgm:pt modelId="{7FAC248F-162C-4CFA-875E-E9014D8ABFB9}" type="sibTrans" cxnId="{7081058B-DA4B-425A-AC12-A7D623DB252D}">
      <dgm:prSet/>
      <dgm:spPr/>
      <dgm:t>
        <a:bodyPr/>
        <a:lstStyle/>
        <a:p>
          <a:endParaRPr lang="en-US"/>
        </a:p>
      </dgm:t>
    </dgm:pt>
    <dgm:pt modelId="{92D6B0AE-F679-48A3-B733-75E2F403394F}">
      <dgm:prSet phldrT="[Text]" custT="1"/>
      <dgm:spPr/>
      <dgm:t>
        <a:bodyPr/>
        <a:lstStyle/>
        <a:p>
          <a:r>
            <a:rPr lang="en-US" sz="1400"/>
            <a:t>Taper weight gain medications</a:t>
          </a:r>
          <a:endParaRPr lang="en-US" sz="1400" dirty="0"/>
        </a:p>
      </dgm:t>
    </dgm:pt>
    <dgm:pt modelId="{51F758C8-268B-49D3-9FDE-071451765D34}" type="parTrans" cxnId="{397E1888-59F8-4DD3-8B10-4569BF3DC3F0}">
      <dgm:prSet/>
      <dgm:spPr/>
      <dgm:t>
        <a:bodyPr/>
        <a:lstStyle/>
        <a:p>
          <a:endParaRPr lang="en-US"/>
        </a:p>
      </dgm:t>
    </dgm:pt>
    <dgm:pt modelId="{D531FD8E-3F08-4289-8EBD-4BB23D1DEF68}" type="sibTrans" cxnId="{397E1888-59F8-4DD3-8B10-4569BF3DC3F0}">
      <dgm:prSet/>
      <dgm:spPr/>
      <dgm:t>
        <a:bodyPr/>
        <a:lstStyle/>
        <a:p>
          <a:endParaRPr lang="en-US"/>
        </a:p>
      </dgm:t>
    </dgm:pt>
    <dgm:pt modelId="{6EB65A41-B773-4852-BA37-303FCC0A281A}" type="pres">
      <dgm:prSet presAssocID="{56CC63F0-8066-4CCB-925F-E32851EF22D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DCF47FB-5A5D-4606-8D09-B14BB594D540}" type="pres">
      <dgm:prSet presAssocID="{EACA3A3C-3A8A-4846-9E62-83B5B02972EB}" presName="centerShape" presStyleLbl="node0" presStyleIdx="0" presStyleCnt="1" custScaleX="158531"/>
      <dgm:spPr/>
    </dgm:pt>
    <dgm:pt modelId="{53FAC667-8635-4785-A3E1-76B112CAABF8}" type="pres">
      <dgm:prSet presAssocID="{73DF0ACA-B551-49FE-8D99-70D12A991EC2}" presName="parTrans" presStyleLbl="sibTrans2D1" presStyleIdx="0" presStyleCnt="8"/>
      <dgm:spPr/>
    </dgm:pt>
    <dgm:pt modelId="{99A26FFC-ED1F-48B8-8706-7A21D45E5CD7}" type="pres">
      <dgm:prSet presAssocID="{73DF0ACA-B551-49FE-8D99-70D12A991EC2}" presName="connectorText" presStyleLbl="sibTrans2D1" presStyleIdx="0" presStyleCnt="8"/>
      <dgm:spPr/>
    </dgm:pt>
    <dgm:pt modelId="{9A56E40E-08F5-4F37-81D4-010FDBF164DC}" type="pres">
      <dgm:prSet presAssocID="{BD66B734-2159-4364-B48B-2A5DE49A5450}" presName="node" presStyleLbl="node1" presStyleIdx="0" presStyleCnt="8" custScaleX="116482">
        <dgm:presLayoutVars>
          <dgm:bulletEnabled val="1"/>
        </dgm:presLayoutVars>
      </dgm:prSet>
      <dgm:spPr/>
    </dgm:pt>
    <dgm:pt modelId="{D24E8F75-08B8-49BF-B551-C185129C3BCC}" type="pres">
      <dgm:prSet presAssocID="{502C269F-7E5A-401C-80E4-1225CB501BD4}" presName="parTrans" presStyleLbl="sibTrans2D1" presStyleIdx="1" presStyleCnt="8"/>
      <dgm:spPr/>
    </dgm:pt>
    <dgm:pt modelId="{DAEAB387-C67E-402A-8FD5-5AD7456C7222}" type="pres">
      <dgm:prSet presAssocID="{502C269F-7E5A-401C-80E4-1225CB501BD4}" presName="connectorText" presStyleLbl="sibTrans2D1" presStyleIdx="1" presStyleCnt="8"/>
      <dgm:spPr/>
    </dgm:pt>
    <dgm:pt modelId="{5DA16801-9582-4CE3-B994-14CF5A146DC0}" type="pres">
      <dgm:prSet presAssocID="{58AD863C-0F71-4035-86CD-CC4F29098997}" presName="node" presStyleLbl="node1" presStyleIdx="1" presStyleCnt="8" custScaleX="115452" custScaleY="110261">
        <dgm:presLayoutVars>
          <dgm:bulletEnabled val="1"/>
        </dgm:presLayoutVars>
      </dgm:prSet>
      <dgm:spPr/>
    </dgm:pt>
    <dgm:pt modelId="{2522DDD2-E9B5-44C2-A3BE-D8352AC7E527}" type="pres">
      <dgm:prSet presAssocID="{3EBA9B64-0F15-4E72-86A7-0FC642A98783}" presName="parTrans" presStyleLbl="sibTrans2D1" presStyleIdx="2" presStyleCnt="8"/>
      <dgm:spPr/>
    </dgm:pt>
    <dgm:pt modelId="{8BAC472B-2913-4685-B270-BFF992E08AE4}" type="pres">
      <dgm:prSet presAssocID="{3EBA9B64-0F15-4E72-86A7-0FC642A98783}" presName="connectorText" presStyleLbl="sibTrans2D1" presStyleIdx="2" presStyleCnt="8"/>
      <dgm:spPr/>
    </dgm:pt>
    <dgm:pt modelId="{70ECAF14-2D9D-4913-A698-4EA45C8B14DD}" type="pres">
      <dgm:prSet presAssocID="{06F64524-D49F-4905-9983-FD3F1696732B}" presName="node" presStyleLbl="node1" presStyleIdx="2" presStyleCnt="8">
        <dgm:presLayoutVars>
          <dgm:bulletEnabled val="1"/>
        </dgm:presLayoutVars>
      </dgm:prSet>
      <dgm:spPr/>
    </dgm:pt>
    <dgm:pt modelId="{2EB214F8-613B-47DF-8036-E9F72A6FF228}" type="pres">
      <dgm:prSet presAssocID="{A010983D-79AB-4ECA-8987-C70FA386C2C4}" presName="parTrans" presStyleLbl="sibTrans2D1" presStyleIdx="3" presStyleCnt="8"/>
      <dgm:spPr/>
    </dgm:pt>
    <dgm:pt modelId="{3BDDB4FE-BCBC-4CA2-A8DE-7A887102452C}" type="pres">
      <dgm:prSet presAssocID="{A010983D-79AB-4ECA-8987-C70FA386C2C4}" presName="connectorText" presStyleLbl="sibTrans2D1" presStyleIdx="3" presStyleCnt="8"/>
      <dgm:spPr/>
    </dgm:pt>
    <dgm:pt modelId="{29A151CC-FD50-40BC-AE06-2938E9A332C6}" type="pres">
      <dgm:prSet presAssocID="{0BA60B5C-EFD2-4944-8819-F98CE4243796}" presName="node" presStyleLbl="node1" presStyleIdx="3" presStyleCnt="8" custScaleX="111786">
        <dgm:presLayoutVars>
          <dgm:bulletEnabled val="1"/>
        </dgm:presLayoutVars>
      </dgm:prSet>
      <dgm:spPr/>
    </dgm:pt>
    <dgm:pt modelId="{E3C22178-13EC-4260-9141-A4331286DEB3}" type="pres">
      <dgm:prSet presAssocID="{291E907A-A077-4465-95A6-8008FAE817C0}" presName="parTrans" presStyleLbl="sibTrans2D1" presStyleIdx="4" presStyleCnt="8"/>
      <dgm:spPr/>
    </dgm:pt>
    <dgm:pt modelId="{8589B71D-34B6-46DD-A117-A85E7454B888}" type="pres">
      <dgm:prSet presAssocID="{291E907A-A077-4465-95A6-8008FAE817C0}" presName="connectorText" presStyleLbl="sibTrans2D1" presStyleIdx="4" presStyleCnt="8"/>
      <dgm:spPr/>
    </dgm:pt>
    <dgm:pt modelId="{379A72D9-CFCF-46C0-B1C3-EDC009A6281F}" type="pres">
      <dgm:prSet presAssocID="{D99079F1-932C-4ACF-AD38-4D680B19E286}" presName="node" presStyleLbl="node1" presStyleIdx="4" presStyleCnt="8" custScaleX="105933">
        <dgm:presLayoutVars>
          <dgm:bulletEnabled val="1"/>
        </dgm:presLayoutVars>
      </dgm:prSet>
      <dgm:spPr/>
    </dgm:pt>
    <dgm:pt modelId="{68AAD815-1D7C-4446-9A9F-4C962D631C58}" type="pres">
      <dgm:prSet presAssocID="{532E0F04-58B2-48BA-991B-06D07A60DF9B}" presName="parTrans" presStyleLbl="sibTrans2D1" presStyleIdx="5" presStyleCnt="8"/>
      <dgm:spPr/>
    </dgm:pt>
    <dgm:pt modelId="{93F1E1ED-9C5B-4456-8DF6-3717A8655997}" type="pres">
      <dgm:prSet presAssocID="{532E0F04-58B2-48BA-991B-06D07A60DF9B}" presName="connectorText" presStyleLbl="sibTrans2D1" presStyleIdx="5" presStyleCnt="8"/>
      <dgm:spPr/>
    </dgm:pt>
    <dgm:pt modelId="{C6B813B2-875E-44EE-8D62-CDB8D8168E16}" type="pres">
      <dgm:prSet presAssocID="{26DB8EE4-7FCC-4740-A0AA-A35C8F32BA01}" presName="node" presStyleLbl="node1" presStyleIdx="5" presStyleCnt="8" custScaleX="129493">
        <dgm:presLayoutVars>
          <dgm:bulletEnabled val="1"/>
        </dgm:presLayoutVars>
      </dgm:prSet>
      <dgm:spPr/>
    </dgm:pt>
    <dgm:pt modelId="{4E03464D-A077-4356-B372-55CC6F0858A3}" type="pres">
      <dgm:prSet presAssocID="{51F758C8-268B-49D3-9FDE-071451765D34}" presName="parTrans" presStyleLbl="sibTrans2D1" presStyleIdx="6" presStyleCnt="8"/>
      <dgm:spPr/>
    </dgm:pt>
    <dgm:pt modelId="{02D80576-6359-4206-AB69-78A6D6EFF063}" type="pres">
      <dgm:prSet presAssocID="{51F758C8-268B-49D3-9FDE-071451765D34}" presName="connectorText" presStyleLbl="sibTrans2D1" presStyleIdx="6" presStyleCnt="8"/>
      <dgm:spPr/>
    </dgm:pt>
    <dgm:pt modelId="{85D6716E-6C1F-4169-9C54-348F7AEC199F}" type="pres">
      <dgm:prSet presAssocID="{92D6B0AE-F679-48A3-B733-75E2F403394F}" presName="node" presStyleLbl="node1" presStyleIdx="6" presStyleCnt="8" custScaleX="133860" custScaleY="109469">
        <dgm:presLayoutVars>
          <dgm:bulletEnabled val="1"/>
        </dgm:presLayoutVars>
      </dgm:prSet>
      <dgm:spPr/>
    </dgm:pt>
    <dgm:pt modelId="{ACC37407-ABAC-4DCC-A487-A03F33E0E58E}" type="pres">
      <dgm:prSet presAssocID="{809C4988-398D-41C3-932C-8D18AF83385C}" presName="parTrans" presStyleLbl="sibTrans2D1" presStyleIdx="7" presStyleCnt="8"/>
      <dgm:spPr/>
    </dgm:pt>
    <dgm:pt modelId="{D02D8A90-EB69-4137-951E-333B4D22880A}" type="pres">
      <dgm:prSet presAssocID="{809C4988-398D-41C3-932C-8D18AF83385C}" presName="connectorText" presStyleLbl="sibTrans2D1" presStyleIdx="7" presStyleCnt="8"/>
      <dgm:spPr/>
    </dgm:pt>
    <dgm:pt modelId="{291D77FD-4895-41E4-82CD-EB441F1B1A06}" type="pres">
      <dgm:prSet presAssocID="{320BEBBB-ED86-43BC-9481-DC1050B6E338}" presName="node" presStyleLbl="node1" presStyleIdx="7" presStyleCnt="8" custScaleX="131354">
        <dgm:presLayoutVars>
          <dgm:bulletEnabled val="1"/>
        </dgm:presLayoutVars>
      </dgm:prSet>
      <dgm:spPr/>
    </dgm:pt>
  </dgm:ptLst>
  <dgm:cxnLst>
    <dgm:cxn modelId="{15ACEE00-5C63-4DB4-B43F-C5F18705EA33}" type="presOf" srcId="{56CC63F0-8066-4CCB-925F-E32851EF22DB}" destId="{6EB65A41-B773-4852-BA37-303FCC0A281A}" srcOrd="0" destOrd="0" presId="urn:microsoft.com/office/officeart/2005/8/layout/radial5"/>
    <dgm:cxn modelId="{99C5860E-730B-46CC-AF1D-660E20432A4A}" type="presOf" srcId="{320BEBBB-ED86-43BC-9481-DC1050B6E338}" destId="{291D77FD-4895-41E4-82CD-EB441F1B1A06}" srcOrd="0" destOrd="0" presId="urn:microsoft.com/office/officeart/2005/8/layout/radial5"/>
    <dgm:cxn modelId="{C4DB3410-EAFE-46DD-B20E-16AB5D59E7F2}" type="presOf" srcId="{EACA3A3C-3A8A-4846-9E62-83B5B02972EB}" destId="{3DCF47FB-5A5D-4606-8D09-B14BB594D540}" srcOrd="0" destOrd="0" presId="urn:microsoft.com/office/officeart/2005/8/layout/radial5"/>
    <dgm:cxn modelId="{58917E15-03F9-42AC-9D97-06ABF9FF7CF8}" type="presOf" srcId="{532E0F04-58B2-48BA-991B-06D07A60DF9B}" destId="{93F1E1ED-9C5B-4456-8DF6-3717A8655997}" srcOrd="1" destOrd="0" presId="urn:microsoft.com/office/officeart/2005/8/layout/radial5"/>
    <dgm:cxn modelId="{BCE2E421-2068-4A8D-B118-F1D7A511D728}" type="presOf" srcId="{291E907A-A077-4465-95A6-8008FAE817C0}" destId="{8589B71D-34B6-46DD-A117-A85E7454B888}" srcOrd="1" destOrd="0" presId="urn:microsoft.com/office/officeart/2005/8/layout/radial5"/>
    <dgm:cxn modelId="{2D5CF628-3893-47F0-861F-6627F64F7FFA}" type="presOf" srcId="{0BA60B5C-EFD2-4944-8819-F98CE4243796}" destId="{29A151CC-FD50-40BC-AE06-2938E9A332C6}" srcOrd="0" destOrd="0" presId="urn:microsoft.com/office/officeart/2005/8/layout/radial5"/>
    <dgm:cxn modelId="{3DE85429-E434-4AB5-A079-1C36021FD6A7}" type="presOf" srcId="{51F758C8-268B-49D3-9FDE-071451765D34}" destId="{02D80576-6359-4206-AB69-78A6D6EFF063}" srcOrd="1" destOrd="0" presId="urn:microsoft.com/office/officeart/2005/8/layout/radial5"/>
    <dgm:cxn modelId="{AEF4042C-EE02-4865-A0D6-FB64BD651332}" type="presOf" srcId="{809C4988-398D-41C3-932C-8D18AF83385C}" destId="{ACC37407-ABAC-4DCC-A487-A03F33E0E58E}" srcOrd="0" destOrd="0" presId="urn:microsoft.com/office/officeart/2005/8/layout/radial5"/>
    <dgm:cxn modelId="{97F71E32-015A-45D6-B36A-06C3E3E6852E}" srcId="{58AD863C-0F71-4035-86CD-CC4F29098997}" destId="{C3B59F28-FE6D-4962-9C56-E840EA888C8A}" srcOrd="0" destOrd="0" parTransId="{BEC206D2-2904-4C96-B94E-B31CB34C9FFD}" sibTransId="{40E47077-D157-4C0F-B16C-B1A161E72EB9}"/>
    <dgm:cxn modelId="{B815143A-003B-4EC6-BC8E-E4627C401D90}" srcId="{EACA3A3C-3A8A-4846-9E62-83B5B02972EB}" destId="{06F64524-D49F-4905-9983-FD3F1696732B}" srcOrd="2" destOrd="0" parTransId="{3EBA9B64-0F15-4E72-86A7-0FC642A98783}" sibTransId="{A1B1F39F-6EFE-419E-BE43-DBD7EF5E499F}"/>
    <dgm:cxn modelId="{31570E3D-B9CE-48B1-9EEC-816A12DD19C6}" srcId="{58AD863C-0F71-4035-86CD-CC4F29098997}" destId="{F258352F-6070-40A7-8481-B6822B913771}" srcOrd="1" destOrd="0" parTransId="{06170CFB-06C2-4591-86DF-424AF55BBF3F}" sibTransId="{AE224590-7338-4E4C-B87E-131934628067}"/>
    <dgm:cxn modelId="{9D21A23F-7EDF-4996-BD14-0CE01130A7E4}" type="presOf" srcId="{809C4988-398D-41C3-932C-8D18AF83385C}" destId="{D02D8A90-EB69-4137-951E-333B4D22880A}" srcOrd="1" destOrd="0" presId="urn:microsoft.com/office/officeart/2005/8/layout/radial5"/>
    <dgm:cxn modelId="{4090E240-F292-4EB2-9445-6AF98E9336BE}" srcId="{EACA3A3C-3A8A-4846-9E62-83B5B02972EB}" destId="{26DB8EE4-7FCC-4740-A0AA-A35C8F32BA01}" srcOrd="5" destOrd="0" parTransId="{532E0F04-58B2-48BA-991B-06D07A60DF9B}" sibTransId="{DEBA046E-9E6F-4B5F-BED3-4AF2E5D2CBCD}"/>
    <dgm:cxn modelId="{C2AF5662-0951-4E05-B480-E11E6E5A8ED2}" type="presOf" srcId="{92D6B0AE-F679-48A3-B733-75E2F403394F}" destId="{85D6716E-6C1F-4169-9C54-348F7AEC199F}" srcOrd="0" destOrd="0" presId="urn:microsoft.com/office/officeart/2005/8/layout/radial5"/>
    <dgm:cxn modelId="{DB6CE262-CA2D-4991-B33C-0ACB536BF15E}" type="presOf" srcId="{502C269F-7E5A-401C-80E4-1225CB501BD4}" destId="{D24E8F75-08B8-49BF-B551-C185129C3BCC}" srcOrd="0" destOrd="0" presId="urn:microsoft.com/office/officeart/2005/8/layout/radial5"/>
    <dgm:cxn modelId="{F39B7045-0D65-4D73-94F6-0111727D39DD}" srcId="{EACA3A3C-3A8A-4846-9E62-83B5B02972EB}" destId="{320BEBBB-ED86-43BC-9481-DC1050B6E338}" srcOrd="7" destOrd="0" parTransId="{809C4988-398D-41C3-932C-8D18AF83385C}" sibTransId="{8441DEF1-6958-4604-A0A1-77DA24F4669F}"/>
    <dgm:cxn modelId="{D566A768-89AD-403F-A03D-24692999558C}" srcId="{EACA3A3C-3A8A-4846-9E62-83B5B02972EB}" destId="{58AD863C-0F71-4035-86CD-CC4F29098997}" srcOrd="1" destOrd="0" parTransId="{502C269F-7E5A-401C-80E4-1225CB501BD4}" sibTransId="{FC73AB03-D3D5-4B49-8BD1-32227B2E3D86}"/>
    <dgm:cxn modelId="{4425D568-4F36-445A-B4B8-139C8F73EF00}" type="presOf" srcId="{291E907A-A077-4465-95A6-8008FAE817C0}" destId="{E3C22178-13EC-4260-9141-A4331286DEB3}" srcOrd="0" destOrd="0" presId="urn:microsoft.com/office/officeart/2005/8/layout/radial5"/>
    <dgm:cxn modelId="{D3A94551-112D-466D-AE7E-1AB816C0E42C}" type="presOf" srcId="{A010983D-79AB-4ECA-8987-C70FA386C2C4}" destId="{3BDDB4FE-BCBC-4CA2-A8DE-7A887102452C}" srcOrd="1" destOrd="0" presId="urn:microsoft.com/office/officeart/2005/8/layout/radial5"/>
    <dgm:cxn modelId="{668F4173-4FF0-42F1-82C4-E0EC0839CAAD}" type="presOf" srcId="{73DF0ACA-B551-49FE-8D99-70D12A991EC2}" destId="{99A26FFC-ED1F-48B8-8706-7A21D45E5CD7}" srcOrd="1" destOrd="0" presId="urn:microsoft.com/office/officeart/2005/8/layout/radial5"/>
    <dgm:cxn modelId="{C3B2B977-105B-46F5-8C0F-1E7103DB8F4F}" type="presOf" srcId="{3EBA9B64-0F15-4E72-86A7-0FC642A98783}" destId="{8BAC472B-2913-4685-B270-BFF992E08AE4}" srcOrd="1" destOrd="0" presId="urn:microsoft.com/office/officeart/2005/8/layout/radial5"/>
    <dgm:cxn modelId="{1D04D959-1FC9-430A-AE35-297E86BA2B0B}" type="presOf" srcId="{BD66B734-2159-4364-B48B-2A5DE49A5450}" destId="{9A56E40E-08F5-4F37-81D4-010FDBF164DC}" srcOrd="0" destOrd="0" presId="urn:microsoft.com/office/officeart/2005/8/layout/radial5"/>
    <dgm:cxn modelId="{1C49C982-8773-4901-91A0-1A58F8627114}" type="presOf" srcId="{502C269F-7E5A-401C-80E4-1225CB501BD4}" destId="{DAEAB387-C67E-402A-8FD5-5AD7456C7222}" srcOrd="1" destOrd="0" presId="urn:microsoft.com/office/officeart/2005/8/layout/radial5"/>
    <dgm:cxn modelId="{397E1888-59F8-4DD3-8B10-4569BF3DC3F0}" srcId="{EACA3A3C-3A8A-4846-9E62-83B5B02972EB}" destId="{92D6B0AE-F679-48A3-B733-75E2F403394F}" srcOrd="6" destOrd="0" parTransId="{51F758C8-268B-49D3-9FDE-071451765D34}" sibTransId="{D531FD8E-3F08-4289-8EBD-4BB23D1DEF68}"/>
    <dgm:cxn modelId="{7081058B-DA4B-425A-AC12-A7D623DB252D}" srcId="{EACA3A3C-3A8A-4846-9E62-83B5B02972EB}" destId="{D99079F1-932C-4ACF-AD38-4D680B19E286}" srcOrd="4" destOrd="0" parTransId="{291E907A-A077-4465-95A6-8008FAE817C0}" sibTransId="{7FAC248F-162C-4CFA-875E-E9014D8ABFB9}"/>
    <dgm:cxn modelId="{096A2993-D8F4-4FAC-A8E1-56935AEF200A}" type="presOf" srcId="{532E0F04-58B2-48BA-991B-06D07A60DF9B}" destId="{68AAD815-1D7C-4446-9A9F-4C962D631C58}" srcOrd="0" destOrd="0" presId="urn:microsoft.com/office/officeart/2005/8/layout/radial5"/>
    <dgm:cxn modelId="{C64FEE9C-E52A-4E61-B2D3-0892627A754E}" type="presOf" srcId="{73DF0ACA-B551-49FE-8D99-70D12A991EC2}" destId="{53FAC667-8635-4785-A3E1-76B112CAABF8}" srcOrd="0" destOrd="0" presId="urn:microsoft.com/office/officeart/2005/8/layout/radial5"/>
    <dgm:cxn modelId="{E702129D-79AC-45C4-8E6B-683B178EA885}" type="presOf" srcId="{F258352F-6070-40A7-8481-B6822B913771}" destId="{5DA16801-9582-4CE3-B994-14CF5A146DC0}" srcOrd="0" destOrd="2" presId="urn:microsoft.com/office/officeart/2005/8/layout/radial5"/>
    <dgm:cxn modelId="{5981879F-ECFC-4C2B-80FB-4D58AA39940B}" type="presOf" srcId="{26DB8EE4-7FCC-4740-A0AA-A35C8F32BA01}" destId="{C6B813B2-875E-44EE-8D62-CDB8D8168E16}" srcOrd="0" destOrd="0" presId="urn:microsoft.com/office/officeart/2005/8/layout/radial5"/>
    <dgm:cxn modelId="{580BA5A7-571C-4A9C-B91E-CD06D7B3C939}" type="presOf" srcId="{D99079F1-932C-4ACF-AD38-4D680B19E286}" destId="{379A72D9-CFCF-46C0-B1C3-EDC009A6281F}" srcOrd="0" destOrd="0" presId="urn:microsoft.com/office/officeart/2005/8/layout/radial5"/>
    <dgm:cxn modelId="{A6133AAE-B804-4028-86B2-17BAE64190D7}" type="presOf" srcId="{A010983D-79AB-4ECA-8987-C70FA386C2C4}" destId="{2EB214F8-613B-47DF-8036-E9F72A6FF228}" srcOrd="0" destOrd="0" presId="urn:microsoft.com/office/officeart/2005/8/layout/radial5"/>
    <dgm:cxn modelId="{5E0635B8-74CA-4B8A-AB2D-3C0DD9A5E7BF}" srcId="{EACA3A3C-3A8A-4846-9E62-83B5B02972EB}" destId="{BD66B734-2159-4364-B48B-2A5DE49A5450}" srcOrd="0" destOrd="0" parTransId="{73DF0ACA-B551-49FE-8D99-70D12A991EC2}" sibTransId="{05F58A72-34B2-448A-AC9C-C4CA287FD48F}"/>
    <dgm:cxn modelId="{611312BE-7875-4787-B353-5E9563878B81}" type="presOf" srcId="{51F758C8-268B-49D3-9FDE-071451765D34}" destId="{4E03464D-A077-4356-B372-55CC6F0858A3}" srcOrd="0" destOrd="0" presId="urn:microsoft.com/office/officeart/2005/8/layout/radial5"/>
    <dgm:cxn modelId="{516F30C7-EFBE-4C0B-BC7E-6F40F9EEC65F}" type="presOf" srcId="{06F64524-D49F-4905-9983-FD3F1696732B}" destId="{70ECAF14-2D9D-4913-A698-4EA45C8B14DD}" srcOrd="0" destOrd="0" presId="urn:microsoft.com/office/officeart/2005/8/layout/radial5"/>
    <dgm:cxn modelId="{2A8B4BC9-1540-4D65-8439-EAA16F99452C}" type="presOf" srcId="{58AD863C-0F71-4035-86CD-CC4F29098997}" destId="{5DA16801-9582-4CE3-B994-14CF5A146DC0}" srcOrd="0" destOrd="0" presId="urn:microsoft.com/office/officeart/2005/8/layout/radial5"/>
    <dgm:cxn modelId="{D960B9D0-84C0-4A1D-A481-A7F9F8A43C41}" type="presOf" srcId="{C3B59F28-FE6D-4962-9C56-E840EA888C8A}" destId="{5DA16801-9582-4CE3-B994-14CF5A146DC0}" srcOrd="0" destOrd="1" presId="urn:microsoft.com/office/officeart/2005/8/layout/radial5"/>
    <dgm:cxn modelId="{EA096FD4-3B1A-405E-8936-1EE1142A2486}" srcId="{EACA3A3C-3A8A-4846-9E62-83B5B02972EB}" destId="{0BA60B5C-EFD2-4944-8819-F98CE4243796}" srcOrd="3" destOrd="0" parTransId="{A010983D-79AB-4ECA-8987-C70FA386C2C4}" sibTransId="{57BB48E3-756F-4618-BDF0-8F07DA8CF3D7}"/>
    <dgm:cxn modelId="{D65241EA-D1F3-4E36-BD4E-6732F3C9A17E}" type="presOf" srcId="{3EBA9B64-0F15-4E72-86A7-0FC642A98783}" destId="{2522DDD2-E9B5-44C2-A3BE-D8352AC7E527}" srcOrd="0" destOrd="0" presId="urn:microsoft.com/office/officeart/2005/8/layout/radial5"/>
    <dgm:cxn modelId="{3966D6F6-97F6-4086-BF47-6120D2A1A03D}" srcId="{56CC63F0-8066-4CCB-925F-E32851EF22DB}" destId="{EACA3A3C-3A8A-4846-9E62-83B5B02972EB}" srcOrd="0" destOrd="0" parTransId="{C50A7852-4BDF-43EF-8C39-08F56F40D9FB}" sibTransId="{1DBECF62-4F58-488E-80C2-B1CBC16A6732}"/>
    <dgm:cxn modelId="{A6A3A5FB-347E-4678-B2E8-80256AAC354A}" type="presParOf" srcId="{6EB65A41-B773-4852-BA37-303FCC0A281A}" destId="{3DCF47FB-5A5D-4606-8D09-B14BB594D540}" srcOrd="0" destOrd="0" presId="urn:microsoft.com/office/officeart/2005/8/layout/radial5"/>
    <dgm:cxn modelId="{A2CF433B-210D-4DA1-B012-20E88D6CED52}" type="presParOf" srcId="{6EB65A41-B773-4852-BA37-303FCC0A281A}" destId="{53FAC667-8635-4785-A3E1-76B112CAABF8}" srcOrd="1" destOrd="0" presId="urn:microsoft.com/office/officeart/2005/8/layout/radial5"/>
    <dgm:cxn modelId="{BA8FEFC5-E092-49D6-AECF-F8404F2B0BC3}" type="presParOf" srcId="{53FAC667-8635-4785-A3E1-76B112CAABF8}" destId="{99A26FFC-ED1F-48B8-8706-7A21D45E5CD7}" srcOrd="0" destOrd="0" presId="urn:microsoft.com/office/officeart/2005/8/layout/radial5"/>
    <dgm:cxn modelId="{CB0C236C-EF6E-4282-81B3-75B5C80B0C43}" type="presParOf" srcId="{6EB65A41-B773-4852-BA37-303FCC0A281A}" destId="{9A56E40E-08F5-4F37-81D4-010FDBF164DC}" srcOrd="2" destOrd="0" presId="urn:microsoft.com/office/officeart/2005/8/layout/radial5"/>
    <dgm:cxn modelId="{D2399243-F09F-48C7-8E3F-D6AD88A37847}" type="presParOf" srcId="{6EB65A41-B773-4852-BA37-303FCC0A281A}" destId="{D24E8F75-08B8-49BF-B551-C185129C3BCC}" srcOrd="3" destOrd="0" presId="urn:microsoft.com/office/officeart/2005/8/layout/radial5"/>
    <dgm:cxn modelId="{31A1E07C-EE5D-4B75-8364-5E8614843B64}" type="presParOf" srcId="{D24E8F75-08B8-49BF-B551-C185129C3BCC}" destId="{DAEAB387-C67E-402A-8FD5-5AD7456C7222}" srcOrd="0" destOrd="0" presId="urn:microsoft.com/office/officeart/2005/8/layout/radial5"/>
    <dgm:cxn modelId="{F1483BC8-8483-4E22-AB59-D9C777D2351F}" type="presParOf" srcId="{6EB65A41-B773-4852-BA37-303FCC0A281A}" destId="{5DA16801-9582-4CE3-B994-14CF5A146DC0}" srcOrd="4" destOrd="0" presId="urn:microsoft.com/office/officeart/2005/8/layout/radial5"/>
    <dgm:cxn modelId="{2C3DB164-7B8D-47DF-B421-FA3AE78B711A}" type="presParOf" srcId="{6EB65A41-B773-4852-BA37-303FCC0A281A}" destId="{2522DDD2-E9B5-44C2-A3BE-D8352AC7E527}" srcOrd="5" destOrd="0" presId="urn:microsoft.com/office/officeart/2005/8/layout/radial5"/>
    <dgm:cxn modelId="{0820BD93-D3EA-4F02-8A83-774A041B951F}" type="presParOf" srcId="{2522DDD2-E9B5-44C2-A3BE-D8352AC7E527}" destId="{8BAC472B-2913-4685-B270-BFF992E08AE4}" srcOrd="0" destOrd="0" presId="urn:microsoft.com/office/officeart/2005/8/layout/radial5"/>
    <dgm:cxn modelId="{C2C96E64-6872-4B9D-B734-1914843CBE8D}" type="presParOf" srcId="{6EB65A41-B773-4852-BA37-303FCC0A281A}" destId="{70ECAF14-2D9D-4913-A698-4EA45C8B14DD}" srcOrd="6" destOrd="0" presId="urn:microsoft.com/office/officeart/2005/8/layout/radial5"/>
    <dgm:cxn modelId="{44BE46A7-3CC1-4269-A48D-12C10ABAD2CA}" type="presParOf" srcId="{6EB65A41-B773-4852-BA37-303FCC0A281A}" destId="{2EB214F8-613B-47DF-8036-E9F72A6FF228}" srcOrd="7" destOrd="0" presId="urn:microsoft.com/office/officeart/2005/8/layout/radial5"/>
    <dgm:cxn modelId="{0D8126DB-AD10-4D7E-A069-7A94D8BC739C}" type="presParOf" srcId="{2EB214F8-613B-47DF-8036-E9F72A6FF228}" destId="{3BDDB4FE-BCBC-4CA2-A8DE-7A887102452C}" srcOrd="0" destOrd="0" presId="urn:microsoft.com/office/officeart/2005/8/layout/radial5"/>
    <dgm:cxn modelId="{C2B90793-A49E-462D-B93E-13C44E61D6D0}" type="presParOf" srcId="{6EB65A41-B773-4852-BA37-303FCC0A281A}" destId="{29A151CC-FD50-40BC-AE06-2938E9A332C6}" srcOrd="8" destOrd="0" presId="urn:microsoft.com/office/officeart/2005/8/layout/radial5"/>
    <dgm:cxn modelId="{33F177C4-33F5-4637-B554-F8F994A729A3}" type="presParOf" srcId="{6EB65A41-B773-4852-BA37-303FCC0A281A}" destId="{E3C22178-13EC-4260-9141-A4331286DEB3}" srcOrd="9" destOrd="0" presId="urn:microsoft.com/office/officeart/2005/8/layout/radial5"/>
    <dgm:cxn modelId="{8E1883B0-0376-4BF4-A393-A86FA89911C4}" type="presParOf" srcId="{E3C22178-13EC-4260-9141-A4331286DEB3}" destId="{8589B71D-34B6-46DD-A117-A85E7454B888}" srcOrd="0" destOrd="0" presId="urn:microsoft.com/office/officeart/2005/8/layout/radial5"/>
    <dgm:cxn modelId="{97FDE8DB-1F0C-463E-A151-DC4DF1B4F28F}" type="presParOf" srcId="{6EB65A41-B773-4852-BA37-303FCC0A281A}" destId="{379A72D9-CFCF-46C0-B1C3-EDC009A6281F}" srcOrd="10" destOrd="0" presId="urn:microsoft.com/office/officeart/2005/8/layout/radial5"/>
    <dgm:cxn modelId="{B4C28E97-DAB7-411F-AF27-EAFFB1D1B11A}" type="presParOf" srcId="{6EB65A41-B773-4852-BA37-303FCC0A281A}" destId="{68AAD815-1D7C-4446-9A9F-4C962D631C58}" srcOrd="11" destOrd="0" presId="urn:microsoft.com/office/officeart/2005/8/layout/radial5"/>
    <dgm:cxn modelId="{D875D3FD-F8E9-42C1-94F5-E70C800010B4}" type="presParOf" srcId="{68AAD815-1D7C-4446-9A9F-4C962D631C58}" destId="{93F1E1ED-9C5B-4456-8DF6-3717A8655997}" srcOrd="0" destOrd="0" presId="urn:microsoft.com/office/officeart/2005/8/layout/radial5"/>
    <dgm:cxn modelId="{EDACA332-B03F-4D00-B2CB-249B160DAC55}" type="presParOf" srcId="{6EB65A41-B773-4852-BA37-303FCC0A281A}" destId="{C6B813B2-875E-44EE-8D62-CDB8D8168E16}" srcOrd="12" destOrd="0" presId="urn:microsoft.com/office/officeart/2005/8/layout/radial5"/>
    <dgm:cxn modelId="{D1406808-7C3F-429E-8F1D-AB7E8E5452A3}" type="presParOf" srcId="{6EB65A41-B773-4852-BA37-303FCC0A281A}" destId="{4E03464D-A077-4356-B372-55CC6F0858A3}" srcOrd="13" destOrd="0" presId="urn:microsoft.com/office/officeart/2005/8/layout/radial5"/>
    <dgm:cxn modelId="{15E06F0F-3BCF-467E-8471-E933376B41E2}" type="presParOf" srcId="{4E03464D-A077-4356-B372-55CC6F0858A3}" destId="{02D80576-6359-4206-AB69-78A6D6EFF063}" srcOrd="0" destOrd="0" presId="urn:microsoft.com/office/officeart/2005/8/layout/radial5"/>
    <dgm:cxn modelId="{613DC4C2-EF92-44DA-B646-A0D2482BF930}" type="presParOf" srcId="{6EB65A41-B773-4852-BA37-303FCC0A281A}" destId="{85D6716E-6C1F-4169-9C54-348F7AEC199F}" srcOrd="14" destOrd="0" presId="urn:microsoft.com/office/officeart/2005/8/layout/radial5"/>
    <dgm:cxn modelId="{1D29EC02-B00E-4947-966E-F21994122BC9}" type="presParOf" srcId="{6EB65A41-B773-4852-BA37-303FCC0A281A}" destId="{ACC37407-ABAC-4DCC-A487-A03F33E0E58E}" srcOrd="15" destOrd="0" presId="urn:microsoft.com/office/officeart/2005/8/layout/radial5"/>
    <dgm:cxn modelId="{3CD3A8AF-EE9E-49BD-84F7-31828F384069}" type="presParOf" srcId="{ACC37407-ABAC-4DCC-A487-A03F33E0E58E}" destId="{D02D8A90-EB69-4137-951E-333B4D22880A}" srcOrd="0" destOrd="0" presId="urn:microsoft.com/office/officeart/2005/8/layout/radial5"/>
    <dgm:cxn modelId="{FB2A488E-45BD-4CE7-8B30-5150DFABBD22}" type="presParOf" srcId="{6EB65A41-B773-4852-BA37-303FCC0A281A}" destId="{291D77FD-4895-41E4-82CD-EB441F1B1A06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0E288EB-443F-4A59-A6A8-0BD06A2D88DA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F319B71-F2CD-4BEB-B8C9-250241EF2D1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600" b="1" dirty="0">
              <a:solidFill>
                <a:srgbClr val="D35E13"/>
              </a:solidFill>
            </a:rPr>
            <a:t>Acute decompensation of medical problems</a:t>
          </a:r>
        </a:p>
      </dgm:t>
    </dgm:pt>
    <dgm:pt modelId="{94434EA7-38D7-4A44-B47E-9B0CFB14AB7C}" type="parTrans" cxnId="{91EB4E71-1FC8-4C72-8AB5-E4C67443B46E}">
      <dgm:prSet/>
      <dgm:spPr/>
      <dgm:t>
        <a:bodyPr/>
        <a:lstStyle/>
        <a:p>
          <a:endParaRPr lang="en-US"/>
        </a:p>
      </dgm:t>
    </dgm:pt>
    <dgm:pt modelId="{76016BC5-D604-4655-AF89-41929979F4ED}" type="sibTrans" cxnId="{91EB4E71-1FC8-4C72-8AB5-E4C67443B46E}">
      <dgm:prSet/>
      <dgm:spPr/>
      <dgm:t>
        <a:bodyPr/>
        <a:lstStyle/>
        <a:p>
          <a:endParaRPr lang="en-US"/>
        </a:p>
      </dgm:t>
    </dgm:pt>
    <dgm:pt modelId="{B98E6A16-C0A2-4984-A966-1FF16CC01ED5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600" b="1" dirty="0">
              <a:solidFill>
                <a:srgbClr val="D35E13"/>
              </a:solidFill>
            </a:rPr>
            <a:t>Typical clinic visit - not allow time</a:t>
          </a:r>
        </a:p>
      </dgm:t>
    </dgm:pt>
    <dgm:pt modelId="{C6A2FF62-CF45-4AA0-A701-A5D1AB7FDA7B}" type="parTrans" cxnId="{F6A70890-CB05-4B76-954F-E5752EC7E736}">
      <dgm:prSet/>
      <dgm:spPr/>
      <dgm:t>
        <a:bodyPr/>
        <a:lstStyle/>
        <a:p>
          <a:endParaRPr lang="en-US"/>
        </a:p>
      </dgm:t>
    </dgm:pt>
    <dgm:pt modelId="{08928948-98F7-47B4-B7FE-715132354547}" type="sibTrans" cxnId="{F6A70890-CB05-4B76-954F-E5752EC7E736}">
      <dgm:prSet/>
      <dgm:spPr/>
      <dgm:t>
        <a:bodyPr/>
        <a:lstStyle/>
        <a:p>
          <a:endParaRPr lang="en-US"/>
        </a:p>
      </dgm:t>
    </dgm:pt>
    <dgm:pt modelId="{50FC6EF3-F4B4-4AEE-9021-DB67DF2E3F9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600" b="1" dirty="0">
              <a:solidFill>
                <a:srgbClr val="D35E13"/>
              </a:solidFill>
            </a:rPr>
            <a:t>weight loss meds – coverage issues under insurance plan</a:t>
          </a:r>
        </a:p>
      </dgm:t>
    </dgm:pt>
    <dgm:pt modelId="{722FAA1A-EC08-48CB-8FC1-D0A537A5B55F}" type="parTrans" cxnId="{29D888E2-4109-42D2-A5CB-7AE7A606FB42}">
      <dgm:prSet/>
      <dgm:spPr/>
      <dgm:t>
        <a:bodyPr/>
        <a:lstStyle/>
        <a:p>
          <a:endParaRPr lang="en-US"/>
        </a:p>
      </dgm:t>
    </dgm:pt>
    <dgm:pt modelId="{39824C47-3E91-45C3-B0B0-E882ECFAC788}" type="sibTrans" cxnId="{29D888E2-4109-42D2-A5CB-7AE7A606FB42}">
      <dgm:prSet/>
      <dgm:spPr/>
      <dgm:t>
        <a:bodyPr/>
        <a:lstStyle/>
        <a:p>
          <a:endParaRPr lang="en-US"/>
        </a:p>
      </dgm:t>
    </dgm:pt>
    <dgm:pt modelId="{1D9E12AF-88AA-4BD7-A775-F5F789FF410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600" b="1" dirty="0">
              <a:solidFill>
                <a:srgbClr val="D35E13"/>
              </a:solidFill>
            </a:rPr>
            <a:t>Care Fragmentation</a:t>
          </a:r>
        </a:p>
      </dgm:t>
    </dgm:pt>
    <dgm:pt modelId="{D33CD53C-E34C-46F8-815C-488290D84E19}" type="sibTrans" cxnId="{55EEDD98-21BB-4F5D-A1F0-D874B46CC566}">
      <dgm:prSet/>
      <dgm:spPr/>
      <dgm:t>
        <a:bodyPr/>
        <a:lstStyle/>
        <a:p>
          <a:endParaRPr lang="en-US"/>
        </a:p>
      </dgm:t>
    </dgm:pt>
    <dgm:pt modelId="{C1307A23-271C-42F8-9837-3563AECEDFC8}" type="parTrans" cxnId="{55EEDD98-21BB-4F5D-A1F0-D874B46CC566}">
      <dgm:prSet/>
      <dgm:spPr/>
      <dgm:t>
        <a:bodyPr/>
        <a:lstStyle/>
        <a:p>
          <a:endParaRPr lang="en-US"/>
        </a:p>
      </dgm:t>
    </dgm:pt>
    <dgm:pt modelId="{2B10600D-9AB7-4A94-9CAE-06FBD0D1CE56}" type="pres">
      <dgm:prSet presAssocID="{B0E288EB-443F-4A59-A6A8-0BD06A2D88DA}" presName="root" presStyleCnt="0">
        <dgm:presLayoutVars>
          <dgm:dir/>
          <dgm:resizeHandles val="exact"/>
        </dgm:presLayoutVars>
      </dgm:prSet>
      <dgm:spPr/>
    </dgm:pt>
    <dgm:pt modelId="{ECF4B2E1-EBD6-4B06-96C9-3EB577E78850}" type="pres">
      <dgm:prSet presAssocID="{1D9E12AF-88AA-4BD7-A775-F5F789FF4108}" presName="compNode" presStyleCnt="0"/>
      <dgm:spPr/>
    </dgm:pt>
    <dgm:pt modelId="{2A5E5653-5391-43CE-8A54-745B1E6DA245}" type="pres">
      <dgm:prSet presAssocID="{1D9E12AF-88AA-4BD7-A775-F5F789FF4108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dical"/>
        </a:ext>
      </dgm:extLst>
    </dgm:pt>
    <dgm:pt modelId="{53E49225-C094-4527-ADC6-D743A27B337F}" type="pres">
      <dgm:prSet presAssocID="{1D9E12AF-88AA-4BD7-A775-F5F789FF4108}" presName="spaceRect" presStyleCnt="0"/>
      <dgm:spPr/>
    </dgm:pt>
    <dgm:pt modelId="{23CEBC66-EFDF-4609-A925-065CA5A720F2}" type="pres">
      <dgm:prSet presAssocID="{1D9E12AF-88AA-4BD7-A775-F5F789FF4108}" presName="textRect" presStyleLbl="revTx" presStyleIdx="0" presStyleCnt="4">
        <dgm:presLayoutVars>
          <dgm:chMax val="1"/>
          <dgm:chPref val="1"/>
        </dgm:presLayoutVars>
      </dgm:prSet>
      <dgm:spPr/>
    </dgm:pt>
    <dgm:pt modelId="{806C9F09-EC00-427E-8BD0-27ED8D1DE466}" type="pres">
      <dgm:prSet presAssocID="{D33CD53C-E34C-46F8-815C-488290D84E19}" presName="sibTrans" presStyleCnt="0"/>
      <dgm:spPr/>
    </dgm:pt>
    <dgm:pt modelId="{87165007-238C-4190-BC57-B1F979D1752E}" type="pres">
      <dgm:prSet presAssocID="{CF319B71-F2CD-4BEB-B8C9-250241EF2D12}" presName="compNode" presStyleCnt="0"/>
      <dgm:spPr/>
    </dgm:pt>
    <dgm:pt modelId="{56F1F7D0-BE44-4284-B0CC-68180822261E}" type="pres">
      <dgm:prSet presAssocID="{CF319B71-F2CD-4BEB-B8C9-250241EF2D12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52DD7BEA-C3DE-49AC-BB22-F70F42654ABB}" type="pres">
      <dgm:prSet presAssocID="{CF319B71-F2CD-4BEB-B8C9-250241EF2D12}" presName="spaceRect" presStyleCnt="0"/>
      <dgm:spPr/>
    </dgm:pt>
    <dgm:pt modelId="{D6F3CCBA-9499-463E-9A9B-D7374BFD4599}" type="pres">
      <dgm:prSet presAssocID="{CF319B71-F2CD-4BEB-B8C9-250241EF2D12}" presName="textRect" presStyleLbl="revTx" presStyleIdx="1" presStyleCnt="4">
        <dgm:presLayoutVars>
          <dgm:chMax val="1"/>
          <dgm:chPref val="1"/>
        </dgm:presLayoutVars>
      </dgm:prSet>
      <dgm:spPr/>
    </dgm:pt>
    <dgm:pt modelId="{6DD102EB-C4FB-44F7-8842-0F310289A68A}" type="pres">
      <dgm:prSet presAssocID="{76016BC5-D604-4655-AF89-41929979F4ED}" presName="sibTrans" presStyleCnt="0"/>
      <dgm:spPr/>
    </dgm:pt>
    <dgm:pt modelId="{E8F93CAB-D02E-4115-9CD3-F1004CD02B01}" type="pres">
      <dgm:prSet presAssocID="{B98E6A16-C0A2-4984-A966-1FF16CC01ED5}" presName="compNode" presStyleCnt="0"/>
      <dgm:spPr/>
    </dgm:pt>
    <dgm:pt modelId="{5307A795-EA07-46E0-9B52-4336910FB2ED}" type="pres">
      <dgm:prSet presAssocID="{B98E6A16-C0A2-4984-A966-1FF16CC01ED5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ck"/>
        </a:ext>
      </dgm:extLst>
    </dgm:pt>
    <dgm:pt modelId="{9C4869E1-8809-4474-B7F7-C2385AD53720}" type="pres">
      <dgm:prSet presAssocID="{B98E6A16-C0A2-4984-A966-1FF16CC01ED5}" presName="spaceRect" presStyleCnt="0"/>
      <dgm:spPr/>
    </dgm:pt>
    <dgm:pt modelId="{86DC1857-8ECF-4C02-9F06-D98439A021F9}" type="pres">
      <dgm:prSet presAssocID="{B98E6A16-C0A2-4984-A966-1FF16CC01ED5}" presName="textRect" presStyleLbl="revTx" presStyleIdx="2" presStyleCnt="4">
        <dgm:presLayoutVars>
          <dgm:chMax val="1"/>
          <dgm:chPref val="1"/>
        </dgm:presLayoutVars>
      </dgm:prSet>
      <dgm:spPr/>
    </dgm:pt>
    <dgm:pt modelId="{8C74B191-776A-4570-A02B-D312A7980CCC}" type="pres">
      <dgm:prSet presAssocID="{08928948-98F7-47B4-B7FE-715132354547}" presName="sibTrans" presStyleCnt="0"/>
      <dgm:spPr/>
    </dgm:pt>
    <dgm:pt modelId="{8A6D3081-D07F-434D-9538-D61E754E6EAF}" type="pres">
      <dgm:prSet presAssocID="{50FC6EF3-F4B4-4AEE-9021-DB67DF2E3F9B}" presName="compNode" presStyleCnt="0"/>
      <dgm:spPr/>
    </dgm:pt>
    <dgm:pt modelId="{EBB950C7-0AAF-40B9-A4FB-800D00116A12}" type="pres">
      <dgm:prSet presAssocID="{50FC6EF3-F4B4-4AEE-9021-DB67DF2E3F9B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cale"/>
        </a:ext>
      </dgm:extLst>
    </dgm:pt>
    <dgm:pt modelId="{3CA37A32-1D31-4ED2-8BF9-5720D52EA1DA}" type="pres">
      <dgm:prSet presAssocID="{50FC6EF3-F4B4-4AEE-9021-DB67DF2E3F9B}" presName="spaceRect" presStyleCnt="0"/>
      <dgm:spPr/>
    </dgm:pt>
    <dgm:pt modelId="{F42ABF0D-6A9C-4E51-9C99-F20EBEA4ADE3}" type="pres">
      <dgm:prSet presAssocID="{50FC6EF3-F4B4-4AEE-9021-DB67DF2E3F9B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E2F68F47-B8B6-4282-BABF-BABEC5BD59A1}" type="presOf" srcId="{B0E288EB-443F-4A59-A6A8-0BD06A2D88DA}" destId="{2B10600D-9AB7-4A94-9CAE-06FBD0D1CE56}" srcOrd="0" destOrd="0" presId="urn:microsoft.com/office/officeart/2018/2/layout/IconLabelList"/>
    <dgm:cxn modelId="{60DFCD4B-13E5-4573-AA82-EACDF9B1E99E}" type="presOf" srcId="{B98E6A16-C0A2-4984-A966-1FF16CC01ED5}" destId="{86DC1857-8ECF-4C02-9F06-D98439A021F9}" srcOrd="0" destOrd="0" presId="urn:microsoft.com/office/officeart/2018/2/layout/IconLabelList"/>
    <dgm:cxn modelId="{91EB4E71-1FC8-4C72-8AB5-E4C67443B46E}" srcId="{B0E288EB-443F-4A59-A6A8-0BD06A2D88DA}" destId="{CF319B71-F2CD-4BEB-B8C9-250241EF2D12}" srcOrd="1" destOrd="0" parTransId="{94434EA7-38D7-4A44-B47E-9B0CFB14AB7C}" sibTransId="{76016BC5-D604-4655-AF89-41929979F4ED}"/>
    <dgm:cxn modelId="{C1D28676-B6CC-4FC8-A5E8-E67B1F2116D1}" type="presOf" srcId="{50FC6EF3-F4B4-4AEE-9021-DB67DF2E3F9B}" destId="{F42ABF0D-6A9C-4E51-9C99-F20EBEA4ADE3}" srcOrd="0" destOrd="0" presId="urn:microsoft.com/office/officeart/2018/2/layout/IconLabelList"/>
    <dgm:cxn modelId="{F6A70890-CB05-4B76-954F-E5752EC7E736}" srcId="{B0E288EB-443F-4A59-A6A8-0BD06A2D88DA}" destId="{B98E6A16-C0A2-4984-A966-1FF16CC01ED5}" srcOrd="2" destOrd="0" parTransId="{C6A2FF62-CF45-4AA0-A701-A5D1AB7FDA7B}" sibTransId="{08928948-98F7-47B4-B7FE-715132354547}"/>
    <dgm:cxn modelId="{55EEDD98-21BB-4F5D-A1F0-D874B46CC566}" srcId="{B0E288EB-443F-4A59-A6A8-0BD06A2D88DA}" destId="{1D9E12AF-88AA-4BD7-A775-F5F789FF4108}" srcOrd="0" destOrd="0" parTransId="{C1307A23-271C-42F8-9837-3563AECEDFC8}" sibTransId="{D33CD53C-E34C-46F8-815C-488290D84E19}"/>
    <dgm:cxn modelId="{FF640C9F-1A65-4DDA-9995-623A3127D015}" type="presOf" srcId="{1D9E12AF-88AA-4BD7-A775-F5F789FF4108}" destId="{23CEBC66-EFDF-4609-A925-065CA5A720F2}" srcOrd="0" destOrd="0" presId="urn:microsoft.com/office/officeart/2018/2/layout/IconLabelList"/>
    <dgm:cxn modelId="{83AB34C6-C998-4F2E-88B5-4B286E771B50}" type="presOf" srcId="{CF319B71-F2CD-4BEB-B8C9-250241EF2D12}" destId="{D6F3CCBA-9499-463E-9A9B-D7374BFD4599}" srcOrd="0" destOrd="0" presId="urn:microsoft.com/office/officeart/2018/2/layout/IconLabelList"/>
    <dgm:cxn modelId="{29D888E2-4109-42D2-A5CB-7AE7A606FB42}" srcId="{B0E288EB-443F-4A59-A6A8-0BD06A2D88DA}" destId="{50FC6EF3-F4B4-4AEE-9021-DB67DF2E3F9B}" srcOrd="3" destOrd="0" parTransId="{722FAA1A-EC08-48CB-8FC1-D0A537A5B55F}" sibTransId="{39824C47-3E91-45C3-B0B0-E882ECFAC788}"/>
    <dgm:cxn modelId="{8B1BEA96-B6D4-41BE-A745-B14E995E6EF2}" type="presParOf" srcId="{2B10600D-9AB7-4A94-9CAE-06FBD0D1CE56}" destId="{ECF4B2E1-EBD6-4B06-96C9-3EB577E78850}" srcOrd="0" destOrd="0" presId="urn:microsoft.com/office/officeart/2018/2/layout/IconLabelList"/>
    <dgm:cxn modelId="{2887067E-2660-46A8-8AC8-B0A648BBDA03}" type="presParOf" srcId="{ECF4B2E1-EBD6-4B06-96C9-3EB577E78850}" destId="{2A5E5653-5391-43CE-8A54-745B1E6DA245}" srcOrd="0" destOrd="0" presId="urn:microsoft.com/office/officeart/2018/2/layout/IconLabelList"/>
    <dgm:cxn modelId="{CA294FF0-846C-416A-8362-3A381DDC87B5}" type="presParOf" srcId="{ECF4B2E1-EBD6-4B06-96C9-3EB577E78850}" destId="{53E49225-C094-4527-ADC6-D743A27B337F}" srcOrd="1" destOrd="0" presId="urn:microsoft.com/office/officeart/2018/2/layout/IconLabelList"/>
    <dgm:cxn modelId="{929B0BEF-440E-436B-AE9F-658A30A4FF02}" type="presParOf" srcId="{ECF4B2E1-EBD6-4B06-96C9-3EB577E78850}" destId="{23CEBC66-EFDF-4609-A925-065CA5A720F2}" srcOrd="2" destOrd="0" presId="urn:microsoft.com/office/officeart/2018/2/layout/IconLabelList"/>
    <dgm:cxn modelId="{C5BF60E7-6920-4C7E-B43D-100ADBD0E030}" type="presParOf" srcId="{2B10600D-9AB7-4A94-9CAE-06FBD0D1CE56}" destId="{806C9F09-EC00-427E-8BD0-27ED8D1DE466}" srcOrd="1" destOrd="0" presId="urn:microsoft.com/office/officeart/2018/2/layout/IconLabelList"/>
    <dgm:cxn modelId="{1BACDC07-21D2-4E10-8541-045E58E12876}" type="presParOf" srcId="{2B10600D-9AB7-4A94-9CAE-06FBD0D1CE56}" destId="{87165007-238C-4190-BC57-B1F979D1752E}" srcOrd="2" destOrd="0" presId="urn:microsoft.com/office/officeart/2018/2/layout/IconLabelList"/>
    <dgm:cxn modelId="{3F7C42A2-1FB1-4925-95A9-E23E1F77B772}" type="presParOf" srcId="{87165007-238C-4190-BC57-B1F979D1752E}" destId="{56F1F7D0-BE44-4284-B0CC-68180822261E}" srcOrd="0" destOrd="0" presId="urn:microsoft.com/office/officeart/2018/2/layout/IconLabelList"/>
    <dgm:cxn modelId="{60FBE1CC-90E4-4005-8258-4A88F5122E1B}" type="presParOf" srcId="{87165007-238C-4190-BC57-B1F979D1752E}" destId="{52DD7BEA-C3DE-49AC-BB22-F70F42654ABB}" srcOrd="1" destOrd="0" presId="urn:microsoft.com/office/officeart/2018/2/layout/IconLabelList"/>
    <dgm:cxn modelId="{7485CB88-22EC-480B-AADF-8D427BD1A8D1}" type="presParOf" srcId="{87165007-238C-4190-BC57-B1F979D1752E}" destId="{D6F3CCBA-9499-463E-9A9B-D7374BFD4599}" srcOrd="2" destOrd="0" presId="urn:microsoft.com/office/officeart/2018/2/layout/IconLabelList"/>
    <dgm:cxn modelId="{19A8E7EE-B415-4725-B696-B06971744358}" type="presParOf" srcId="{2B10600D-9AB7-4A94-9CAE-06FBD0D1CE56}" destId="{6DD102EB-C4FB-44F7-8842-0F310289A68A}" srcOrd="3" destOrd="0" presId="urn:microsoft.com/office/officeart/2018/2/layout/IconLabelList"/>
    <dgm:cxn modelId="{33597058-9E12-46D0-9BA2-57972E6EDA12}" type="presParOf" srcId="{2B10600D-9AB7-4A94-9CAE-06FBD0D1CE56}" destId="{E8F93CAB-D02E-4115-9CD3-F1004CD02B01}" srcOrd="4" destOrd="0" presId="urn:microsoft.com/office/officeart/2018/2/layout/IconLabelList"/>
    <dgm:cxn modelId="{AFAA66AF-7CA3-48AC-B8BF-BB65D3E49EB0}" type="presParOf" srcId="{E8F93CAB-D02E-4115-9CD3-F1004CD02B01}" destId="{5307A795-EA07-46E0-9B52-4336910FB2ED}" srcOrd="0" destOrd="0" presId="urn:microsoft.com/office/officeart/2018/2/layout/IconLabelList"/>
    <dgm:cxn modelId="{7FC8D1ED-405C-4028-8383-C85E71E9266E}" type="presParOf" srcId="{E8F93CAB-D02E-4115-9CD3-F1004CD02B01}" destId="{9C4869E1-8809-4474-B7F7-C2385AD53720}" srcOrd="1" destOrd="0" presId="urn:microsoft.com/office/officeart/2018/2/layout/IconLabelList"/>
    <dgm:cxn modelId="{340BB69E-5077-4B19-AC4B-69FCE7F17882}" type="presParOf" srcId="{E8F93CAB-D02E-4115-9CD3-F1004CD02B01}" destId="{86DC1857-8ECF-4C02-9F06-D98439A021F9}" srcOrd="2" destOrd="0" presId="urn:microsoft.com/office/officeart/2018/2/layout/IconLabelList"/>
    <dgm:cxn modelId="{996501D2-E5FE-480F-8110-BDFBE3DAE108}" type="presParOf" srcId="{2B10600D-9AB7-4A94-9CAE-06FBD0D1CE56}" destId="{8C74B191-776A-4570-A02B-D312A7980CCC}" srcOrd="5" destOrd="0" presId="urn:microsoft.com/office/officeart/2018/2/layout/IconLabelList"/>
    <dgm:cxn modelId="{38708B53-FB3B-4306-BCE3-8508FBD2ECA4}" type="presParOf" srcId="{2B10600D-9AB7-4A94-9CAE-06FBD0D1CE56}" destId="{8A6D3081-D07F-434D-9538-D61E754E6EAF}" srcOrd="6" destOrd="0" presId="urn:microsoft.com/office/officeart/2018/2/layout/IconLabelList"/>
    <dgm:cxn modelId="{A51E6BC5-7BE0-493F-98CB-6C0D2EEDD5B5}" type="presParOf" srcId="{8A6D3081-D07F-434D-9538-D61E754E6EAF}" destId="{EBB950C7-0AAF-40B9-A4FB-800D00116A12}" srcOrd="0" destOrd="0" presId="urn:microsoft.com/office/officeart/2018/2/layout/IconLabelList"/>
    <dgm:cxn modelId="{CB236706-4B26-4C0B-8845-29A307C2A7E1}" type="presParOf" srcId="{8A6D3081-D07F-434D-9538-D61E754E6EAF}" destId="{3CA37A32-1D31-4ED2-8BF9-5720D52EA1DA}" srcOrd="1" destOrd="0" presId="urn:microsoft.com/office/officeart/2018/2/layout/IconLabelList"/>
    <dgm:cxn modelId="{C04F3962-F568-4F81-AF19-C0347057791F}" type="presParOf" srcId="{8A6D3081-D07F-434D-9538-D61E754E6EAF}" destId="{F42ABF0D-6A9C-4E51-9C99-F20EBEA4ADE3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E9E2962-B439-4BC4-B185-D329B9997161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DB3A0A0B-0A52-44C3-A459-284133B6FAE6}">
      <dgm:prSet phldrT="[Text]"/>
      <dgm:spPr>
        <a:solidFill>
          <a:srgbClr val="003764"/>
        </a:solidFill>
      </dgm:spPr>
      <dgm:t>
        <a:bodyPr/>
        <a:lstStyle/>
        <a:p>
          <a:r>
            <a:rPr lang="en-US" dirty="0"/>
            <a:t>Chronic conditions</a:t>
          </a:r>
        </a:p>
      </dgm:t>
    </dgm:pt>
    <dgm:pt modelId="{00498441-7313-4A20-8BB5-6B01A5599C17}" type="parTrans" cxnId="{8D31517D-7466-4776-9D01-EA1F08724A4B}">
      <dgm:prSet/>
      <dgm:spPr/>
      <dgm:t>
        <a:bodyPr/>
        <a:lstStyle/>
        <a:p>
          <a:endParaRPr lang="en-US"/>
        </a:p>
      </dgm:t>
    </dgm:pt>
    <dgm:pt modelId="{C32B2531-278E-40F0-8C70-D41A8A796A62}" type="sibTrans" cxnId="{8D31517D-7466-4776-9D01-EA1F08724A4B}">
      <dgm:prSet/>
      <dgm:spPr/>
      <dgm:t>
        <a:bodyPr/>
        <a:lstStyle/>
        <a:p>
          <a:endParaRPr lang="en-US"/>
        </a:p>
      </dgm:t>
    </dgm:pt>
    <dgm:pt modelId="{9D1EFDD3-F883-4241-97CE-22FBA7B1D97D}">
      <dgm:prSet phldrT="[Text]"/>
      <dgm:spPr>
        <a:solidFill>
          <a:srgbClr val="003764"/>
        </a:solidFill>
      </dgm:spPr>
      <dgm:t>
        <a:bodyPr/>
        <a:lstStyle/>
        <a:p>
          <a:r>
            <a:rPr lang="en-US" dirty="0"/>
            <a:t>Mobility impairment</a:t>
          </a:r>
        </a:p>
      </dgm:t>
    </dgm:pt>
    <dgm:pt modelId="{D568CF50-8BC8-4416-B94D-7AAFEE26627E}" type="parTrans" cxnId="{B7D4AB41-2C3F-4E8D-A581-9FECD1FD57D6}">
      <dgm:prSet/>
      <dgm:spPr/>
      <dgm:t>
        <a:bodyPr/>
        <a:lstStyle/>
        <a:p>
          <a:endParaRPr lang="en-US"/>
        </a:p>
      </dgm:t>
    </dgm:pt>
    <dgm:pt modelId="{93BEA298-641E-4DAC-8EBB-FE566CF2F722}" type="sibTrans" cxnId="{B7D4AB41-2C3F-4E8D-A581-9FECD1FD57D6}">
      <dgm:prSet/>
      <dgm:spPr/>
      <dgm:t>
        <a:bodyPr/>
        <a:lstStyle/>
        <a:p>
          <a:endParaRPr lang="en-US"/>
        </a:p>
      </dgm:t>
    </dgm:pt>
    <dgm:pt modelId="{2B3F673B-70CB-4CC0-9642-A20B89EF5C8C}">
      <dgm:prSet phldrT="[Text]"/>
      <dgm:spPr>
        <a:solidFill>
          <a:srgbClr val="003764"/>
        </a:solidFill>
      </dgm:spPr>
      <dgm:t>
        <a:bodyPr/>
        <a:lstStyle/>
        <a:p>
          <a:r>
            <a:rPr lang="en-US" dirty="0"/>
            <a:t>SDOH needs</a:t>
          </a:r>
        </a:p>
      </dgm:t>
    </dgm:pt>
    <dgm:pt modelId="{995FD70D-8D67-4FFC-B922-46DAFF821273}" type="parTrans" cxnId="{2F67B484-DC33-4547-905E-05A350183A12}">
      <dgm:prSet/>
      <dgm:spPr/>
      <dgm:t>
        <a:bodyPr/>
        <a:lstStyle/>
        <a:p>
          <a:endParaRPr lang="en-US"/>
        </a:p>
      </dgm:t>
    </dgm:pt>
    <dgm:pt modelId="{E2AED645-EE26-47E1-A7D8-39E11C15A20A}" type="sibTrans" cxnId="{2F67B484-DC33-4547-905E-05A350183A12}">
      <dgm:prSet/>
      <dgm:spPr/>
      <dgm:t>
        <a:bodyPr/>
        <a:lstStyle/>
        <a:p>
          <a:endParaRPr lang="en-US"/>
        </a:p>
      </dgm:t>
    </dgm:pt>
    <dgm:pt modelId="{72A4CC9A-B544-4D20-B6A5-72E31663B753}">
      <dgm:prSet phldrT="[Text]"/>
      <dgm:spPr>
        <a:solidFill>
          <a:srgbClr val="003764"/>
        </a:solidFill>
      </dgm:spPr>
      <dgm:t>
        <a:bodyPr/>
        <a:lstStyle/>
        <a:p>
          <a:r>
            <a:rPr lang="en-US" dirty="0"/>
            <a:t>Caregiver Needs</a:t>
          </a:r>
        </a:p>
      </dgm:t>
    </dgm:pt>
    <dgm:pt modelId="{85804184-2001-4DD2-9212-31262299A301}" type="parTrans" cxnId="{AD1A0825-5F64-4F33-B451-01EACCA085E0}">
      <dgm:prSet/>
      <dgm:spPr/>
      <dgm:t>
        <a:bodyPr/>
        <a:lstStyle/>
        <a:p>
          <a:endParaRPr lang="en-US"/>
        </a:p>
      </dgm:t>
    </dgm:pt>
    <dgm:pt modelId="{FB593D26-4BAF-4C09-B6CB-E65D9916A556}" type="sibTrans" cxnId="{AD1A0825-5F64-4F33-B451-01EACCA085E0}">
      <dgm:prSet/>
      <dgm:spPr/>
      <dgm:t>
        <a:bodyPr/>
        <a:lstStyle/>
        <a:p>
          <a:endParaRPr lang="en-US"/>
        </a:p>
      </dgm:t>
    </dgm:pt>
    <dgm:pt modelId="{8A1200F4-CD66-4D2C-A3CF-E4A761564D35}" type="pres">
      <dgm:prSet presAssocID="{7E9E2962-B439-4BC4-B185-D329B9997161}" presName="Name0" presStyleCnt="0">
        <dgm:presLayoutVars>
          <dgm:dir/>
          <dgm:resizeHandles val="exact"/>
        </dgm:presLayoutVars>
      </dgm:prSet>
      <dgm:spPr/>
    </dgm:pt>
    <dgm:pt modelId="{FCAA0C01-59BF-4EFA-BFB6-C26FD6E3649D}" type="pres">
      <dgm:prSet presAssocID="{7E9E2962-B439-4BC4-B185-D329B9997161}" presName="fgShape" presStyleLbl="fgShp" presStyleIdx="0" presStyleCnt="1"/>
      <dgm:spPr/>
    </dgm:pt>
    <dgm:pt modelId="{A748322C-90E8-45AF-A6B1-060202C32E00}" type="pres">
      <dgm:prSet presAssocID="{7E9E2962-B439-4BC4-B185-D329B9997161}" presName="linComp" presStyleCnt="0"/>
      <dgm:spPr/>
    </dgm:pt>
    <dgm:pt modelId="{B4ABE372-1D21-4B25-B26A-053DF30E883D}" type="pres">
      <dgm:prSet presAssocID="{DB3A0A0B-0A52-44C3-A459-284133B6FAE6}" presName="compNode" presStyleCnt="0"/>
      <dgm:spPr/>
    </dgm:pt>
    <dgm:pt modelId="{A4B155E1-4F7C-4ECE-85A5-669AB35C016C}" type="pres">
      <dgm:prSet presAssocID="{DB3A0A0B-0A52-44C3-A459-284133B6FAE6}" presName="bkgdShape" presStyleLbl="node1" presStyleIdx="0" presStyleCnt="4"/>
      <dgm:spPr/>
    </dgm:pt>
    <dgm:pt modelId="{0119A94F-ABCE-404B-8B81-69B5D476D8DB}" type="pres">
      <dgm:prSet presAssocID="{DB3A0A0B-0A52-44C3-A459-284133B6FAE6}" presName="nodeTx" presStyleLbl="node1" presStyleIdx="0" presStyleCnt="4">
        <dgm:presLayoutVars>
          <dgm:bulletEnabled val="1"/>
        </dgm:presLayoutVars>
      </dgm:prSet>
      <dgm:spPr/>
    </dgm:pt>
    <dgm:pt modelId="{153E7F71-E199-4396-9BA8-DE6A138D9291}" type="pres">
      <dgm:prSet presAssocID="{DB3A0A0B-0A52-44C3-A459-284133B6FAE6}" presName="invisiNode" presStyleLbl="node1" presStyleIdx="0" presStyleCnt="4"/>
      <dgm:spPr/>
    </dgm:pt>
    <dgm:pt modelId="{75E18EF9-3E6B-4AE2-B712-6BE936A5C17E}" type="pres">
      <dgm:prSet presAssocID="{DB3A0A0B-0A52-44C3-A459-284133B6FAE6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mbulance with solid fill"/>
        </a:ext>
      </dgm:extLst>
    </dgm:pt>
    <dgm:pt modelId="{EA30474C-FE61-4144-AF2E-E96517B21384}" type="pres">
      <dgm:prSet presAssocID="{C32B2531-278E-40F0-8C70-D41A8A796A62}" presName="sibTrans" presStyleLbl="sibTrans2D1" presStyleIdx="0" presStyleCnt="0"/>
      <dgm:spPr/>
    </dgm:pt>
    <dgm:pt modelId="{69C2C07B-6CBF-4F82-B4EB-9B821281AAED}" type="pres">
      <dgm:prSet presAssocID="{9D1EFDD3-F883-4241-97CE-22FBA7B1D97D}" presName="compNode" presStyleCnt="0"/>
      <dgm:spPr/>
    </dgm:pt>
    <dgm:pt modelId="{0F753D1F-C490-4D4A-B782-8864D221EF13}" type="pres">
      <dgm:prSet presAssocID="{9D1EFDD3-F883-4241-97CE-22FBA7B1D97D}" presName="bkgdShape" presStyleLbl="node1" presStyleIdx="1" presStyleCnt="4"/>
      <dgm:spPr/>
    </dgm:pt>
    <dgm:pt modelId="{1F60A1DA-3B00-4A62-AFE7-8B23D7FFEB1B}" type="pres">
      <dgm:prSet presAssocID="{9D1EFDD3-F883-4241-97CE-22FBA7B1D97D}" presName="nodeTx" presStyleLbl="node1" presStyleIdx="1" presStyleCnt="4">
        <dgm:presLayoutVars>
          <dgm:bulletEnabled val="1"/>
        </dgm:presLayoutVars>
      </dgm:prSet>
      <dgm:spPr/>
    </dgm:pt>
    <dgm:pt modelId="{7AF716E6-4BC8-4F23-9218-6763E73E4278}" type="pres">
      <dgm:prSet presAssocID="{9D1EFDD3-F883-4241-97CE-22FBA7B1D97D}" presName="invisiNode" presStyleLbl="node1" presStyleIdx="1" presStyleCnt="4"/>
      <dgm:spPr/>
    </dgm:pt>
    <dgm:pt modelId="{73D7E55D-9758-4C60-9A5C-29C154938C9D}" type="pres">
      <dgm:prSet presAssocID="{9D1EFDD3-F883-4241-97CE-22FBA7B1D97D}" presName="imagNode" presStyleLbl="fgImgPlac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n with cane with solid fill"/>
        </a:ext>
      </dgm:extLst>
    </dgm:pt>
    <dgm:pt modelId="{41488791-5FE4-4419-B794-073BDF998928}" type="pres">
      <dgm:prSet presAssocID="{93BEA298-641E-4DAC-8EBB-FE566CF2F722}" presName="sibTrans" presStyleLbl="sibTrans2D1" presStyleIdx="0" presStyleCnt="0"/>
      <dgm:spPr/>
    </dgm:pt>
    <dgm:pt modelId="{16F52219-F24E-4A54-8954-FD5210C8F707}" type="pres">
      <dgm:prSet presAssocID="{72A4CC9A-B544-4D20-B6A5-72E31663B753}" presName="compNode" presStyleCnt="0"/>
      <dgm:spPr/>
    </dgm:pt>
    <dgm:pt modelId="{1D66082C-29C2-4D08-9B8B-28D9C7F87050}" type="pres">
      <dgm:prSet presAssocID="{72A4CC9A-B544-4D20-B6A5-72E31663B753}" presName="bkgdShape" presStyleLbl="node1" presStyleIdx="2" presStyleCnt="4"/>
      <dgm:spPr/>
    </dgm:pt>
    <dgm:pt modelId="{F5EF980F-7D99-43F5-AE30-8831C3357AED}" type="pres">
      <dgm:prSet presAssocID="{72A4CC9A-B544-4D20-B6A5-72E31663B753}" presName="nodeTx" presStyleLbl="node1" presStyleIdx="2" presStyleCnt="4">
        <dgm:presLayoutVars>
          <dgm:bulletEnabled val="1"/>
        </dgm:presLayoutVars>
      </dgm:prSet>
      <dgm:spPr/>
    </dgm:pt>
    <dgm:pt modelId="{47F62CC2-2192-4C16-83B9-4EF99EC1925D}" type="pres">
      <dgm:prSet presAssocID="{72A4CC9A-B544-4D20-B6A5-72E31663B753}" presName="invisiNode" presStyleLbl="node1" presStyleIdx="2" presStyleCnt="4"/>
      <dgm:spPr/>
    </dgm:pt>
    <dgm:pt modelId="{A14E628F-2BB5-4EDA-8F89-A12ECA764951}" type="pres">
      <dgm:prSet presAssocID="{72A4CC9A-B544-4D20-B6A5-72E31663B753}" presName="imagNode" presStyleLbl="fgImgPlac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in wheelchair with solid fill"/>
        </a:ext>
      </dgm:extLst>
    </dgm:pt>
    <dgm:pt modelId="{9B23776E-C032-420F-9743-567AAB240ABF}" type="pres">
      <dgm:prSet presAssocID="{FB593D26-4BAF-4C09-B6CB-E65D9916A556}" presName="sibTrans" presStyleLbl="sibTrans2D1" presStyleIdx="0" presStyleCnt="0"/>
      <dgm:spPr/>
    </dgm:pt>
    <dgm:pt modelId="{E40EE190-3DAE-4F86-B56D-16696A13A50D}" type="pres">
      <dgm:prSet presAssocID="{2B3F673B-70CB-4CC0-9642-A20B89EF5C8C}" presName="compNode" presStyleCnt="0"/>
      <dgm:spPr/>
    </dgm:pt>
    <dgm:pt modelId="{9D56FF1B-EF50-401D-ACF0-454B0C4F58B5}" type="pres">
      <dgm:prSet presAssocID="{2B3F673B-70CB-4CC0-9642-A20B89EF5C8C}" presName="bkgdShape" presStyleLbl="node1" presStyleIdx="3" presStyleCnt="4"/>
      <dgm:spPr/>
    </dgm:pt>
    <dgm:pt modelId="{F7838B63-EDB9-4FCB-9BC3-922D0C244ED0}" type="pres">
      <dgm:prSet presAssocID="{2B3F673B-70CB-4CC0-9642-A20B89EF5C8C}" presName="nodeTx" presStyleLbl="node1" presStyleIdx="3" presStyleCnt="4">
        <dgm:presLayoutVars>
          <dgm:bulletEnabled val="1"/>
        </dgm:presLayoutVars>
      </dgm:prSet>
      <dgm:spPr/>
    </dgm:pt>
    <dgm:pt modelId="{D17F2BF2-80CB-4852-8A60-1A373C4D95BC}" type="pres">
      <dgm:prSet presAssocID="{2B3F673B-70CB-4CC0-9642-A20B89EF5C8C}" presName="invisiNode" presStyleLbl="node1" presStyleIdx="3" presStyleCnt="4"/>
      <dgm:spPr/>
    </dgm:pt>
    <dgm:pt modelId="{183E780C-F97A-4111-8261-9B7D6EABBA48}" type="pres">
      <dgm:prSet presAssocID="{2B3F673B-70CB-4CC0-9642-A20B89EF5C8C}" presName="imagNode" presStyleLbl="fgImgPlac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nnections outline"/>
        </a:ext>
      </dgm:extLst>
    </dgm:pt>
  </dgm:ptLst>
  <dgm:cxnLst>
    <dgm:cxn modelId="{C62D4F1B-EFFF-4B2A-9772-064117262D00}" type="presOf" srcId="{9D1EFDD3-F883-4241-97CE-22FBA7B1D97D}" destId="{0F753D1F-C490-4D4A-B782-8864D221EF13}" srcOrd="0" destOrd="0" presId="urn:microsoft.com/office/officeart/2005/8/layout/hList7"/>
    <dgm:cxn modelId="{AD1A0825-5F64-4F33-B451-01EACCA085E0}" srcId="{7E9E2962-B439-4BC4-B185-D329B9997161}" destId="{72A4CC9A-B544-4D20-B6A5-72E31663B753}" srcOrd="2" destOrd="0" parTransId="{85804184-2001-4DD2-9212-31262299A301}" sibTransId="{FB593D26-4BAF-4C09-B6CB-E65D9916A556}"/>
    <dgm:cxn modelId="{B7D4AB41-2C3F-4E8D-A581-9FECD1FD57D6}" srcId="{7E9E2962-B439-4BC4-B185-D329B9997161}" destId="{9D1EFDD3-F883-4241-97CE-22FBA7B1D97D}" srcOrd="1" destOrd="0" parTransId="{D568CF50-8BC8-4416-B94D-7AAFEE26627E}" sibTransId="{93BEA298-641E-4DAC-8EBB-FE566CF2F722}"/>
    <dgm:cxn modelId="{06F98A43-0995-4FFF-88CB-999F658D5621}" type="presOf" srcId="{C32B2531-278E-40F0-8C70-D41A8A796A62}" destId="{EA30474C-FE61-4144-AF2E-E96517B21384}" srcOrd="0" destOrd="0" presId="urn:microsoft.com/office/officeart/2005/8/layout/hList7"/>
    <dgm:cxn modelId="{534FF865-CEE7-4862-AA63-394779FA7025}" type="presOf" srcId="{72A4CC9A-B544-4D20-B6A5-72E31663B753}" destId="{1D66082C-29C2-4D08-9B8B-28D9C7F87050}" srcOrd="0" destOrd="0" presId="urn:microsoft.com/office/officeart/2005/8/layout/hList7"/>
    <dgm:cxn modelId="{2988344E-8155-42C1-BF32-334085C1F788}" type="presOf" srcId="{DB3A0A0B-0A52-44C3-A459-284133B6FAE6}" destId="{A4B155E1-4F7C-4ECE-85A5-669AB35C016C}" srcOrd="0" destOrd="0" presId="urn:microsoft.com/office/officeart/2005/8/layout/hList7"/>
    <dgm:cxn modelId="{8D31517D-7466-4776-9D01-EA1F08724A4B}" srcId="{7E9E2962-B439-4BC4-B185-D329B9997161}" destId="{DB3A0A0B-0A52-44C3-A459-284133B6FAE6}" srcOrd="0" destOrd="0" parTransId="{00498441-7313-4A20-8BB5-6B01A5599C17}" sibTransId="{C32B2531-278E-40F0-8C70-D41A8A796A62}"/>
    <dgm:cxn modelId="{2F67B484-DC33-4547-905E-05A350183A12}" srcId="{7E9E2962-B439-4BC4-B185-D329B9997161}" destId="{2B3F673B-70CB-4CC0-9642-A20B89EF5C8C}" srcOrd="3" destOrd="0" parTransId="{995FD70D-8D67-4FFC-B922-46DAFF821273}" sibTransId="{E2AED645-EE26-47E1-A7D8-39E11C15A20A}"/>
    <dgm:cxn modelId="{982477A0-77A9-4F56-AA57-099FE055399D}" type="presOf" srcId="{93BEA298-641E-4DAC-8EBB-FE566CF2F722}" destId="{41488791-5FE4-4419-B794-073BDF998928}" srcOrd="0" destOrd="0" presId="urn:microsoft.com/office/officeart/2005/8/layout/hList7"/>
    <dgm:cxn modelId="{3761ECA6-D1B2-4CD7-984E-CCE3506FD77E}" type="presOf" srcId="{FB593D26-4BAF-4C09-B6CB-E65D9916A556}" destId="{9B23776E-C032-420F-9743-567AAB240ABF}" srcOrd="0" destOrd="0" presId="urn:microsoft.com/office/officeart/2005/8/layout/hList7"/>
    <dgm:cxn modelId="{48ABA0B2-67B0-4FE3-B03D-D7A9CCB8FF16}" type="presOf" srcId="{2B3F673B-70CB-4CC0-9642-A20B89EF5C8C}" destId="{9D56FF1B-EF50-401D-ACF0-454B0C4F58B5}" srcOrd="0" destOrd="0" presId="urn:microsoft.com/office/officeart/2005/8/layout/hList7"/>
    <dgm:cxn modelId="{E740A7B3-41AC-46ED-BB9C-3DFE64492C95}" type="presOf" srcId="{2B3F673B-70CB-4CC0-9642-A20B89EF5C8C}" destId="{F7838B63-EDB9-4FCB-9BC3-922D0C244ED0}" srcOrd="1" destOrd="0" presId="urn:microsoft.com/office/officeart/2005/8/layout/hList7"/>
    <dgm:cxn modelId="{A13B9EB7-E5CD-4BCC-978E-6DA5E49CE2BD}" type="presOf" srcId="{72A4CC9A-B544-4D20-B6A5-72E31663B753}" destId="{F5EF980F-7D99-43F5-AE30-8831C3357AED}" srcOrd="1" destOrd="0" presId="urn:microsoft.com/office/officeart/2005/8/layout/hList7"/>
    <dgm:cxn modelId="{1395CFB7-277B-415C-95C2-762249BA4097}" type="presOf" srcId="{DB3A0A0B-0A52-44C3-A459-284133B6FAE6}" destId="{0119A94F-ABCE-404B-8B81-69B5D476D8DB}" srcOrd="1" destOrd="0" presId="urn:microsoft.com/office/officeart/2005/8/layout/hList7"/>
    <dgm:cxn modelId="{401E32F3-2C53-4332-9762-B07563449DD8}" type="presOf" srcId="{7E9E2962-B439-4BC4-B185-D329B9997161}" destId="{8A1200F4-CD66-4D2C-A3CF-E4A761564D35}" srcOrd="0" destOrd="0" presId="urn:microsoft.com/office/officeart/2005/8/layout/hList7"/>
    <dgm:cxn modelId="{EA832AFD-47D3-4996-AA1B-8B7A76FDAAB0}" type="presOf" srcId="{9D1EFDD3-F883-4241-97CE-22FBA7B1D97D}" destId="{1F60A1DA-3B00-4A62-AFE7-8B23D7FFEB1B}" srcOrd="1" destOrd="0" presId="urn:microsoft.com/office/officeart/2005/8/layout/hList7"/>
    <dgm:cxn modelId="{99DF6E60-D9CF-405A-AE32-F532B411D365}" type="presParOf" srcId="{8A1200F4-CD66-4D2C-A3CF-E4A761564D35}" destId="{FCAA0C01-59BF-4EFA-BFB6-C26FD6E3649D}" srcOrd="0" destOrd="0" presId="urn:microsoft.com/office/officeart/2005/8/layout/hList7"/>
    <dgm:cxn modelId="{AE981B20-632D-4368-BEFA-1DF5B606BBBF}" type="presParOf" srcId="{8A1200F4-CD66-4D2C-A3CF-E4A761564D35}" destId="{A748322C-90E8-45AF-A6B1-060202C32E00}" srcOrd="1" destOrd="0" presId="urn:microsoft.com/office/officeart/2005/8/layout/hList7"/>
    <dgm:cxn modelId="{D3E9D75A-001A-45E4-B063-B0B468859368}" type="presParOf" srcId="{A748322C-90E8-45AF-A6B1-060202C32E00}" destId="{B4ABE372-1D21-4B25-B26A-053DF30E883D}" srcOrd="0" destOrd="0" presId="urn:microsoft.com/office/officeart/2005/8/layout/hList7"/>
    <dgm:cxn modelId="{D001A895-78AC-4C38-A4CD-113E252FAFEE}" type="presParOf" srcId="{B4ABE372-1D21-4B25-B26A-053DF30E883D}" destId="{A4B155E1-4F7C-4ECE-85A5-669AB35C016C}" srcOrd="0" destOrd="0" presId="urn:microsoft.com/office/officeart/2005/8/layout/hList7"/>
    <dgm:cxn modelId="{7EFE2F59-27E4-4C9F-AB3C-63700AFBA2D6}" type="presParOf" srcId="{B4ABE372-1D21-4B25-B26A-053DF30E883D}" destId="{0119A94F-ABCE-404B-8B81-69B5D476D8DB}" srcOrd="1" destOrd="0" presId="urn:microsoft.com/office/officeart/2005/8/layout/hList7"/>
    <dgm:cxn modelId="{83A6C3AE-7956-4CE2-971B-3556C047EA3B}" type="presParOf" srcId="{B4ABE372-1D21-4B25-B26A-053DF30E883D}" destId="{153E7F71-E199-4396-9BA8-DE6A138D9291}" srcOrd="2" destOrd="0" presId="urn:microsoft.com/office/officeart/2005/8/layout/hList7"/>
    <dgm:cxn modelId="{11BB04C5-3B94-4CC9-BDA8-597CE4DA21C5}" type="presParOf" srcId="{B4ABE372-1D21-4B25-B26A-053DF30E883D}" destId="{75E18EF9-3E6B-4AE2-B712-6BE936A5C17E}" srcOrd="3" destOrd="0" presId="urn:microsoft.com/office/officeart/2005/8/layout/hList7"/>
    <dgm:cxn modelId="{5FFC78D9-0977-45A6-B6A1-D7252B527705}" type="presParOf" srcId="{A748322C-90E8-45AF-A6B1-060202C32E00}" destId="{EA30474C-FE61-4144-AF2E-E96517B21384}" srcOrd="1" destOrd="0" presId="urn:microsoft.com/office/officeart/2005/8/layout/hList7"/>
    <dgm:cxn modelId="{00C5BDD4-B36E-4571-807B-A6429923F9CA}" type="presParOf" srcId="{A748322C-90E8-45AF-A6B1-060202C32E00}" destId="{69C2C07B-6CBF-4F82-B4EB-9B821281AAED}" srcOrd="2" destOrd="0" presId="urn:microsoft.com/office/officeart/2005/8/layout/hList7"/>
    <dgm:cxn modelId="{5B4A0F27-A6D2-430E-8302-D9F0DB4838E4}" type="presParOf" srcId="{69C2C07B-6CBF-4F82-B4EB-9B821281AAED}" destId="{0F753D1F-C490-4D4A-B782-8864D221EF13}" srcOrd="0" destOrd="0" presId="urn:microsoft.com/office/officeart/2005/8/layout/hList7"/>
    <dgm:cxn modelId="{2E9C027A-F0D3-48A9-9DA9-9C5BBBA4A916}" type="presParOf" srcId="{69C2C07B-6CBF-4F82-B4EB-9B821281AAED}" destId="{1F60A1DA-3B00-4A62-AFE7-8B23D7FFEB1B}" srcOrd="1" destOrd="0" presId="urn:microsoft.com/office/officeart/2005/8/layout/hList7"/>
    <dgm:cxn modelId="{D935C30E-65A9-428B-9F01-A820165D544E}" type="presParOf" srcId="{69C2C07B-6CBF-4F82-B4EB-9B821281AAED}" destId="{7AF716E6-4BC8-4F23-9218-6763E73E4278}" srcOrd="2" destOrd="0" presId="urn:microsoft.com/office/officeart/2005/8/layout/hList7"/>
    <dgm:cxn modelId="{DE7896FB-E6DE-411C-887C-CA33E780B640}" type="presParOf" srcId="{69C2C07B-6CBF-4F82-B4EB-9B821281AAED}" destId="{73D7E55D-9758-4C60-9A5C-29C154938C9D}" srcOrd="3" destOrd="0" presId="urn:microsoft.com/office/officeart/2005/8/layout/hList7"/>
    <dgm:cxn modelId="{8CD62687-85EA-4DC1-BF4A-6605C4314A2A}" type="presParOf" srcId="{A748322C-90E8-45AF-A6B1-060202C32E00}" destId="{41488791-5FE4-4419-B794-073BDF998928}" srcOrd="3" destOrd="0" presId="urn:microsoft.com/office/officeart/2005/8/layout/hList7"/>
    <dgm:cxn modelId="{A7BC4263-90E3-4290-A833-F3E6289B53F4}" type="presParOf" srcId="{A748322C-90E8-45AF-A6B1-060202C32E00}" destId="{16F52219-F24E-4A54-8954-FD5210C8F707}" srcOrd="4" destOrd="0" presId="urn:microsoft.com/office/officeart/2005/8/layout/hList7"/>
    <dgm:cxn modelId="{308A09E2-DDD2-4DD3-8AC2-EE753AE45CF4}" type="presParOf" srcId="{16F52219-F24E-4A54-8954-FD5210C8F707}" destId="{1D66082C-29C2-4D08-9B8B-28D9C7F87050}" srcOrd="0" destOrd="0" presId="urn:microsoft.com/office/officeart/2005/8/layout/hList7"/>
    <dgm:cxn modelId="{A6ECF0BE-586C-4432-B783-2A48592F794B}" type="presParOf" srcId="{16F52219-F24E-4A54-8954-FD5210C8F707}" destId="{F5EF980F-7D99-43F5-AE30-8831C3357AED}" srcOrd="1" destOrd="0" presId="urn:microsoft.com/office/officeart/2005/8/layout/hList7"/>
    <dgm:cxn modelId="{D0AF599A-547D-45A1-B962-7C0059E770B6}" type="presParOf" srcId="{16F52219-F24E-4A54-8954-FD5210C8F707}" destId="{47F62CC2-2192-4C16-83B9-4EF99EC1925D}" srcOrd="2" destOrd="0" presId="urn:microsoft.com/office/officeart/2005/8/layout/hList7"/>
    <dgm:cxn modelId="{A0B6813B-4D15-403C-9BB7-BBDD2F862CB2}" type="presParOf" srcId="{16F52219-F24E-4A54-8954-FD5210C8F707}" destId="{A14E628F-2BB5-4EDA-8F89-A12ECA764951}" srcOrd="3" destOrd="0" presId="urn:microsoft.com/office/officeart/2005/8/layout/hList7"/>
    <dgm:cxn modelId="{6087F9FB-6389-4EED-9248-75D709796CB0}" type="presParOf" srcId="{A748322C-90E8-45AF-A6B1-060202C32E00}" destId="{9B23776E-C032-420F-9743-567AAB240ABF}" srcOrd="5" destOrd="0" presId="urn:microsoft.com/office/officeart/2005/8/layout/hList7"/>
    <dgm:cxn modelId="{50FBA621-2568-49CF-B6C5-D11E10AC9180}" type="presParOf" srcId="{A748322C-90E8-45AF-A6B1-060202C32E00}" destId="{E40EE190-3DAE-4F86-B56D-16696A13A50D}" srcOrd="6" destOrd="0" presId="urn:microsoft.com/office/officeart/2005/8/layout/hList7"/>
    <dgm:cxn modelId="{78DDDD4F-6FC6-43E6-B4C9-7508768A81CD}" type="presParOf" srcId="{E40EE190-3DAE-4F86-B56D-16696A13A50D}" destId="{9D56FF1B-EF50-401D-ACF0-454B0C4F58B5}" srcOrd="0" destOrd="0" presId="urn:microsoft.com/office/officeart/2005/8/layout/hList7"/>
    <dgm:cxn modelId="{05B96FA1-68CB-4E9D-9C0C-1978365AF3B8}" type="presParOf" srcId="{E40EE190-3DAE-4F86-B56D-16696A13A50D}" destId="{F7838B63-EDB9-4FCB-9BC3-922D0C244ED0}" srcOrd="1" destOrd="0" presId="urn:microsoft.com/office/officeart/2005/8/layout/hList7"/>
    <dgm:cxn modelId="{3C9BFBA0-7B2E-4865-8C67-3798C2E1377A}" type="presParOf" srcId="{E40EE190-3DAE-4F86-B56D-16696A13A50D}" destId="{D17F2BF2-80CB-4852-8A60-1A373C4D95BC}" srcOrd="2" destOrd="0" presId="urn:microsoft.com/office/officeart/2005/8/layout/hList7"/>
    <dgm:cxn modelId="{523E71E0-695E-443E-B955-5967CCC0C542}" type="presParOf" srcId="{E40EE190-3DAE-4F86-B56D-16696A13A50D}" destId="{183E780C-F97A-4111-8261-9B7D6EABBA48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35F4580-0AD3-4ABB-AA7F-C85F7F7C8690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482CB53-8B28-4055-8734-05A1BC9A77D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>
              <a:solidFill>
                <a:srgbClr val="D35E13"/>
              </a:solidFill>
            </a:rPr>
            <a:t>Dietician</a:t>
          </a:r>
        </a:p>
      </dgm:t>
    </dgm:pt>
    <dgm:pt modelId="{242EAC8C-1BDF-430D-BC2D-50F6AFB18938}" type="parTrans" cxnId="{08390100-2186-4C1E-9634-8F1C9753B7D2}">
      <dgm:prSet/>
      <dgm:spPr/>
      <dgm:t>
        <a:bodyPr/>
        <a:lstStyle/>
        <a:p>
          <a:endParaRPr lang="en-US"/>
        </a:p>
      </dgm:t>
    </dgm:pt>
    <dgm:pt modelId="{385920D7-BF8C-4DB5-A12E-D0EB9873BC48}" type="sibTrans" cxnId="{08390100-2186-4C1E-9634-8F1C9753B7D2}">
      <dgm:prSet/>
      <dgm:spPr/>
      <dgm:t>
        <a:bodyPr/>
        <a:lstStyle/>
        <a:p>
          <a:endParaRPr lang="en-US"/>
        </a:p>
      </dgm:t>
    </dgm:pt>
    <dgm:pt modelId="{EEE219CD-1238-4BE3-9ACA-E625BBD0BFC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>
              <a:solidFill>
                <a:srgbClr val="D35E13"/>
              </a:solidFill>
            </a:rPr>
            <a:t>Physical therapist</a:t>
          </a:r>
        </a:p>
      </dgm:t>
    </dgm:pt>
    <dgm:pt modelId="{EEA8FFF1-51AF-43AD-9950-FC317E640CA9}" type="parTrans" cxnId="{7E3AD5FB-ED23-4C09-9AC6-2F7C96842EA7}">
      <dgm:prSet/>
      <dgm:spPr/>
      <dgm:t>
        <a:bodyPr/>
        <a:lstStyle/>
        <a:p>
          <a:endParaRPr lang="en-US"/>
        </a:p>
      </dgm:t>
    </dgm:pt>
    <dgm:pt modelId="{58EDE10D-B8D5-4E39-92C2-15757CF9CC6D}" type="sibTrans" cxnId="{7E3AD5FB-ED23-4C09-9AC6-2F7C96842EA7}">
      <dgm:prSet/>
      <dgm:spPr/>
      <dgm:t>
        <a:bodyPr/>
        <a:lstStyle/>
        <a:p>
          <a:endParaRPr lang="en-US"/>
        </a:p>
      </dgm:t>
    </dgm:pt>
    <dgm:pt modelId="{5E115CF9-2E35-4B58-AD54-7FB34B870E0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>
              <a:solidFill>
                <a:srgbClr val="D35E13"/>
              </a:solidFill>
            </a:rPr>
            <a:t>Social worker</a:t>
          </a:r>
        </a:p>
      </dgm:t>
    </dgm:pt>
    <dgm:pt modelId="{5ADF71DA-E80F-428E-9852-AB79CD97B39A}" type="parTrans" cxnId="{4F173C4F-7CB2-489A-B9F6-C88CB40AD40E}">
      <dgm:prSet/>
      <dgm:spPr/>
      <dgm:t>
        <a:bodyPr/>
        <a:lstStyle/>
        <a:p>
          <a:endParaRPr lang="en-US"/>
        </a:p>
      </dgm:t>
    </dgm:pt>
    <dgm:pt modelId="{75D8A8F1-55C1-4ACA-AB7D-732A89162070}" type="sibTrans" cxnId="{4F173C4F-7CB2-489A-B9F6-C88CB40AD40E}">
      <dgm:prSet/>
      <dgm:spPr/>
      <dgm:t>
        <a:bodyPr/>
        <a:lstStyle/>
        <a:p>
          <a:endParaRPr lang="en-US"/>
        </a:p>
      </dgm:t>
    </dgm:pt>
    <dgm:pt modelId="{4021DB49-0514-42D6-B588-CBD6AABE7D9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>
              <a:solidFill>
                <a:srgbClr val="D35E13"/>
              </a:solidFill>
            </a:rPr>
            <a:t>Psychologist</a:t>
          </a:r>
        </a:p>
      </dgm:t>
    </dgm:pt>
    <dgm:pt modelId="{AB28D58B-EE4D-4618-92B2-0E81B01C334A}" type="parTrans" cxnId="{011B7567-7CE6-4928-93B2-11FCB7280EC6}">
      <dgm:prSet/>
      <dgm:spPr/>
      <dgm:t>
        <a:bodyPr/>
        <a:lstStyle/>
        <a:p>
          <a:endParaRPr lang="en-US"/>
        </a:p>
      </dgm:t>
    </dgm:pt>
    <dgm:pt modelId="{AE232F41-56E8-4D3C-AC6A-A7258168C425}" type="sibTrans" cxnId="{011B7567-7CE6-4928-93B2-11FCB7280EC6}">
      <dgm:prSet/>
      <dgm:spPr/>
      <dgm:t>
        <a:bodyPr/>
        <a:lstStyle/>
        <a:p>
          <a:endParaRPr lang="en-US"/>
        </a:p>
      </dgm:t>
    </dgm:pt>
    <dgm:pt modelId="{EB45BB40-0017-45A5-B7EF-CE7F3553692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>
              <a:solidFill>
                <a:srgbClr val="D35E13"/>
              </a:solidFill>
            </a:rPr>
            <a:t>Specialists</a:t>
          </a:r>
        </a:p>
      </dgm:t>
    </dgm:pt>
    <dgm:pt modelId="{D7C99577-F4A3-484C-8054-1AB287DFA7E1}" type="parTrans" cxnId="{69461649-93A0-4BE7-9E73-FF16CCB51419}">
      <dgm:prSet/>
      <dgm:spPr/>
      <dgm:t>
        <a:bodyPr/>
        <a:lstStyle/>
        <a:p>
          <a:endParaRPr lang="en-US"/>
        </a:p>
      </dgm:t>
    </dgm:pt>
    <dgm:pt modelId="{B78D3DE4-5D6D-4AAD-B219-5DA9154D1315}" type="sibTrans" cxnId="{69461649-93A0-4BE7-9E73-FF16CCB51419}">
      <dgm:prSet/>
      <dgm:spPr/>
      <dgm:t>
        <a:bodyPr/>
        <a:lstStyle/>
        <a:p>
          <a:endParaRPr lang="en-US"/>
        </a:p>
      </dgm:t>
    </dgm:pt>
    <dgm:pt modelId="{65FA0B7B-1827-4FF6-AC27-0DBBBE2D9B7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>
              <a:solidFill>
                <a:srgbClr val="D35E13"/>
              </a:solidFill>
            </a:rPr>
            <a:t>Community agencies</a:t>
          </a:r>
        </a:p>
      </dgm:t>
    </dgm:pt>
    <dgm:pt modelId="{D4439D94-7CAE-486F-9729-0ABBB93BCBDD}" type="parTrans" cxnId="{DCFEA1FA-1811-4552-9CDA-DAA40EC7A981}">
      <dgm:prSet/>
      <dgm:spPr/>
      <dgm:t>
        <a:bodyPr/>
        <a:lstStyle/>
        <a:p>
          <a:endParaRPr lang="en-US"/>
        </a:p>
      </dgm:t>
    </dgm:pt>
    <dgm:pt modelId="{87C477C2-0622-4BC4-BB68-8E7965021C50}" type="sibTrans" cxnId="{DCFEA1FA-1811-4552-9CDA-DAA40EC7A981}">
      <dgm:prSet/>
      <dgm:spPr/>
      <dgm:t>
        <a:bodyPr/>
        <a:lstStyle/>
        <a:p>
          <a:endParaRPr lang="en-US"/>
        </a:p>
      </dgm:t>
    </dgm:pt>
    <dgm:pt modelId="{54582431-807A-4072-9F75-447FF0ADDF7C}" type="pres">
      <dgm:prSet presAssocID="{E35F4580-0AD3-4ABB-AA7F-C85F7F7C8690}" presName="root" presStyleCnt="0">
        <dgm:presLayoutVars>
          <dgm:dir/>
          <dgm:resizeHandles val="exact"/>
        </dgm:presLayoutVars>
      </dgm:prSet>
      <dgm:spPr/>
    </dgm:pt>
    <dgm:pt modelId="{2C29EC53-ADEA-42A4-AF18-43D705B3269B}" type="pres">
      <dgm:prSet presAssocID="{7482CB53-8B28-4055-8734-05A1BC9A77D9}" presName="compNode" presStyleCnt="0"/>
      <dgm:spPr/>
    </dgm:pt>
    <dgm:pt modelId="{B38B6C82-0D76-4F75-BD60-4D4CAD132FA2}" type="pres">
      <dgm:prSet presAssocID="{7482CB53-8B28-4055-8734-05A1BC9A77D9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ork and knife"/>
        </a:ext>
      </dgm:extLst>
    </dgm:pt>
    <dgm:pt modelId="{83DFF9CE-62E1-4433-B143-BE1B8E52A8DD}" type="pres">
      <dgm:prSet presAssocID="{7482CB53-8B28-4055-8734-05A1BC9A77D9}" presName="spaceRect" presStyleCnt="0"/>
      <dgm:spPr/>
    </dgm:pt>
    <dgm:pt modelId="{38DA3290-5EBB-435F-9AD5-46C9B6F23520}" type="pres">
      <dgm:prSet presAssocID="{7482CB53-8B28-4055-8734-05A1BC9A77D9}" presName="textRect" presStyleLbl="revTx" presStyleIdx="0" presStyleCnt="6">
        <dgm:presLayoutVars>
          <dgm:chMax val="1"/>
          <dgm:chPref val="1"/>
        </dgm:presLayoutVars>
      </dgm:prSet>
      <dgm:spPr/>
    </dgm:pt>
    <dgm:pt modelId="{C1170EF7-8299-4399-9540-6FBCA7903602}" type="pres">
      <dgm:prSet presAssocID="{385920D7-BF8C-4DB5-A12E-D0EB9873BC48}" presName="sibTrans" presStyleCnt="0"/>
      <dgm:spPr/>
    </dgm:pt>
    <dgm:pt modelId="{92AAAB14-8FA6-451F-BA19-9E2CD5BF8CD4}" type="pres">
      <dgm:prSet presAssocID="{EEE219CD-1238-4BE3-9ACA-E625BBD0BFCB}" presName="compNode" presStyleCnt="0"/>
      <dgm:spPr/>
    </dgm:pt>
    <dgm:pt modelId="{C3E1D28C-94C1-474B-A3BA-E7A2FF220749}" type="pres">
      <dgm:prSet presAssocID="{EEE219CD-1238-4BE3-9ACA-E625BBD0BFCB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BA1500E9-E51A-4F8C-AEFC-F6CC6CC60EEF}" type="pres">
      <dgm:prSet presAssocID="{EEE219CD-1238-4BE3-9ACA-E625BBD0BFCB}" presName="spaceRect" presStyleCnt="0"/>
      <dgm:spPr/>
    </dgm:pt>
    <dgm:pt modelId="{992A2A71-2D9A-439D-BBF4-1B4A81CCA26C}" type="pres">
      <dgm:prSet presAssocID="{EEE219CD-1238-4BE3-9ACA-E625BBD0BFCB}" presName="textRect" presStyleLbl="revTx" presStyleIdx="1" presStyleCnt="6">
        <dgm:presLayoutVars>
          <dgm:chMax val="1"/>
          <dgm:chPref val="1"/>
        </dgm:presLayoutVars>
      </dgm:prSet>
      <dgm:spPr/>
    </dgm:pt>
    <dgm:pt modelId="{91BB92C3-BDD6-473C-AACD-9369683292BE}" type="pres">
      <dgm:prSet presAssocID="{58EDE10D-B8D5-4E39-92C2-15757CF9CC6D}" presName="sibTrans" presStyleCnt="0"/>
      <dgm:spPr/>
    </dgm:pt>
    <dgm:pt modelId="{59F2CD64-876E-4994-A367-4005577DD950}" type="pres">
      <dgm:prSet presAssocID="{5E115CF9-2E35-4B58-AD54-7FB34B870E03}" presName="compNode" presStyleCnt="0"/>
      <dgm:spPr/>
    </dgm:pt>
    <dgm:pt modelId="{19F8CDAB-18DD-4D6F-ABA8-15D14EC6D022}" type="pres">
      <dgm:prSet presAssocID="{5E115CF9-2E35-4B58-AD54-7FB34B870E03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5DB65FBE-05E8-48DD-B399-E3A2A04E88E6}" type="pres">
      <dgm:prSet presAssocID="{5E115CF9-2E35-4B58-AD54-7FB34B870E03}" presName="spaceRect" presStyleCnt="0"/>
      <dgm:spPr/>
    </dgm:pt>
    <dgm:pt modelId="{CA883C65-CDC7-47A7-8E11-019E23AB27AF}" type="pres">
      <dgm:prSet presAssocID="{5E115CF9-2E35-4B58-AD54-7FB34B870E03}" presName="textRect" presStyleLbl="revTx" presStyleIdx="2" presStyleCnt="6">
        <dgm:presLayoutVars>
          <dgm:chMax val="1"/>
          <dgm:chPref val="1"/>
        </dgm:presLayoutVars>
      </dgm:prSet>
      <dgm:spPr/>
    </dgm:pt>
    <dgm:pt modelId="{478294FD-4085-4A9E-9CA1-5865517C70B5}" type="pres">
      <dgm:prSet presAssocID="{75D8A8F1-55C1-4ACA-AB7D-732A89162070}" presName="sibTrans" presStyleCnt="0"/>
      <dgm:spPr/>
    </dgm:pt>
    <dgm:pt modelId="{F3A4B436-5DA5-4477-8275-B9F520E63D46}" type="pres">
      <dgm:prSet presAssocID="{4021DB49-0514-42D6-B588-CBD6AABE7D90}" presName="compNode" presStyleCnt="0"/>
      <dgm:spPr/>
    </dgm:pt>
    <dgm:pt modelId="{23B2F07E-54AD-4773-ABF5-32DCC4DA55B9}" type="pres">
      <dgm:prSet presAssocID="{4021DB49-0514-42D6-B588-CBD6AABE7D90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DBAE4EFD-F1F9-4D4D-93BE-83C36EE44A9C}" type="pres">
      <dgm:prSet presAssocID="{4021DB49-0514-42D6-B588-CBD6AABE7D90}" presName="spaceRect" presStyleCnt="0"/>
      <dgm:spPr/>
    </dgm:pt>
    <dgm:pt modelId="{773581D5-9B76-4C3D-885E-D7952A34725E}" type="pres">
      <dgm:prSet presAssocID="{4021DB49-0514-42D6-B588-CBD6AABE7D90}" presName="textRect" presStyleLbl="revTx" presStyleIdx="3" presStyleCnt="6">
        <dgm:presLayoutVars>
          <dgm:chMax val="1"/>
          <dgm:chPref val="1"/>
        </dgm:presLayoutVars>
      </dgm:prSet>
      <dgm:spPr/>
    </dgm:pt>
    <dgm:pt modelId="{E346AD72-AD17-460C-9ECB-407BBDF8896D}" type="pres">
      <dgm:prSet presAssocID="{AE232F41-56E8-4D3C-AC6A-A7258168C425}" presName="sibTrans" presStyleCnt="0"/>
      <dgm:spPr/>
    </dgm:pt>
    <dgm:pt modelId="{53E6BC69-1EDB-4618-AA18-6C849842104D}" type="pres">
      <dgm:prSet presAssocID="{EB45BB40-0017-45A5-B7EF-CE7F35536923}" presName="compNode" presStyleCnt="0"/>
      <dgm:spPr/>
    </dgm:pt>
    <dgm:pt modelId="{E449A007-F150-47EC-9FB9-129C8924BB3C}" type="pres">
      <dgm:prSet presAssocID="{EB45BB40-0017-45A5-B7EF-CE7F35536923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dical"/>
        </a:ext>
      </dgm:extLst>
    </dgm:pt>
    <dgm:pt modelId="{D9EAF54B-5689-4E05-B304-A293B1CEEAC6}" type="pres">
      <dgm:prSet presAssocID="{EB45BB40-0017-45A5-B7EF-CE7F35536923}" presName="spaceRect" presStyleCnt="0"/>
      <dgm:spPr/>
    </dgm:pt>
    <dgm:pt modelId="{1D24ED01-AA57-4233-A7A2-7F648BBD82C4}" type="pres">
      <dgm:prSet presAssocID="{EB45BB40-0017-45A5-B7EF-CE7F35536923}" presName="textRect" presStyleLbl="revTx" presStyleIdx="4" presStyleCnt="6">
        <dgm:presLayoutVars>
          <dgm:chMax val="1"/>
          <dgm:chPref val="1"/>
        </dgm:presLayoutVars>
      </dgm:prSet>
      <dgm:spPr/>
    </dgm:pt>
    <dgm:pt modelId="{502EAFAB-64D4-49AA-B789-EBBFA099D9A5}" type="pres">
      <dgm:prSet presAssocID="{B78D3DE4-5D6D-4AAD-B219-5DA9154D1315}" presName="sibTrans" presStyleCnt="0"/>
      <dgm:spPr/>
    </dgm:pt>
    <dgm:pt modelId="{C99F96FF-9F8A-47DF-A115-F90E1E16F07E}" type="pres">
      <dgm:prSet presAssocID="{65FA0B7B-1827-4FF6-AC27-0DBBBE2D9B7C}" presName="compNode" presStyleCnt="0"/>
      <dgm:spPr/>
    </dgm:pt>
    <dgm:pt modelId="{4EA8D797-6F15-448D-9151-9AA204C87066}" type="pres">
      <dgm:prSet presAssocID="{65FA0B7B-1827-4FF6-AC27-0DBBBE2D9B7C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B635A5B5-4744-4B9A-8167-78590AAB3D61}" type="pres">
      <dgm:prSet presAssocID="{65FA0B7B-1827-4FF6-AC27-0DBBBE2D9B7C}" presName="spaceRect" presStyleCnt="0"/>
      <dgm:spPr/>
    </dgm:pt>
    <dgm:pt modelId="{1C9FE0E4-952D-46BD-983C-9AF3C18E1339}" type="pres">
      <dgm:prSet presAssocID="{65FA0B7B-1827-4FF6-AC27-0DBBBE2D9B7C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08390100-2186-4C1E-9634-8F1C9753B7D2}" srcId="{E35F4580-0AD3-4ABB-AA7F-C85F7F7C8690}" destId="{7482CB53-8B28-4055-8734-05A1BC9A77D9}" srcOrd="0" destOrd="0" parTransId="{242EAC8C-1BDF-430D-BC2D-50F6AFB18938}" sibTransId="{385920D7-BF8C-4DB5-A12E-D0EB9873BC48}"/>
    <dgm:cxn modelId="{B9095129-6CD6-4BFD-BB2D-8B18FC735B9D}" type="presOf" srcId="{5E115CF9-2E35-4B58-AD54-7FB34B870E03}" destId="{CA883C65-CDC7-47A7-8E11-019E23AB27AF}" srcOrd="0" destOrd="0" presId="urn:microsoft.com/office/officeart/2018/2/layout/IconLabelList"/>
    <dgm:cxn modelId="{85ACDB2E-4061-4362-8D6E-250F3B2CA927}" type="presOf" srcId="{7482CB53-8B28-4055-8734-05A1BC9A77D9}" destId="{38DA3290-5EBB-435F-9AD5-46C9B6F23520}" srcOrd="0" destOrd="0" presId="urn:microsoft.com/office/officeart/2018/2/layout/IconLabelList"/>
    <dgm:cxn modelId="{E961D331-2F97-4FC1-8B53-93F239EDBC59}" type="presOf" srcId="{E35F4580-0AD3-4ABB-AA7F-C85F7F7C8690}" destId="{54582431-807A-4072-9F75-447FF0ADDF7C}" srcOrd="0" destOrd="0" presId="urn:microsoft.com/office/officeart/2018/2/layout/IconLabelList"/>
    <dgm:cxn modelId="{93C5F93A-F997-4464-8C16-D1B61D15290E}" type="presOf" srcId="{65FA0B7B-1827-4FF6-AC27-0DBBBE2D9B7C}" destId="{1C9FE0E4-952D-46BD-983C-9AF3C18E1339}" srcOrd="0" destOrd="0" presId="urn:microsoft.com/office/officeart/2018/2/layout/IconLabelList"/>
    <dgm:cxn modelId="{D0E2F840-5DF4-4DEA-80EC-ECCA2FA3B755}" type="presOf" srcId="{4021DB49-0514-42D6-B588-CBD6AABE7D90}" destId="{773581D5-9B76-4C3D-885E-D7952A34725E}" srcOrd="0" destOrd="0" presId="urn:microsoft.com/office/officeart/2018/2/layout/IconLabelList"/>
    <dgm:cxn modelId="{011B7567-7CE6-4928-93B2-11FCB7280EC6}" srcId="{E35F4580-0AD3-4ABB-AA7F-C85F7F7C8690}" destId="{4021DB49-0514-42D6-B588-CBD6AABE7D90}" srcOrd="3" destOrd="0" parTransId="{AB28D58B-EE4D-4618-92B2-0E81B01C334A}" sibTransId="{AE232F41-56E8-4D3C-AC6A-A7258168C425}"/>
    <dgm:cxn modelId="{69461649-93A0-4BE7-9E73-FF16CCB51419}" srcId="{E35F4580-0AD3-4ABB-AA7F-C85F7F7C8690}" destId="{EB45BB40-0017-45A5-B7EF-CE7F35536923}" srcOrd="4" destOrd="0" parTransId="{D7C99577-F4A3-484C-8054-1AB287DFA7E1}" sibTransId="{B78D3DE4-5D6D-4AAD-B219-5DA9154D1315}"/>
    <dgm:cxn modelId="{4F173C4F-7CB2-489A-B9F6-C88CB40AD40E}" srcId="{E35F4580-0AD3-4ABB-AA7F-C85F7F7C8690}" destId="{5E115CF9-2E35-4B58-AD54-7FB34B870E03}" srcOrd="2" destOrd="0" parTransId="{5ADF71DA-E80F-428E-9852-AB79CD97B39A}" sibTransId="{75D8A8F1-55C1-4ACA-AB7D-732A89162070}"/>
    <dgm:cxn modelId="{747F4354-2E8F-45E6-839A-635BF56E4F3C}" type="presOf" srcId="{EB45BB40-0017-45A5-B7EF-CE7F35536923}" destId="{1D24ED01-AA57-4233-A7A2-7F648BBD82C4}" srcOrd="0" destOrd="0" presId="urn:microsoft.com/office/officeart/2018/2/layout/IconLabelList"/>
    <dgm:cxn modelId="{D98AA978-0111-449D-AC44-39552F1AF487}" type="presOf" srcId="{EEE219CD-1238-4BE3-9ACA-E625BBD0BFCB}" destId="{992A2A71-2D9A-439D-BBF4-1B4A81CCA26C}" srcOrd="0" destOrd="0" presId="urn:microsoft.com/office/officeart/2018/2/layout/IconLabelList"/>
    <dgm:cxn modelId="{DCFEA1FA-1811-4552-9CDA-DAA40EC7A981}" srcId="{E35F4580-0AD3-4ABB-AA7F-C85F7F7C8690}" destId="{65FA0B7B-1827-4FF6-AC27-0DBBBE2D9B7C}" srcOrd="5" destOrd="0" parTransId="{D4439D94-7CAE-486F-9729-0ABBB93BCBDD}" sibTransId="{87C477C2-0622-4BC4-BB68-8E7965021C50}"/>
    <dgm:cxn modelId="{7E3AD5FB-ED23-4C09-9AC6-2F7C96842EA7}" srcId="{E35F4580-0AD3-4ABB-AA7F-C85F7F7C8690}" destId="{EEE219CD-1238-4BE3-9ACA-E625BBD0BFCB}" srcOrd="1" destOrd="0" parTransId="{EEA8FFF1-51AF-43AD-9950-FC317E640CA9}" sibTransId="{58EDE10D-B8D5-4E39-92C2-15757CF9CC6D}"/>
    <dgm:cxn modelId="{20324F84-9B98-49F4-8C68-4B99A7659BBA}" type="presParOf" srcId="{54582431-807A-4072-9F75-447FF0ADDF7C}" destId="{2C29EC53-ADEA-42A4-AF18-43D705B3269B}" srcOrd="0" destOrd="0" presId="urn:microsoft.com/office/officeart/2018/2/layout/IconLabelList"/>
    <dgm:cxn modelId="{C83517B6-DEFC-44F0-9ED7-C2445E30E4EA}" type="presParOf" srcId="{2C29EC53-ADEA-42A4-AF18-43D705B3269B}" destId="{B38B6C82-0D76-4F75-BD60-4D4CAD132FA2}" srcOrd="0" destOrd="0" presId="urn:microsoft.com/office/officeart/2018/2/layout/IconLabelList"/>
    <dgm:cxn modelId="{83840814-AADD-4D8B-A51C-A92D188DE259}" type="presParOf" srcId="{2C29EC53-ADEA-42A4-AF18-43D705B3269B}" destId="{83DFF9CE-62E1-4433-B143-BE1B8E52A8DD}" srcOrd="1" destOrd="0" presId="urn:microsoft.com/office/officeart/2018/2/layout/IconLabelList"/>
    <dgm:cxn modelId="{4664A688-75CA-4E1A-90EA-31804D5AD38B}" type="presParOf" srcId="{2C29EC53-ADEA-42A4-AF18-43D705B3269B}" destId="{38DA3290-5EBB-435F-9AD5-46C9B6F23520}" srcOrd="2" destOrd="0" presId="urn:microsoft.com/office/officeart/2018/2/layout/IconLabelList"/>
    <dgm:cxn modelId="{2C4A5627-D719-4954-B4EE-5ADB1994BE61}" type="presParOf" srcId="{54582431-807A-4072-9F75-447FF0ADDF7C}" destId="{C1170EF7-8299-4399-9540-6FBCA7903602}" srcOrd="1" destOrd="0" presId="urn:microsoft.com/office/officeart/2018/2/layout/IconLabelList"/>
    <dgm:cxn modelId="{D662AA78-D417-4EE4-BEE9-78AA0C1D5776}" type="presParOf" srcId="{54582431-807A-4072-9F75-447FF0ADDF7C}" destId="{92AAAB14-8FA6-451F-BA19-9E2CD5BF8CD4}" srcOrd="2" destOrd="0" presId="urn:microsoft.com/office/officeart/2018/2/layout/IconLabelList"/>
    <dgm:cxn modelId="{A7AA5D29-0FFD-4750-9C80-6B49AEA4984A}" type="presParOf" srcId="{92AAAB14-8FA6-451F-BA19-9E2CD5BF8CD4}" destId="{C3E1D28C-94C1-474B-A3BA-E7A2FF220749}" srcOrd="0" destOrd="0" presId="urn:microsoft.com/office/officeart/2018/2/layout/IconLabelList"/>
    <dgm:cxn modelId="{44D4E20D-2810-4476-9DD1-5640080EAC61}" type="presParOf" srcId="{92AAAB14-8FA6-451F-BA19-9E2CD5BF8CD4}" destId="{BA1500E9-E51A-4F8C-AEFC-F6CC6CC60EEF}" srcOrd="1" destOrd="0" presId="urn:microsoft.com/office/officeart/2018/2/layout/IconLabelList"/>
    <dgm:cxn modelId="{8DFF5F0F-4EA6-4DCB-A64F-882A18620712}" type="presParOf" srcId="{92AAAB14-8FA6-451F-BA19-9E2CD5BF8CD4}" destId="{992A2A71-2D9A-439D-BBF4-1B4A81CCA26C}" srcOrd="2" destOrd="0" presId="urn:microsoft.com/office/officeart/2018/2/layout/IconLabelList"/>
    <dgm:cxn modelId="{FC6E4465-BDDD-475D-AD5D-108F7B706DCF}" type="presParOf" srcId="{54582431-807A-4072-9F75-447FF0ADDF7C}" destId="{91BB92C3-BDD6-473C-AACD-9369683292BE}" srcOrd="3" destOrd="0" presId="urn:microsoft.com/office/officeart/2018/2/layout/IconLabelList"/>
    <dgm:cxn modelId="{75CA17C1-5B2B-4F4C-8E8F-CC5449AAC2D0}" type="presParOf" srcId="{54582431-807A-4072-9F75-447FF0ADDF7C}" destId="{59F2CD64-876E-4994-A367-4005577DD950}" srcOrd="4" destOrd="0" presId="urn:microsoft.com/office/officeart/2018/2/layout/IconLabelList"/>
    <dgm:cxn modelId="{3BE3FF3A-99A5-47D2-89BB-DBCBC6829674}" type="presParOf" srcId="{59F2CD64-876E-4994-A367-4005577DD950}" destId="{19F8CDAB-18DD-4D6F-ABA8-15D14EC6D022}" srcOrd="0" destOrd="0" presId="urn:microsoft.com/office/officeart/2018/2/layout/IconLabelList"/>
    <dgm:cxn modelId="{49A0D5A5-9C3A-4C26-913A-7F5654A1C206}" type="presParOf" srcId="{59F2CD64-876E-4994-A367-4005577DD950}" destId="{5DB65FBE-05E8-48DD-B399-E3A2A04E88E6}" srcOrd="1" destOrd="0" presId="urn:microsoft.com/office/officeart/2018/2/layout/IconLabelList"/>
    <dgm:cxn modelId="{1F172E37-65ED-42DB-AD64-871C8AD46C08}" type="presParOf" srcId="{59F2CD64-876E-4994-A367-4005577DD950}" destId="{CA883C65-CDC7-47A7-8E11-019E23AB27AF}" srcOrd="2" destOrd="0" presId="urn:microsoft.com/office/officeart/2018/2/layout/IconLabelList"/>
    <dgm:cxn modelId="{23DE559B-0004-4880-941F-D2BFCA5F0E65}" type="presParOf" srcId="{54582431-807A-4072-9F75-447FF0ADDF7C}" destId="{478294FD-4085-4A9E-9CA1-5865517C70B5}" srcOrd="5" destOrd="0" presId="urn:microsoft.com/office/officeart/2018/2/layout/IconLabelList"/>
    <dgm:cxn modelId="{F51F520A-231D-463A-AA36-8984C1D6E5E3}" type="presParOf" srcId="{54582431-807A-4072-9F75-447FF0ADDF7C}" destId="{F3A4B436-5DA5-4477-8275-B9F520E63D46}" srcOrd="6" destOrd="0" presId="urn:microsoft.com/office/officeart/2018/2/layout/IconLabelList"/>
    <dgm:cxn modelId="{96B0F1C0-902F-42B4-B0FC-A19ED4DEA1F4}" type="presParOf" srcId="{F3A4B436-5DA5-4477-8275-B9F520E63D46}" destId="{23B2F07E-54AD-4773-ABF5-32DCC4DA55B9}" srcOrd="0" destOrd="0" presId="urn:microsoft.com/office/officeart/2018/2/layout/IconLabelList"/>
    <dgm:cxn modelId="{EEBDA65B-3A27-4770-A39C-B719D7DB4819}" type="presParOf" srcId="{F3A4B436-5DA5-4477-8275-B9F520E63D46}" destId="{DBAE4EFD-F1F9-4D4D-93BE-83C36EE44A9C}" srcOrd="1" destOrd="0" presId="urn:microsoft.com/office/officeart/2018/2/layout/IconLabelList"/>
    <dgm:cxn modelId="{12B029AF-19D9-4D61-9894-F2050B956A05}" type="presParOf" srcId="{F3A4B436-5DA5-4477-8275-B9F520E63D46}" destId="{773581D5-9B76-4C3D-885E-D7952A34725E}" srcOrd="2" destOrd="0" presId="urn:microsoft.com/office/officeart/2018/2/layout/IconLabelList"/>
    <dgm:cxn modelId="{21F050CF-BB5A-454E-B73C-F1A2C2960367}" type="presParOf" srcId="{54582431-807A-4072-9F75-447FF0ADDF7C}" destId="{E346AD72-AD17-460C-9ECB-407BBDF8896D}" srcOrd="7" destOrd="0" presId="urn:microsoft.com/office/officeart/2018/2/layout/IconLabelList"/>
    <dgm:cxn modelId="{22E2E2DE-67AB-4EA5-9DC5-0CA0565F7D33}" type="presParOf" srcId="{54582431-807A-4072-9F75-447FF0ADDF7C}" destId="{53E6BC69-1EDB-4618-AA18-6C849842104D}" srcOrd="8" destOrd="0" presId="urn:microsoft.com/office/officeart/2018/2/layout/IconLabelList"/>
    <dgm:cxn modelId="{FA18C9B1-8084-4CE3-9286-A8EEB18C2357}" type="presParOf" srcId="{53E6BC69-1EDB-4618-AA18-6C849842104D}" destId="{E449A007-F150-47EC-9FB9-129C8924BB3C}" srcOrd="0" destOrd="0" presId="urn:microsoft.com/office/officeart/2018/2/layout/IconLabelList"/>
    <dgm:cxn modelId="{61841A0F-5494-41D3-8DAC-9EAF9D9B8993}" type="presParOf" srcId="{53E6BC69-1EDB-4618-AA18-6C849842104D}" destId="{D9EAF54B-5689-4E05-B304-A293B1CEEAC6}" srcOrd="1" destOrd="0" presId="urn:microsoft.com/office/officeart/2018/2/layout/IconLabelList"/>
    <dgm:cxn modelId="{B310CC9A-CA3A-4819-882D-BB008C226D94}" type="presParOf" srcId="{53E6BC69-1EDB-4618-AA18-6C849842104D}" destId="{1D24ED01-AA57-4233-A7A2-7F648BBD82C4}" srcOrd="2" destOrd="0" presId="urn:microsoft.com/office/officeart/2018/2/layout/IconLabelList"/>
    <dgm:cxn modelId="{E329DC44-7000-4C93-A4F2-6F8918FF2357}" type="presParOf" srcId="{54582431-807A-4072-9F75-447FF0ADDF7C}" destId="{502EAFAB-64D4-49AA-B789-EBBFA099D9A5}" srcOrd="9" destOrd="0" presId="urn:microsoft.com/office/officeart/2018/2/layout/IconLabelList"/>
    <dgm:cxn modelId="{4E7B8DDB-5136-4A9A-BB39-A4EA5160BB83}" type="presParOf" srcId="{54582431-807A-4072-9F75-447FF0ADDF7C}" destId="{C99F96FF-9F8A-47DF-A115-F90E1E16F07E}" srcOrd="10" destOrd="0" presId="urn:microsoft.com/office/officeart/2018/2/layout/IconLabelList"/>
    <dgm:cxn modelId="{F277A5A2-93B6-4905-9484-9AB4CD15BA02}" type="presParOf" srcId="{C99F96FF-9F8A-47DF-A115-F90E1E16F07E}" destId="{4EA8D797-6F15-448D-9151-9AA204C87066}" srcOrd="0" destOrd="0" presId="urn:microsoft.com/office/officeart/2018/2/layout/IconLabelList"/>
    <dgm:cxn modelId="{61251276-955E-4CF8-9588-5F263BBFA74A}" type="presParOf" srcId="{C99F96FF-9F8A-47DF-A115-F90E1E16F07E}" destId="{B635A5B5-4744-4B9A-8167-78590AAB3D61}" srcOrd="1" destOrd="0" presId="urn:microsoft.com/office/officeart/2018/2/layout/IconLabelList"/>
    <dgm:cxn modelId="{92C0C82F-7771-4086-B9CE-FA1A436496C0}" type="presParOf" srcId="{C99F96FF-9F8A-47DF-A115-F90E1E16F07E}" destId="{1C9FE0E4-952D-46BD-983C-9AF3C18E1339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18409C-ED9D-4E1A-A554-C02420B72C23}">
      <dsp:nvSpPr>
        <dsp:cNvPr id="0" name=""/>
        <dsp:cNvSpPr/>
      </dsp:nvSpPr>
      <dsp:spPr>
        <a:xfrm>
          <a:off x="2965" y="90929"/>
          <a:ext cx="1782979" cy="57910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D35E1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Race/ethnicity</a:t>
          </a:r>
        </a:p>
      </dsp:txBody>
      <dsp:txXfrm>
        <a:off x="2965" y="90929"/>
        <a:ext cx="1782979" cy="579108"/>
      </dsp:txXfrm>
    </dsp:sp>
    <dsp:sp modelId="{6F73A131-D734-4028-B0A8-E2899B0B3526}">
      <dsp:nvSpPr>
        <dsp:cNvPr id="0" name=""/>
        <dsp:cNvSpPr/>
      </dsp:nvSpPr>
      <dsp:spPr>
        <a:xfrm>
          <a:off x="2965" y="670038"/>
          <a:ext cx="1782979" cy="2503439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D35E13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Racial and ethnic minorities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1600" kern="1200" dirty="0"/>
            <a:t>Higher in Hispanic men&gt;75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1600" kern="1200" dirty="0"/>
            <a:t>Higher in non-Hispanic black women</a:t>
          </a:r>
        </a:p>
      </dsp:txBody>
      <dsp:txXfrm>
        <a:off x="2965" y="670038"/>
        <a:ext cx="1782979" cy="2503439"/>
      </dsp:txXfrm>
    </dsp:sp>
    <dsp:sp modelId="{7D9300CF-B9AA-451B-AD8E-BA9A0FBE88AC}">
      <dsp:nvSpPr>
        <dsp:cNvPr id="0" name=""/>
        <dsp:cNvSpPr/>
      </dsp:nvSpPr>
      <dsp:spPr>
        <a:xfrm>
          <a:off x="2035561" y="90929"/>
          <a:ext cx="1782979" cy="57910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D35E1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Gender</a:t>
          </a:r>
        </a:p>
      </dsp:txBody>
      <dsp:txXfrm>
        <a:off x="2035561" y="90929"/>
        <a:ext cx="1782979" cy="579108"/>
      </dsp:txXfrm>
    </dsp:sp>
    <dsp:sp modelId="{38E0B4E6-9683-4366-875C-6095FE7E653C}">
      <dsp:nvSpPr>
        <dsp:cNvPr id="0" name=""/>
        <dsp:cNvSpPr/>
      </dsp:nvSpPr>
      <dsp:spPr>
        <a:xfrm>
          <a:off x="2035561" y="670038"/>
          <a:ext cx="1782979" cy="2503439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D35E13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Higher in women than men </a:t>
          </a:r>
        </a:p>
      </dsp:txBody>
      <dsp:txXfrm>
        <a:off x="2035561" y="670038"/>
        <a:ext cx="1782979" cy="2503439"/>
      </dsp:txXfrm>
    </dsp:sp>
    <dsp:sp modelId="{515EC3DD-2638-4824-8178-A797280E195F}">
      <dsp:nvSpPr>
        <dsp:cNvPr id="0" name=""/>
        <dsp:cNvSpPr/>
      </dsp:nvSpPr>
      <dsp:spPr>
        <a:xfrm>
          <a:off x="4068158" y="90929"/>
          <a:ext cx="1782979" cy="57910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D35E1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Rural/Urban</a:t>
          </a:r>
        </a:p>
      </dsp:txBody>
      <dsp:txXfrm>
        <a:off x="4068158" y="90929"/>
        <a:ext cx="1782979" cy="579108"/>
      </dsp:txXfrm>
    </dsp:sp>
    <dsp:sp modelId="{C9BF3F8E-551F-45C2-93AF-66C2A82AEBAF}">
      <dsp:nvSpPr>
        <dsp:cNvPr id="0" name=""/>
        <dsp:cNvSpPr/>
      </dsp:nvSpPr>
      <dsp:spPr>
        <a:xfrm>
          <a:off x="4068158" y="670038"/>
          <a:ext cx="1782979" cy="2503439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D35E13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Higher in rural</a:t>
          </a:r>
        </a:p>
      </dsp:txBody>
      <dsp:txXfrm>
        <a:off x="4068158" y="670038"/>
        <a:ext cx="1782979" cy="2503439"/>
      </dsp:txXfrm>
    </dsp:sp>
    <dsp:sp modelId="{0CDBD226-E4DE-4A3A-988D-48E20AF4F3B1}">
      <dsp:nvSpPr>
        <dsp:cNvPr id="0" name=""/>
        <dsp:cNvSpPr/>
      </dsp:nvSpPr>
      <dsp:spPr>
        <a:xfrm>
          <a:off x="6100755" y="90929"/>
          <a:ext cx="1782979" cy="57910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D35E1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Socio-economic status</a:t>
          </a:r>
        </a:p>
      </dsp:txBody>
      <dsp:txXfrm>
        <a:off x="6100755" y="90929"/>
        <a:ext cx="1782979" cy="579108"/>
      </dsp:txXfrm>
    </dsp:sp>
    <dsp:sp modelId="{97158CF4-0055-43AB-B526-4BE21F8EA87C}">
      <dsp:nvSpPr>
        <dsp:cNvPr id="0" name=""/>
        <dsp:cNvSpPr/>
      </dsp:nvSpPr>
      <dsp:spPr>
        <a:xfrm>
          <a:off x="6100755" y="670038"/>
          <a:ext cx="1782979" cy="2503439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D35E13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+mn-lt"/>
            </a:rPr>
            <a:t>Low Income (Low SES)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+mn-lt"/>
            </a:rPr>
            <a:t>Over 10-yr period: Increase in food insecurity from </a:t>
          </a:r>
          <a:r>
            <a:rPr lang="en-US" sz="1600" b="0" i="0" kern="1200" dirty="0">
              <a:effectLst/>
              <a:latin typeface="+mn-lt"/>
            </a:rPr>
            <a:t>5.5% to 12.4% (2007 to 2016) </a:t>
          </a:r>
          <a:r>
            <a:rPr lang="en-US" sz="1600" kern="1200" dirty="0">
              <a:solidFill>
                <a:srgbClr val="D35E13"/>
              </a:solidFill>
              <a:latin typeface="+mn-lt"/>
            </a:rPr>
            <a:t>(Cindy, W JAGS, 2021)</a:t>
          </a:r>
        </a:p>
      </dsp:txBody>
      <dsp:txXfrm>
        <a:off x="6100755" y="670038"/>
        <a:ext cx="1782979" cy="25034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C39CD9-C91F-43F2-898E-C950CFA1A2D6}">
      <dsp:nvSpPr>
        <dsp:cNvPr id="0" name=""/>
        <dsp:cNvSpPr/>
      </dsp:nvSpPr>
      <dsp:spPr>
        <a:xfrm>
          <a:off x="0" y="414"/>
          <a:ext cx="7467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A87781-9E73-49D2-A6B4-27853C505BA8}">
      <dsp:nvSpPr>
        <dsp:cNvPr id="0" name=""/>
        <dsp:cNvSpPr/>
      </dsp:nvSpPr>
      <dsp:spPr>
        <a:xfrm>
          <a:off x="0" y="414"/>
          <a:ext cx="7467600" cy="678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Multimorbidity </a:t>
          </a:r>
        </a:p>
      </dsp:txBody>
      <dsp:txXfrm>
        <a:off x="0" y="414"/>
        <a:ext cx="7467600" cy="678728"/>
      </dsp:txXfrm>
    </dsp:sp>
    <dsp:sp modelId="{D938CCFA-60B7-4445-9E68-9C0A1247345A}">
      <dsp:nvSpPr>
        <dsp:cNvPr id="0" name=""/>
        <dsp:cNvSpPr/>
      </dsp:nvSpPr>
      <dsp:spPr>
        <a:xfrm>
          <a:off x="0" y="679143"/>
          <a:ext cx="7467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53C797-8F38-4333-BF71-5F528F24B65F}">
      <dsp:nvSpPr>
        <dsp:cNvPr id="0" name=""/>
        <dsp:cNvSpPr/>
      </dsp:nvSpPr>
      <dsp:spPr>
        <a:xfrm>
          <a:off x="0" y="679143"/>
          <a:ext cx="7467600" cy="678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Impaired physical function</a:t>
          </a:r>
        </a:p>
      </dsp:txBody>
      <dsp:txXfrm>
        <a:off x="0" y="679143"/>
        <a:ext cx="7467600" cy="678728"/>
      </dsp:txXfrm>
    </dsp:sp>
    <dsp:sp modelId="{23F8AC98-905A-430F-9966-1AF91332DA21}">
      <dsp:nvSpPr>
        <dsp:cNvPr id="0" name=""/>
        <dsp:cNvSpPr/>
      </dsp:nvSpPr>
      <dsp:spPr>
        <a:xfrm>
          <a:off x="0" y="1357871"/>
          <a:ext cx="7467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85B161-A099-43C9-BF67-04C2222ECD2D}">
      <dsp:nvSpPr>
        <dsp:cNvPr id="0" name=""/>
        <dsp:cNvSpPr/>
      </dsp:nvSpPr>
      <dsp:spPr>
        <a:xfrm>
          <a:off x="0" y="1357871"/>
          <a:ext cx="7467600" cy="678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Decreased Health-Related Quality of Life (</a:t>
          </a:r>
          <a:r>
            <a:rPr lang="en-US" sz="2800" kern="1200" dirty="0" err="1"/>
            <a:t>HRQoL</a:t>
          </a:r>
          <a:r>
            <a:rPr lang="en-US" sz="2800" kern="1200" dirty="0"/>
            <a:t>)</a:t>
          </a:r>
        </a:p>
      </dsp:txBody>
      <dsp:txXfrm>
        <a:off x="0" y="1357871"/>
        <a:ext cx="7467600" cy="678728"/>
      </dsp:txXfrm>
    </dsp:sp>
    <dsp:sp modelId="{E80F3C04-C399-4B67-9CCF-B086A85A4E54}">
      <dsp:nvSpPr>
        <dsp:cNvPr id="0" name=""/>
        <dsp:cNvSpPr/>
      </dsp:nvSpPr>
      <dsp:spPr>
        <a:xfrm>
          <a:off x="0" y="2036600"/>
          <a:ext cx="7467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2DDE0A-E9C7-436A-AC03-884F95FCD8BC}">
      <dsp:nvSpPr>
        <dsp:cNvPr id="0" name=""/>
        <dsp:cNvSpPr/>
      </dsp:nvSpPr>
      <dsp:spPr>
        <a:xfrm>
          <a:off x="0" y="2036600"/>
          <a:ext cx="7467600" cy="678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Early institutionalization </a:t>
          </a:r>
        </a:p>
      </dsp:txBody>
      <dsp:txXfrm>
        <a:off x="0" y="2036600"/>
        <a:ext cx="7467600" cy="678728"/>
      </dsp:txXfrm>
    </dsp:sp>
    <dsp:sp modelId="{5BC5DCC1-5919-4E7B-9F3C-CCDC9727CD03}">
      <dsp:nvSpPr>
        <dsp:cNvPr id="0" name=""/>
        <dsp:cNvSpPr/>
      </dsp:nvSpPr>
      <dsp:spPr>
        <a:xfrm>
          <a:off x="0" y="2715328"/>
          <a:ext cx="7467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47D294-646D-4B21-9BC5-7AA12D648653}">
      <dsp:nvSpPr>
        <dsp:cNvPr id="0" name=""/>
        <dsp:cNvSpPr/>
      </dsp:nvSpPr>
      <dsp:spPr>
        <a:xfrm>
          <a:off x="0" y="2715328"/>
          <a:ext cx="7467600" cy="678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Increased mortality</a:t>
          </a:r>
        </a:p>
      </dsp:txBody>
      <dsp:txXfrm>
        <a:off x="0" y="2715328"/>
        <a:ext cx="7467600" cy="6787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CF47FB-5A5D-4606-8D09-B14BB594D540}">
      <dsp:nvSpPr>
        <dsp:cNvPr id="0" name=""/>
        <dsp:cNvSpPr/>
      </dsp:nvSpPr>
      <dsp:spPr>
        <a:xfrm>
          <a:off x="3133388" y="1982059"/>
          <a:ext cx="1543143" cy="973401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Interventions</a:t>
          </a:r>
        </a:p>
      </dsp:txBody>
      <dsp:txXfrm>
        <a:off x="3359376" y="2124610"/>
        <a:ext cx="1091167" cy="688299"/>
      </dsp:txXfrm>
    </dsp:sp>
    <dsp:sp modelId="{53FAC667-8635-4785-A3E1-76B112CAABF8}">
      <dsp:nvSpPr>
        <dsp:cNvPr id="0" name=""/>
        <dsp:cNvSpPr/>
      </dsp:nvSpPr>
      <dsp:spPr>
        <a:xfrm rot="16200000">
          <a:off x="3677545" y="1353954"/>
          <a:ext cx="454829" cy="42378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3741113" y="1502280"/>
        <a:ext cx="327693" cy="254272"/>
      </dsp:txXfrm>
    </dsp:sp>
    <dsp:sp modelId="{9A56E40E-08F5-4F37-81D4-010FDBF164DC}">
      <dsp:nvSpPr>
        <dsp:cNvPr id="0" name=""/>
        <dsp:cNvSpPr/>
      </dsp:nvSpPr>
      <dsp:spPr>
        <a:xfrm>
          <a:off x="3251617" y="2099"/>
          <a:ext cx="1306685" cy="1121792"/>
        </a:xfrm>
        <a:prstGeom prst="ellipse">
          <a:avLst/>
        </a:prstGeom>
        <a:noFill/>
        <a:ln w="25400" cap="flat" cmpd="sng" algn="ctr">
          <a:solidFill>
            <a:scrgbClr r="0" g="0" b="0"/>
          </a:solidFill>
          <a:prstDash val="sysDot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D35E13"/>
              </a:solidFill>
            </a:rPr>
            <a:t>Behavioral</a:t>
          </a:r>
        </a:p>
      </dsp:txBody>
      <dsp:txXfrm>
        <a:off x="3442977" y="166382"/>
        <a:ext cx="923965" cy="793226"/>
      </dsp:txXfrm>
    </dsp:sp>
    <dsp:sp modelId="{D24E8F75-08B8-49BF-B551-C185129C3BCC}">
      <dsp:nvSpPr>
        <dsp:cNvPr id="0" name=""/>
        <dsp:cNvSpPr/>
      </dsp:nvSpPr>
      <dsp:spPr>
        <a:xfrm rot="18900000">
          <a:off x="4370475" y="1608208"/>
          <a:ext cx="366284" cy="42378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386567" y="1731816"/>
        <a:ext cx="256399" cy="254272"/>
      </dsp:txXfrm>
    </dsp:sp>
    <dsp:sp modelId="{5DA16801-9582-4CE3-B994-14CF5A146DC0}">
      <dsp:nvSpPr>
        <dsp:cNvPr id="0" name=""/>
        <dsp:cNvSpPr/>
      </dsp:nvSpPr>
      <dsp:spPr>
        <a:xfrm>
          <a:off x="4604973" y="502731"/>
          <a:ext cx="1295131" cy="123689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 Lifestyle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Dietary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Physical activity</a:t>
          </a:r>
        </a:p>
      </dsp:txBody>
      <dsp:txXfrm>
        <a:off x="4794641" y="683871"/>
        <a:ext cx="915795" cy="874619"/>
      </dsp:txXfrm>
    </dsp:sp>
    <dsp:sp modelId="{2522DDD2-E9B5-44C2-A3BE-D8352AC7E527}">
      <dsp:nvSpPr>
        <dsp:cNvPr id="0" name=""/>
        <dsp:cNvSpPr/>
      </dsp:nvSpPr>
      <dsp:spPr>
        <a:xfrm>
          <a:off x="4802657" y="2256866"/>
          <a:ext cx="303847" cy="42378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802657" y="2341624"/>
        <a:ext cx="212693" cy="254272"/>
      </dsp:txXfrm>
    </dsp:sp>
    <dsp:sp modelId="{70ECAF14-2D9D-4913-A698-4EA45C8B14DD}">
      <dsp:nvSpPr>
        <dsp:cNvPr id="0" name=""/>
        <dsp:cNvSpPr/>
      </dsp:nvSpPr>
      <dsp:spPr>
        <a:xfrm>
          <a:off x="5249829" y="1907864"/>
          <a:ext cx="1121792" cy="112179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Pharmacotherapy</a:t>
          </a:r>
        </a:p>
      </dsp:txBody>
      <dsp:txXfrm>
        <a:off x="5414112" y="2072147"/>
        <a:ext cx="793226" cy="793226"/>
      </dsp:txXfrm>
    </dsp:sp>
    <dsp:sp modelId="{2EB214F8-613B-47DF-8036-E9F72A6FF228}">
      <dsp:nvSpPr>
        <dsp:cNvPr id="0" name=""/>
        <dsp:cNvSpPr/>
      </dsp:nvSpPr>
      <dsp:spPr>
        <a:xfrm rot="2700000">
          <a:off x="4373695" y="2919691"/>
          <a:ext cx="388179" cy="42378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390749" y="2963276"/>
        <a:ext cx="271725" cy="254272"/>
      </dsp:txXfrm>
    </dsp:sp>
    <dsp:sp modelId="{29A151CC-FD50-40BC-AE06-2938E9A332C6}">
      <dsp:nvSpPr>
        <dsp:cNvPr id="0" name=""/>
        <dsp:cNvSpPr/>
      </dsp:nvSpPr>
      <dsp:spPr>
        <a:xfrm>
          <a:off x="4625536" y="3255443"/>
          <a:ext cx="1254006" cy="112179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Bariatric procedures</a:t>
          </a:r>
        </a:p>
      </dsp:txBody>
      <dsp:txXfrm>
        <a:off x="4809181" y="3419726"/>
        <a:ext cx="886716" cy="793226"/>
      </dsp:txXfrm>
    </dsp:sp>
    <dsp:sp modelId="{E3C22178-13EC-4260-9141-A4331286DEB3}">
      <dsp:nvSpPr>
        <dsp:cNvPr id="0" name=""/>
        <dsp:cNvSpPr/>
      </dsp:nvSpPr>
      <dsp:spPr>
        <a:xfrm rot="5400000">
          <a:off x="3677545" y="3159778"/>
          <a:ext cx="454829" cy="42378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3741113" y="3180968"/>
        <a:ext cx="327693" cy="254272"/>
      </dsp:txXfrm>
    </dsp:sp>
    <dsp:sp modelId="{379A72D9-CFCF-46C0-B1C3-EDC009A6281F}">
      <dsp:nvSpPr>
        <dsp:cNvPr id="0" name=""/>
        <dsp:cNvSpPr/>
      </dsp:nvSpPr>
      <dsp:spPr>
        <a:xfrm>
          <a:off x="3310786" y="3813629"/>
          <a:ext cx="1188348" cy="112179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Manage Chronic conditions</a:t>
          </a:r>
          <a:endParaRPr lang="en-US" sz="1400" kern="1200" dirty="0"/>
        </a:p>
      </dsp:txBody>
      <dsp:txXfrm>
        <a:off x="3484816" y="3977912"/>
        <a:ext cx="840288" cy="793226"/>
      </dsp:txXfrm>
    </dsp:sp>
    <dsp:sp modelId="{68AAD815-1D7C-4446-9A9F-4C962D631C58}">
      <dsp:nvSpPr>
        <dsp:cNvPr id="0" name=""/>
        <dsp:cNvSpPr/>
      </dsp:nvSpPr>
      <dsp:spPr>
        <a:xfrm rot="8100000">
          <a:off x="3070308" y="2907132"/>
          <a:ext cx="368770" cy="42378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164737" y="2952776"/>
        <a:ext cx="258139" cy="254272"/>
      </dsp:txXfrm>
    </dsp:sp>
    <dsp:sp modelId="{C6B813B2-875E-44EE-8D62-CDB8D8168E16}">
      <dsp:nvSpPr>
        <dsp:cNvPr id="0" name=""/>
        <dsp:cNvSpPr/>
      </dsp:nvSpPr>
      <dsp:spPr>
        <a:xfrm>
          <a:off x="1831059" y="3255443"/>
          <a:ext cx="1452642" cy="112179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Control Pain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Enable mobility/ function</a:t>
          </a:r>
        </a:p>
      </dsp:txBody>
      <dsp:txXfrm>
        <a:off x="2043793" y="3419726"/>
        <a:ext cx="1027174" cy="793226"/>
      </dsp:txXfrm>
    </dsp:sp>
    <dsp:sp modelId="{4E03464D-A077-4356-B372-55CC6F0858A3}">
      <dsp:nvSpPr>
        <dsp:cNvPr id="0" name=""/>
        <dsp:cNvSpPr/>
      </dsp:nvSpPr>
      <dsp:spPr>
        <a:xfrm rot="10800000">
          <a:off x="2845855" y="2256866"/>
          <a:ext cx="203190" cy="42378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2906812" y="2341624"/>
        <a:ext cx="142233" cy="254272"/>
      </dsp:txXfrm>
    </dsp:sp>
    <dsp:sp modelId="{85D6716E-6C1F-4169-9C54-348F7AEC199F}">
      <dsp:nvSpPr>
        <dsp:cNvPr id="0" name=""/>
        <dsp:cNvSpPr/>
      </dsp:nvSpPr>
      <dsp:spPr>
        <a:xfrm>
          <a:off x="1248379" y="1854753"/>
          <a:ext cx="1501630" cy="122801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Taper weight gain medications</a:t>
          </a:r>
          <a:endParaRPr lang="en-US" sz="1400" kern="1200" dirty="0"/>
        </a:p>
      </dsp:txBody>
      <dsp:txXfrm>
        <a:off x="1468288" y="2034591"/>
        <a:ext cx="1061812" cy="868338"/>
      </dsp:txXfrm>
    </dsp:sp>
    <dsp:sp modelId="{ACC37407-ABAC-4DCC-A487-A03F33E0E58E}">
      <dsp:nvSpPr>
        <dsp:cNvPr id="0" name=""/>
        <dsp:cNvSpPr/>
      </dsp:nvSpPr>
      <dsp:spPr>
        <a:xfrm rot="13500000">
          <a:off x="3072330" y="1607740"/>
          <a:ext cx="367008" cy="42378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166308" y="1731425"/>
        <a:ext cx="256906" cy="254272"/>
      </dsp:txXfrm>
    </dsp:sp>
    <dsp:sp modelId="{291D77FD-4895-41E4-82CD-EB441F1B1A06}">
      <dsp:nvSpPr>
        <dsp:cNvPr id="0" name=""/>
        <dsp:cNvSpPr/>
      </dsp:nvSpPr>
      <dsp:spPr>
        <a:xfrm>
          <a:off x="1820621" y="560284"/>
          <a:ext cx="1473518" cy="112179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Access community resources</a:t>
          </a:r>
        </a:p>
      </dsp:txBody>
      <dsp:txXfrm>
        <a:off x="2036413" y="724567"/>
        <a:ext cx="1041934" cy="7932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5E5653-5391-43CE-8A54-745B1E6DA245}">
      <dsp:nvSpPr>
        <dsp:cNvPr id="0" name=""/>
        <dsp:cNvSpPr/>
      </dsp:nvSpPr>
      <dsp:spPr>
        <a:xfrm>
          <a:off x="479558" y="770608"/>
          <a:ext cx="779941" cy="77994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CEBC66-EFDF-4609-A925-065CA5A720F2}">
      <dsp:nvSpPr>
        <dsp:cNvPr id="0" name=""/>
        <dsp:cNvSpPr/>
      </dsp:nvSpPr>
      <dsp:spPr>
        <a:xfrm>
          <a:off x="2927" y="1818195"/>
          <a:ext cx="1733203" cy="736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D35E13"/>
              </a:solidFill>
            </a:rPr>
            <a:t>Care Fragmentation</a:t>
          </a:r>
        </a:p>
      </dsp:txBody>
      <dsp:txXfrm>
        <a:off x="2927" y="1818195"/>
        <a:ext cx="1733203" cy="736611"/>
      </dsp:txXfrm>
    </dsp:sp>
    <dsp:sp modelId="{56F1F7D0-BE44-4284-B0CC-68180822261E}">
      <dsp:nvSpPr>
        <dsp:cNvPr id="0" name=""/>
        <dsp:cNvSpPr/>
      </dsp:nvSpPr>
      <dsp:spPr>
        <a:xfrm>
          <a:off x="2516072" y="770608"/>
          <a:ext cx="779941" cy="77994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F3CCBA-9499-463E-9A9B-D7374BFD4599}">
      <dsp:nvSpPr>
        <dsp:cNvPr id="0" name=""/>
        <dsp:cNvSpPr/>
      </dsp:nvSpPr>
      <dsp:spPr>
        <a:xfrm>
          <a:off x="2039441" y="1818195"/>
          <a:ext cx="1733203" cy="736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D35E13"/>
              </a:solidFill>
            </a:rPr>
            <a:t>Acute decompensation of medical problems</a:t>
          </a:r>
        </a:p>
      </dsp:txBody>
      <dsp:txXfrm>
        <a:off x="2039441" y="1818195"/>
        <a:ext cx="1733203" cy="736611"/>
      </dsp:txXfrm>
    </dsp:sp>
    <dsp:sp modelId="{5307A795-EA07-46E0-9B52-4336910FB2ED}">
      <dsp:nvSpPr>
        <dsp:cNvPr id="0" name=""/>
        <dsp:cNvSpPr/>
      </dsp:nvSpPr>
      <dsp:spPr>
        <a:xfrm>
          <a:off x="4552586" y="770608"/>
          <a:ext cx="779941" cy="77994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DC1857-8ECF-4C02-9F06-D98439A021F9}">
      <dsp:nvSpPr>
        <dsp:cNvPr id="0" name=""/>
        <dsp:cNvSpPr/>
      </dsp:nvSpPr>
      <dsp:spPr>
        <a:xfrm>
          <a:off x="4075955" y="1818195"/>
          <a:ext cx="1733203" cy="736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D35E13"/>
              </a:solidFill>
            </a:rPr>
            <a:t>Typical clinic visit - not allow time</a:t>
          </a:r>
        </a:p>
      </dsp:txBody>
      <dsp:txXfrm>
        <a:off x="4075955" y="1818195"/>
        <a:ext cx="1733203" cy="736611"/>
      </dsp:txXfrm>
    </dsp:sp>
    <dsp:sp modelId="{EBB950C7-0AAF-40B9-A4FB-800D00116A12}">
      <dsp:nvSpPr>
        <dsp:cNvPr id="0" name=""/>
        <dsp:cNvSpPr/>
      </dsp:nvSpPr>
      <dsp:spPr>
        <a:xfrm>
          <a:off x="6589099" y="770608"/>
          <a:ext cx="779941" cy="77994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2ABF0D-6A9C-4E51-9C99-F20EBEA4ADE3}">
      <dsp:nvSpPr>
        <dsp:cNvPr id="0" name=""/>
        <dsp:cNvSpPr/>
      </dsp:nvSpPr>
      <dsp:spPr>
        <a:xfrm>
          <a:off x="6112468" y="1818195"/>
          <a:ext cx="1733203" cy="736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D35E13"/>
              </a:solidFill>
            </a:rPr>
            <a:t>weight loss meds – coverage issues under insurance plan</a:t>
          </a:r>
        </a:p>
      </dsp:txBody>
      <dsp:txXfrm>
        <a:off x="6112468" y="1818195"/>
        <a:ext cx="1733203" cy="73661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B155E1-4F7C-4ECE-85A5-669AB35C016C}">
      <dsp:nvSpPr>
        <dsp:cNvPr id="0" name=""/>
        <dsp:cNvSpPr/>
      </dsp:nvSpPr>
      <dsp:spPr>
        <a:xfrm>
          <a:off x="1421" y="0"/>
          <a:ext cx="1489769" cy="1041400"/>
        </a:xfrm>
        <a:prstGeom prst="roundRect">
          <a:avLst>
            <a:gd name="adj" fmla="val 10000"/>
          </a:avLst>
        </a:prstGeom>
        <a:solidFill>
          <a:srgbClr val="00376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Chronic conditions</a:t>
          </a:r>
        </a:p>
      </dsp:txBody>
      <dsp:txXfrm>
        <a:off x="1421" y="416560"/>
        <a:ext cx="1489769" cy="416560"/>
      </dsp:txXfrm>
    </dsp:sp>
    <dsp:sp modelId="{75E18EF9-3E6B-4AE2-B712-6BE936A5C17E}">
      <dsp:nvSpPr>
        <dsp:cNvPr id="0" name=""/>
        <dsp:cNvSpPr/>
      </dsp:nvSpPr>
      <dsp:spPr>
        <a:xfrm>
          <a:off x="572912" y="62484"/>
          <a:ext cx="346786" cy="34678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753D1F-C490-4D4A-B782-8864D221EF13}">
      <dsp:nvSpPr>
        <dsp:cNvPr id="0" name=""/>
        <dsp:cNvSpPr/>
      </dsp:nvSpPr>
      <dsp:spPr>
        <a:xfrm>
          <a:off x="1535883" y="0"/>
          <a:ext cx="1489769" cy="1041400"/>
        </a:xfrm>
        <a:prstGeom prst="roundRect">
          <a:avLst>
            <a:gd name="adj" fmla="val 10000"/>
          </a:avLst>
        </a:prstGeom>
        <a:solidFill>
          <a:srgbClr val="00376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Mobility impairment</a:t>
          </a:r>
        </a:p>
      </dsp:txBody>
      <dsp:txXfrm>
        <a:off x="1535883" y="416560"/>
        <a:ext cx="1489769" cy="416560"/>
      </dsp:txXfrm>
    </dsp:sp>
    <dsp:sp modelId="{73D7E55D-9758-4C60-9A5C-29C154938C9D}">
      <dsp:nvSpPr>
        <dsp:cNvPr id="0" name=""/>
        <dsp:cNvSpPr/>
      </dsp:nvSpPr>
      <dsp:spPr>
        <a:xfrm>
          <a:off x="2107375" y="62484"/>
          <a:ext cx="346786" cy="346786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66082C-29C2-4D08-9B8B-28D9C7F87050}">
      <dsp:nvSpPr>
        <dsp:cNvPr id="0" name=""/>
        <dsp:cNvSpPr/>
      </dsp:nvSpPr>
      <dsp:spPr>
        <a:xfrm>
          <a:off x="3070346" y="0"/>
          <a:ext cx="1489769" cy="1041400"/>
        </a:xfrm>
        <a:prstGeom prst="roundRect">
          <a:avLst>
            <a:gd name="adj" fmla="val 10000"/>
          </a:avLst>
        </a:prstGeom>
        <a:solidFill>
          <a:srgbClr val="00376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Caregiver Needs</a:t>
          </a:r>
        </a:p>
      </dsp:txBody>
      <dsp:txXfrm>
        <a:off x="3070346" y="416560"/>
        <a:ext cx="1489769" cy="416560"/>
      </dsp:txXfrm>
    </dsp:sp>
    <dsp:sp modelId="{A14E628F-2BB5-4EDA-8F89-A12ECA764951}">
      <dsp:nvSpPr>
        <dsp:cNvPr id="0" name=""/>
        <dsp:cNvSpPr/>
      </dsp:nvSpPr>
      <dsp:spPr>
        <a:xfrm>
          <a:off x="3641838" y="62484"/>
          <a:ext cx="346786" cy="346786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56FF1B-EF50-401D-ACF0-454B0C4F58B5}">
      <dsp:nvSpPr>
        <dsp:cNvPr id="0" name=""/>
        <dsp:cNvSpPr/>
      </dsp:nvSpPr>
      <dsp:spPr>
        <a:xfrm>
          <a:off x="4604809" y="0"/>
          <a:ext cx="1489769" cy="1041400"/>
        </a:xfrm>
        <a:prstGeom prst="roundRect">
          <a:avLst>
            <a:gd name="adj" fmla="val 10000"/>
          </a:avLst>
        </a:prstGeom>
        <a:solidFill>
          <a:srgbClr val="00376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SDOH needs</a:t>
          </a:r>
        </a:p>
      </dsp:txBody>
      <dsp:txXfrm>
        <a:off x="4604809" y="416560"/>
        <a:ext cx="1489769" cy="416560"/>
      </dsp:txXfrm>
    </dsp:sp>
    <dsp:sp modelId="{183E780C-F97A-4111-8261-9B7D6EABBA48}">
      <dsp:nvSpPr>
        <dsp:cNvPr id="0" name=""/>
        <dsp:cNvSpPr/>
      </dsp:nvSpPr>
      <dsp:spPr>
        <a:xfrm>
          <a:off x="5176300" y="62484"/>
          <a:ext cx="346786" cy="346786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AA0C01-59BF-4EFA-BFB6-C26FD6E3649D}">
      <dsp:nvSpPr>
        <dsp:cNvPr id="0" name=""/>
        <dsp:cNvSpPr/>
      </dsp:nvSpPr>
      <dsp:spPr>
        <a:xfrm>
          <a:off x="243839" y="833120"/>
          <a:ext cx="5608320" cy="15621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8B6C82-0D76-4F75-BD60-4D4CAD132FA2}">
      <dsp:nvSpPr>
        <dsp:cNvPr id="0" name=""/>
        <dsp:cNvSpPr/>
      </dsp:nvSpPr>
      <dsp:spPr>
        <a:xfrm>
          <a:off x="701919" y="352186"/>
          <a:ext cx="596425" cy="5964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DA3290-5EBB-435F-9AD5-46C9B6F23520}">
      <dsp:nvSpPr>
        <dsp:cNvPr id="0" name=""/>
        <dsp:cNvSpPr/>
      </dsp:nvSpPr>
      <dsp:spPr>
        <a:xfrm>
          <a:off x="337436" y="1172854"/>
          <a:ext cx="1325390" cy="530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rgbClr val="D35E13"/>
              </a:solidFill>
            </a:rPr>
            <a:t>Dietician</a:t>
          </a:r>
        </a:p>
      </dsp:txBody>
      <dsp:txXfrm>
        <a:off x="337436" y="1172854"/>
        <a:ext cx="1325390" cy="530156"/>
      </dsp:txXfrm>
    </dsp:sp>
    <dsp:sp modelId="{C3E1D28C-94C1-474B-A3BA-E7A2FF220749}">
      <dsp:nvSpPr>
        <dsp:cNvPr id="0" name=""/>
        <dsp:cNvSpPr/>
      </dsp:nvSpPr>
      <dsp:spPr>
        <a:xfrm>
          <a:off x="2259253" y="352186"/>
          <a:ext cx="596425" cy="5964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2A2A71-2D9A-439D-BBF4-1B4A81CCA26C}">
      <dsp:nvSpPr>
        <dsp:cNvPr id="0" name=""/>
        <dsp:cNvSpPr/>
      </dsp:nvSpPr>
      <dsp:spPr>
        <a:xfrm>
          <a:off x="1894770" y="1172854"/>
          <a:ext cx="1325390" cy="530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rgbClr val="D35E13"/>
              </a:solidFill>
            </a:rPr>
            <a:t>Physical therapist</a:t>
          </a:r>
        </a:p>
      </dsp:txBody>
      <dsp:txXfrm>
        <a:off x="1894770" y="1172854"/>
        <a:ext cx="1325390" cy="530156"/>
      </dsp:txXfrm>
    </dsp:sp>
    <dsp:sp modelId="{19F8CDAB-18DD-4D6F-ABA8-15D14EC6D022}">
      <dsp:nvSpPr>
        <dsp:cNvPr id="0" name=""/>
        <dsp:cNvSpPr/>
      </dsp:nvSpPr>
      <dsp:spPr>
        <a:xfrm>
          <a:off x="3816587" y="352186"/>
          <a:ext cx="596425" cy="5964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883C65-CDC7-47A7-8E11-019E23AB27AF}">
      <dsp:nvSpPr>
        <dsp:cNvPr id="0" name=""/>
        <dsp:cNvSpPr/>
      </dsp:nvSpPr>
      <dsp:spPr>
        <a:xfrm>
          <a:off x="3452104" y="1172854"/>
          <a:ext cx="1325390" cy="530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>
              <a:solidFill>
                <a:srgbClr val="D35E13"/>
              </a:solidFill>
            </a:rPr>
            <a:t>Social worker</a:t>
          </a:r>
        </a:p>
      </dsp:txBody>
      <dsp:txXfrm>
        <a:off x="3452104" y="1172854"/>
        <a:ext cx="1325390" cy="530156"/>
      </dsp:txXfrm>
    </dsp:sp>
    <dsp:sp modelId="{23B2F07E-54AD-4773-ABF5-32DCC4DA55B9}">
      <dsp:nvSpPr>
        <dsp:cNvPr id="0" name=""/>
        <dsp:cNvSpPr/>
      </dsp:nvSpPr>
      <dsp:spPr>
        <a:xfrm>
          <a:off x="5373921" y="352186"/>
          <a:ext cx="596425" cy="59642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3581D5-9B76-4C3D-885E-D7952A34725E}">
      <dsp:nvSpPr>
        <dsp:cNvPr id="0" name=""/>
        <dsp:cNvSpPr/>
      </dsp:nvSpPr>
      <dsp:spPr>
        <a:xfrm>
          <a:off x="5009438" y="1172854"/>
          <a:ext cx="1325390" cy="530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rgbClr val="D35E13"/>
              </a:solidFill>
            </a:rPr>
            <a:t>Psychologist</a:t>
          </a:r>
        </a:p>
      </dsp:txBody>
      <dsp:txXfrm>
        <a:off x="5009438" y="1172854"/>
        <a:ext cx="1325390" cy="530156"/>
      </dsp:txXfrm>
    </dsp:sp>
    <dsp:sp modelId="{E449A007-F150-47EC-9FB9-129C8924BB3C}">
      <dsp:nvSpPr>
        <dsp:cNvPr id="0" name=""/>
        <dsp:cNvSpPr/>
      </dsp:nvSpPr>
      <dsp:spPr>
        <a:xfrm>
          <a:off x="6931255" y="352186"/>
          <a:ext cx="596425" cy="59642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24ED01-AA57-4233-A7A2-7F648BBD82C4}">
      <dsp:nvSpPr>
        <dsp:cNvPr id="0" name=""/>
        <dsp:cNvSpPr/>
      </dsp:nvSpPr>
      <dsp:spPr>
        <a:xfrm>
          <a:off x="6566772" y="1172854"/>
          <a:ext cx="1325390" cy="530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>
              <a:solidFill>
                <a:srgbClr val="D35E13"/>
              </a:solidFill>
            </a:rPr>
            <a:t>Specialists</a:t>
          </a:r>
        </a:p>
      </dsp:txBody>
      <dsp:txXfrm>
        <a:off x="6566772" y="1172854"/>
        <a:ext cx="1325390" cy="530156"/>
      </dsp:txXfrm>
    </dsp:sp>
    <dsp:sp modelId="{4EA8D797-6F15-448D-9151-9AA204C87066}">
      <dsp:nvSpPr>
        <dsp:cNvPr id="0" name=""/>
        <dsp:cNvSpPr/>
      </dsp:nvSpPr>
      <dsp:spPr>
        <a:xfrm>
          <a:off x="3816587" y="2034358"/>
          <a:ext cx="596425" cy="596425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9FE0E4-952D-46BD-983C-9AF3C18E1339}">
      <dsp:nvSpPr>
        <dsp:cNvPr id="0" name=""/>
        <dsp:cNvSpPr/>
      </dsp:nvSpPr>
      <dsp:spPr>
        <a:xfrm>
          <a:off x="3452104" y="2855026"/>
          <a:ext cx="1325390" cy="530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rgbClr val="D35E13"/>
              </a:solidFill>
            </a:rPr>
            <a:t>Community agencies</a:t>
          </a:r>
        </a:p>
      </dsp:txBody>
      <dsp:txXfrm>
        <a:off x="3452104" y="2855026"/>
        <a:ext cx="1325390" cy="5301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08T14:45:58.24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0,'1545'0,"-1525"0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08T14:46:35.65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66,'11'-6,"1"0,-1 0,1 1,0 0,0 1,1 1,-1 0,16-2,0 2,46-1,-49 3,0 0,44-8,-62 7,1 1,0 0,0 1,0-1,0 2,0-1,-1 1,1 0,15 5,-7-2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08T14:46:38.80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0,'428'0,"-407"0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08T14:46:42.37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1,'4'4,"5"1,6 0,4-1,2-1,3-1,0-1,-3-5,-2-1,1 0,0 1,1 1,1 1,1 1,0 0,1 1,0 0,-4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08T14:47:18.92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0,'0'2,"1"0,0 0,0-1,0 1,0 0,0-1,0 1,1-1,-1 1,0-1,1 0,-1 0,1 1,0-1,-1 0,1 0,0 0,0-1,-1 1,3 0,39 14,-1-9,1-3,-1-1,63-5,-5 0,42 3,-122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08T14:47:23.27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24,'28'-1,"51"-10,-50 6,49-2,-52 8,0 1,42 9,-40-6,32 3,26 5,-70-9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08T14:47:26.60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0,'429'0,"-407"2,0 0,28 6,-28-3,1-2,26 2,166-6,-195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B318C0-F572-4B1A-8F36-DD3654CF9BF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B38DE-3975-4427-A21F-73458631C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898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B38DE-3975-4427-A21F-73458631CFB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5207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B38DE-3975-4427-A21F-73458631CFB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2297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B38DE-3975-4427-A21F-73458631CFB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6175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B38DE-3975-4427-A21F-73458631CFB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0292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B38DE-3975-4427-A21F-73458631CFB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2345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B38DE-3975-4427-A21F-73458631CFB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843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B38DE-3975-4427-A21F-73458631CFB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117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B38DE-3975-4427-A21F-73458631CFB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3243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B38DE-3975-4427-A21F-73458631CFB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467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B38DE-3975-4427-A21F-73458631CF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245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>
              <a:solidFill>
                <a:srgbClr val="003764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B38DE-3975-4427-A21F-73458631CF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585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B38DE-3975-4427-A21F-73458631CF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33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B38DE-3975-4427-A21F-73458631CF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9681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B38DE-3975-4427-A21F-73458631CFB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7602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B38DE-3975-4427-A21F-73458631CF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7635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B38DE-3975-4427-A21F-73458631CFB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7759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B38DE-3975-4427-A21F-73458631CFB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669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E2062-27F1-4D5B-B88D-99ABAF0FE6E1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7E90-C8E0-443F-A67B-2C338EA2A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21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E2062-27F1-4D5B-B88D-99ABAF0FE6E1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7E90-C8E0-443F-A67B-2C338EA2A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606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E2062-27F1-4D5B-B88D-99ABAF0FE6E1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7E90-C8E0-443F-A67B-2C338EA2A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289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E2062-27F1-4D5B-B88D-99ABAF0FE6E1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7E90-C8E0-443F-A67B-2C338EA2A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812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E2062-27F1-4D5B-B88D-99ABAF0FE6E1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7E90-C8E0-443F-A67B-2C338EA2A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266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E2062-27F1-4D5B-B88D-99ABAF0FE6E1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7E90-C8E0-443F-A67B-2C338EA2A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313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E2062-27F1-4D5B-B88D-99ABAF0FE6E1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7E90-C8E0-443F-A67B-2C338EA2A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451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E2062-27F1-4D5B-B88D-99ABAF0FE6E1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7E90-C8E0-443F-A67B-2C338EA2A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255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E2062-27F1-4D5B-B88D-99ABAF0FE6E1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7E90-C8E0-443F-A67B-2C338EA2A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86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E2062-27F1-4D5B-B88D-99ABAF0FE6E1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7E90-C8E0-443F-A67B-2C338EA2A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79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E2062-27F1-4D5B-B88D-99ABAF0FE6E1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7E90-C8E0-443F-A67B-2C338EA2A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552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E2062-27F1-4D5B-B88D-99ABAF0FE6E1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07E90-C8E0-443F-A67B-2C338EA2A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276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13" Type="http://schemas.openxmlformats.org/officeDocument/2006/relationships/image" Target="../media/image9.png"/><Relationship Id="rId18" Type="http://schemas.openxmlformats.org/officeDocument/2006/relationships/customXml" Target="../ink/ink7.xml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customXml" Target="../ink/ink4.xml"/><Relationship Id="rId1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6" Type="http://schemas.openxmlformats.org/officeDocument/2006/relationships/customXml" Target="../ink/ink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11" Type="http://schemas.openxmlformats.org/officeDocument/2006/relationships/image" Target="../media/image8.png"/><Relationship Id="rId5" Type="http://schemas.openxmlformats.org/officeDocument/2006/relationships/customXml" Target="../ink/ink1.xml"/><Relationship Id="rId15" Type="http://schemas.openxmlformats.org/officeDocument/2006/relationships/image" Target="../media/image10.png"/><Relationship Id="rId10" Type="http://schemas.openxmlformats.org/officeDocument/2006/relationships/customXml" Target="../ink/ink3.xml"/><Relationship Id="rId19" Type="http://schemas.openxmlformats.org/officeDocument/2006/relationships/image" Target="../media/image12.png"/><Relationship Id="rId4" Type="http://schemas.openxmlformats.org/officeDocument/2006/relationships/image" Target="../media/image4.png"/><Relationship Id="rId9" Type="http://schemas.openxmlformats.org/officeDocument/2006/relationships/image" Target="../media/image7.png"/><Relationship Id="rId14" Type="http://schemas.openxmlformats.org/officeDocument/2006/relationships/customXml" Target="../ink/ink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4.sv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3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6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631281"/>
            <a:ext cx="7467600" cy="971550"/>
          </a:xfrm>
        </p:spPr>
        <p:txBody>
          <a:bodyPr>
            <a:normAutofit fontScale="90000"/>
          </a:bodyPr>
          <a:lstStyle/>
          <a:p>
            <a:br>
              <a:rPr lang="en-US" dirty="0">
                <a:solidFill>
                  <a:srgbClr val="000000"/>
                </a:solidFill>
                <a:latin typeface="Gill Sans MT" panose="020B0502020104020203" pitchFamily="34" charset="0"/>
                <a:ea typeface="Times New Roman" panose="02020603050405020304" pitchFamily="18" charset="0"/>
              </a:rPr>
            </a:br>
            <a:br>
              <a:rPr lang="en-US" sz="4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dirty="0"/>
            </a:br>
            <a:endParaRPr lang="en-US" dirty="0">
              <a:solidFill>
                <a:srgbClr val="003764"/>
              </a:solidFill>
              <a:latin typeface="Gill Sans MT" panose="020B05020201040202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0462" y="2891758"/>
            <a:ext cx="6400800" cy="1314450"/>
          </a:xfrm>
        </p:spPr>
        <p:txBody>
          <a:bodyPr>
            <a:normAutofit fontScale="70000" lnSpcReduction="20000"/>
          </a:bodyPr>
          <a:lstStyle/>
          <a:p>
            <a:r>
              <a:rPr lang="en-US" sz="5400" dirty="0">
                <a:solidFill>
                  <a:srgbClr val="D35E13"/>
                </a:solidFill>
                <a:latin typeface="Gill Sans MT" panose="020B0502020104020203" pitchFamily="34" charset="0"/>
              </a:rPr>
              <a:t>Shenbagam Dewar, MD, ABOM</a:t>
            </a:r>
          </a:p>
          <a:p>
            <a:pPr>
              <a:spcBef>
                <a:spcPts val="150"/>
              </a:spcBef>
            </a:pPr>
            <a:r>
              <a:rPr lang="en-US" sz="3200" dirty="0">
                <a:solidFill>
                  <a:srgbClr val="D35E13"/>
                </a:solidFill>
                <a:latin typeface="Gill Sans MT" panose="020B0502020104020203" pitchFamily="34" charset="0"/>
              </a:rPr>
              <a:t>University of Michigan</a:t>
            </a:r>
          </a:p>
          <a:p>
            <a:pPr>
              <a:spcBef>
                <a:spcPts val="150"/>
              </a:spcBef>
            </a:pPr>
            <a:r>
              <a:rPr lang="en-US" sz="3200" dirty="0">
                <a:solidFill>
                  <a:srgbClr val="D35E13"/>
                </a:solidFill>
                <a:latin typeface="Gill Sans MT" panose="020B0502020104020203" pitchFamily="34" charset="0"/>
              </a:rPr>
              <a:t>Division of Geriatric and Palliative Medicine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153401" y="0"/>
            <a:ext cx="990601" cy="5200650"/>
            <a:chOff x="8153400" y="0"/>
            <a:chExt cx="990601" cy="6934200"/>
          </a:xfrm>
        </p:grpSpPr>
        <p:sp>
          <p:nvSpPr>
            <p:cNvPr id="4" name="Rectangle 3"/>
            <p:cNvSpPr/>
            <p:nvPr/>
          </p:nvSpPr>
          <p:spPr>
            <a:xfrm>
              <a:off x="8153400" y="0"/>
              <a:ext cx="990600" cy="510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153400" y="5029200"/>
              <a:ext cx="990600" cy="609600"/>
            </a:xfrm>
            <a:prstGeom prst="rect">
              <a:avLst/>
            </a:prstGeom>
            <a:solidFill>
              <a:srgbClr val="D35E13"/>
            </a:solidFill>
            <a:ln>
              <a:solidFill>
                <a:srgbClr val="D35E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153401" y="5638800"/>
              <a:ext cx="990600" cy="129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6BA0319-A853-4CFE-927C-F866C4BF75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479" y="105076"/>
            <a:ext cx="3959322" cy="1104548"/>
          </a:xfrm>
          <a:prstGeom prst="rect">
            <a:avLst/>
          </a:prstGeom>
        </p:spPr>
      </p:pic>
      <p:pic>
        <p:nvPicPr>
          <p:cNvPr id="13" name="Picture 12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700FDFA7-8E93-4FCF-B00E-C5BED7C925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0" y="4644390"/>
            <a:ext cx="1311084" cy="3657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7EEA7D-7EDC-4971-A4D8-F8C031771A68}"/>
              </a:ext>
            </a:extLst>
          </p:cNvPr>
          <p:cNvSpPr txBox="1"/>
          <p:nvPr/>
        </p:nvSpPr>
        <p:spPr>
          <a:xfrm>
            <a:off x="228600" y="1428750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0000"/>
                </a:solidFill>
                <a:latin typeface="Gill Sans MT" panose="020B0502020104020203" pitchFamily="34" charset="0"/>
                <a:ea typeface="Times New Roman" panose="02020603050405020304" pitchFamily="18" charset="0"/>
              </a:rPr>
              <a:t>Role of the PCP - Beyond Behavioral weight loss interventions in older adults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227272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37" y="205979"/>
            <a:ext cx="8663763" cy="708421"/>
          </a:xfrm>
        </p:spPr>
        <p:txBody>
          <a:bodyPr>
            <a:normAutofit fontScale="90000"/>
          </a:bodyPr>
          <a:lstStyle/>
          <a:p>
            <a:endParaRPr lang="en-US" dirty="0">
              <a:solidFill>
                <a:srgbClr val="003764"/>
              </a:solidFill>
              <a:latin typeface="Gill Sans MT" panose="020B050202010402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153401" y="0"/>
            <a:ext cx="990601" cy="5200650"/>
            <a:chOff x="8153400" y="0"/>
            <a:chExt cx="990601" cy="6934200"/>
          </a:xfrm>
        </p:grpSpPr>
        <p:sp>
          <p:nvSpPr>
            <p:cNvPr id="5" name="Rectangle 4"/>
            <p:cNvSpPr/>
            <p:nvPr/>
          </p:nvSpPr>
          <p:spPr>
            <a:xfrm>
              <a:off x="8153400" y="0"/>
              <a:ext cx="990600" cy="510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153400" y="5029200"/>
              <a:ext cx="990600" cy="609600"/>
            </a:xfrm>
            <a:prstGeom prst="rect">
              <a:avLst/>
            </a:prstGeom>
            <a:solidFill>
              <a:srgbClr val="D35E13"/>
            </a:solidFill>
            <a:ln>
              <a:solidFill>
                <a:srgbClr val="D35E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153401" y="5638800"/>
              <a:ext cx="990600" cy="129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672E4038-8CA6-4C3B-8A09-4A210AD043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8944162"/>
              </p:ext>
            </p:extLst>
          </p:nvPr>
        </p:nvGraphicFramePr>
        <p:xfrm>
          <a:off x="533399" y="0"/>
          <a:ext cx="7620001" cy="49375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7B51A5E4-A79A-40FA-8C94-8FCB55448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00151"/>
            <a:ext cx="8915400" cy="339447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34127D-B0E3-4671-9FE1-10B33BE3AA63}"/>
              </a:ext>
            </a:extLst>
          </p:cNvPr>
          <p:cNvSpPr txBox="1"/>
          <p:nvPr/>
        </p:nvSpPr>
        <p:spPr>
          <a:xfrm>
            <a:off x="76198" y="62245"/>
            <a:ext cx="24384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D35E13"/>
                </a:solidFill>
              </a:rPr>
              <a:t>Obesity-centric interventions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AD4F4C-3D1C-4A73-A0E4-98DBE579013F}"/>
              </a:ext>
            </a:extLst>
          </p:cNvPr>
          <p:cNvSpPr txBox="1"/>
          <p:nvPr/>
        </p:nvSpPr>
        <p:spPr>
          <a:xfrm>
            <a:off x="4084064" y="212847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Partial Circle 7">
            <a:extLst>
              <a:ext uri="{FF2B5EF4-FFF2-40B4-BE49-F238E27FC236}">
                <a16:creationId xmlns:a16="http://schemas.microsoft.com/office/drawing/2014/main" id="{D1F4B2CD-8B02-485C-8123-6C92EDEBF22A}"/>
              </a:ext>
            </a:extLst>
          </p:cNvPr>
          <p:cNvSpPr/>
          <p:nvPr/>
        </p:nvSpPr>
        <p:spPr>
          <a:xfrm>
            <a:off x="2667000" y="-62993"/>
            <a:ext cx="4795353" cy="5063506"/>
          </a:xfrm>
          <a:custGeom>
            <a:avLst/>
            <a:gdLst>
              <a:gd name="connsiteX0" fmla="*/ 1249936 w 1249936"/>
              <a:gd name="connsiteY0" fmla="*/ 316096 h 632192"/>
              <a:gd name="connsiteX1" fmla="*/ 624968 w 1249936"/>
              <a:gd name="connsiteY1" fmla="*/ 632192 h 632192"/>
              <a:gd name="connsiteX2" fmla="*/ 0 w 1249936"/>
              <a:gd name="connsiteY2" fmla="*/ 316096 h 632192"/>
              <a:gd name="connsiteX3" fmla="*/ 624968 w 1249936"/>
              <a:gd name="connsiteY3" fmla="*/ 0 h 632192"/>
              <a:gd name="connsiteX4" fmla="*/ 624968 w 1249936"/>
              <a:gd name="connsiteY4" fmla="*/ 316096 h 632192"/>
              <a:gd name="connsiteX5" fmla="*/ 1249936 w 1249936"/>
              <a:gd name="connsiteY5" fmla="*/ 316096 h 632192"/>
              <a:gd name="connsiteX0" fmla="*/ 676240 w 1216684"/>
              <a:gd name="connsiteY0" fmla="*/ 733085 h 1078404"/>
              <a:gd name="connsiteX1" fmla="*/ 51272 w 1216684"/>
              <a:gd name="connsiteY1" fmla="*/ 1049181 h 1078404"/>
              <a:gd name="connsiteX2" fmla="*/ 1216684 w 1216684"/>
              <a:gd name="connsiteY2" fmla="*/ 33838 h 1078404"/>
              <a:gd name="connsiteX3" fmla="*/ 51272 w 1216684"/>
              <a:gd name="connsiteY3" fmla="*/ 416989 h 1078404"/>
              <a:gd name="connsiteX4" fmla="*/ 51272 w 1216684"/>
              <a:gd name="connsiteY4" fmla="*/ 733085 h 1078404"/>
              <a:gd name="connsiteX5" fmla="*/ 676240 w 1216684"/>
              <a:gd name="connsiteY5" fmla="*/ 733085 h 1078404"/>
              <a:gd name="connsiteX0" fmla="*/ 684613 w 1618010"/>
              <a:gd name="connsiteY0" fmla="*/ 700787 h 770305"/>
              <a:gd name="connsiteX1" fmla="*/ 1596451 w 1618010"/>
              <a:gd name="connsiteY1" fmla="*/ 563525 h 770305"/>
              <a:gd name="connsiteX2" fmla="*/ 1225057 w 1618010"/>
              <a:gd name="connsiteY2" fmla="*/ 1540 h 770305"/>
              <a:gd name="connsiteX3" fmla="*/ 59645 w 1618010"/>
              <a:gd name="connsiteY3" fmla="*/ 384691 h 770305"/>
              <a:gd name="connsiteX4" fmla="*/ 59645 w 1618010"/>
              <a:gd name="connsiteY4" fmla="*/ 700787 h 770305"/>
              <a:gd name="connsiteX5" fmla="*/ 684613 w 1618010"/>
              <a:gd name="connsiteY5" fmla="*/ 700787 h 770305"/>
              <a:gd name="connsiteX0" fmla="*/ 761453 w 1613708"/>
              <a:gd name="connsiteY0" fmla="*/ 3559248 h 3567711"/>
              <a:gd name="connsiteX1" fmla="*/ 1596451 w 1613708"/>
              <a:gd name="connsiteY1" fmla="*/ 563525 h 3567711"/>
              <a:gd name="connsiteX2" fmla="*/ 1225057 w 1613708"/>
              <a:gd name="connsiteY2" fmla="*/ 1540 h 3567711"/>
              <a:gd name="connsiteX3" fmla="*/ 59645 w 1613708"/>
              <a:gd name="connsiteY3" fmla="*/ 384691 h 3567711"/>
              <a:gd name="connsiteX4" fmla="*/ 59645 w 1613708"/>
              <a:gd name="connsiteY4" fmla="*/ 700787 h 3567711"/>
              <a:gd name="connsiteX5" fmla="*/ 761453 w 1613708"/>
              <a:gd name="connsiteY5" fmla="*/ 3559248 h 3567711"/>
              <a:gd name="connsiteX0" fmla="*/ 761453 w 1613708"/>
              <a:gd name="connsiteY0" fmla="*/ 3559248 h 3567711"/>
              <a:gd name="connsiteX1" fmla="*/ 1596451 w 1613708"/>
              <a:gd name="connsiteY1" fmla="*/ 563525 h 3567711"/>
              <a:gd name="connsiteX2" fmla="*/ 1225057 w 1613708"/>
              <a:gd name="connsiteY2" fmla="*/ 1540 h 3567711"/>
              <a:gd name="connsiteX3" fmla="*/ 59645 w 1613708"/>
              <a:gd name="connsiteY3" fmla="*/ 384691 h 3567711"/>
              <a:gd name="connsiteX4" fmla="*/ 459214 w 1613708"/>
              <a:gd name="connsiteY4" fmla="*/ 524055 h 3567711"/>
              <a:gd name="connsiteX5" fmla="*/ 761453 w 1613708"/>
              <a:gd name="connsiteY5" fmla="*/ 3559248 h 3567711"/>
              <a:gd name="connsiteX0" fmla="*/ 1860413 w 2733088"/>
              <a:gd name="connsiteY0" fmla="*/ 4265690 h 4274153"/>
              <a:gd name="connsiteX1" fmla="*/ 2695411 w 2733088"/>
              <a:gd name="connsiteY1" fmla="*/ 1269967 h 4274153"/>
              <a:gd name="connsiteX2" fmla="*/ 2324017 w 2733088"/>
              <a:gd name="connsiteY2" fmla="*/ 707982 h 4274153"/>
              <a:gd name="connsiteX3" fmla="*/ 36737 w 2733088"/>
              <a:gd name="connsiteY3" fmla="*/ 0 h 4274153"/>
              <a:gd name="connsiteX4" fmla="*/ 1558174 w 2733088"/>
              <a:gd name="connsiteY4" fmla="*/ 1230497 h 4274153"/>
              <a:gd name="connsiteX5" fmla="*/ 1860413 w 2733088"/>
              <a:gd name="connsiteY5" fmla="*/ 4265690 h 4274153"/>
              <a:gd name="connsiteX0" fmla="*/ 1857057 w 2840699"/>
              <a:gd name="connsiteY0" fmla="*/ 4477751 h 4486677"/>
              <a:gd name="connsiteX1" fmla="*/ 2692055 w 2840699"/>
              <a:gd name="connsiteY1" fmla="*/ 1482028 h 4486677"/>
              <a:gd name="connsiteX2" fmla="*/ 2566550 w 2840699"/>
              <a:gd name="connsiteY2" fmla="*/ 67116 h 4486677"/>
              <a:gd name="connsiteX3" fmla="*/ 33381 w 2840699"/>
              <a:gd name="connsiteY3" fmla="*/ 212061 h 4486677"/>
              <a:gd name="connsiteX4" fmla="*/ 1554818 w 2840699"/>
              <a:gd name="connsiteY4" fmla="*/ 1442558 h 4486677"/>
              <a:gd name="connsiteX5" fmla="*/ 1857057 w 2840699"/>
              <a:gd name="connsiteY5" fmla="*/ 4477751 h 4486677"/>
              <a:gd name="connsiteX0" fmla="*/ 1859806 w 3966088"/>
              <a:gd name="connsiteY0" fmla="*/ 4612270 h 4645053"/>
              <a:gd name="connsiteX1" fmla="*/ 3954986 w 3966088"/>
              <a:gd name="connsiteY1" fmla="*/ 3506819 h 4645053"/>
              <a:gd name="connsiteX2" fmla="*/ 2569299 w 3966088"/>
              <a:gd name="connsiteY2" fmla="*/ 201635 h 4645053"/>
              <a:gd name="connsiteX3" fmla="*/ 36130 w 3966088"/>
              <a:gd name="connsiteY3" fmla="*/ 346580 h 4645053"/>
              <a:gd name="connsiteX4" fmla="*/ 1557567 w 3966088"/>
              <a:gd name="connsiteY4" fmla="*/ 1577077 h 4645053"/>
              <a:gd name="connsiteX5" fmla="*/ 1859806 w 3966088"/>
              <a:gd name="connsiteY5" fmla="*/ 4612270 h 4645053"/>
              <a:gd name="connsiteX0" fmla="*/ 1859806 w 3966088"/>
              <a:gd name="connsiteY0" fmla="*/ 4612270 h 4645053"/>
              <a:gd name="connsiteX1" fmla="*/ 3954986 w 3966088"/>
              <a:gd name="connsiteY1" fmla="*/ 3506819 h 4645053"/>
              <a:gd name="connsiteX2" fmla="*/ 2569299 w 3966088"/>
              <a:gd name="connsiteY2" fmla="*/ 201635 h 4645053"/>
              <a:gd name="connsiteX3" fmla="*/ 36130 w 3966088"/>
              <a:gd name="connsiteY3" fmla="*/ 346580 h 4645053"/>
              <a:gd name="connsiteX4" fmla="*/ 1572935 w 3966088"/>
              <a:gd name="connsiteY4" fmla="*/ 1638549 h 4645053"/>
              <a:gd name="connsiteX5" fmla="*/ 1859806 w 3966088"/>
              <a:gd name="connsiteY5" fmla="*/ 4612270 h 4645053"/>
              <a:gd name="connsiteX0" fmla="*/ 2842013 w 4950519"/>
              <a:gd name="connsiteY0" fmla="*/ 4633951 h 4666734"/>
              <a:gd name="connsiteX1" fmla="*/ 4937193 w 4950519"/>
              <a:gd name="connsiteY1" fmla="*/ 3528500 h 4666734"/>
              <a:gd name="connsiteX2" fmla="*/ 3551506 w 4950519"/>
              <a:gd name="connsiteY2" fmla="*/ 223316 h 4666734"/>
              <a:gd name="connsiteX3" fmla="*/ 27097 w 4950519"/>
              <a:gd name="connsiteY3" fmla="*/ 291421 h 4666734"/>
              <a:gd name="connsiteX4" fmla="*/ 2555142 w 4950519"/>
              <a:gd name="connsiteY4" fmla="*/ 1660230 h 4666734"/>
              <a:gd name="connsiteX5" fmla="*/ 2842013 w 4950519"/>
              <a:gd name="connsiteY5" fmla="*/ 4633951 h 4666734"/>
              <a:gd name="connsiteX0" fmla="*/ 2649912 w 4957234"/>
              <a:gd name="connsiteY0" fmla="*/ 5110361 h 5131470"/>
              <a:gd name="connsiteX1" fmla="*/ 4937193 w 4957234"/>
              <a:gd name="connsiteY1" fmla="*/ 3528500 h 5131470"/>
              <a:gd name="connsiteX2" fmla="*/ 3551506 w 4957234"/>
              <a:gd name="connsiteY2" fmla="*/ 223316 h 5131470"/>
              <a:gd name="connsiteX3" fmla="*/ 27097 w 4957234"/>
              <a:gd name="connsiteY3" fmla="*/ 291421 h 5131470"/>
              <a:gd name="connsiteX4" fmla="*/ 2555142 w 4957234"/>
              <a:gd name="connsiteY4" fmla="*/ 1660230 h 5131470"/>
              <a:gd name="connsiteX5" fmla="*/ 2649912 w 4957234"/>
              <a:gd name="connsiteY5" fmla="*/ 5110361 h 513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57234" h="5131470">
                <a:moveTo>
                  <a:pt x="2649912" y="5110361"/>
                </a:moveTo>
                <a:cubicBezTo>
                  <a:pt x="2649912" y="5284936"/>
                  <a:pt x="4786927" y="4343008"/>
                  <a:pt x="4937193" y="3528500"/>
                </a:cubicBezTo>
                <a:cubicBezTo>
                  <a:pt x="5087459" y="2713992"/>
                  <a:pt x="4369855" y="762829"/>
                  <a:pt x="3551506" y="223316"/>
                </a:cubicBezTo>
                <a:cubicBezTo>
                  <a:pt x="2733157" y="-316197"/>
                  <a:pt x="-318063" y="291421"/>
                  <a:pt x="27097" y="291421"/>
                </a:cubicBezTo>
                <a:lnTo>
                  <a:pt x="2555142" y="1660230"/>
                </a:lnTo>
                <a:lnTo>
                  <a:pt x="2649912" y="5110361"/>
                </a:lnTo>
                <a:close/>
              </a:path>
            </a:pathLst>
          </a:custGeom>
          <a:noFill/>
          <a:ln>
            <a:solidFill>
              <a:srgbClr val="D35E1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CB26C32-5D82-43F9-97EB-4BD5EE9CE6BB}"/>
              </a:ext>
            </a:extLst>
          </p:cNvPr>
          <p:cNvCxnSpPr/>
          <p:nvPr/>
        </p:nvCxnSpPr>
        <p:spPr>
          <a:xfrm>
            <a:off x="1681647" y="1105653"/>
            <a:ext cx="60435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47C19F3-5D39-4467-98A4-7C4631C0D60A}"/>
              </a:ext>
            </a:extLst>
          </p:cNvPr>
          <p:cNvSpPr txBox="1"/>
          <p:nvPr/>
        </p:nvSpPr>
        <p:spPr>
          <a:xfrm>
            <a:off x="231138" y="920987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SDOH needs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F8BFEDC-AA7A-427D-8378-5975F848A80F}"/>
              </a:ext>
            </a:extLst>
          </p:cNvPr>
          <p:cNvSpPr txBox="1"/>
          <p:nvPr/>
        </p:nvSpPr>
        <p:spPr>
          <a:xfrm>
            <a:off x="311586" y="3574017"/>
            <a:ext cx="1593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Severity of OA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21FFDF2-F207-4B0E-AC0B-915B85F887DC}"/>
              </a:ext>
            </a:extLst>
          </p:cNvPr>
          <p:cNvCxnSpPr>
            <a:cxnSpLocks/>
            <a:stCxn id="21" idx="3"/>
          </p:cNvCxnSpPr>
          <p:nvPr/>
        </p:nvCxnSpPr>
        <p:spPr>
          <a:xfrm>
            <a:off x="1905000" y="3758683"/>
            <a:ext cx="45720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330254F-E1E9-4143-978D-2A2C6F9FF778}"/>
              </a:ext>
            </a:extLst>
          </p:cNvPr>
          <p:cNvSpPr txBox="1"/>
          <p:nvPr/>
        </p:nvSpPr>
        <p:spPr>
          <a:xfrm>
            <a:off x="1550582" y="4297347"/>
            <a:ext cx="1851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Multi-morbidity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CAD1DDD-72B3-49A9-A923-F3CD595EB3F3}"/>
              </a:ext>
            </a:extLst>
          </p:cNvPr>
          <p:cNvCxnSpPr/>
          <p:nvPr/>
        </p:nvCxnSpPr>
        <p:spPr>
          <a:xfrm>
            <a:off x="3505200" y="4502290"/>
            <a:ext cx="29328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1BC53F10-1090-4336-90EE-90E27A931C7F}"/>
              </a:ext>
            </a:extLst>
          </p:cNvPr>
          <p:cNvSpPr txBox="1"/>
          <p:nvPr/>
        </p:nvSpPr>
        <p:spPr>
          <a:xfrm>
            <a:off x="-65503" y="2351888"/>
            <a:ext cx="1747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Multimorbidity</a:t>
            </a:r>
          </a:p>
          <a:p>
            <a:r>
              <a:rPr lang="en-US" dirty="0">
                <a:highlight>
                  <a:srgbClr val="FFFF00"/>
                </a:highlight>
              </a:rPr>
              <a:t>Polypharmacy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E49B81B-9203-4EB3-B61D-28E9AAADE93E}"/>
              </a:ext>
            </a:extLst>
          </p:cNvPr>
          <p:cNvCxnSpPr>
            <a:cxnSpLocks/>
          </p:cNvCxnSpPr>
          <p:nvPr/>
        </p:nvCxnSpPr>
        <p:spPr>
          <a:xfrm>
            <a:off x="1550582" y="2800350"/>
            <a:ext cx="34562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77A8D420-B84B-7874-C7D4-D1961EDEA86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6" y="4666679"/>
            <a:ext cx="1311084" cy="38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711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/>
      <p:bldP spid="21" grpId="0"/>
      <p:bldP spid="26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865"/>
            <a:ext cx="8229600" cy="857250"/>
          </a:xfrm>
        </p:spPr>
        <p:txBody>
          <a:bodyPr>
            <a:normAutofit/>
          </a:bodyPr>
          <a:lstStyle/>
          <a:p>
            <a:r>
              <a:rPr lang="en-US" sz="3900" dirty="0">
                <a:solidFill>
                  <a:srgbClr val="003764"/>
                </a:solidFill>
                <a:latin typeface="Gill Sans MT" panose="020B0502020104020203" pitchFamily="34" charset="0"/>
              </a:rPr>
              <a:t>Geriatric Weight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38" y="819150"/>
            <a:ext cx="8229600" cy="4324349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Needs a multicomponent intervention</a:t>
            </a:r>
          </a:p>
          <a:p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Need to address obesity, multimorbidity and functional limitation </a:t>
            </a:r>
            <a:r>
              <a:rPr lang="en-US" dirty="0">
                <a:solidFill>
                  <a:srgbClr val="D35E13"/>
                </a:solidFill>
                <a:latin typeface="Gill Sans MT" panose="020B0502020104020203" pitchFamily="34" charset="0"/>
              </a:rPr>
              <a:t>(Lynch D, Batsis J JAGS 2022)</a:t>
            </a:r>
          </a:p>
          <a:p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Evidence supporting weight reduction in older adults leading to improvements in physical function and quality of life - “low-moderate quality” </a:t>
            </a:r>
            <a:r>
              <a:rPr lang="en-US" dirty="0">
                <a:solidFill>
                  <a:srgbClr val="D35E13"/>
                </a:solidFill>
                <a:latin typeface="Gill Sans MT" panose="020B0502020104020203" pitchFamily="34" charset="0"/>
              </a:rPr>
              <a:t>(Batsis J, JAGS, 2017)</a:t>
            </a:r>
          </a:p>
          <a:p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Caloric restriction without exercise can lead to sarcopenia and bone loss </a:t>
            </a:r>
            <a:r>
              <a:rPr lang="en-US" dirty="0">
                <a:solidFill>
                  <a:srgbClr val="D35E13"/>
                </a:solidFill>
                <a:latin typeface="Gill Sans MT" panose="020B0502020104020203" pitchFamily="34" charset="0"/>
              </a:rPr>
              <a:t>(Batsis J, BMC </a:t>
            </a:r>
            <a:r>
              <a:rPr lang="en-US" dirty="0" err="1">
                <a:solidFill>
                  <a:srgbClr val="D35E13"/>
                </a:solidFill>
                <a:latin typeface="Gill Sans MT" panose="020B0502020104020203" pitchFamily="34" charset="0"/>
              </a:rPr>
              <a:t>Geriatr</a:t>
            </a:r>
            <a:r>
              <a:rPr lang="en-US" dirty="0">
                <a:solidFill>
                  <a:srgbClr val="D35E13"/>
                </a:solidFill>
                <a:latin typeface="Gill Sans MT" panose="020B0502020104020203" pitchFamily="34" charset="0"/>
              </a:rPr>
              <a:t> 2015)</a:t>
            </a:r>
            <a:endParaRPr lang="en-US" dirty="0">
              <a:solidFill>
                <a:srgbClr val="003764"/>
              </a:solidFill>
              <a:latin typeface="Gill Sans MT" panose="020B0502020104020203" pitchFamily="34" charset="0"/>
            </a:endParaRPr>
          </a:p>
          <a:p>
            <a:endParaRPr lang="en-US" dirty="0">
              <a:solidFill>
                <a:srgbClr val="003764"/>
              </a:solidFill>
              <a:latin typeface="Gill Sans MT" panose="020B0502020104020203" pitchFamily="34" charset="0"/>
            </a:endParaRPr>
          </a:p>
          <a:p>
            <a:endParaRPr lang="en-US" dirty="0">
              <a:solidFill>
                <a:srgbClr val="003764"/>
              </a:solidFill>
              <a:latin typeface="Gill Sans MT" panose="020B0502020104020203" pitchFamily="34" charset="0"/>
            </a:endParaRPr>
          </a:p>
          <a:p>
            <a:endParaRPr lang="en-US" dirty="0">
              <a:solidFill>
                <a:srgbClr val="003764"/>
              </a:solidFill>
              <a:latin typeface="Gill Sans MT" panose="020B050202010402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382000" y="0"/>
            <a:ext cx="762002" cy="5200650"/>
            <a:chOff x="8153400" y="0"/>
            <a:chExt cx="990601" cy="6934200"/>
          </a:xfrm>
        </p:grpSpPr>
        <p:sp>
          <p:nvSpPr>
            <p:cNvPr id="5" name="Rectangle 4"/>
            <p:cNvSpPr/>
            <p:nvPr/>
          </p:nvSpPr>
          <p:spPr>
            <a:xfrm>
              <a:off x="8153400" y="0"/>
              <a:ext cx="990600" cy="510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153400" y="5029200"/>
              <a:ext cx="990600" cy="609600"/>
            </a:xfrm>
            <a:prstGeom prst="rect">
              <a:avLst/>
            </a:prstGeom>
            <a:solidFill>
              <a:srgbClr val="D35E13"/>
            </a:solidFill>
            <a:ln>
              <a:solidFill>
                <a:srgbClr val="D35E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153401" y="5638800"/>
              <a:ext cx="990600" cy="129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8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77A8D420-B84B-7874-C7D4-D1961EDEA8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8" y="4781549"/>
            <a:ext cx="1311084" cy="361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588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Obesity-centric care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534400" cy="4095750"/>
          </a:xfrm>
        </p:spPr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Nutrition intervention: </a:t>
            </a:r>
          </a:p>
          <a:p>
            <a:pPr lvl="1"/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Diet: DASH or Mediterranean diet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(Hypocaloric Diet in older adults( challenge): -500 to-750 </a:t>
            </a:r>
            <a:r>
              <a:rPr lang="en-US" dirty="0" err="1">
                <a:solidFill>
                  <a:srgbClr val="003764"/>
                </a:solidFill>
                <a:latin typeface="Gill Sans MT" panose="020B0502020104020203" pitchFamily="34" charset="0"/>
              </a:rPr>
              <a:t>kCal</a:t>
            </a:r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 deficit)</a:t>
            </a:r>
          </a:p>
          <a:p>
            <a:pPr lvl="1"/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protein supplementation 1.0 to 1.2 g/kg/d (older adults in general)</a:t>
            </a:r>
          </a:p>
          <a:p>
            <a:pPr lvl="1"/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1000 IU vitamin D or high-dose supplementation (if necessary)</a:t>
            </a:r>
          </a:p>
          <a:p>
            <a:pPr lvl="1"/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Referral to dietician</a:t>
            </a:r>
          </a:p>
          <a:p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Physical activity: </a:t>
            </a:r>
          </a:p>
          <a:p>
            <a:pPr lvl="1"/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Exercise (150 minutes of aerobic exercise/week, 2 to 3 days of weight-bearing exercises/</a:t>
            </a:r>
            <a:r>
              <a:rPr lang="en-US" dirty="0" err="1">
                <a:solidFill>
                  <a:srgbClr val="003764"/>
                </a:solidFill>
                <a:latin typeface="Gill Sans MT" panose="020B0502020104020203" pitchFamily="34" charset="0"/>
              </a:rPr>
              <a:t>wk</a:t>
            </a:r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) (Garber CE,  ACSM, Med Sci Sports </a:t>
            </a:r>
            <a:r>
              <a:rPr lang="en-US" dirty="0" err="1">
                <a:solidFill>
                  <a:srgbClr val="003764"/>
                </a:solidFill>
                <a:latin typeface="Gill Sans MT" panose="020B0502020104020203" pitchFamily="34" charset="0"/>
              </a:rPr>
              <a:t>Exerc</a:t>
            </a:r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. 2011)</a:t>
            </a:r>
          </a:p>
          <a:p>
            <a:pPr lvl="1"/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Referral to PT</a:t>
            </a:r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 before transition to self-directed PA exercise prescription</a:t>
            </a:r>
          </a:p>
          <a:p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Behavioral: </a:t>
            </a:r>
            <a:r>
              <a:rPr lang="en-US" dirty="0" err="1">
                <a:solidFill>
                  <a:srgbClr val="003764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ie</a:t>
            </a:r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. eating disorders </a:t>
            </a:r>
            <a:r>
              <a:rPr lang="en-US" dirty="0" err="1">
                <a:solidFill>
                  <a:srgbClr val="003764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mgmt</a:t>
            </a:r>
            <a:endParaRPr lang="en-US" dirty="0">
              <a:solidFill>
                <a:srgbClr val="003764"/>
              </a:solidFill>
              <a:latin typeface="Gill Sans MT" panose="020B0502020104020203" pitchFamily="34" charset="0"/>
              <a:sym typeface="Wingdings" panose="05000000000000000000" pitchFamily="2" charset="2"/>
            </a:endParaRPr>
          </a:p>
          <a:p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Comorbidities </a:t>
            </a:r>
            <a:r>
              <a:rPr lang="en-US" dirty="0" err="1">
                <a:solidFill>
                  <a:srgbClr val="003764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mgmt</a:t>
            </a:r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: CV risk reduction</a:t>
            </a:r>
          </a:p>
          <a:p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Deprescription of weight promoting medications</a:t>
            </a:r>
          </a:p>
          <a:p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Weight loss pharmacotherapy: careful selection</a:t>
            </a:r>
          </a:p>
          <a:p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  <a:sym typeface="Wingdings" panose="05000000000000000000" pitchFamily="2" charset="2"/>
              </a:rPr>
              <a:t>Bariatric Surgery</a:t>
            </a:r>
            <a:endParaRPr lang="en-US" dirty="0">
              <a:solidFill>
                <a:srgbClr val="003764"/>
              </a:solidFill>
              <a:latin typeface="Gill Sans MT" panose="020B0502020104020203" pitchFamily="34" charset="0"/>
            </a:endParaRPr>
          </a:p>
          <a:p>
            <a:endParaRPr lang="en-US" dirty="0">
              <a:solidFill>
                <a:srgbClr val="003764"/>
              </a:solidFill>
              <a:latin typeface="Gill Sans MT" panose="020B050202010402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610600" y="0"/>
            <a:ext cx="533402" cy="5200650"/>
            <a:chOff x="8153400" y="0"/>
            <a:chExt cx="990601" cy="6934200"/>
          </a:xfrm>
        </p:grpSpPr>
        <p:sp>
          <p:nvSpPr>
            <p:cNvPr id="5" name="Rectangle 4"/>
            <p:cNvSpPr/>
            <p:nvPr/>
          </p:nvSpPr>
          <p:spPr>
            <a:xfrm>
              <a:off x="8153400" y="0"/>
              <a:ext cx="990600" cy="510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153400" y="5029200"/>
              <a:ext cx="990600" cy="609600"/>
            </a:xfrm>
            <a:prstGeom prst="rect">
              <a:avLst/>
            </a:prstGeom>
            <a:solidFill>
              <a:srgbClr val="D35E13"/>
            </a:solidFill>
            <a:ln>
              <a:solidFill>
                <a:srgbClr val="D35E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153401" y="5638800"/>
              <a:ext cx="990600" cy="129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8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77A8D420-B84B-7874-C7D4-D1961EDEA8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" y="4705985"/>
            <a:ext cx="13110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084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Medication-related weight gain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1"/>
            <a:ext cx="7467600" cy="3623072"/>
          </a:xfrm>
        </p:spPr>
        <p:txBody>
          <a:bodyPr>
            <a:normAutofit lnSpcReduction="10000"/>
          </a:bodyPr>
          <a:lstStyle/>
          <a:p>
            <a:r>
              <a:rPr lang="en-US" sz="1800" dirty="0">
                <a:latin typeface="Gill Sans MT" panose="020B0502020104020203" pitchFamily="34" charset="0"/>
              </a:rPr>
              <a:t>One weight-promoting medication increases BMI:</a:t>
            </a:r>
          </a:p>
          <a:p>
            <a:pPr lvl="1"/>
            <a:r>
              <a:rPr lang="en-US" sz="1800" dirty="0">
                <a:latin typeface="Gill Sans MT" panose="020B0502020104020203" pitchFamily="34" charset="0"/>
              </a:rPr>
              <a:t>by (0.37 vs 0.27kg/m2) over 3 years </a:t>
            </a:r>
            <a:r>
              <a:rPr lang="en-US" sz="1800" dirty="0">
                <a:solidFill>
                  <a:srgbClr val="D35E13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</a:rPr>
              <a:t>(Stanford, Menopause. 2020;</a:t>
            </a:r>
            <a:r>
              <a:rPr lang="en-US" sz="1800" dirty="0">
                <a:solidFill>
                  <a:srgbClr val="D35E13"/>
                </a:solidFill>
                <a:latin typeface="Gill Sans MT" panose="020B0502020104020203" pitchFamily="34" charset="0"/>
                <a:ea typeface="Calibri" panose="020F0502020204030204" pitchFamily="34" charset="0"/>
              </a:rPr>
              <a:t>)</a:t>
            </a:r>
          </a:p>
          <a:p>
            <a:r>
              <a:rPr lang="en-US" sz="1800" dirty="0">
                <a:effectLst/>
                <a:latin typeface="Gill Sans MT" panose="020B0502020104020203" pitchFamily="34" charset="0"/>
                <a:ea typeface="Calibri" panose="020F0502020204030204" pitchFamily="34" charset="0"/>
              </a:rPr>
              <a:t>1 in 5 adults use obesogenic prescription medication </a:t>
            </a:r>
            <a:r>
              <a:rPr lang="en-US" sz="1800" dirty="0">
                <a:solidFill>
                  <a:srgbClr val="D35E13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</a:rPr>
              <a:t>(NHANES 2017-2018)</a:t>
            </a:r>
          </a:p>
          <a:p>
            <a:pPr marL="0" indent="0">
              <a:buNone/>
            </a:pPr>
            <a:r>
              <a:rPr lang="en-US" sz="1800" b="1" u="sng" dirty="0">
                <a:solidFill>
                  <a:srgbClr val="D35E13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</a:rPr>
              <a:t>Drug Classes</a:t>
            </a:r>
          </a:p>
          <a:p>
            <a:pPr>
              <a:buFont typeface="+mj-lt"/>
              <a:buAutoNum type="arabicPeriod"/>
            </a:pPr>
            <a:r>
              <a:rPr lang="en-US" sz="1800" b="1" dirty="0">
                <a:solidFill>
                  <a:srgbClr val="003764"/>
                </a:solidFill>
                <a:latin typeface="Gill Sans MT" panose="020B0502020104020203" pitchFamily="34" charset="0"/>
              </a:rPr>
              <a:t>Anti-diabetic agents</a:t>
            </a:r>
          </a:p>
          <a:p>
            <a:pPr>
              <a:buFont typeface="+mj-lt"/>
              <a:buAutoNum type="arabicPeriod"/>
            </a:pPr>
            <a:r>
              <a:rPr lang="en-US" sz="1800" b="1" dirty="0">
                <a:solidFill>
                  <a:srgbClr val="003764"/>
                </a:solidFill>
                <a:latin typeface="Gill Sans MT" panose="020B0502020104020203" pitchFamily="34" charset="0"/>
              </a:rPr>
              <a:t>Anti-depressants</a:t>
            </a:r>
          </a:p>
          <a:p>
            <a:pPr>
              <a:buFont typeface="+mj-lt"/>
              <a:buAutoNum type="arabicPeriod"/>
            </a:pPr>
            <a:r>
              <a:rPr lang="en-US" sz="1800" b="1" dirty="0">
                <a:solidFill>
                  <a:srgbClr val="003764"/>
                </a:solidFill>
                <a:latin typeface="Gill Sans MT" panose="020B0502020104020203" pitchFamily="34" charset="0"/>
              </a:rPr>
              <a:t>Anti-psychotics</a:t>
            </a:r>
          </a:p>
          <a:p>
            <a:pPr>
              <a:buFont typeface="+mj-lt"/>
              <a:buAutoNum type="arabicPeriod"/>
            </a:pPr>
            <a:r>
              <a:rPr lang="en-US" sz="1800" b="1" dirty="0">
                <a:solidFill>
                  <a:srgbClr val="003764"/>
                </a:solidFill>
                <a:latin typeface="Gill Sans MT" panose="020B0502020104020203" pitchFamily="34" charset="0"/>
              </a:rPr>
              <a:t>Neuropathic agents</a:t>
            </a:r>
          </a:p>
          <a:p>
            <a:pPr>
              <a:buFont typeface="+mj-lt"/>
              <a:buAutoNum type="arabicPeriod"/>
            </a:pPr>
            <a:r>
              <a:rPr lang="en-US" sz="1800" b="1" dirty="0">
                <a:solidFill>
                  <a:srgbClr val="003764"/>
                </a:solidFill>
                <a:latin typeface="Gill Sans MT" panose="020B0502020104020203" pitchFamily="34" charset="0"/>
              </a:rPr>
              <a:t>Betablockers</a:t>
            </a:r>
          </a:p>
          <a:p>
            <a:pPr>
              <a:buFont typeface="+mj-lt"/>
              <a:buAutoNum type="arabicPeriod"/>
            </a:pPr>
            <a:r>
              <a:rPr lang="en-US" sz="1800" b="1" dirty="0">
                <a:solidFill>
                  <a:srgbClr val="003764"/>
                </a:solidFill>
                <a:latin typeface="Gill Sans MT" panose="020B0502020104020203" pitchFamily="34" charset="0"/>
              </a:rPr>
              <a:t>Anticonvulsants</a:t>
            </a:r>
          </a:p>
          <a:p>
            <a:pPr>
              <a:buFont typeface="+mj-lt"/>
              <a:buAutoNum type="arabicPeriod"/>
            </a:pPr>
            <a:r>
              <a:rPr lang="en-US" sz="1800" b="1" dirty="0">
                <a:solidFill>
                  <a:srgbClr val="003764"/>
                </a:solidFill>
                <a:latin typeface="Gill Sans MT" panose="020B0502020104020203" pitchFamily="34" charset="0"/>
              </a:rPr>
              <a:t>Anti- inflammatory agents (corticosteroids)</a:t>
            </a:r>
          </a:p>
          <a:p>
            <a:endParaRPr lang="en-US" sz="1800" dirty="0">
              <a:solidFill>
                <a:srgbClr val="D35E13"/>
              </a:solidFill>
              <a:effectLst/>
              <a:latin typeface="Gill Sans MT" panose="020B0502020104020203" pitchFamily="34" charset="0"/>
              <a:ea typeface="Calibri" panose="020F0502020204030204" pitchFamily="34" charset="0"/>
            </a:endParaRPr>
          </a:p>
          <a:p>
            <a:endParaRPr lang="en-US" sz="1800" dirty="0">
              <a:solidFill>
                <a:srgbClr val="D35E13"/>
              </a:solidFill>
              <a:effectLst/>
              <a:latin typeface="Gill Sans MT" panose="020B0502020104020203" pitchFamily="34" charset="0"/>
              <a:ea typeface="Calibri" panose="020F0502020204030204" pitchFamily="34" charset="0"/>
            </a:endParaRPr>
          </a:p>
          <a:p>
            <a:endParaRPr lang="en-US" sz="1100" b="1" dirty="0">
              <a:solidFill>
                <a:schemeClr val="tx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153401" y="0"/>
            <a:ext cx="990601" cy="5200650"/>
            <a:chOff x="8153400" y="0"/>
            <a:chExt cx="990601" cy="6934200"/>
          </a:xfrm>
        </p:grpSpPr>
        <p:sp>
          <p:nvSpPr>
            <p:cNvPr id="5" name="Rectangle 4"/>
            <p:cNvSpPr/>
            <p:nvPr/>
          </p:nvSpPr>
          <p:spPr>
            <a:xfrm>
              <a:off x="8153400" y="0"/>
              <a:ext cx="990600" cy="510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153400" y="5029200"/>
              <a:ext cx="990600" cy="609600"/>
            </a:xfrm>
            <a:prstGeom prst="rect">
              <a:avLst/>
            </a:prstGeom>
            <a:solidFill>
              <a:srgbClr val="D35E13"/>
            </a:solidFill>
            <a:ln>
              <a:solidFill>
                <a:srgbClr val="D35E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153401" y="5638800"/>
              <a:ext cx="990600" cy="129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8FECEE28-4B21-475F-9943-FE7EF5BE09A0}"/>
              </a:ext>
            </a:extLst>
          </p:cNvPr>
          <p:cNvSpPr txBox="1"/>
          <p:nvPr/>
        </p:nvSpPr>
        <p:spPr>
          <a:xfrm>
            <a:off x="1203297" y="4550211"/>
            <a:ext cx="7467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D35E13"/>
                </a:solidFill>
              </a:rPr>
              <a:t>Pharmacological Management of Obesity: An Endocrine Society Clinical Practice Guideline, 2015</a:t>
            </a:r>
          </a:p>
          <a:p>
            <a:endParaRPr lang="en-US" dirty="0"/>
          </a:p>
        </p:txBody>
      </p:sp>
      <p:pic>
        <p:nvPicPr>
          <p:cNvPr id="11" name="Picture 10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77A8D420-B84B-7874-C7D4-D1961EDEA8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48" y="4764741"/>
            <a:ext cx="1082484" cy="301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836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Challenges in primary care</a:t>
            </a:r>
          </a:p>
        </p:txBody>
      </p:sp>
      <p:graphicFrame>
        <p:nvGraphicFramePr>
          <p:cNvPr id="12" name="Content Placeholder 2">
            <a:extLst>
              <a:ext uri="{FF2B5EF4-FFF2-40B4-BE49-F238E27FC236}">
                <a16:creationId xmlns:a16="http://schemas.microsoft.com/office/drawing/2014/main" id="{5C6924EB-54B7-7E07-D7F5-67792E2400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1452944"/>
              </p:ext>
            </p:extLst>
          </p:nvPr>
        </p:nvGraphicFramePr>
        <p:xfrm>
          <a:off x="457200" y="1269207"/>
          <a:ext cx="7848600" cy="3325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8458200" y="0"/>
            <a:ext cx="685802" cy="5200650"/>
            <a:chOff x="8153400" y="0"/>
            <a:chExt cx="990601" cy="6934200"/>
          </a:xfrm>
        </p:grpSpPr>
        <p:sp>
          <p:nvSpPr>
            <p:cNvPr id="5" name="Rectangle 4"/>
            <p:cNvSpPr/>
            <p:nvPr/>
          </p:nvSpPr>
          <p:spPr>
            <a:xfrm>
              <a:off x="8153400" y="0"/>
              <a:ext cx="990600" cy="510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153400" y="5029200"/>
              <a:ext cx="990600" cy="609600"/>
            </a:xfrm>
            <a:prstGeom prst="rect">
              <a:avLst/>
            </a:prstGeom>
            <a:solidFill>
              <a:srgbClr val="D35E13"/>
            </a:solidFill>
            <a:ln>
              <a:solidFill>
                <a:srgbClr val="D35E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153401" y="5638800"/>
              <a:ext cx="990600" cy="129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8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77A8D420-B84B-7874-C7D4-D1961EDEA86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714875"/>
            <a:ext cx="13110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947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Need for Team based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895351"/>
            <a:ext cx="7696201" cy="144780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Chronic diseases, </a:t>
            </a:r>
            <a:r>
              <a:rPr lang="en-US" dirty="0" err="1">
                <a:solidFill>
                  <a:srgbClr val="003764"/>
                </a:solidFill>
                <a:latin typeface="Gill Sans MT" panose="020B0502020104020203" pitchFamily="34" charset="0"/>
              </a:rPr>
              <a:t>ie</a:t>
            </a:r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 DM, CHF in adults, dementia and falls in older adults</a:t>
            </a:r>
          </a:p>
          <a:p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	Nurse managed protocols</a:t>
            </a:r>
            <a:r>
              <a:rPr lang="en-US" sz="3300" dirty="0">
                <a:solidFill>
                  <a:srgbClr val="003764"/>
                </a:solidFill>
                <a:latin typeface="Gill Sans MT" panose="020B0502020104020203" pitchFamily="34" charset="0"/>
              </a:rPr>
              <a:t>, </a:t>
            </a:r>
            <a:r>
              <a:rPr lang="en-US" sz="3300" dirty="0">
                <a:solidFill>
                  <a:srgbClr val="D35E13"/>
                </a:solidFill>
                <a:latin typeface="Gill Sans MT" panose="020B0502020104020203" pitchFamily="34" charset="0"/>
              </a:rPr>
              <a:t>(</a:t>
            </a:r>
            <a:r>
              <a:rPr lang="en-US" sz="3300" dirty="0">
                <a:solidFill>
                  <a:srgbClr val="D35E13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</a:rPr>
              <a:t>Shaw RJ,  AIM, 2014)</a:t>
            </a:r>
            <a:endParaRPr lang="en-US" sz="3300" dirty="0">
              <a:solidFill>
                <a:srgbClr val="D35E13"/>
              </a:solidFill>
              <a:latin typeface="Gill Sans MT" panose="020B0502020104020203" pitchFamily="34" charset="0"/>
            </a:endParaRPr>
          </a:p>
          <a:p>
            <a:r>
              <a:rPr lang="en-US" sz="3300" dirty="0">
                <a:solidFill>
                  <a:srgbClr val="003764"/>
                </a:solidFill>
                <a:latin typeface="Gill Sans MT" panose="020B0502020104020203" pitchFamily="34" charset="0"/>
              </a:rPr>
              <a:t>	NP co-management, </a:t>
            </a:r>
            <a:r>
              <a:rPr lang="en-US" sz="3300" dirty="0">
                <a:effectLst/>
                <a:latin typeface="Gill Sans MT" panose="020B0502020104020203" pitchFamily="34" charset="0"/>
                <a:ea typeface="Calibri" panose="020F0502020204030204" pitchFamily="34" charset="0"/>
              </a:rPr>
              <a:t>Reuben </a:t>
            </a:r>
            <a:r>
              <a:rPr lang="en-US" sz="3300" dirty="0">
                <a:solidFill>
                  <a:srgbClr val="D35E13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</a:rPr>
              <a:t>(DB, JAGS, 2013)</a:t>
            </a:r>
            <a:endParaRPr lang="en-US" sz="3300" dirty="0">
              <a:solidFill>
                <a:srgbClr val="D35E13"/>
              </a:solidFill>
              <a:latin typeface="Gill Sans MT" panose="020B0502020104020203" pitchFamily="34" charset="0"/>
            </a:endParaRPr>
          </a:p>
          <a:p>
            <a:r>
              <a:rPr lang="en-US" sz="3300" dirty="0">
                <a:solidFill>
                  <a:srgbClr val="003764"/>
                </a:solidFill>
                <a:latin typeface="Gill Sans MT" panose="020B0502020104020203" pitchFamily="34" charset="0"/>
              </a:rPr>
              <a:t>	Care management programs, </a:t>
            </a:r>
            <a:r>
              <a:rPr lang="en-US" sz="3300" dirty="0">
                <a:solidFill>
                  <a:srgbClr val="D35E13"/>
                </a:solidFill>
                <a:latin typeface="Gill Sans MT" panose="020B0502020104020203" pitchFamily="34" charset="0"/>
              </a:rPr>
              <a:t>(</a:t>
            </a:r>
            <a:r>
              <a:rPr lang="en-US" sz="3300" dirty="0">
                <a:solidFill>
                  <a:srgbClr val="D35E13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</a:rPr>
              <a:t>Tan ZS, JAGS, 2021)</a:t>
            </a:r>
            <a:endParaRPr lang="en-US" sz="3300" dirty="0">
              <a:solidFill>
                <a:srgbClr val="D35E13"/>
              </a:solidFill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US" sz="3300" dirty="0">
                <a:solidFill>
                  <a:srgbClr val="003764"/>
                </a:solidFill>
                <a:latin typeface="Gill Sans MT" panose="020B0502020104020203" pitchFamily="34" charset="0"/>
              </a:rPr>
              <a:t>Role of community-based health service for adult obesity prevention</a:t>
            </a:r>
          </a:p>
          <a:p>
            <a:r>
              <a:rPr lang="en-US" sz="3300" dirty="0">
                <a:solidFill>
                  <a:srgbClr val="003764"/>
                </a:solidFill>
                <a:latin typeface="Gill Sans MT" panose="020B0502020104020203" pitchFamily="34" charset="0"/>
              </a:rPr>
              <a:t> 	Need for system level approach, </a:t>
            </a:r>
            <a:r>
              <a:rPr lang="en-US" sz="3300" dirty="0">
                <a:solidFill>
                  <a:srgbClr val="D35E13"/>
                </a:solidFill>
                <a:latin typeface="Gill Sans MT" panose="020B0502020104020203" pitchFamily="34" charset="0"/>
              </a:rPr>
              <a:t>(</a:t>
            </a:r>
            <a:r>
              <a:rPr lang="en-US" sz="3300" dirty="0">
                <a:solidFill>
                  <a:srgbClr val="D35E13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</a:rPr>
              <a:t>Pearce C, </a:t>
            </a:r>
            <a:r>
              <a:rPr lang="en-US" sz="3300" i="1" dirty="0">
                <a:solidFill>
                  <a:srgbClr val="D35E13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</a:rPr>
              <a:t>BMC Health Serv Res</a:t>
            </a:r>
            <a:r>
              <a:rPr lang="en-US" sz="3300" dirty="0">
                <a:solidFill>
                  <a:srgbClr val="D35E13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</a:rPr>
              <a:t>. 2021)</a:t>
            </a:r>
            <a:endParaRPr lang="en-US" dirty="0">
              <a:solidFill>
                <a:srgbClr val="D35E13"/>
              </a:solidFill>
              <a:latin typeface="Gill Sans MT" panose="020B050202010402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153401" y="0"/>
            <a:ext cx="990601" cy="5200650"/>
            <a:chOff x="8153400" y="0"/>
            <a:chExt cx="990601" cy="6934200"/>
          </a:xfrm>
        </p:grpSpPr>
        <p:sp>
          <p:nvSpPr>
            <p:cNvPr id="5" name="Rectangle 4"/>
            <p:cNvSpPr/>
            <p:nvPr/>
          </p:nvSpPr>
          <p:spPr>
            <a:xfrm>
              <a:off x="8153400" y="0"/>
              <a:ext cx="990600" cy="510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153400" y="5029200"/>
              <a:ext cx="990600" cy="609600"/>
            </a:xfrm>
            <a:prstGeom prst="rect">
              <a:avLst/>
            </a:prstGeom>
            <a:solidFill>
              <a:srgbClr val="D35E13"/>
            </a:solidFill>
            <a:ln>
              <a:solidFill>
                <a:srgbClr val="D35E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153401" y="5638800"/>
              <a:ext cx="990600" cy="129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C89EA5D-3158-4209-A93B-C995E24B1841}"/>
              </a:ext>
            </a:extLst>
          </p:cNvPr>
          <p:cNvSpPr txBox="1"/>
          <p:nvPr/>
        </p:nvSpPr>
        <p:spPr>
          <a:xfrm>
            <a:off x="381000" y="3409951"/>
            <a:ext cx="6705600" cy="1295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C3166D09-22D8-445A-BAFC-680D257550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8775462"/>
              </p:ext>
            </p:extLst>
          </p:nvPr>
        </p:nvGraphicFramePr>
        <p:xfrm>
          <a:off x="990600" y="3591024"/>
          <a:ext cx="6096000" cy="104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AD1A8F20-BED0-4817-8DB3-7022240146CC}"/>
              </a:ext>
            </a:extLst>
          </p:cNvPr>
          <p:cNvSpPr txBox="1"/>
          <p:nvPr/>
        </p:nvSpPr>
        <p:spPr>
          <a:xfrm>
            <a:off x="-1" y="2200185"/>
            <a:ext cx="7696201" cy="120032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D35E13"/>
                </a:solidFill>
              </a:rPr>
              <a:t>Older adults with obesity need a physician led, team-based care which needs to be obesity- and patient-centered</a:t>
            </a:r>
          </a:p>
          <a:p>
            <a:pPr algn="ctr"/>
            <a:r>
              <a:rPr lang="en-US" b="1" dirty="0">
                <a:solidFill>
                  <a:srgbClr val="D35E13"/>
                </a:solidFill>
              </a:rPr>
              <a:t>care focused on risk factor reduction, chronic medical problems optimization, mobility and function improvement along with weight control</a:t>
            </a:r>
          </a:p>
        </p:txBody>
      </p:sp>
      <p:pic>
        <p:nvPicPr>
          <p:cNvPr id="12" name="Picture 11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77A8D420-B84B-7874-C7D4-D1961EDEA86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" y="4714786"/>
            <a:ext cx="13110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303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228601"/>
            <a:ext cx="8839200" cy="83462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Multidisciplinary Team </a:t>
            </a:r>
            <a:b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</a:br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management</a:t>
            </a:r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7CF0234F-0387-6951-F7A9-E8E87F4C01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1419068"/>
              </p:ext>
            </p:extLst>
          </p:nvPr>
        </p:nvGraphicFramePr>
        <p:xfrm>
          <a:off x="457200" y="1200151"/>
          <a:ext cx="8229600" cy="3737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8153401" y="0"/>
            <a:ext cx="990601" cy="5200650"/>
            <a:chOff x="8153400" y="0"/>
            <a:chExt cx="990601" cy="6934200"/>
          </a:xfrm>
        </p:grpSpPr>
        <p:sp>
          <p:nvSpPr>
            <p:cNvPr id="5" name="Rectangle 4"/>
            <p:cNvSpPr/>
            <p:nvPr/>
          </p:nvSpPr>
          <p:spPr>
            <a:xfrm>
              <a:off x="8153400" y="0"/>
              <a:ext cx="990600" cy="510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153400" y="5029200"/>
              <a:ext cx="990600" cy="609600"/>
            </a:xfrm>
            <a:prstGeom prst="rect">
              <a:avLst/>
            </a:prstGeom>
            <a:solidFill>
              <a:srgbClr val="D35E13"/>
            </a:solidFill>
            <a:ln>
              <a:solidFill>
                <a:srgbClr val="D35E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153401" y="5638800"/>
              <a:ext cx="990600" cy="129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8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77A8D420-B84B-7874-C7D4-D1961EDEA86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589540"/>
            <a:ext cx="13110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8820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Summary</a:t>
            </a:r>
            <a:endParaRPr lang="en-US" dirty="0">
              <a:solidFill>
                <a:srgbClr val="003764"/>
              </a:solidFill>
              <a:latin typeface="Gill Sans MT" panose="020B05020201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023121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Gill Sans MT" panose="020B0502020104020203" pitchFamily="34" charset="0"/>
              </a:rPr>
              <a:t>Obesity in older adults is a fast-growing challenge</a:t>
            </a:r>
          </a:p>
          <a:p>
            <a:r>
              <a:rPr lang="en-US" dirty="0">
                <a:latin typeface="Gill Sans MT" panose="020B0502020104020203" pitchFamily="34" charset="0"/>
              </a:rPr>
              <a:t>Comorbidities and functional impairment needs focus along with weight management</a:t>
            </a:r>
          </a:p>
          <a:p>
            <a:r>
              <a:rPr lang="en-US" dirty="0">
                <a:latin typeface="Gill Sans MT" panose="020B0502020104020203" pitchFamily="34" charset="0"/>
              </a:rPr>
              <a:t>Need a multi-component intervention with a team approach</a:t>
            </a:r>
          </a:p>
          <a:p>
            <a:r>
              <a:rPr lang="en-US" dirty="0">
                <a:latin typeface="Gill Sans MT" panose="020B0502020104020203" pitchFamily="34" charset="0"/>
              </a:rPr>
              <a:t>Deprescription of obesogenic medications need to be a priority</a:t>
            </a:r>
          </a:p>
          <a:p>
            <a:r>
              <a:rPr lang="en-US" dirty="0">
                <a:latin typeface="Gill Sans MT" panose="020B0502020104020203" pitchFamily="34" charset="0"/>
              </a:rPr>
              <a:t>Role of pharmacotherapy and bariatric surgery.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641080" y="-57150"/>
            <a:ext cx="685802" cy="5200650"/>
            <a:chOff x="8153400" y="0"/>
            <a:chExt cx="990601" cy="6934200"/>
          </a:xfrm>
        </p:grpSpPr>
        <p:sp>
          <p:nvSpPr>
            <p:cNvPr id="5" name="Rectangle 4"/>
            <p:cNvSpPr/>
            <p:nvPr/>
          </p:nvSpPr>
          <p:spPr>
            <a:xfrm>
              <a:off x="8153400" y="0"/>
              <a:ext cx="990600" cy="510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153400" y="5029200"/>
              <a:ext cx="990600" cy="609600"/>
            </a:xfrm>
            <a:prstGeom prst="rect">
              <a:avLst/>
            </a:prstGeom>
            <a:solidFill>
              <a:srgbClr val="D35E13"/>
            </a:solidFill>
            <a:ln>
              <a:solidFill>
                <a:srgbClr val="D35E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153401" y="5638800"/>
              <a:ext cx="990600" cy="129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8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77A8D420-B84B-7874-C7D4-D1961EDEA8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613671"/>
            <a:ext cx="13110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244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Disclosures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75438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br>
              <a:rPr lang="en-US" sz="3200" dirty="0">
                <a:solidFill>
                  <a:srgbClr val="003764"/>
                </a:solidFill>
                <a:latin typeface="Gill Sans MT" panose="020B0502020104020203" pitchFamily="34" charset="0"/>
              </a:rPr>
            </a:br>
            <a:r>
              <a:rPr lang="en-US" sz="4000" b="1" dirty="0">
                <a:solidFill>
                  <a:srgbClr val="003764"/>
                </a:solidFill>
                <a:latin typeface="Gill Sans MT" panose="020B0502020104020203" pitchFamily="34" charset="0"/>
              </a:rPr>
              <a:t>I have no financial disclosures.</a:t>
            </a:r>
            <a:endParaRPr lang="en-US" dirty="0">
              <a:solidFill>
                <a:srgbClr val="003764"/>
              </a:solidFill>
              <a:latin typeface="Gill Sans MT" panose="020B050202010402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153401" y="0"/>
            <a:ext cx="990601" cy="5200650"/>
            <a:chOff x="8153400" y="0"/>
            <a:chExt cx="990601" cy="6934200"/>
          </a:xfrm>
        </p:grpSpPr>
        <p:sp>
          <p:nvSpPr>
            <p:cNvPr id="5" name="Rectangle 4"/>
            <p:cNvSpPr/>
            <p:nvPr/>
          </p:nvSpPr>
          <p:spPr>
            <a:xfrm>
              <a:off x="8153400" y="0"/>
              <a:ext cx="990600" cy="510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153400" y="5029200"/>
              <a:ext cx="990600" cy="609600"/>
            </a:xfrm>
            <a:prstGeom prst="rect">
              <a:avLst/>
            </a:prstGeom>
            <a:solidFill>
              <a:srgbClr val="D35E13"/>
            </a:solidFill>
            <a:ln>
              <a:solidFill>
                <a:srgbClr val="D35E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153401" y="5638800"/>
              <a:ext cx="990600" cy="129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8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77A8D420-B84B-7874-C7D4-D1961EDEA8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645025"/>
            <a:ext cx="13110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396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b="0" dirty="0">
                <a:solidFill>
                  <a:srgbClr val="00376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Obesity demographics and prevalence</a:t>
            </a:r>
          </a:p>
          <a:p>
            <a:r>
              <a:rPr lang="en-US" sz="3200" b="0" dirty="0">
                <a:solidFill>
                  <a:srgbClr val="00376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Obesity-related conditions and challenges </a:t>
            </a:r>
          </a:p>
          <a:p>
            <a:r>
              <a:rPr lang="en-US" b="0" dirty="0">
                <a:solidFill>
                  <a:srgbClr val="00376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Obesity</a:t>
            </a:r>
            <a:r>
              <a:rPr lang="en-US" sz="3200" b="0" dirty="0">
                <a:solidFill>
                  <a:srgbClr val="00376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-centric care</a:t>
            </a:r>
          </a:p>
          <a:p>
            <a:r>
              <a:rPr lang="en-US" sz="3200" b="0" dirty="0">
                <a:solidFill>
                  <a:srgbClr val="00376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Need for team approach</a:t>
            </a:r>
          </a:p>
          <a:p>
            <a:r>
              <a:rPr lang="en-US" dirty="0">
                <a:solidFill>
                  <a:srgbClr val="0037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on function, comorbidities along with weight management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458200" y="0"/>
            <a:ext cx="685802" cy="5200650"/>
            <a:chOff x="8153400" y="0"/>
            <a:chExt cx="990601" cy="6934200"/>
          </a:xfrm>
        </p:grpSpPr>
        <p:sp>
          <p:nvSpPr>
            <p:cNvPr id="5" name="Rectangle 4"/>
            <p:cNvSpPr/>
            <p:nvPr/>
          </p:nvSpPr>
          <p:spPr>
            <a:xfrm>
              <a:off x="8153400" y="0"/>
              <a:ext cx="990600" cy="510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153400" y="5029200"/>
              <a:ext cx="990600" cy="609600"/>
            </a:xfrm>
            <a:prstGeom prst="rect">
              <a:avLst/>
            </a:prstGeom>
            <a:solidFill>
              <a:srgbClr val="D35E13"/>
            </a:solidFill>
            <a:ln>
              <a:solidFill>
                <a:srgbClr val="D35E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153401" y="5638800"/>
              <a:ext cx="990600" cy="129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8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77A8D420-B84B-7874-C7D4-D1961EDEA8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613671"/>
            <a:ext cx="13110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664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08563"/>
            <a:ext cx="8229600" cy="765571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Role of Primary Care in Obesity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1956"/>
            <a:ext cx="8229600" cy="3394472"/>
          </a:xfrm>
        </p:spPr>
        <p:txBody>
          <a:bodyPr>
            <a:normAutofit lnSpcReduction="10000"/>
          </a:bodyPr>
          <a:lstStyle/>
          <a:p>
            <a:r>
              <a:rPr lang="en-US" sz="2600" dirty="0">
                <a:solidFill>
                  <a:srgbClr val="003764"/>
                </a:solidFill>
                <a:latin typeface="Gill Sans MT" panose="020B0502020104020203" pitchFamily="34" charset="0"/>
              </a:rPr>
              <a:t>Obesity affects nearly half of older adults (43%)</a:t>
            </a:r>
          </a:p>
          <a:p>
            <a:r>
              <a:rPr lang="en-US" sz="2600" dirty="0">
                <a:solidFill>
                  <a:srgbClr val="003764"/>
                </a:solidFill>
                <a:latin typeface="Gill Sans MT" panose="020B0502020104020203" pitchFamily="34" charset="0"/>
              </a:rPr>
              <a:t>Obesity trained physicians are limited, just ~5200 in 2021 (US and Canada)</a:t>
            </a:r>
          </a:p>
          <a:p>
            <a:r>
              <a:rPr lang="en-US" sz="2600" dirty="0">
                <a:solidFill>
                  <a:srgbClr val="003764"/>
                </a:solidFill>
                <a:latin typeface="Gill Sans MT" panose="020B0502020104020203" pitchFamily="34" charset="0"/>
              </a:rPr>
              <a:t>Primary care geriatricians are more positioned to treat obesity</a:t>
            </a:r>
          </a:p>
          <a:p>
            <a:r>
              <a:rPr lang="en-US" sz="2600" dirty="0">
                <a:solidFill>
                  <a:srgbClr val="003764"/>
                </a:solidFill>
                <a:latin typeface="Gill Sans MT" panose="020B0502020104020203" pitchFamily="34" charset="0"/>
              </a:rPr>
              <a:t>PCP’s have a major role associating the causal effect of obesity-related medical problems to “obesity” as the primary driver</a:t>
            </a:r>
            <a:endParaRPr lang="en-US" dirty="0">
              <a:solidFill>
                <a:srgbClr val="003764"/>
              </a:solidFill>
              <a:latin typeface="Gill Sans MT" panose="020B050202010402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610600" y="0"/>
            <a:ext cx="533402" cy="5200650"/>
            <a:chOff x="8153400" y="0"/>
            <a:chExt cx="990601" cy="6934200"/>
          </a:xfrm>
        </p:grpSpPr>
        <p:sp>
          <p:nvSpPr>
            <p:cNvPr id="5" name="Rectangle 4"/>
            <p:cNvSpPr/>
            <p:nvPr/>
          </p:nvSpPr>
          <p:spPr>
            <a:xfrm>
              <a:off x="8153400" y="0"/>
              <a:ext cx="990600" cy="510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153400" y="5029200"/>
              <a:ext cx="990600" cy="609600"/>
            </a:xfrm>
            <a:prstGeom prst="rect">
              <a:avLst/>
            </a:prstGeom>
            <a:solidFill>
              <a:srgbClr val="D35E13"/>
            </a:solidFill>
            <a:ln>
              <a:solidFill>
                <a:srgbClr val="D35E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153401" y="5638800"/>
              <a:ext cx="990600" cy="129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8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77A8D420-B84B-7874-C7D4-D1961EDEA8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615320"/>
            <a:ext cx="13110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373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25">
            <a:extLst>
              <a:ext uri="{FF2B5EF4-FFF2-40B4-BE49-F238E27FC236}">
                <a16:creationId xmlns:a16="http://schemas.microsoft.com/office/drawing/2014/main" id="{14214B75-6380-4E3E-9334-BFA986F8E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Obesity demographics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3043B0DD-F6C5-4085-896C-4C561E00D8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CDC 2020 obesity prevalence in adults, BRFSS data</a:t>
            </a:r>
            <a:endParaRPr lang="en-US" dirty="0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0E0F9F4-EE7A-4347-8513-7F86ABF4F6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372443"/>
          </a:xfrm>
        </p:spPr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rgbClr val="003764"/>
                </a:solidFill>
                <a:latin typeface="Gill Sans MT" panose="020B0502020104020203" pitchFamily="34" charset="0"/>
              </a:rPr>
              <a:t>2017-2018 NHANES survey-Age distribution</a:t>
            </a:r>
          </a:p>
        </p:txBody>
      </p:sp>
      <p:pic>
        <p:nvPicPr>
          <p:cNvPr id="33" name="Content Placeholder 32">
            <a:extLst>
              <a:ext uri="{FF2B5EF4-FFF2-40B4-BE49-F238E27FC236}">
                <a16:creationId xmlns:a16="http://schemas.microsoft.com/office/drawing/2014/main" id="{0171E76E-F152-4EFC-9AAD-C0B73C8F7CB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198798" y="1631157"/>
            <a:ext cx="4147484" cy="2628925"/>
          </a:xfrm>
        </p:spPr>
      </p:pic>
      <p:grpSp>
        <p:nvGrpSpPr>
          <p:cNvPr id="4" name="Group 3"/>
          <p:cNvGrpSpPr/>
          <p:nvPr/>
        </p:nvGrpSpPr>
        <p:grpSpPr>
          <a:xfrm>
            <a:off x="8458200" y="0"/>
            <a:ext cx="685802" cy="5238750"/>
            <a:chOff x="8153400" y="0"/>
            <a:chExt cx="990601" cy="6934200"/>
          </a:xfrm>
        </p:grpSpPr>
        <p:sp>
          <p:nvSpPr>
            <p:cNvPr id="5" name="Rectangle 4"/>
            <p:cNvSpPr/>
            <p:nvPr/>
          </p:nvSpPr>
          <p:spPr>
            <a:xfrm>
              <a:off x="8153400" y="0"/>
              <a:ext cx="990600" cy="510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153400" y="5029200"/>
              <a:ext cx="990600" cy="609600"/>
            </a:xfrm>
            <a:prstGeom prst="rect">
              <a:avLst/>
            </a:prstGeom>
            <a:solidFill>
              <a:srgbClr val="D35E13"/>
            </a:solidFill>
            <a:ln>
              <a:solidFill>
                <a:srgbClr val="D35E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153401" y="5638800"/>
              <a:ext cx="990600" cy="129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1" name="Content Placeholder 8">
            <a:extLst>
              <a:ext uri="{FF2B5EF4-FFF2-40B4-BE49-F238E27FC236}">
                <a16:creationId xmlns:a16="http://schemas.microsoft.com/office/drawing/2014/main" id="{B55189B7-ED5A-4157-A281-0DB5B03EF9F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148348" y="1631157"/>
            <a:ext cx="4040188" cy="2633413"/>
          </a:xfrm>
        </p:spPr>
      </p:pic>
      <p:sp>
        <p:nvSpPr>
          <p:cNvPr id="34" name="Arrow: Down 33">
            <a:extLst>
              <a:ext uri="{FF2B5EF4-FFF2-40B4-BE49-F238E27FC236}">
                <a16:creationId xmlns:a16="http://schemas.microsoft.com/office/drawing/2014/main" id="{EF204439-DCC2-4881-A809-EF54ADD4BBC7}"/>
              </a:ext>
            </a:extLst>
          </p:cNvPr>
          <p:cNvSpPr/>
          <p:nvPr/>
        </p:nvSpPr>
        <p:spPr>
          <a:xfrm>
            <a:off x="5476138" y="1958579"/>
            <a:ext cx="152400" cy="3048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row: Down 34">
            <a:extLst>
              <a:ext uri="{FF2B5EF4-FFF2-40B4-BE49-F238E27FC236}">
                <a16:creationId xmlns:a16="http://schemas.microsoft.com/office/drawing/2014/main" id="{67C8E4B1-44BC-4C87-9B18-7EEAB2EBDC45}"/>
              </a:ext>
            </a:extLst>
          </p:cNvPr>
          <p:cNvSpPr/>
          <p:nvPr/>
        </p:nvSpPr>
        <p:spPr>
          <a:xfrm>
            <a:off x="6665913" y="1968005"/>
            <a:ext cx="152400" cy="308371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row: Down 35">
            <a:extLst>
              <a:ext uri="{FF2B5EF4-FFF2-40B4-BE49-F238E27FC236}">
                <a16:creationId xmlns:a16="http://schemas.microsoft.com/office/drawing/2014/main" id="{36921FDE-96BA-4158-ABE9-9B8E6985F8B9}"/>
              </a:ext>
            </a:extLst>
          </p:cNvPr>
          <p:cNvSpPr/>
          <p:nvPr/>
        </p:nvSpPr>
        <p:spPr>
          <a:xfrm>
            <a:off x="7855688" y="1955008"/>
            <a:ext cx="146022" cy="321368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DADBC409-1391-41F5-ABC8-389B48EFBCA8}"/>
                  </a:ext>
                </a:extLst>
              </p14:cNvPr>
              <p14:cNvContentPartPr/>
              <p14:nvPr/>
            </p14:nvContentPartPr>
            <p14:xfrm>
              <a:off x="7631193" y="1837036"/>
              <a:ext cx="563760" cy="36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DADBC409-1391-41F5-ABC8-389B48EFBCA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577553" y="1729036"/>
                <a:ext cx="6714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DE3073D4-86C4-4265-B9B4-BB827C87A736}"/>
                  </a:ext>
                </a:extLst>
              </p14:cNvPr>
              <p14:cNvContentPartPr/>
              <p14:nvPr/>
            </p14:nvContentPartPr>
            <p14:xfrm>
              <a:off x="5452113" y="2360116"/>
              <a:ext cx="163440" cy="2412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DE3073D4-86C4-4265-B9B4-BB827C87A736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98113" y="2252116"/>
                <a:ext cx="271080" cy="23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8AB2F0EC-EF35-4397-A45B-C3AF2D1C8F61}"/>
                  </a:ext>
                </a:extLst>
              </p14:cNvPr>
              <p14:cNvContentPartPr/>
              <p14:nvPr/>
            </p14:nvContentPartPr>
            <p14:xfrm>
              <a:off x="6665313" y="2409796"/>
              <a:ext cx="162000" cy="36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8AB2F0EC-EF35-4397-A45B-C3AF2D1C8F61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11673" y="2301796"/>
                <a:ext cx="26964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A02AEF2E-933A-452C-89A9-1D8F73BB2EAB}"/>
                  </a:ext>
                </a:extLst>
              </p14:cNvPr>
              <p14:cNvContentPartPr/>
              <p14:nvPr/>
            </p14:nvContentPartPr>
            <p14:xfrm>
              <a:off x="7878873" y="2375236"/>
              <a:ext cx="127440" cy="9360"/>
            </p14:xfrm>
          </p:contentPart>
        </mc:Choice>
        <mc:Fallback xmlns=""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A02AEF2E-933A-452C-89A9-1D8F73BB2EAB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825233" y="2267236"/>
                <a:ext cx="235080" cy="22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194EA442-87BA-4D3D-AF0C-5686FDBB1F15}"/>
                  </a:ext>
                </a:extLst>
              </p14:cNvPr>
              <p14:cNvContentPartPr/>
              <p14:nvPr/>
            </p14:nvContentPartPr>
            <p14:xfrm>
              <a:off x="5101473" y="4024756"/>
              <a:ext cx="204480" cy="1980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194EA442-87BA-4D3D-AF0C-5686FDBB1F15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047833" y="3916756"/>
                <a:ext cx="312120" cy="23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434BB97F-F05A-4CD4-86A4-1CB5F56025B3}"/>
                  </a:ext>
                </a:extLst>
              </p14:cNvPr>
              <p14:cNvContentPartPr/>
              <p14:nvPr/>
            </p14:nvContentPartPr>
            <p14:xfrm>
              <a:off x="6323673" y="4050316"/>
              <a:ext cx="189360" cy="16200"/>
            </p14:xfrm>
          </p:contentPart>
        </mc:Choice>
        <mc:Fallback xmlns=""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434BB97F-F05A-4CD4-86A4-1CB5F56025B3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270033" y="3942316"/>
                <a:ext cx="297000" cy="23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AF889DC4-24F8-4422-8152-33E985359091}"/>
                  </a:ext>
                </a:extLst>
              </p14:cNvPr>
              <p14:cNvContentPartPr/>
              <p14:nvPr/>
            </p14:nvContentPartPr>
            <p14:xfrm>
              <a:off x="7460193" y="4033396"/>
              <a:ext cx="307080" cy="9000"/>
            </p14:xfrm>
          </p:contentPart>
        </mc:Choice>
        <mc:Fallback xmlns=""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AF889DC4-24F8-4422-8152-33E985359091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406553" y="3925396"/>
                <a:ext cx="414720" cy="224640"/>
              </a:xfrm>
              <a:prstGeom prst="rect">
                <a:avLst/>
              </a:prstGeom>
            </p:spPr>
          </p:pic>
        </mc:Fallback>
      </mc:AlternateContent>
      <p:sp>
        <p:nvSpPr>
          <p:cNvPr id="48" name="TextBox 47">
            <a:extLst>
              <a:ext uri="{FF2B5EF4-FFF2-40B4-BE49-F238E27FC236}">
                <a16:creationId xmlns:a16="http://schemas.microsoft.com/office/drawing/2014/main" id="{4AEE863E-84AD-4F0E-8B36-32B283822776}"/>
              </a:ext>
            </a:extLst>
          </p:cNvPr>
          <p:cNvSpPr txBox="1"/>
          <p:nvPr/>
        </p:nvSpPr>
        <p:spPr>
          <a:xfrm>
            <a:off x="4724400" y="4024756"/>
            <a:ext cx="307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C1D90B-6228-401D-974F-E01FF4B035D2}"/>
              </a:ext>
            </a:extLst>
          </p:cNvPr>
          <p:cNvSpPr txBox="1"/>
          <p:nvPr/>
        </p:nvSpPr>
        <p:spPr>
          <a:xfrm>
            <a:off x="6400801" y="4394088"/>
            <a:ext cx="1745194" cy="52322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   37.5 </a:t>
            </a:r>
            <a:r>
              <a:rPr lang="en-US" sz="1400" dirty="0"/>
              <a:t>                   </a:t>
            </a:r>
            <a:r>
              <a:rPr lang="en-US" sz="1400" dirty="0">
                <a:highlight>
                  <a:srgbClr val="FFFF00"/>
                </a:highlight>
              </a:rPr>
              <a:t>39.4</a:t>
            </a:r>
          </a:p>
          <a:p>
            <a:r>
              <a:rPr lang="en-US" sz="1400" dirty="0"/>
              <a:t>2013 - 2014 NHANES</a:t>
            </a:r>
          </a:p>
        </p:txBody>
      </p:sp>
      <p:pic>
        <p:nvPicPr>
          <p:cNvPr id="24" name="Picture 23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77A8D420-B84B-7874-C7D4-D1961EDEA86F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48" y="4655698"/>
            <a:ext cx="13110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000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1" name="Rectangle 120">
            <a:extLst>
              <a:ext uri="{FF2B5EF4-FFF2-40B4-BE49-F238E27FC236}">
                <a16:creationId xmlns:a16="http://schemas.microsoft.com/office/drawing/2014/main" id="{955A2079-FA98-4876-80F0-72364A7D2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17891"/>
            <a:ext cx="7886700" cy="850124"/>
          </a:xfrm>
        </p:spPr>
        <p:txBody>
          <a:bodyPr>
            <a:normAutofit/>
          </a:bodyPr>
          <a:lstStyle/>
          <a:p>
            <a:r>
              <a:rPr lang="en-US" sz="3900" dirty="0">
                <a:latin typeface="Gill Sans MT" panose="020B0502020104020203" pitchFamily="34" charset="0"/>
              </a:rPr>
              <a:t>Disparities in obesity rates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686800" y="0"/>
            <a:ext cx="457202" cy="5143500"/>
            <a:chOff x="8153400" y="0"/>
            <a:chExt cx="990601" cy="6934200"/>
          </a:xfrm>
        </p:grpSpPr>
        <p:sp>
          <p:nvSpPr>
            <p:cNvPr id="5" name="Rectangle 4"/>
            <p:cNvSpPr/>
            <p:nvPr/>
          </p:nvSpPr>
          <p:spPr>
            <a:xfrm>
              <a:off x="8153400" y="0"/>
              <a:ext cx="990600" cy="510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153400" y="5029200"/>
              <a:ext cx="990600" cy="609600"/>
            </a:xfrm>
            <a:prstGeom prst="rect">
              <a:avLst/>
            </a:prstGeom>
            <a:solidFill>
              <a:srgbClr val="D35E13"/>
            </a:solidFill>
            <a:ln>
              <a:solidFill>
                <a:srgbClr val="D35E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153401" y="5638800"/>
              <a:ext cx="990600" cy="129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A012B43D-5C4D-490B-B04E-5D8F907CFC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0464005"/>
              </p:ext>
            </p:extLst>
          </p:nvPr>
        </p:nvGraphicFramePr>
        <p:xfrm>
          <a:off x="628650" y="1371600"/>
          <a:ext cx="7886700" cy="3264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Graphic 7" descr="Farm scene with solid fill">
            <a:extLst>
              <a:ext uri="{FF2B5EF4-FFF2-40B4-BE49-F238E27FC236}">
                <a16:creationId xmlns:a16="http://schemas.microsoft.com/office/drawing/2014/main" id="{D4A34B0C-5CA3-4CE5-B082-6C870FC2E84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257800" y="2800350"/>
            <a:ext cx="533400" cy="533400"/>
          </a:xfrm>
          <a:prstGeom prst="rect">
            <a:avLst/>
          </a:prstGeom>
        </p:spPr>
      </p:pic>
      <p:pic>
        <p:nvPicPr>
          <p:cNvPr id="12" name="Graphic 11" descr="Woman with cane with solid fill">
            <a:extLst>
              <a:ext uri="{FF2B5EF4-FFF2-40B4-BE49-F238E27FC236}">
                <a16:creationId xmlns:a16="http://schemas.microsoft.com/office/drawing/2014/main" id="{F23D6A92-D71D-49DF-9B32-1819C65E2B3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71800" y="2966050"/>
            <a:ext cx="762000" cy="762000"/>
          </a:xfrm>
          <a:prstGeom prst="rect">
            <a:avLst/>
          </a:prstGeom>
        </p:spPr>
      </p:pic>
      <p:pic>
        <p:nvPicPr>
          <p:cNvPr id="13" name="Picture 12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77A8D420-B84B-7874-C7D4-D1961EDEA86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4725609"/>
            <a:ext cx="13110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902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Aging with Obesity</a:t>
            </a:r>
            <a:endParaRPr lang="en-US" dirty="0">
              <a:solidFill>
                <a:srgbClr val="003764"/>
              </a:solidFill>
              <a:latin typeface="Gill Sans MT" panose="020B0502020104020203" pitchFamily="34" charset="0"/>
            </a:endParaRPr>
          </a:p>
        </p:txBody>
      </p:sp>
      <p:graphicFrame>
        <p:nvGraphicFramePr>
          <p:cNvPr id="12" name="Content Placeholder 2">
            <a:extLst>
              <a:ext uri="{FF2B5EF4-FFF2-40B4-BE49-F238E27FC236}">
                <a16:creationId xmlns:a16="http://schemas.microsoft.com/office/drawing/2014/main" id="{F2495D6F-2FDF-704B-AD5D-9A217184E1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3647668"/>
              </p:ext>
            </p:extLst>
          </p:nvPr>
        </p:nvGraphicFramePr>
        <p:xfrm>
          <a:off x="457200" y="1200151"/>
          <a:ext cx="7467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8153401" y="0"/>
            <a:ext cx="990601" cy="5200650"/>
            <a:chOff x="8153400" y="0"/>
            <a:chExt cx="990601" cy="6934200"/>
          </a:xfrm>
        </p:grpSpPr>
        <p:sp>
          <p:nvSpPr>
            <p:cNvPr id="5" name="Rectangle 4"/>
            <p:cNvSpPr/>
            <p:nvPr/>
          </p:nvSpPr>
          <p:spPr>
            <a:xfrm>
              <a:off x="8153400" y="0"/>
              <a:ext cx="990600" cy="510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153400" y="5029200"/>
              <a:ext cx="990600" cy="609600"/>
            </a:xfrm>
            <a:prstGeom prst="rect">
              <a:avLst/>
            </a:prstGeom>
            <a:solidFill>
              <a:srgbClr val="D35E13"/>
            </a:solidFill>
            <a:ln>
              <a:solidFill>
                <a:srgbClr val="D35E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153401" y="5638800"/>
              <a:ext cx="990600" cy="129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8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77A8D420-B84B-7874-C7D4-D1961EDEA86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714875"/>
            <a:ext cx="13110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265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D30E6BA-190C-4745-BF79-FDFFF0A18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Comorbidities and Challenges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089910D-7383-4E20-AB5B-C5BB0E055B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600" dirty="0">
                <a:solidFill>
                  <a:srgbClr val="003764"/>
                </a:solidFill>
                <a:latin typeface="Gill Sans MT" panose="020B0502020104020203" pitchFamily="34" charset="0"/>
              </a:rPr>
              <a:t>Obesity-related medical problems</a:t>
            </a:r>
            <a:endParaRPr lang="en-US" sz="2600" dirty="0">
              <a:solidFill>
                <a:srgbClr val="003764"/>
              </a:solidFill>
            </a:endParaRPr>
          </a:p>
          <a:p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3948C4A-103C-45A3-A93F-80448F7CFE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3089484"/>
          </a:xfr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1600" b="1" u="sng" dirty="0">
                <a:solidFill>
                  <a:srgbClr val="FF0000"/>
                </a:solidFill>
              </a:rPr>
              <a:t>Cardiovascular:  </a:t>
            </a:r>
            <a:r>
              <a:rPr lang="en-US" sz="1600" b="1" dirty="0">
                <a:solidFill>
                  <a:srgbClr val="003764"/>
                </a:solidFill>
              </a:rPr>
              <a:t>HTN/ Dyslipidemia/CHF/CAD/Atrial Fib/stroke</a:t>
            </a:r>
          </a:p>
          <a:p>
            <a:pPr marL="0" lvl="0" indent="0">
              <a:buNone/>
            </a:pPr>
            <a:r>
              <a:rPr lang="en-US" sz="1600" b="1" u="sng" dirty="0">
                <a:solidFill>
                  <a:srgbClr val="FF0000"/>
                </a:solidFill>
              </a:rPr>
              <a:t>Pulmonary</a:t>
            </a:r>
            <a:r>
              <a:rPr lang="en-US" sz="1600" b="1" dirty="0">
                <a:solidFill>
                  <a:srgbClr val="003764"/>
                </a:solidFill>
              </a:rPr>
              <a:t>: COPD/Asthma/OSA/</a:t>
            </a:r>
            <a:r>
              <a:rPr lang="en-US" sz="1600" b="1" dirty="0" err="1">
                <a:solidFill>
                  <a:srgbClr val="003764"/>
                </a:solidFill>
              </a:rPr>
              <a:t>Pul</a:t>
            </a:r>
            <a:r>
              <a:rPr lang="en-US" sz="1600" b="1" dirty="0">
                <a:solidFill>
                  <a:srgbClr val="003764"/>
                </a:solidFill>
              </a:rPr>
              <a:t> HTN</a:t>
            </a:r>
          </a:p>
          <a:p>
            <a:pPr marL="0" lvl="0" indent="0">
              <a:buNone/>
            </a:pPr>
            <a:r>
              <a:rPr lang="en-US" sz="1600" b="1" u="sng" dirty="0">
                <a:solidFill>
                  <a:srgbClr val="FF0000"/>
                </a:solidFill>
              </a:rPr>
              <a:t>Endocrine</a:t>
            </a:r>
            <a:r>
              <a:rPr lang="en-US" sz="1600" b="1" dirty="0">
                <a:solidFill>
                  <a:srgbClr val="FF0000"/>
                </a:solidFill>
              </a:rPr>
              <a:t>:</a:t>
            </a:r>
            <a:r>
              <a:rPr lang="en-US" sz="1600" b="1" dirty="0">
                <a:solidFill>
                  <a:srgbClr val="003764"/>
                </a:solidFill>
              </a:rPr>
              <a:t>T2DM, Hypothyroidism, hyperuricemia</a:t>
            </a:r>
          </a:p>
          <a:p>
            <a:pPr marL="0" indent="0">
              <a:buNone/>
            </a:pPr>
            <a:r>
              <a:rPr lang="en-US" sz="1600" b="1" u="sng" dirty="0">
                <a:solidFill>
                  <a:srgbClr val="FF0000"/>
                </a:solidFill>
              </a:rPr>
              <a:t>GI: </a:t>
            </a:r>
            <a:r>
              <a:rPr lang="en-US" sz="1600" b="1" dirty="0">
                <a:solidFill>
                  <a:srgbClr val="003764"/>
                </a:solidFill>
              </a:rPr>
              <a:t>GERD</a:t>
            </a:r>
          </a:p>
          <a:p>
            <a:pPr marL="0" lvl="0" indent="0">
              <a:buNone/>
            </a:pPr>
            <a:r>
              <a:rPr lang="en-US" sz="1600" b="1" u="sng" dirty="0">
                <a:solidFill>
                  <a:srgbClr val="FF0000"/>
                </a:solidFill>
              </a:rPr>
              <a:t>Hepatic: </a:t>
            </a:r>
            <a:r>
              <a:rPr lang="en-US" sz="1600" b="1" dirty="0">
                <a:solidFill>
                  <a:srgbClr val="003764"/>
                </a:solidFill>
              </a:rPr>
              <a:t>NAFLD</a:t>
            </a:r>
          </a:p>
          <a:p>
            <a:pPr marL="0" lvl="0" indent="0">
              <a:buNone/>
            </a:pPr>
            <a:r>
              <a:rPr lang="en-US" sz="1600" b="1" u="sng" dirty="0">
                <a:solidFill>
                  <a:srgbClr val="FF0000"/>
                </a:solidFill>
              </a:rPr>
              <a:t>Renal: </a:t>
            </a:r>
            <a:r>
              <a:rPr lang="en-US" sz="1600" b="1" dirty="0">
                <a:solidFill>
                  <a:srgbClr val="003764"/>
                </a:solidFill>
              </a:rPr>
              <a:t>CKD/Episodes of AKI</a:t>
            </a:r>
          </a:p>
          <a:p>
            <a:pPr marL="0" lvl="0" indent="0">
              <a:buNone/>
            </a:pPr>
            <a:r>
              <a:rPr lang="en-US" sz="1600" b="1" u="sng" dirty="0">
                <a:solidFill>
                  <a:srgbClr val="FF0000"/>
                </a:solidFill>
              </a:rPr>
              <a:t>Extremity: </a:t>
            </a:r>
            <a:r>
              <a:rPr lang="en-US" sz="1600" b="1" dirty="0">
                <a:solidFill>
                  <a:srgbClr val="003764"/>
                </a:solidFill>
              </a:rPr>
              <a:t>Lymphedema, Venous statis</a:t>
            </a:r>
          </a:p>
          <a:p>
            <a:pPr marL="0" lvl="0" indent="0">
              <a:buNone/>
            </a:pPr>
            <a:r>
              <a:rPr lang="en-US" sz="1600" b="1" u="sng" dirty="0">
                <a:solidFill>
                  <a:srgbClr val="FF0000"/>
                </a:solidFill>
              </a:rPr>
              <a:t>Oncology</a:t>
            </a:r>
            <a:r>
              <a:rPr lang="en-US" sz="1600" b="1" u="sng" dirty="0">
                <a:solidFill>
                  <a:srgbClr val="003764"/>
                </a:solidFill>
              </a:rPr>
              <a:t>:</a:t>
            </a:r>
            <a:r>
              <a:rPr lang="en-US" sz="1600" b="1" dirty="0">
                <a:solidFill>
                  <a:srgbClr val="003764"/>
                </a:solidFill>
              </a:rPr>
              <a:t>13 different obesity-related </a:t>
            </a:r>
            <a:r>
              <a:rPr lang="en-US" sz="1600" b="1" dirty="0"/>
              <a:t>cancers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76732C4-E580-40F8-AB62-946C20B557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72000" y="1151335"/>
            <a:ext cx="4114801" cy="479822"/>
          </a:xfrm>
        </p:spPr>
        <p:txBody>
          <a:bodyPr>
            <a:normAutofit fontScale="70000" lnSpcReduction="20000"/>
          </a:bodyPr>
          <a:lstStyle/>
          <a:p>
            <a:r>
              <a:rPr lang="en-US" sz="2600" dirty="0">
                <a:solidFill>
                  <a:srgbClr val="003764"/>
                </a:solidFill>
              </a:rPr>
              <a:t>Challenges: High health care utilization</a:t>
            </a:r>
          </a:p>
          <a:p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D8D2C0C8-2871-4297-86C3-2A68BE614A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3508374" cy="3089484"/>
          </a:xfr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600" b="1" dirty="0">
                <a:solidFill>
                  <a:srgbClr val="003764"/>
                </a:solidFill>
              </a:rPr>
              <a:t>CHF, Arrythmias, CV events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b="1" dirty="0">
                <a:solidFill>
                  <a:srgbClr val="003764"/>
                </a:solidFill>
              </a:rPr>
              <a:t>COPD exacerbation, Acute on chronic respiratory failure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b="1" dirty="0">
                <a:solidFill>
                  <a:srgbClr val="003764"/>
                </a:solidFill>
              </a:rPr>
              <a:t>PAD/ischemic limb issues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600" b="1" dirty="0">
              <a:solidFill>
                <a:srgbClr val="003764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600" b="1" dirty="0">
              <a:solidFill>
                <a:srgbClr val="003764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b="1" dirty="0">
                <a:solidFill>
                  <a:srgbClr val="003764"/>
                </a:solidFill>
              </a:rPr>
              <a:t>Cirrhosis with decompensation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b="1" dirty="0">
                <a:solidFill>
                  <a:srgbClr val="003764"/>
                </a:solidFill>
              </a:rPr>
              <a:t>AKI on CKD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b="1" dirty="0">
                <a:solidFill>
                  <a:srgbClr val="003764"/>
                </a:solidFill>
              </a:rPr>
              <a:t>Cellulitis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b="1" dirty="0">
                <a:solidFill>
                  <a:srgbClr val="003764"/>
                </a:solidFill>
              </a:rPr>
              <a:t>Malignancy related  complications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8382000" y="0"/>
            <a:ext cx="762002" cy="5200650"/>
            <a:chOff x="8153400" y="0"/>
            <a:chExt cx="990601" cy="6934200"/>
          </a:xfrm>
        </p:grpSpPr>
        <p:sp>
          <p:nvSpPr>
            <p:cNvPr id="5" name="Rectangle 4"/>
            <p:cNvSpPr/>
            <p:nvPr/>
          </p:nvSpPr>
          <p:spPr>
            <a:xfrm>
              <a:off x="8153400" y="0"/>
              <a:ext cx="990600" cy="510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153400" y="5029200"/>
              <a:ext cx="990600" cy="609600"/>
            </a:xfrm>
            <a:prstGeom prst="rect">
              <a:avLst/>
            </a:prstGeom>
            <a:solidFill>
              <a:srgbClr val="D35E13"/>
            </a:solidFill>
            <a:ln>
              <a:solidFill>
                <a:srgbClr val="D35E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153401" y="5638800"/>
              <a:ext cx="990600" cy="129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0863055-18D7-494D-9022-63C2BE6AFE92}"/>
              </a:ext>
            </a:extLst>
          </p:cNvPr>
          <p:cNvSpPr txBox="1"/>
          <p:nvPr/>
        </p:nvSpPr>
        <p:spPr>
          <a:xfrm>
            <a:off x="5943600" y="4704138"/>
            <a:ext cx="1272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Continued</a:t>
            </a:r>
          </a:p>
        </p:txBody>
      </p:sp>
      <p:pic>
        <p:nvPicPr>
          <p:cNvPr id="14" name="Picture 13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77A8D420-B84B-7874-C7D4-D1961EDEA8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751030"/>
            <a:ext cx="1143000" cy="31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466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D30E6BA-190C-4745-BF79-FDFFF0A18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Comorbidities and Challenges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089910D-7383-4E20-AB5B-C5BB0E055B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600" dirty="0">
                <a:solidFill>
                  <a:srgbClr val="003764"/>
                </a:solidFill>
                <a:latin typeface="Gill Sans MT" panose="020B0502020104020203" pitchFamily="34" charset="0"/>
              </a:rPr>
              <a:t>Obesity-related medical problems</a:t>
            </a:r>
            <a:endParaRPr lang="en-US" sz="2600" dirty="0"/>
          </a:p>
          <a:p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3948C4A-103C-45A3-A93F-80448F7CFE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US" b="1" u="sng" dirty="0">
                <a:solidFill>
                  <a:srgbClr val="FF0000"/>
                </a:solidFill>
              </a:rPr>
              <a:t>Orthopedic: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Various joint arthritis</a:t>
            </a:r>
          </a:p>
          <a:p>
            <a:pPr marL="457200" lvl="1" indent="0">
              <a:buNone/>
            </a:pPr>
            <a:r>
              <a:rPr lang="en-US" dirty="0"/>
              <a:t>Shoulder</a:t>
            </a:r>
          </a:p>
          <a:p>
            <a:pPr marL="457200" lvl="1" indent="0">
              <a:buNone/>
            </a:pPr>
            <a:r>
              <a:rPr lang="en-US" dirty="0"/>
              <a:t>Back</a:t>
            </a:r>
          </a:p>
          <a:p>
            <a:pPr marL="457200" lvl="1" indent="0">
              <a:buNone/>
            </a:pPr>
            <a:r>
              <a:rPr lang="en-US" dirty="0"/>
              <a:t>Hip/Knees</a:t>
            </a:r>
          </a:p>
          <a:p>
            <a:pPr marL="0" indent="0">
              <a:buNone/>
            </a:pPr>
            <a:r>
              <a:rPr lang="en-US" b="1" u="sng" dirty="0">
                <a:solidFill>
                  <a:srgbClr val="FF0000"/>
                </a:solidFill>
              </a:rPr>
              <a:t>Psychiatry:</a:t>
            </a:r>
          </a:p>
          <a:p>
            <a:pPr marL="457200" lvl="1" indent="0">
              <a:buNone/>
            </a:pPr>
            <a:r>
              <a:rPr lang="en-US" dirty="0"/>
              <a:t>Anxiety/Depression</a:t>
            </a:r>
          </a:p>
          <a:p>
            <a:pPr marL="57150" indent="0">
              <a:buNone/>
            </a:pPr>
            <a:r>
              <a:rPr lang="en-US" dirty="0"/>
              <a:t>Uncontrolled pain</a:t>
            </a:r>
          </a:p>
          <a:p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76732C4-E580-40F8-AB62-946C20B557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97388" y="1063229"/>
            <a:ext cx="4189413" cy="567928"/>
          </a:xfrm>
        </p:spPr>
        <p:txBody>
          <a:bodyPr>
            <a:normAutofit fontScale="70000" lnSpcReduction="20000"/>
          </a:bodyPr>
          <a:lstStyle/>
          <a:p>
            <a:r>
              <a:rPr lang="en-US" sz="2600" dirty="0"/>
              <a:t>Challenges: High health care utilization</a:t>
            </a:r>
          </a:p>
          <a:p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D8D2C0C8-2871-4297-86C3-2A68BE614A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3589336" cy="2963466"/>
          </a:xfr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Joint surgeries and post-operative complications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Inpatient psychiatry admissions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Mood disorder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Pain control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8382000" y="0"/>
            <a:ext cx="762002" cy="5200650"/>
            <a:chOff x="8153400" y="0"/>
            <a:chExt cx="990601" cy="6934200"/>
          </a:xfrm>
        </p:grpSpPr>
        <p:sp>
          <p:nvSpPr>
            <p:cNvPr id="5" name="Rectangle 4"/>
            <p:cNvSpPr/>
            <p:nvPr/>
          </p:nvSpPr>
          <p:spPr>
            <a:xfrm>
              <a:off x="8153400" y="0"/>
              <a:ext cx="990600" cy="510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153400" y="5029200"/>
              <a:ext cx="990600" cy="609600"/>
            </a:xfrm>
            <a:prstGeom prst="rect">
              <a:avLst/>
            </a:prstGeom>
            <a:solidFill>
              <a:srgbClr val="D35E13"/>
            </a:solidFill>
            <a:ln>
              <a:solidFill>
                <a:srgbClr val="D35E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153401" y="5638800"/>
              <a:ext cx="990600" cy="1295400"/>
            </a:xfrm>
            <a:prstGeom prst="rect">
              <a:avLst/>
            </a:prstGeom>
            <a:solidFill>
              <a:srgbClr val="003764"/>
            </a:solidFill>
            <a:ln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13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77A8D420-B84B-7874-C7D4-D1961EDEA8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" y="4721225"/>
            <a:ext cx="1311084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079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3D148AB893384D805D4F2B5095017E" ma:contentTypeVersion="10" ma:contentTypeDescription="Create a new document." ma:contentTypeScope="" ma:versionID="03a34c407362db1655b0992ae9157cc3">
  <xsd:schema xmlns:xsd="http://www.w3.org/2001/XMLSchema" xmlns:xs="http://www.w3.org/2001/XMLSchema" xmlns:p="http://schemas.microsoft.com/office/2006/metadata/properties" xmlns:ns2="7f09e337-51ae-466c-828d-f795911bb5fa" targetNamespace="http://schemas.microsoft.com/office/2006/metadata/properties" ma:root="true" ma:fieldsID="34e42afb3f1280e5578c490c89a3e03a" ns2:_="">
    <xsd:import namespace="7f09e337-51ae-466c-828d-f795911bb5f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09e337-51ae-466c-828d-f795911bb5f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Length (seconds)" ma:internalName="MediaLengthInSeconds" ma:readOnly="true">
      <xsd:simpleType>
        <xsd:restriction base="dms:Unknown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1CE2CEB-3A41-4A04-9DA6-3C2D35397C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f09e337-51ae-466c-828d-f795911bb5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3A43E9F-318A-433B-AD4F-D344A4C41DF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E2D2E56-5D18-40AA-B600-174A4BF185B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3562</TotalTime>
  <Words>918</Words>
  <Application>Microsoft Office PowerPoint</Application>
  <PresentationFormat>On-screen Show (16:9)</PresentationFormat>
  <Paragraphs>178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Courier New</vt:lpstr>
      <vt:lpstr>Gill Sans MT</vt:lpstr>
      <vt:lpstr>Times New Roman</vt:lpstr>
      <vt:lpstr>Wingdings</vt:lpstr>
      <vt:lpstr>Office Theme</vt:lpstr>
      <vt:lpstr>   </vt:lpstr>
      <vt:lpstr>Disclosures</vt:lpstr>
      <vt:lpstr>Objectives</vt:lpstr>
      <vt:lpstr>Role of Primary Care in Obesity management</vt:lpstr>
      <vt:lpstr>Obesity demographics</vt:lpstr>
      <vt:lpstr>Disparities in obesity rates</vt:lpstr>
      <vt:lpstr>Impact of Aging with Obesity</vt:lpstr>
      <vt:lpstr>Comorbidities and Challenges</vt:lpstr>
      <vt:lpstr>Comorbidities and Challenges</vt:lpstr>
      <vt:lpstr>PowerPoint Presentation</vt:lpstr>
      <vt:lpstr>Geriatric Weight management</vt:lpstr>
      <vt:lpstr>Obesity-centric care</vt:lpstr>
      <vt:lpstr>Medication-related weight gain</vt:lpstr>
      <vt:lpstr>Challenges in primary care</vt:lpstr>
      <vt:lpstr>Need for Team based approach</vt:lpstr>
      <vt:lpstr>Multidisciplinary Team  management</vt:lpstr>
      <vt:lpstr>Summary</vt:lpstr>
    </vt:vector>
  </TitlesOfParts>
  <Company>American Geriatrics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Kopchik</dc:creator>
  <cp:lastModifiedBy>Dewar, Shenbagam (Shen)</cp:lastModifiedBy>
  <cp:revision>89</cp:revision>
  <dcterms:created xsi:type="dcterms:W3CDTF">2018-09-20T20:13:39Z</dcterms:created>
  <dcterms:modified xsi:type="dcterms:W3CDTF">2022-08-23T01:57:04Z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0x010100D73D148AB893384D805D4F2B5095017E</vt:lpwstr>
  </property>
  <property fmtid="{D5CDD505-2E9C-101B-9397-08002B2CF9AE}" pid="3" name="Order">
    <vt:r8>3790600</vt:r8>
  </property>
</Properties>
</file>