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891200" cy="32918400"/>
  <p:notesSz cx="6858000" cy="9144000"/>
  <p:defaultTextStyle>
    <a:defPPr>
      <a:defRPr lang="en-US"/>
    </a:defPPr>
    <a:lvl1pPr marL="0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1pPr>
    <a:lvl2pPr marL="2717048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2pPr>
    <a:lvl3pPr marL="5434096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3pPr>
    <a:lvl4pPr marL="8151144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4pPr>
    <a:lvl5pPr marL="10868193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5pPr>
    <a:lvl6pPr marL="13585241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6pPr>
    <a:lvl7pPr marL="16302289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7pPr>
    <a:lvl8pPr marL="19019337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8pPr>
    <a:lvl9pPr marL="21736385" algn="l" defTabSz="5434096" rtl="0" eaLnBrk="1" latinLnBrk="0" hangingPunct="1">
      <a:defRPr sz="10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141984E-2D0D-4CFD-95AE-D9CCADFDF028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41" userDrawn="1">
          <p15:clr>
            <a:srgbClr val="A4A3A4"/>
          </p15:clr>
        </p15:guide>
        <p15:guide id="3" pos="18384" userDrawn="1">
          <p15:clr>
            <a:srgbClr val="A4A3A4"/>
          </p15:clr>
        </p15:guide>
        <p15:guide id="4" orient="horz" pos="138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lms, Adam" initials="H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E5E"/>
    <a:srgbClr val="FFFFFF"/>
    <a:srgbClr val="FFCC00"/>
    <a:srgbClr val="000099"/>
    <a:srgbClr val="660033"/>
    <a:srgbClr val="006600"/>
    <a:srgbClr val="CC0099"/>
    <a:srgbClr val="896D1F"/>
    <a:srgbClr val="99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7064" autoAdjust="0"/>
    <p:restoredTop sz="95714" autoAdjust="0"/>
  </p:normalViewPr>
  <p:slideViewPr>
    <p:cSldViewPr>
      <p:cViewPr>
        <p:scale>
          <a:sx n="25" d="100"/>
          <a:sy n="25" d="100"/>
        </p:scale>
        <p:origin x="1812" y="-228"/>
      </p:cViewPr>
      <p:guideLst>
        <p:guide orient="horz" pos="4320"/>
        <p:guide pos="341"/>
        <p:guide pos="18384"/>
        <p:guide orient="horz" pos="13872"/>
      </p:guideLst>
    </p:cSldViewPr>
  </p:slideViewPr>
  <p:notesTextViewPr>
    <p:cViewPr>
      <p:scale>
        <a:sx n="300" d="100"/>
        <a:sy n="300" d="100"/>
      </p:scale>
      <p:origin x="0" y="-34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676BB-E222-4F77-9240-91789E3D6B1F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36F1F-6131-4514-8826-FD620FB0E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940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36F1F-6131-4514-8826-FD620FB0E1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1840" y="10226049"/>
            <a:ext cx="37307520" cy="70561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0" y="18653760"/>
            <a:ext cx="3072384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415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8305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24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661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076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491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90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93220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2742911" y="9845042"/>
            <a:ext cx="47404019" cy="2097176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0854" y="9845042"/>
            <a:ext cx="141480541" cy="2097176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1" y="21153123"/>
            <a:ext cx="37307520" cy="6537960"/>
          </a:xfrm>
        </p:spPr>
        <p:txBody>
          <a:bodyPr anchor="t"/>
          <a:lstStyle>
            <a:lvl1pPr algn="l">
              <a:defRPr sz="2115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1" y="13952224"/>
            <a:ext cx="37307520" cy="7200898"/>
          </a:xfrm>
        </p:spPr>
        <p:txBody>
          <a:bodyPr anchor="b"/>
          <a:lstStyle>
            <a:lvl1pPr marL="0" indent="0">
              <a:buNone/>
              <a:defRPr sz="10577">
                <a:solidFill>
                  <a:schemeClr val="tx1">
                    <a:tint val="75000"/>
                  </a:schemeClr>
                </a:solidFill>
              </a:defRPr>
            </a:lvl1pPr>
            <a:lvl2pPr marL="2415254" indent="0">
              <a:buNone/>
              <a:defRPr sz="9512">
                <a:solidFill>
                  <a:schemeClr val="tx1">
                    <a:tint val="75000"/>
                  </a:schemeClr>
                </a:solidFill>
              </a:defRPr>
            </a:lvl2pPr>
            <a:lvl3pPr marL="4830508" indent="0">
              <a:buNone/>
              <a:defRPr sz="8445">
                <a:solidFill>
                  <a:schemeClr val="tx1">
                    <a:tint val="75000"/>
                  </a:schemeClr>
                </a:solidFill>
              </a:defRPr>
            </a:lvl3pPr>
            <a:lvl4pPr marL="7245763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4pPr>
            <a:lvl5pPr marL="9661018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5pPr>
            <a:lvl6pPr marL="12076272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6pPr>
            <a:lvl7pPr marL="14491526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7pPr>
            <a:lvl8pPr marL="16906780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8pPr>
            <a:lvl9pPr marL="19322034" indent="0">
              <a:buNone/>
              <a:defRPr sz="737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30845" y="57348119"/>
            <a:ext cx="94442280" cy="162214560"/>
          </a:xfrm>
        </p:spPr>
        <p:txBody>
          <a:bodyPr/>
          <a:lstStyle>
            <a:lvl1pPr>
              <a:defRPr sz="14755"/>
            </a:lvl1pPr>
            <a:lvl2pPr>
              <a:defRPr sz="12712"/>
            </a:lvl2pPr>
            <a:lvl3pPr>
              <a:defRPr sz="10577"/>
            </a:lvl3pPr>
            <a:lvl4pPr>
              <a:defRPr sz="9512"/>
            </a:lvl4pPr>
            <a:lvl5pPr>
              <a:defRPr sz="9512"/>
            </a:lvl5pPr>
            <a:lvl6pPr>
              <a:defRPr sz="9512"/>
            </a:lvl6pPr>
            <a:lvl7pPr>
              <a:defRPr sz="9512"/>
            </a:lvl7pPr>
            <a:lvl8pPr>
              <a:defRPr sz="9512"/>
            </a:lvl8pPr>
            <a:lvl9pPr>
              <a:defRPr sz="9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704645" y="57348119"/>
            <a:ext cx="94442280" cy="162214560"/>
          </a:xfrm>
        </p:spPr>
        <p:txBody>
          <a:bodyPr/>
          <a:lstStyle>
            <a:lvl1pPr>
              <a:defRPr sz="14755"/>
            </a:lvl1pPr>
            <a:lvl2pPr>
              <a:defRPr sz="12712"/>
            </a:lvl2pPr>
            <a:lvl3pPr>
              <a:defRPr sz="10577"/>
            </a:lvl3pPr>
            <a:lvl4pPr>
              <a:defRPr sz="9512"/>
            </a:lvl4pPr>
            <a:lvl5pPr>
              <a:defRPr sz="9512"/>
            </a:lvl5pPr>
            <a:lvl6pPr>
              <a:defRPr sz="9512"/>
            </a:lvl6pPr>
            <a:lvl7pPr>
              <a:defRPr sz="9512"/>
            </a:lvl7pPr>
            <a:lvl8pPr>
              <a:defRPr sz="9512"/>
            </a:lvl8pPr>
            <a:lvl9pPr>
              <a:defRPr sz="951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6" y="7368551"/>
            <a:ext cx="19392901" cy="3070860"/>
          </a:xfrm>
        </p:spPr>
        <p:txBody>
          <a:bodyPr anchor="b"/>
          <a:lstStyle>
            <a:lvl1pPr marL="0" indent="0">
              <a:buNone/>
              <a:defRPr sz="12712" b="1"/>
            </a:lvl1pPr>
            <a:lvl2pPr marL="2415254" indent="0">
              <a:buNone/>
              <a:defRPr sz="10577" b="1"/>
            </a:lvl2pPr>
            <a:lvl3pPr marL="4830508" indent="0">
              <a:buNone/>
              <a:defRPr sz="9512" b="1"/>
            </a:lvl3pPr>
            <a:lvl4pPr marL="7245763" indent="0">
              <a:buNone/>
              <a:defRPr sz="8445" b="1"/>
            </a:lvl4pPr>
            <a:lvl5pPr marL="9661018" indent="0">
              <a:buNone/>
              <a:defRPr sz="8445" b="1"/>
            </a:lvl5pPr>
            <a:lvl6pPr marL="12076272" indent="0">
              <a:buNone/>
              <a:defRPr sz="8445" b="1"/>
            </a:lvl6pPr>
            <a:lvl7pPr marL="14491526" indent="0">
              <a:buNone/>
              <a:defRPr sz="8445" b="1"/>
            </a:lvl7pPr>
            <a:lvl8pPr marL="16906780" indent="0">
              <a:buNone/>
              <a:defRPr sz="8445" b="1"/>
            </a:lvl8pPr>
            <a:lvl9pPr marL="19322034" indent="0">
              <a:buNone/>
              <a:defRPr sz="8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4566" y="10439404"/>
            <a:ext cx="19392901" cy="18966182"/>
          </a:xfrm>
        </p:spPr>
        <p:txBody>
          <a:bodyPr/>
          <a:lstStyle>
            <a:lvl1pPr>
              <a:defRPr sz="12712"/>
            </a:lvl1pPr>
            <a:lvl2pPr>
              <a:defRPr sz="10577"/>
            </a:lvl2pPr>
            <a:lvl3pPr>
              <a:defRPr sz="9512"/>
            </a:lvl3pPr>
            <a:lvl4pPr>
              <a:defRPr sz="8445"/>
            </a:lvl4pPr>
            <a:lvl5pPr>
              <a:defRPr sz="8445"/>
            </a:lvl5pPr>
            <a:lvl6pPr>
              <a:defRPr sz="8445"/>
            </a:lvl6pPr>
            <a:lvl7pPr>
              <a:defRPr sz="8445"/>
            </a:lvl7pPr>
            <a:lvl8pPr>
              <a:defRPr sz="8445"/>
            </a:lvl8pPr>
            <a:lvl9pPr>
              <a:defRPr sz="84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125" y="7368551"/>
            <a:ext cx="19400520" cy="3070860"/>
          </a:xfrm>
        </p:spPr>
        <p:txBody>
          <a:bodyPr anchor="b"/>
          <a:lstStyle>
            <a:lvl1pPr marL="0" indent="0">
              <a:buNone/>
              <a:defRPr sz="12712" b="1"/>
            </a:lvl1pPr>
            <a:lvl2pPr marL="2415254" indent="0">
              <a:buNone/>
              <a:defRPr sz="10577" b="1"/>
            </a:lvl2pPr>
            <a:lvl3pPr marL="4830508" indent="0">
              <a:buNone/>
              <a:defRPr sz="9512" b="1"/>
            </a:lvl3pPr>
            <a:lvl4pPr marL="7245763" indent="0">
              <a:buNone/>
              <a:defRPr sz="8445" b="1"/>
            </a:lvl4pPr>
            <a:lvl5pPr marL="9661018" indent="0">
              <a:buNone/>
              <a:defRPr sz="8445" b="1"/>
            </a:lvl5pPr>
            <a:lvl6pPr marL="12076272" indent="0">
              <a:buNone/>
              <a:defRPr sz="8445" b="1"/>
            </a:lvl6pPr>
            <a:lvl7pPr marL="14491526" indent="0">
              <a:buNone/>
              <a:defRPr sz="8445" b="1"/>
            </a:lvl7pPr>
            <a:lvl8pPr marL="16906780" indent="0">
              <a:buNone/>
              <a:defRPr sz="8445" b="1"/>
            </a:lvl8pPr>
            <a:lvl9pPr marL="19322034" indent="0">
              <a:buNone/>
              <a:defRPr sz="844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125" y="10439404"/>
            <a:ext cx="19400520" cy="18966182"/>
          </a:xfrm>
        </p:spPr>
        <p:txBody>
          <a:bodyPr/>
          <a:lstStyle>
            <a:lvl1pPr>
              <a:defRPr sz="12712"/>
            </a:lvl1pPr>
            <a:lvl2pPr>
              <a:defRPr sz="10577"/>
            </a:lvl2pPr>
            <a:lvl3pPr>
              <a:defRPr sz="9512"/>
            </a:lvl3pPr>
            <a:lvl4pPr>
              <a:defRPr sz="8445"/>
            </a:lvl4pPr>
            <a:lvl5pPr>
              <a:defRPr sz="8445"/>
            </a:lvl5pPr>
            <a:lvl6pPr>
              <a:defRPr sz="8445"/>
            </a:lvl6pPr>
            <a:lvl7pPr>
              <a:defRPr sz="8445"/>
            </a:lvl7pPr>
            <a:lvl8pPr>
              <a:defRPr sz="8445"/>
            </a:lvl8pPr>
            <a:lvl9pPr>
              <a:defRPr sz="844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74" y="1310641"/>
            <a:ext cx="14439901" cy="5577840"/>
          </a:xfrm>
        </p:spPr>
        <p:txBody>
          <a:bodyPr anchor="b"/>
          <a:lstStyle>
            <a:lvl1pPr algn="l">
              <a:defRPr sz="1057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240" y="1310642"/>
            <a:ext cx="24536400" cy="28094942"/>
          </a:xfrm>
        </p:spPr>
        <p:txBody>
          <a:bodyPr/>
          <a:lstStyle>
            <a:lvl1pPr>
              <a:defRPr sz="16890"/>
            </a:lvl1pPr>
            <a:lvl2pPr>
              <a:defRPr sz="14755"/>
            </a:lvl2pPr>
            <a:lvl3pPr>
              <a:defRPr sz="12712"/>
            </a:lvl3pPr>
            <a:lvl4pPr>
              <a:defRPr sz="10577"/>
            </a:lvl4pPr>
            <a:lvl5pPr>
              <a:defRPr sz="10577"/>
            </a:lvl5pPr>
            <a:lvl6pPr>
              <a:defRPr sz="10577"/>
            </a:lvl6pPr>
            <a:lvl7pPr>
              <a:defRPr sz="10577"/>
            </a:lvl7pPr>
            <a:lvl8pPr>
              <a:defRPr sz="10577"/>
            </a:lvl8pPr>
            <a:lvl9pPr>
              <a:defRPr sz="105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74" y="6888482"/>
            <a:ext cx="14439901" cy="22517102"/>
          </a:xfrm>
        </p:spPr>
        <p:txBody>
          <a:bodyPr/>
          <a:lstStyle>
            <a:lvl1pPr marL="0" indent="0">
              <a:buNone/>
              <a:defRPr sz="7378"/>
            </a:lvl1pPr>
            <a:lvl2pPr marL="2415254" indent="0">
              <a:buNone/>
              <a:defRPr sz="6311"/>
            </a:lvl2pPr>
            <a:lvl3pPr marL="4830508" indent="0">
              <a:buNone/>
              <a:defRPr sz="5246"/>
            </a:lvl3pPr>
            <a:lvl4pPr marL="7245763" indent="0">
              <a:buNone/>
              <a:defRPr sz="4711"/>
            </a:lvl4pPr>
            <a:lvl5pPr marL="9661018" indent="0">
              <a:buNone/>
              <a:defRPr sz="4711"/>
            </a:lvl5pPr>
            <a:lvl6pPr marL="12076272" indent="0">
              <a:buNone/>
              <a:defRPr sz="4711"/>
            </a:lvl6pPr>
            <a:lvl7pPr marL="14491526" indent="0">
              <a:buNone/>
              <a:defRPr sz="4711"/>
            </a:lvl7pPr>
            <a:lvl8pPr marL="16906780" indent="0">
              <a:buNone/>
              <a:defRPr sz="4711"/>
            </a:lvl8pPr>
            <a:lvl9pPr marL="19322034" indent="0">
              <a:buNone/>
              <a:defRPr sz="47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981" y="23042881"/>
            <a:ext cx="26334720" cy="2720342"/>
          </a:xfrm>
        </p:spPr>
        <p:txBody>
          <a:bodyPr anchor="b"/>
          <a:lstStyle>
            <a:lvl1pPr algn="l">
              <a:defRPr sz="1057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981" y="2941319"/>
            <a:ext cx="26334720" cy="19751040"/>
          </a:xfrm>
        </p:spPr>
        <p:txBody>
          <a:bodyPr/>
          <a:lstStyle>
            <a:lvl1pPr marL="0" indent="0">
              <a:buNone/>
              <a:defRPr sz="16890"/>
            </a:lvl1pPr>
            <a:lvl2pPr marL="2415254" indent="0">
              <a:buNone/>
              <a:defRPr sz="14755"/>
            </a:lvl2pPr>
            <a:lvl3pPr marL="4830508" indent="0">
              <a:buNone/>
              <a:defRPr sz="12712"/>
            </a:lvl3pPr>
            <a:lvl4pPr marL="7245763" indent="0">
              <a:buNone/>
              <a:defRPr sz="10577"/>
            </a:lvl4pPr>
            <a:lvl5pPr marL="9661018" indent="0">
              <a:buNone/>
              <a:defRPr sz="10577"/>
            </a:lvl5pPr>
            <a:lvl6pPr marL="12076272" indent="0">
              <a:buNone/>
              <a:defRPr sz="10577"/>
            </a:lvl6pPr>
            <a:lvl7pPr marL="14491526" indent="0">
              <a:buNone/>
              <a:defRPr sz="10577"/>
            </a:lvl7pPr>
            <a:lvl8pPr marL="16906780" indent="0">
              <a:buNone/>
              <a:defRPr sz="10577"/>
            </a:lvl8pPr>
            <a:lvl9pPr marL="19322034" indent="0">
              <a:buNone/>
              <a:defRPr sz="10577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981" y="25763223"/>
            <a:ext cx="26334720" cy="3863338"/>
          </a:xfrm>
        </p:spPr>
        <p:txBody>
          <a:bodyPr/>
          <a:lstStyle>
            <a:lvl1pPr marL="0" indent="0">
              <a:buNone/>
              <a:defRPr sz="7378"/>
            </a:lvl1pPr>
            <a:lvl2pPr marL="2415254" indent="0">
              <a:buNone/>
              <a:defRPr sz="6311"/>
            </a:lvl2pPr>
            <a:lvl3pPr marL="4830508" indent="0">
              <a:buNone/>
              <a:defRPr sz="5246"/>
            </a:lvl3pPr>
            <a:lvl4pPr marL="7245763" indent="0">
              <a:buNone/>
              <a:defRPr sz="4711"/>
            </a:lvl4pPr>
            <a:lvl5pPr marL="9661018" indent="0">
              <a:buNone/>
              <a:defRPr sz="4711"/>
            </a:lvl5pPr>
            <a:lvl6pPr marL="12076272" indent="0">
              <a:buNone/>
              <a:defRPr sz="4711"/>
            </a:lvl6pPr>
            <a:lvl7pPr marL="14491526" indent="0">
              <a:buNone/>
              <a:defRPr sz="4711"/>
            </a:lvl7pPr>
            <a:lvl8pPr marL="16906780" indent="0">
              <a:buNone/>
              <a:defRPr sz="4711"/>
            </a:lvl8pPr>
            <a:lvl9pPr marL="19322034" indent="0">
              <a:buNone/>
              <a:defRPr sz="471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94560" y="1318262"/>
            <a:ext cx="39502080" cy="5486400"/>
          </a:xfrm>
          <a:prstGeom prst="rect">
            <a:avLst/>
          </a:prstGeom>
        </p:spPr>
        <p:txBody>
          <a:bodyPr vert="horz" lIns="543410" tIns="271705" rIns="543410" bIns="27170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0" y="7680966"/>
            <a:ext cx="39502080" cy="21724623"/>
          </a:xfrm>
          <a:prstGeom prst="rect">
            <a:avLst/>
          </a:prstGeom>
        </p:spPr>
        <p:txBody>
          <a:bodyPr vert="horz" lIns="543410" tIns="271705" rIns="543410" bIns="27170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94560" y="30510487"/>
            <a:ext cx="10241280" cy="1752599"/>
          </a:xfrm>
          <a:prstGeom prst="rect">
            <a:avLst/>
          </a:prstGeom>
        </p:spPr>
        <p:txBody>
          <a:bodyPr vert="horz" lIns="543410" tIns="271705" rIns="543410" bIns="271705" rtlCol="0" anchor="ctr"/>
          <a:lstStyle>
            <a:lvl1pPr algn="l">
              <a:defRPr sz="6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E026FA-31CB-41A3-B7AE-E2E711FF0E68}" type="datetimeFigureOut">
              <a:rPr lang="en-US" smtClean="0"/>
              <a:pPr/>
              <a:t>11/7/2021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996160" y="30510487"/>
            <a:ext cx="13898880" cy="1752599"/>
          </a:xfrm>
          <a:prstGeom prst="rect">
            <a:avLst/>
          </a:prstGeom>
        </p:spPr>
        <p:txBody>
          <a:bodyPr vert="horz" lIns="543410" tIns="271705" rIns="543410" bIns="271705" rtlCol="0" anchor="ctr"/>
          <a:lstStyle>
            <a:lvl1pPr algn="ctr">
              <a:defRPr sz="6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455360" y="30510487"/>
            <a:ext cx="10241280" cy="1752599"/>
          </a:xfrm>
          <a:prstGeom prst="rect">
            <a:avLst/>
          </a:prstGeom>
        </p:spPr>
        <p:txBody>
          <a:bodyPr vert="horz" lIns="543410" tIns="271705" rIns="543410" bIns="271705" rtlCol="0" anchor="ctr"/>
          <a:lstStyle>
            <a:lvl1pPr algn="r">
              <a:defRPr sz="631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9ACBE-DD94-409A-9C17-7B9EDBE4FA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830508" rtl="0" eaLnBrk="1" latinLnBrk="0" hangingPunct="1">
        <a:spcBef>
          <a:spcPct val="0"/>
        </a:spcBef>
        <a:buNone/>
        <a:defRPr sz="232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1440" indent="-1811440" algn="l" defTabSz="4830508" rtl="0" eaLnBrk="1" latinLnBrk="0" hangingPunct="1">
        <a:spcBef>
          <a:spcPct val="20000"/>
        </a:spcBef>
        <a:buFont typeface="Arial" pitchFamily="34" charset="0"/>
        <a:buChar char="•"/>
        <a:defRPr sz="16890" kern="1200">
          <a:solidFill>
            <a:schemeClr val="tx1"/>
          </a:solidFill>
          <a:latin typeface="+mn-lt"/>
          <a:ea typeface="+mn-ea"/>
          <a:cs typeface="+mn-cs"/>
        </a:defRPr>
      </a:lvl1pPr>
      <a:lvl2pPr marL="3924788" indent="-1509535" algn="l" defTabSz="4830508" rtl="0" eaLnBrk="1" latinLnBrk="0" hangingPunct="1">
        <a:spcBef>
          <a:spcPct val="20000"/>
        </a:spcBef>
        <a:buFont typeface="Arial" pitchFamily="34" charset="0"/>
        <a:buChar char="–"/>
        <a:defRPr sz="14755" kern="1200">
          <a:solidFill>
            <a:schemeClr val="tx1"/>
          </a:solidFill>
          <a:latin typeface="+mn-lt"/>
          <a:ea typeface="+mn-ea"/>
          <a:cs typeface="+mn-cs"/>
        </a:defRPr>
      </a:lvl2pPr>
      <a:lvl3pPr marL="6038136" indent="-1207626" algn="l" defTabSz="4830508" rtl="0" eaLnBrk="1" latinLnBrk="0" hangingPunct="1">
        <a:spcBef>
          <a:spcPct val="20000"/>
        </a:spcBef>
        <a:buFont typeface="Arial" pitchFamily="34" charset="0"/>
        <a:buChar char="•"/>
        <a:defRPr sz="12712" kern="1200">
          <a:solidFill>
            <a:schemeClr val="tx1"/>
          </a:solidFill>
          <a:latin typeface="+mn-lt"/>
          <a:ea typeface="+mn-ea"/>
          <a:cs typeface="+mn-cs"/>
        </a:defRPr>
      </a:lvl3pPr>
      <a:lvl4pPr marL="8453391" indent="-1207626" algn="l" defTabSz="4830508" rtl="0" eaLnBrk="1" latinLnBrk="0" hangingPunct="1">
        <a:spcBef>
          <a:spcPct val="20000"/>
        </a:spcBef>
        <a:buFont typeface="Arial" pitchFamily="34" charset="0"/>
        <a:buChar char="–"/>
        <a:defRPr sz="10577" kern="1200">
          <a:solidFill>
            <a:schemeClr val="tx1"/>
          </a:solidFill>
          <a:latin typeface="+mn-lt"/>
          <a:ea typeface="+mn-ea"/>
          <a:cs typeface="+mn-cs"/>
        </a:defRPr>
      </a:lvl4pPr>
      <a:lvl5pPr marL="10868646" indent="-1207626" algn="l" defTabSz="4830508" rtl="0" eaLnBrk="1" latinLnBrk="0" hangingPunct="1">
        <a:spcBef>
          <a:spcPct val="20000"/>
        </a:spcBef>
        <a:buFont typeface="Arial" pitchFamily="34" charset="0"/>
        <a:buChar char="»"/>
        <a:defRPr sz="10577" kern="1200">
          <a:solidFill>
            <a:schemeClr val="tx1"/>
          </a:solidFill>
          <a:latin typeface="+mn-lt"/>
          <a:ea typeface="+mn-ea"/>
          <a:cs typeface="+mn-cs"/>
        </a:defRPr>
      </a:lvl5pPr>
      <a:lvl6pPr marL="13283898" indent="-1207626" algn="l" defTabSz="4830508" rtl="0" eaLnBrk="1" latinLnBrk="0" hangingPunct="1">
        <a:spcBef>
          <a:spcPct val="20000"/>
        </a:spcBef>
        <a:buFont typeface="Arial" pitchFamily="34" charset="0"/>
        <a:buChar char="•"/>
        <a:defRPr sz="10577" kern="1200">
          <a:solidFill>
            <a:schemeClr val="tx1"/>
          </a:solidFill>
          <a:latin typeface="+mn-lt"/>
          <a:ea typeface="+mn-ea"/>
          <a:cs typeface="+mn-cs"/>
        </a:defRPr>
      </a:lvl6pPr>
      <a:lvl7pPr marL="15699154" indent="-1207626" algn="l" defTabSz="4830508" rtl="0" eaLnBrk="1" latinLnBrk="0" hangingPunct="1">
        <a:spcBef>
          <a:spcPct val="20000"/>
        </a:spcBef>
        <a:buFont typeface="Arial" pitchFamily="34" charset="0"/>
        <a:buChar char="•"/>
        <a:defRPr sz="10577" kern="1200">
          <a:solidFill>
            <a:schemeClr val="tx1"/>
          </a:solidFill>
          <a:latin typeface="+mn-lt"/>
          <a:ea typeface="+mn-ea"/>
          <a:cs typeface="+mn-cs"/>
        </a:defRPr>
      </a:lvl7pPr>
      <a:lvl8pPr marL="18114409" indent="-1207626" algn="l" defTabSz="4830508" rtl="0" eaLnBrk="1" latinLnBrk="0" hangingPunct="1">
        <a:spcBef>
          <a:spcPct val="20000"/>
        </a:spcBef>
        <a:buFont typeface="Arial" pitchFamily="34" charset="0"/>
        <a:buChar char="•"/>
        <a:defRPr sz="10577" kern="1200">
          <a:solidFill>
            <a:schemeClr val="tx1"/>
          </a:solidFill>
          <a:latin typeface="+mn-lt"/>
          <a:ea typeface="+mn-ea"/>
          <a:cs typeface="+mn-cs"/>
        </a:defRPr>
      </a:lvl8pPr>
      <a:lvl9pPr marL="20529663" indent="-1207626" algn="l" defTabSz="4830508" rtl="0" eaLnBrk="1" latinLnBrk="0" hangingPunct="1">
        <a:spcBef>
          <a:spcPct val="20000"/>
        </a:spcBef>
        <a:buFont typeface="Arial" pitchFamily="34" charset="0"/>
        <a:buChar char="•"/>
        <a:defRPr sz="105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1pPr>
      <a:lvl2pPr marL="2415254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2pPr>
      <a:lvl3pPr marL="4830508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3pPr>
      <a:lvl4pPr marL="7245763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4pPr>
      <a:lvl5pPr marL="9661018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5pPr>
      <a:lvl6pPr marL="12076272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6pPr>
      <a:lvl7pPr marL="14491526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7pPr>
      <a:lvl8pPr marL="16906780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8pPr>
      <a:lvl9pPr marL="19322034" algn="l" defTabSz="4830508" rtl="0" eaLnBrk="1" latinLnBrk="0" hangingPunct="1">
        <a:defRPr sz="9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twitter.com/UMichCardiology" TargetMode="External"/><Relationship Id="rId4" Type="http://schemas.openxmlformats.org/officeDocument/2006/relationships/hyperlink" Target="https://twitter.com/EricSmithM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Rectangle 202"/>
          <p:cNvSpPr/>
          <p:nvPr/>
        </p:nvSpPr>
        <p:spPr>
          <a:xfrm>
            <a:off x="270937" y="338671"/>
            <a:ext cx="43349333" cy="32274929"/>
          </a:xfrm>
          <a:prstGeom prst="rect">
            <a:avLst/>
          </a:prstGeom>
          <a:noFill/>
          <a:ln w="76200">
            <a:solidFill>
              <a:srgbClr val="002E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512"/>
          </a:p>
        </p:txBody>
      </p:sp>
      <p:sp>
        <p:nvSpPr>
          <p:cNvPr id="204" name="Rectangle 203"/>
          <p:cNvSpPr/>
          <p:nvPr/>
        </p:nvSpPr>
        <p:spPr>
          <a:xfrm>
            <a:off x="541869" y="609601"/>
            <a:ext cx="42807466" cy="3046988"/>
          </a:xfrm>
          <a:prstGeom prst="rect">
            <a:avLst/>
          </a:prstGeom>
          <a:solidFill>
            <a:srgbClr val="002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300" b="1" dirty="0">
                <a:solidFill>
                  <a:srgbClr val="FFCC00"/>
                </a:solidFill>
              </a:rPr>
              <a:t>Low Penetrance Sarcomere Variants Indicate an Additive Genetic Risk Model in Hypertrophic Cardiomyopathy</a:t>
            </a:r>
          </a:p>
          <a:p>
            <a:pPr algn="ctr"/>
            <a:r>
              <a:rPr lang="en-US" sz="4000" dirty="0"/>
              <a:t>Eric Smith, Brynn Elder, Gabriela Chen, Yao-</a:t>
            </a:r>
            <a:r>
              <a:rPr lang="en-US" sz="4000" dirty="0" err="1"/>
              <a:t>chang</a:t>
            </a:r>
            <a:r>
              <a:rPr lang="en-US" sz="4000" dirty="0"/>
              <a:t> </a:t>
            </a:r>
            <a:r>
              <a:rPr lang="en-US" sz="4000" dirty="0" err="1"/>
              <a:t>Tsan</a:t>
            </a:r>
            <a:r>
              <a:rPr lang="en-US" sz="4000" dirty="0"/>
              <a:t>, John </a:t>
            </a:r>
            <a:r>
              <a:rPr lang="en-US" sz="4000" dirty="0" err="1"/>
              <a:t>Stendahl</a:t>
            </a:r>
            <a:r>
              <a:rPr lang="en-US" sz="4000" dirty="0"/>
              <a:t>, Jodie Ingles, Victoria Parikh, Samuel Wittekind, Steven </a:t>
            </a:r>
            <a:r>
              <a:rPr lang="en-US" sz="4000" dirty="0" err="1"/>
              <a:t>Colan</a:t>
            </a:r>
            <a:r>
              <a:rPr lang="en-US" sz="4000" dirty="0"/>
              <a:t>, Neal Lakdawala, Anjali Owens, Daniel Jacoby, Sharlene Day, Christopher </a:t>
            </a:r>
            <a:r>
              <a:rPr lang="en-US" sz="4000" dirty="0" err="1"/>
              <a:t>Semsarian</a:t>
            </a:r>
            <a:r>
              <a:rPr lang="en-US" sz="4000" dirty="0"/>
              <a:t>, </a:t>
            </a:r>
            <a:r>
              <a:rPr lang="en-US" sz="4000" dirty="0" err="1"/>
              <a:t>Iacopo</a:t>
            </a:r>
            <a:r>
              <a:rPr lang="en-US" sz="4000" dirty="0"/>
              <a:t> </a:t>
            </a:r>
            <a:r>
              <a:rPr lang="en-US" sz="4000" dirty="0" err="1"/>
              <a:t>Olivotto</a:t>
            </a:r>
            <a:r>
              <a:rPr lang="en-US" sz="4000" dirty="0"/>
              <a:t>, Carolyn Ho, Mark Russell, Sara </a:t>
            </a:r>
            <a:r>
              <a:rPr lang="en-US" sz="4000" dirty="0" err="1"/>
              <a:t>Saberi</a:t>
            </a:r>
            <a:r>
              <a:rPr lang="en-US" sz="4000" dirty="0"/>
              <a:t>, James Ware, and Adam Helms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409225" y="3927519"/>
            <a:ext cx="15340021" cy="995209"/>
          </a:xfrm>
          <a:prstGeom prst="rect">
            <a:avLst/>
          </a:prstGeom>
          <a:solidFill>
            <a:srgbClr val="002E5E"/>
          </a:solidFill>
          <a:ln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867" b="1" dirty="0">
                <a:solidFill>
                  <a:srgbClr val="FFCC00"/>
                </a:solidFill>
              </a:rPr>
              <a:t>Introduction </a:t>
            </a:r>
          </a:p>
        </p:txBody>
      </p:sp>
      <p:sp>
        <p:nvSpPr>
          <p:cNvPr id="208" name="AutoShape 18" descr="Displaying data.png"/>
          <p:cNvSpPr>
            <a:spLocks noChangeAspect="1" noChangeArrowheads="1"/>
          </p:cNvSpPr>
          <p:nvPr/>
        </p:nvSpPr>
        <p:spPr bwMode="auto">
          <a:xfrm>
            <a:off x="138292" y="-128411"/>
            <a:ext cx="270933" cy="27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81280" tIns="40640" rIns="81280" bIns="40640" numCol="1" anchor="t" anchorCtr="0" compatLnSpc="1">
            <a:prstTxWarp prst="textNoShape">
              <a:avLst/>
            </a:prstTxWarp>
          </a:bodyPr>
          <a:lstStyle/>
          <a:p>
            <a:endParaRPr lang="en-US" sz="9512"/>
          </a:p>
        </p:txBody>
      </p:sp>
      <p:sp>
        <p:nvSpPr>
          <p:cNvPr id="212" name="TextBox 211"/>
          <p:cNvSpPr txBox="1"/>
          <p:nvPr/>
        </p:nvSpPr>
        <p:spPr>
          <a:xfrm>
            <a:off x="4249413" y="8724804"/>
            <a:ext cx="184731" cy="15561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9512" dirty="0"/>
          </a:p>
        </p:txBody>
      </p:sp>
      <p:sp>
        <p:nvSpPr>
          <p:cNvPr id="60" name="Rectangle 59"/>
          <p:cNvSpPr/>
          <p:nvPr/>
        </p:nvSpPr>
        <p:spPr>
          <a:xfrm>
            <a:off x="492594" y="30406246"/>
            <a:ext cx="42907779" cy="2054953"/>
          </a:xfrm>
          <a:prstGeom prst="rect">
            <a:avLst/>
          </a:prstGeom>
          <a:solidFill>
            <a:srgbClr val="002E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0833128"/>
            <a:ext cx="1399471" cy="13994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6845" y="30910144"/>
            <a:ext cx="5700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Eric Smith: </a:t>
            </a:r>
            <a:r>
              <a:rPr lang="en-US" sz="4000" dirty="0">
                <a:solidFill>
                  <a:schemeClr val="bg1"/>
                </a:solidFill>
                <a:hlinkClick r:id="rId4"/>
              </a:rPr>
              <a:t>@</a:t>
            </a:r>
            <a:r>
              <a:rPr lang="en-US" sz="4000" dirty="0" err="1">
                <a:solidFill>
                  <a:schemeClr val="bg1"/>
                </a:solidFill>
                <a:hlinkClick r:id="rId4"/>
              </a:rPr>
              <a:t>EricSmithMD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516845" y="31553858"/>
            <a:ext cx="86827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Michigan Cardiology: </a:t>
            </a:r>
            <a:r>
              <a:rPr lang="en-US" sz="4000" dirty="0">
                <a:solidFill>
                  <a:schemeClr val="bg1"/>
                </a:solidFill>
                <a:hlinkClick r:id="rId5"/>
              </a:rPr>
              <a:t>@</a:t>
            </a:r>
            <a:r>
              <a:rPr lang="en-US" sz="4000" dirty="0" err="1">
                <a:solidFill>
                  <a:schemeClr val="bg1"/>
                </a:solidFill>
                <a:hlinkClick r:id="rId5"/>
              </a:rPr>
              <a:t>UmichCardiology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6764000" y="26259109"/>
            <a:ext cx="26585335" cy="995191"/>
          </a:xfrm>
          <a:prstGeom prst="rect">
            <a:avLst/>
          </a:prstGeom>
          <a:solidFill>
            <a:srgbClr val="002E5E"/>
          </a:solidFill>
          <a:ln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867" b="1" dirty="0">
                <a:solidFill>
                  <a:srgbClr val="FFCC00"/>
                </a:solidFill>
              </a:rPr>
              <a:t>Conclusion  </a:t>
            </a:r>
          </a:p>
        </p:txBody>
      </p:sp>
      <p:pic>
        <p:nvPicPr>
          <p:cNvPr id="230" name="Picture 2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8" b="15192"/>
          <a:stretch/>
        </p:blipFill>
        <p:spPr>
          <a:xfrm>
            <a:off x="40530734" y="30480000"/>
            <a:ext cx="2818601" cy="1902553"/>
          </a:xfrm>
          <a:prstGeom prst="rect">
            <a:avLst/>
          </a:prstGeom>
          <a:ln>
            <a:solidFill>
              <a:srgbClr val="002E5E"/>
            </a:solidFill>
          </a:ln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11C2C84C-CA32-46E9-AF0C-95FDF3041728}"/>
              </a:ext>
            </a:extLst>
          </p:cNvPr>
          <p:cNvSpPr txBox="1"/>
          <p:nvPr/>
        </p:nvSpPr>
        <p:spPr>
          <a:xfrm>
            <a:off x="529333" y="5094157"/>
            <a:ext cx="1534002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Genetic hypertrophic cardiomyopathy (HCM) 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</a:rPr>
              <a:t>Autosomal dominant inheritance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</a:rPr>
              <a:t>Primarily caused by sarcomere gene variants</a:t>
            </a:r>
          </a:p>
          <a:p>
            <a:pPr marL="1143000" indent="-1143000">
              <a:buFont typeface="Arial" panose="020B0604020202020204" pitchFamily="34" charset="0"/>
              <a:buChar char="•"/>
            </a:pP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</a:rPr>
              <a:t>Marked clinical variability 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2B50034-C358-4F43-9ED7-F899F7876DCB}"/>
              </a:ext>
            </a:extLst>
          </p:cNvPr>
          <p:cNvSpPr txBox="1"/>
          <p:nvPr/>
        </p:nvSpPr>
        <p:spPr>
          <a:xfrm>
            <a:off x="453134" y="8740144"/>
            <a:ext cx="1534002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rgbClr val="000000"/>
                </a:solidFill>
                <a:latin typeface="Segoe UI" panose="020B0502040204020203" pitchFamily="34" charset="0"/>
              </a:rPr>
              <a:t>Could the observed clinical variability be due, in part, to additive effects from low penetrance sarcomere variants otherwise dismissed due high population prevalence? </a:t>
            </a:r>
            <a:endParaRPr lang="en-US" sz="5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5641A3-0924-4AC5-BE78-FFBA01E9A1DD}"/>
              </a:ext>
            </a:extLst>
          </p:cNvPr>
          <p:cNvSpPr txBox="1"/>
          <p:nvPr/>
        </p:nvSpPr>
        <p:spPr>
          <a:xfrm>
            <a:off x="453134" y="12645582"/>
            <a:ext cx="15340021" cy="995209"/>
          </a:xfrm>
          <a:prstGeom prst="rect">
            <a:avLst/>
          </a:prstGeom>
          <a:solidFill>
            <a:srgbClr val="002E5E"/>
          </a:solidFill>
          <a:ln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867" b="1" dirty="0">
                <a:solidFill>
                  <a:srgbClr val="FFCC00"/>
                </a:solidFill>
              </a:rPr>
              <a:t>Methods 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6C1213-BD58-4E8F-995E-DAE6ECB7F74D}"/>
              </a:ext>
            </a:extLst>
          </p:cNvPr>
          <p:cNvSpPr txBox="1"/>
          <p:nvPr/>
        </p:nvSpPr>
        <p:spPr>
          <a:xfrm>
            <a:off x="671281" y="13906585"/>
            <a:ext cx="15340022" cy="13388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8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Sarcomeric</a:t>
            </a:r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Human Cardiomyopathy Registry (</a:t>
            </a:r>
            <a:r>
              <a:rPr lang="en-US" sz="48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SHaRe</a:t>
            </a:r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)</a:t>
            </a:r>
          </a:p>
          <a:p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was queried for low penetrance HCM-associated s</a:t>
            </a:r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arcomere gene variants versus the general population (</a:t>
            </a:r>
            <a:r>
              <a:rPr lang="en-US" sz="4800" dirty="0" err="1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gnomAD</a:t>
            </a:r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). </a:t>
            </a:r>
          </a:p>
          <a:p>
            <a:endParaRPr lang="en-US" sz="48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r>
              <a:rPr lang="en-US" sz="48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HCM threshold for enrichment was d</a:t>
            </a: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efined by an Odds Ratio: </a:t>
            </a:r>
          </a:p>
          <a:p>
            <a:endParaRPr lang="en-US" sz="48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endParaRPr lang="en-US" sz="48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endParaRPr lang="en-US" sz="4800" dirty="0">
              <a:solidFill>
                <a:srgbClr val="000000"/>
              </a:solidFill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endParaRPr lang="en-US" sz="4800" dirty="0">
              <a:solidFill>
                <a:srgbClr val="00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Variants were then filtered by population prevalence greater than the most common HCM pathogenic variant, </a:t>
            </a:r>
            <a:r>
              <a:rPr lang="en-US" sz="4800" i="1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MYBPC3 </a:t>
            </a: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R503W (4x10</a:t>
            </a:r>
            <a:r>
              <a:rPr lang="en-US" sz="4800" baseline="300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-5</a:t>
            </a: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). </a:t>
            </a:r>
          </a:p>
          <a:p>
            <a:endParaRPr lang="en-US" sz="4800" i="1" dirty="0">
              <a:solidFill>
                <a:srgbClr val="00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Clinical variables and time to event analysis was performed from </a:t>
            </a:r>
            <a:r>
              <a:rPr lang="en-US" sz="4800" dirty="0" err="1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SHaRe</a:t>
            </a:r>
            <a:r>
              <a:rPr lang="en-US" sz="48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data. </a:t>
            </a:r>
            <a:endParaRPr lang="en-US" sz="4800" dirty="0">
              <a:solidFill>
                <a:srgbClr val="00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</a:endParaRPr>
          </a:p>
          <a:p>
            <a:endParaRPr lang="en-US" sz="4800" dirty="0">
              <a:solidFill>
                <a:srgbClr val="000000"/>
              </a:solidFill>
              <a:effectLst/>
              <a:latin typeface="Segoe UI" panose="020B0502040204020203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3628227-DCC8-49D5-A5A3-3AF11982F94E}"/>
              </a:ext>
            </a:extLst>
          </p:cNvPr>
          <p:cNvGrpSpPr/>
          <p:nvPr/>
        </p:nvGrpSpPr>
        <p:grpSpPr>
          <a:xfrm>
            <a:off x="2695363" y="20255094"/>
            <a:ext cx="12483548" cy="1446550"/>
            <a:chOff x="19749052" y="12947880"/>
            <a:chExt cx="12483548" cy="1446550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83B8010-7D7B-46C8-B596-5B44F938DB66}"/>
                </a:ext>
              </a:extLst>
            </p:cNvPr>
            <p:cNvSpPr txBox="1"/>
            <p:nvPr/>
          </p:nvSpPr>
          <p:spPr>
            <a:xfrm>
              <a:off x="19749052" y="12947880"/>
              <a:ext cx="12483548" cy="144655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4400" i="1" dirty="0" err="1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SHaRe</a:t>
              </a:r>
              <a:r>
                <a:rPr lang="en-US" sz="4400" i="1" dirty="0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 variant count / </a:t>
              </a:r>
              <a:r>
                <a:rPr lang="en-US" sz="4400" i="1" dirty="0" err="1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SHaRe</a:t>
              </a:r>
              <a:r>
                <a:rPr lang="en-US" sz="4400" i="1" dirty="0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 total individuals</a:t>
              </a:r>
            </a:p>
            <a:p>
              <a:pPr algn="ctr"/>
              <a:r>
                <a:rPr lang="en-US" sz="4400" i="1" dirty="0" err="1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gnomAD</a:t>
              </a:r>
              <a:r>
                <a:rPr lang="en-US" sz="4400" i="1" dirty="0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 variant count / </a:t>
              </a:r>
              <a:r>
                <a:rPr lang="en-US" sz="4400" i="1" dirty="0" err="1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gnomAD</a:t>
              </a:r>
              <a:r>
                <a:rPr lang="en-US" sz="4400" i="1" dirty="0">
                  <a:solidFill>
                    <a:srgbClr val="000000"/>
                  </a:solidFill>
                  <a:latin typeface="Segoe UI" panose="020B0502040204020203" pitchFamily="34" charset="0"/>
                  <a:ea typeface="Times New Roman" panose="02020603050405020304" pitchFamily="18" charset="0"/>
                </a:rPr>
                <a:t> total individuals </a:t>
              </a: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AB84AAF-4512-4582-A8D1-6BD9460B26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49052" y="13703201"/>
              <a:ext cx="12483548" cy="88999"/>
            </a:xfrm>
            <a:prstGeom prst="line">
              <a:avLst/>
            </a:prstGeom>
            <a:ln w="38100">
              <a:solidFill>
                <a:srgbClr val="002E5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>
            <a:extLst>
              <a:ext uri="{FF2B5EF4-FFF2-40B4-BE49-F238E27FC236}">
                <a16:creationId xmlns:a16="http://schemas.microsoft.com/office/drawing/2014/main" id="{B61DEA10-F215-4681-ADF0-AE98CD257C43}"/>
              </a:ext>
            </a:extLst>
          </p:cNvPr>
          <p:cNvSpPr txBox="1"/>
          <p:nvPr/>
        </p:nvSpPr>
        <p:spPr>
          <a:xfrm>
            <a:off x="814750" y="20757433"/>
            <a:ext cx="2209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OR</a:t>
            </a:r>
            <a:r>
              <a:rPr lang="en-US" sz="4400" i="1" dirty="0">
                <a:solidFill>
                  <a:srgbClr val="00000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 = </a:t>
            </a:r>
            <a:endParaRPr lang="en-US" sz="44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B9FE499-FAF8-46B1-8C96-2B92D933250C}"/>
              </a:ext>
            </a:extLst>
          </p:cNvPr>
          <p:cNvSpPr txBox="1"/>
          <p:nvPr/>
        </p:nvSpPr>
        <p:spPr>
          <a:xfrm>
            <a:off x="16764000" y="3886200"/>
            <a:ext cx="26593800" cy="995209"/>
          </a:xfrm>
          <a:prstGeom prst="rect">
            <a:avLst/>
          </a:prstGeom>
          <a:solidFill>
            <a:srgbClr val="002E5E"/>
          </a:solidFill>
          <a:ln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867" b="1" dirty="0">
                <a:solidFill>
                  <a:srgbClr val="FFCC00"/>
                </a:solidFill>
              </a:rPr>
              <a:t>Results</a:t>
            </a:r>
          </a:p>
        </p:txBody>
      </p:sp>
      <p:pic>
        <p:nvPicPr>
          <p:cNvPr id="70" name="Picture 69" descr="Diagram&#10;&#10;Description automatically generated">
            <a:extLst>
              <a:ext uri="{FF2B5EF4-FFF2-40B4-BE49-F238E27FC236}">
                <a16:creationId xmlns:a16="http://schemas.microsoft.com/office/drawing/2014/main" id="{51EB60C7-3F9C-43D2-AD57-1DD1D844FA4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2" t="4911" r="22281" b="6202"/>
          <a:stretch/>
        </p:blipFill>
        <p:spPr bwMode="auto">
          <a:xfrm>
            <a:off x="16607833" y="11963400"/>
            <a:ext cx="14710367" cy="13897244"/>
          </a:xfrm>
          <a:prstGeom prst="rect">
            <a:avLst/>
          </a:prstGeom>
          <a:ln w="38100">
            <a:solidFill>
              <a:srgbClr val="002E5E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CEB4B672-E4EC-49BF-9AF2-B0E4F391603C}"/>
              </a:ext>
            </a:extLst>
          </p:cNvPr>
          <p:cNvSpPr txBox="1"/>
          <p:nvPr/>
        </p:nvSpPr>
        <p:spPr>
          <a:xfrm>
            <a:off x="17515114" y="27537620"/>
            <a:ext cx="257048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5400" dirty="0">
                <a:solidFill>
                  <a:srgbClr val="00000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A subset of low-penetrance sarcomere gene variants are tolerated in the general population at higher-than-expected proportions for HCM and may exert an additive pathogenic effect. These findings support an oligogenic risk model of HCM.</a:t>
            </a:r>
            <a:endParaRPr lang="en-US" sz="5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7BAA80-4901-40A5-B963-1A4CB24F5D11}"/>
              </a:ext>
            </a:extLst>
          </p:cNvPr>
          <p:cNvSpPr txBox="1"/>
          <p:nvPr/>
        </p:nvSpPr>
        <p:spPr>
          <a:xfrm>
            <a:off x="16833584" y="6103203"/>
            <a:ext cx="3543155" cy="707886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r>
              <a:rPr lang="en-US" sz="4000" dirty="0"/>
              <a:t>6384 individuals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158E438-381D-41D7-BDA7-36D677AE53F0}"/>
              </a:ext>
            </a:extLst>
          </p:cNvPr>
          <p:cNvCxnSpPr>
            <a:cxnSpLocks/>
          </p:cNvCxnSpPr>
          <p:nvPr/>
        </p:nvCxnSpPr>
        <p:spPr>
          <a:xfrm>
            <a:off x="20376739" y="6517046"/>
            <a:ext cx="730661" cy="0"/>
          </a:xfrm>
          <a:prstGeom prst="straightConnector1">
            <a:avLst/>
          </a:prstGeom>
          <a:ln w="76200">
            <a:solidFill>
              <a:srgbClr val="002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0DE180C-7162-4638-9B79-5F35248EC47C}"/>
              </a:ext>
            </a:extLst>
          </p:cNvPr>
          <p:cNvSpPr txBox="1"/>
          <p:nvPr/>
        </p:nvSpPr>
        <p:spPr>
          <a:xfrm>
            <a:off x="21131063" y="5839361"/>
            <a:ext cx="4582208" cy="1323439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507 unique sarcomere variants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F5AE757-F7E6-4491-99BA-5BE2B9CFED8B}"/>
              </a:ext>
            </a:extLst>
          </p:cNvPr>
          <p:cNvSpPr txBox="1"/>
          <p:nvPr/>
        </p:nvSpPr>
        <p:spPr>
          <a:xfrm>
            <a:off x="26467595" y="5487650"/>
            <a:ext cx="4358713" cy="1938992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10 putative low-penetrance variants identified </a:t>
            </a:r>
          </a:p>
        </p:txBody>
      </p:sp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E8F6382A-085D-4BAA-B9E1-38C2756F5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65032"/>
              </p:ext>
            </p:extLst>
          </p:nvPr>
        </p:nvGraphicFramePr>
        <p:xfrm>
          <a:off x="31535780" y="5285477"/>
          <a:ext cx="11684138" cy="744292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7332">
                  <a:extLst>
                    <a:ext uri="{9D8B030D-6E8A-4147-A177-3AD203B41FA5}">
                      <a16:colId xmlns:a16="http://schemas.microsoft.com/office/drawing/2014/main" val="669180064"/>
                    </a:ext>
                  </a:extLst>
                </a:gridCol>
                <a:gridCol w="2825357">
                  <a:extLst>
                    <a:ext uri="{9D8B030D-6E8A-4147-A177-3AD203B41FA5}">
                      <a16:colId xmlns:a16="http://schemas.microsoft.com/office/drawing/2014/main" val="23259465"/>
                    </a:ext>
                  </a:extLst>
                </a:gridCol>
                <a:gridCol w="1962054">
                  <a:extLst>
                    <a:ext uri="{9D8B030D-6E8A-4147-A177-3AD203B41FA5}">
                      <a16:colId xmlns:a16="http://schemas.microsoft.com/office/drawing/2014/main" val="52963710"/>
                    </a:ext>
                  </a:extLst>
                </a:gridCol>
                <a:gridCol w="4609395">
                  <a:extLst>
                    <a:ext uri="{9D8B030D-6E8A-4147-A177-3AD203B41FA5}">
                      <a16:colId xmlns:a16="http://schemas.microsoft.com/office/drawing/2014/main" val="1740250755"/>
                    </a:ext>
                  </a:extLst>
                </a:gridCol>
              </a:tblGrid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  <a:r>
                        <a:rPr lang="en-US" sz="40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E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b="1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Variant</a:t>
                      </a:r>
                      <a:r>
                        <a:rPr lang="en-US" sz="40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E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OR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E5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b="0" i="0" u="none" strike="noStrike" dirty="0">
                          <a:solidFill>
                            <a:srgbClr val="FFC000"/>
                          </a:solidFill>
                          <a:effectLst/>
                          <a:latin typeface="Calibri" panose="020F0502020204030204" pitchFamily="34" charset="0"/>
                        </a:rPr>
                        <a:t>Pop. Freq.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E5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9213207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MYBPC3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c.2429G&gt;A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27.6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4306968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TNNI3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c.485G&gt;A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21.4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5779617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MYBPC3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c.442G&gt;A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15.7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3429031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>
                          <a:effectLst/>
                        </a:rPr>
                        <a:t>TNNI3</a:t>
                      </a:r>
                      <a:endParaRPr lang="en-US" sz="4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c.484C&gt;T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15.6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4.01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715408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MYH7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c.976G&gt;C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9.7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5511793"/>
                  </a:ext>
                </a:extLst>
              </a:tr>
              <a:tr h="7679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TNNT2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c.832C&gt;T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9.0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5404984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MYH7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c.5326A&gt;G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8.5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3.5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683310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MYH7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c.3637G&gt;A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>
                          <a:effectLst/>
                        </a:rPr>
                        <a:t>7.4</a:t>
                      </a:r>
                      <a:endParaRPr lang="en-US" sz="4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4.6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715785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MYH7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c.3158G&gt;A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6.5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611790"/>
                  </a:ext>
                </a:extLst>
              </a:tr>
              <a:tr h="6675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i="1" u="none" strike="noStrike" dirty="0">
                          <a:effectLst/>
                        </a:rPr>
                        <a:t>MYH7</a:t>
                      </a:r>
                      <a:endParaRPr lang="en-US" sz="40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c.4377G&gt;T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0" u="none" strike="noStrike" dirty="0">
                          <a:effectLst/>
                        </a:rPr>
                        <a:t>5.1</a:t>
                      </a:r>
                      <a:endParaRPr lang="en-US" sz="4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830508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 x 10</a:t>
                      </a:r>
                      <a:r>
                        <a:rPr lang="en-US" sz="40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115575"/>
                  </a:ext>
                </a:extLst>
              </a:tr>
            </a:tbl>
          </a:graphicData>
        </a:graphic>
      </p:graphicFrame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95338958-BE50-4ADE-96C7-480CB5A98BE1}"/>
              </a:ext>
            </a:extLst>
          </p:cNvPr>
          <p:cNvCxnSpPr>
            <a:cxnSpLocks/>
          </p:cNvCxnSpPr>
          <p:nvPr/>
        </p:nvCxnSpPr>
        <p:spPr>
          <a:xfrm>
            <a:off x="25713271" y="6517046"/>
            <a:ext cx="730661" cy="0"/>
          </a:xfrm>
          <a:prstGeom prst="straightConnector1">
            <a:avLst/>
          </a:prstGeom>
          <a:ln w="76200">
            <a:solidFill>
              <a:srgbClr val="002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34CE236-AB84-4B6F-9F47-AD351542707A}"/>
              </a:ext>
            </a:extLst>
          </p:cNvPr>
          <p:cNvCxnSpPr>
            <a:cxnSpLocks/>
          </p:cNvCxnSpPr>
          <p:nvPr/>
        </p:nvCxnSpPr>
        <p:spPr>
          <a:xfrm>
            <a:off x="30805119" y="6457146"/>
            <a:ext cx="730661" cy="0"/>
          </a:xfrm>
          <a:prstGeom prst="straightConnector1">
            <a:avLst/>
          </a:prstGeom>
          <a:ln w="76200">
            <a:solidFill>
              <a:srgbClr val="002E5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FC84A31-ECEE-4800-A82E-B696757AA2FE}"/>
              </a:ext>
            </a:extLst>
          </p:cNvPr>
          <p:cNvSpPr txBox="1"/>
          <p:nvPr/>
        </p:nvSpPr>
        <p:spPr>
          <a:xfrm>
            <a:off x="16607834" y="9336012"/>
            <a:ext cx="14710366" cy="2308324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800" dirty="0"/>
              <a:t>Additive risk for composite adverse events if patients </a:t>
            </a:r>
          </a:p>
          <a:p>
            <a:pPr algn="ctr"/>
            <a:r>
              <a:rPr lang="en-US" sz="4800" dirty="0"/>
              <a:t>carry a typical pathogenic mutation + low penetrance variant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58E4A91-063D-4FBE-9645-9D7031984A8C}"/>
              </a:ext>
            </a:extLst>
          </p:cNvPr>
          <p:cNvSpPr txBox="1"/>
          <p:nvPr/>
        </p:nvSpPr>
        <p:spPr>
          <a:xfrm>
            <a:off x="31515806" y="13493287"/>
            <a:ext cx="11704112" cy="3477875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000000"/>
                </a:solidFill>
                <a:latin typeface="Segoe UI" panose="020B0502040204020203" pitchFamily="34" charset="0"/>
              </a:rPr>
              <a:t>Family members of low penetrance variant carriers less likely to have HCM vs MYBPC3 R502W carriers </a:t>
            </a:r>
          </a:p>
          <a:p>
            <a:endParaRPr lang="en-US" sz="4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Segoe UI" panose="020B0502040204020203" pitchFamily="34" charset="0"/>
              </a:rPr>
              <a:t>35/171, 20% vs 44/113, 39%, p&lt;0.005 </a:t>
            </a:r>
            <a:endParaRPr lang="en-US" sz="44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A1ECE65-90BC-4B28-A3E0-9C47FFC020B4}"/>
              </a:ext>
            </a:extLst>
          </p:cNvPr>
          <p:cNvSpPr txBox="1"/>
          <p:nvPr/>
        </p:nvSpPr>
        <p:spPr>
          <a:xfrm>
            <a:off x="31515807" y="17654140"/>
            <a:ext cx="11704112" cy="3477875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400" dirty="0">
                <a:solidFill>
                  <a:srgbClr val="000000"/>
                </a:solidFill>
                <a:latin typeface="Segoe UI" panose="020B0502040204020203" pitchFamily="34" charset="0"/>
              </a:rPr>
              <a:t>Age of diagnosis &gt; in patients with isolated low-penetrance variants compared to those with pathogenic variants. </a:t>
            </a:r>
          </a:p>
          <a:p>
            <a:endParaRPr lang="en-US" sz="44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pPr algn="ctr"/>
            <a:r>
              <a:rPr lang="en-US" sz="4400" dirty="0">
                <a:solidFill>
                  <a:srgbClr val="000000"/>
                </a:solidFill>
                <a:latin typeface="Segoe UI" panose="020B0502040204020203" pitchFamily="34" charset="0"/>
              </a:rPr>
              <a:t>42 ± 19 vs 37 ± 18, p=0.005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4AABC99-5E90-4EF0-BEAF-EA6B37F5C0F6}"/>
              </a:ext>
            </a:extLst>
          </p:cNvPr>
          <p:cNvSpPr txBox="1"/>
          <p:nvPr/>
        </p:nvSpPr>
        <p:spPr>
          <a:xfrm>
            <a:off x="696801" y="26973208"/>
            <a:ext cx="15340021" cy="3046988"/>
          </a:xfrm>
          <a:prstGeom prst="rect">
            <a:avLst/>
          </a:prstGeom>
          <a:noFill/>
          <a:ln w="38100">
            <a:solidFill>
              <a:srgbClr val="002E5E"/>
            </a:solidFill>
          </a:ln>
        </p:spPr>
        <p:txBody>
          <a:bodyPr wrap="square">
            <a:spAutoFit/>
          </a:bodyPr>
          <a:lstStyle/>
          <a:p>
            <a:r>
              <a:rPr lang="en-US" sz="1600" u="sng" dirty="0">
                <a:solidFill>
                  <a:srgbClr val="000000"/>
                </a:solidFill>
                <a:latin typeface="Segoe UI" panose="020B0502040204020203" pitchFamily="34" charset="0"/>
              </a:rPr>
              <a:t>Disclosures: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J. Ingles: Research Grant, Significant: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endParaRPr lang="en-US" sz="16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N. K. Lakdawala: Other,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, Array Biopharma, Pfizer, Sarepta Therapeutics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A.T. Owens: Other,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, Cytokinetics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D.L. Jacoby: Research support,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Honoraria, Modest: Abbott, Research Support, Modest: Alnylam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S. Day: Research Grant, Significant: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Honoraria,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I.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Olivotto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: Research Grant, Significant: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, Sanofi Genzyme,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Menarini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 International, Research Grant, Modest: Shire, Bayer, Boston Scientific.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C. Ho: Honoraria, Significant: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Honoraria, Modest: Ambry, Novartis.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S.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Saberi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: Honoraria,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endParaRPr lang="en-US" sz="1600" dirty="0">
              <a:solidFill>
                <a:srgbClr val="000000"/>
              </a:solidFill>
              <a:latin typeface="Segoe UI" panose="020B0502040204020203" pitchFamily="34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J.S. Ware: Research Support, Significant: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Honoraria, Modest: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A.S. Helms: Research Support, Modest, </a:t>
            </a:r>
            <a:r>
              <a:rPr lang="en-US" sz="1600" dirty="0" err="1">
                <a:solidFill>
                  <a:srgbClr val="000000"/>
                </a:solidFill>
                <a:latin typeface="Segoe UI" panose="020B0502040204020203" pitchFamily="34" charset="0"/>
              </a:rPr>
              <a:t>MyoKardia</a:t>
            </a:r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. </a:t>
            </a:r>
          </a:p>
          <a:p>
            <a:r>
              <a:rPr lang="en-US" sz="1600" dirty="0">
                <a:solidFill>
                  <a:srgbClr val="000000"/>
                </a:solidFill>
                <a:latin typeface="Segoe UI" panose="020B0502040204020203" pitchFamily="34" charset="0"/>
              </a:rPr>
              <a:t>The other authors have no disclosures to report.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11220</TotalTime>
  <Words>626</Words>
  <Application>Microsoft Office PowerPoint</Application>
  <PresentationFormat>Custom</PresentationFormat>
  <Paragraphs>96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Segoe UI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AmeliaG</dc:creator>
  <cp:lastModifiedBy>Smith, Eric</cp:lastModifiedBy>
  <cp:revision>405</cp:revision>
  <cp:lastPrinted>2017-10-14T18:49:23Z</cp:lastPrinted>
  <dcterms:created xsi:type="dcterms:W3CDTF">2014-04-20T03:16:59Z</dcterms:created>
  <dcterms:modified xsi:type="dcterms:W3CDTF">2021-11-07T20:12:13Z</dcterms:modified>
</cp:coreProperties>
</file>